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0"/>
  </p:notesMasterIdLst>
  <p:handoutMasterIdLst>
    <p:handoutMasterId r:id="rId41"/>
  </p:handoutMasterIdLst>
  <p:sldIdLst>
    <p:sldId id="256" r:id="rId2"/>
    <p:sldId id="257" r:id="rId3"/>
    <p:sldId id="275" r:id="rId4"/>
    <p:sldId id="258" r:id="rId5"/>
    <p:sldId id="259" r:id="rId6"/>
    <p:sldId id="260" r:id="rId7"/>
    <p:sldId id="282" r:id="rId8"/>
    <p:sldId id="281" r:id="rId9"/>
    <p:sldId id="278" r:id="rId10"/>
    <p:sldId id="276" r:id="rId11"/>
    <p:sldId id="277" r:id="rId12"/>
    <p:sldId id="279" r:id="rId13"/>
    <p:sldId id="280" r:id="rId14"/>
    <p:sldId id="283" r:id="rId15"/>
    <p:sldId id="261" r:id="rId16"/>
    <p:sldId id="262" r:id="rId17"/>
    <p:sldId id="264" r:id="rId18"/>
    <p:sldId id="284" r:id="rId19"/>
    <p:sldId id="266" r:id="rId20"/>
    <p:sldId id="285" r:id="rId21"/>
    <p:sldId id="268" r:id="rId22"/>
    <p:sldId id="292" r:id="rId23"/>
    <p:sldId id="270" r:id="rId24"/>
    <p:sldId id="299" r:id="rId25"/>
    <p:sldId id="289" r:id="rId26"/>
    <p:sldId id="290" r:id="rId27"/>
    <p:sldId id="291" r:id="rId28"/>
    <p:sldId id="296" r:id="rId29"/>
    <p:sldId id="295" r:id="rId30"/>
    <p:sldId id="288" r:id="rId31"/>
    <p:sldId id="271" r:id="rId32"/>
    <p:sldId id="293" r:id="rId33"/>
    <p:sldId id="294" r:id="rId34"/>
    <p:sldId id="269" r:id="rId35"/>
    <p:sldId id="287" r:id="rId36"/>
    <p:sldId id="300" r:id="rId37"/>
    <p:sldId id="274" r:id="rId38"/>
    <p:sldId id="272" r:id="rId39"/>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mbria" charset="0"/>
        <a:ea typeface="MS PGothic" charset="0"/>
        <a:cs typeface="MS PGothic" charset="0"/>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nz, Meghan" initials="MM"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4AE"/>
    <a:srgbClr val="FFB500"/>
    <a:srgbClr val="DBE5E4"/>
    <a:srgbClr val="DDE5E4"/>
    <a:srgbClr val="4C7D7A"/>
    <a:srgbClr val="1C5687"/>
    <a:srgbClr val="85458A"/>
    <a:srgbClr val="00C2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autoAdjust="0"/>
    <p:restoredTop sz="96853"/>
  </p:normalViewPr>
  <p:slideViewPr>
    <p:cSldViewPr snapToGrid="0" snapToObjects="1">
      <p:cViewPr>
        <p:scale>
          <a:sx n="210" d="100"/>
          <a:sy n="210" d="100"/>
        </p:scale>
        <p:origin x="768" y="3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0" d="100"/>
          <a:sy n="90"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A15A6-143E-7E46-A2E0-F1EA80779C05}" type="datetimeFigureOut">
              <a:rPr lang="en-US" smtClean="0"/>
              <a:t>7/12/21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5BF81-C423-9B4D-87EC-75B8A686D554}" type="slidenum">
              <a:rPr lang="en-US" smtClean="0"/>
              <a:t>‹#›</a:t>
            </a:fld>
            <a:endParaRPr lang="en-US"/>
          </a:p>
        </p:txBody>
      </p:sp>
    </p:spTree>
    <p:extLst>
      <p:ext uri="{BB962C8B-B14F-4D97-AF65-F5344CB8AC3E}">
        <p14:creationId xmlns:p14="http://schemas.microsoft.com/office/powerpoint/2010/main" val="12560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2FFAB-EA99-AA4E-81DF-1DA45F3631CF}" type="datetimeFigureOut">
              <a:rPr lang="en-US" smtClean="0"/>
              <a:t>7/12/21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74E13-991E-2B4C-A86B-02455F531AC4}" type="slidenum">
              <a:rPr lang="en-US" smtClean="0"/>
              <a:t>‹#›</a:t>
            </a:fld>
            <a:endParaRPr lang="en-US"/>
          </a:p>
        </p:txBody>
      </p:sp>
    </p:spTree>
    <p:extLst>
      <p:ext uri="{BB962C8B-B14F-4D97-AF65-F5344CB8AC3E}">
        <p14:creationId xmlns:p14="http://schemas.microsoft.com/office/powerpoint/2010/main" val="88706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374E13-991E-2B4C-A86B-02455F531AC4}" type="slidenum">
              <a:rPr lang="en-US" smtClean="0"/>
              <a:t>1</a:t>
            </a:fld>
            <a:endParaRPr lang="en-US"/>
          </a:p>
        </p:txBody>
      </p:sp>
    </p:spTree>
    <p:extLst>
      <p:ext uri="{BB962C8B-B14F-4D97-AF65-F5344CB8AC3E}">
        <p14:creationId xmlns:p14="http://schemas.microsoft.com/office/powerpoint/2010/main" val="1060985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374E13-991E-2B4C-A86B-02455F531AC4}" type="slidenum">
              <a:rPr lang="en-US" smtClean="0"/>
              <a:t>32</a:t>
            </a:fld>
            <a:endParaRPr lang="en-US"/>
          </a:p>
        </p:txBody>
      </p:sp>
    </p:spTree>
    <p:extLst>
      <p:ext uri="{BB962C8B-B14F-4D97-AF65-F5344CB8AC3E}">
        <p14:creationId xmlns:p14="http://schemas.microsoft.com/office/powerpoint/2010/main" val="162491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image size </a:t>
            </a:r>
            <a:r>
              <a:rPr lang="en-US" dirty="0" err="1"/>
              <a:t>guidleines</a:t>
            </a:r>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36</a:t>
            </a:fld>
            <a:endParaRPr lang="en-US"/>
          </a:p>
        </p:txBody>
      </p:sp>
    </p:spTree>
    <p:extLst>
      <p:ext uri="{BB962C8B-B14F-4D97-AF65-F5344CB8AC3E}">
        <p14:creationId xmlns:p14="http://schemas.microsoft.com/office/powerpoint/2010/main" val="59098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AEM stands for Adobe Experience Manager, our platform that we use to build templated pages on </a:t>
            </a:r>
            <a:r>
              <a:rPr lang="en-US" dirty="0" err="1"/>
              <a:t>stryker.com</a:t>
            </a:r>
            <a:r>
              <a:rPr lang="en-US" dirty="0"/>
              <a:t>. </a:t>
            </a:r>
          </a:p>
          <a:p>
            <a:endParaRPr lang="en-US" dirty="0"/>
          </a:p>
          <a:p>
            <a:r>
              <a:rPr lang="en-US" dirty="0"/>
              <a:t>Pages types are those templated pages that we build in AEM. They include the product detail, portfolio pages, and business unit pages</a:t>
            </a:r>
          </a:p>
        </p:txBody>
      </p:sp>
      <p:sp>
        <p:nvSpPr>
          <p:cNvPr id="4" name="Slide Number Placeholder 3"/>
          <p:cNvSpPr>
            <a:spLocks noGrp="1"/>
          </p:cNvSpPr>
          <p:nvPr>
            <p:ph type="sldNum" sz="quarter" idx="5"/>
          </p:nvPr>
        </p:nvSpPr>
        <p:spPr/>
        <p:txBody>
          <a:bodyPr/>
          <a:lstStyle/>
          <a:p>
            <a:fld id="{F7374E13-991E-2B4C-A86B-02455F531AC4}" type="slidenum">
              <a:rPr lang="en-US" smtClean="0"/>
              <a:t>3</a:t>
            </a:fld>
            <a:endParaRPr lang="en-US"/>
          </a:p>
        </p:txBody>
      </p:sp>
    </p:spTree>
    <p:extLst>
      <p:ext uri="{BB962C8B-B14F-4D97-AF65-F5344CB8AC3E}">
        <p14:creationId xmlns:p14="http://schemas.microsoft.com/office/powerpoint/2010/main" val="383863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4</a:t>
            </a:fld>
            <a:endParaRPr lang="en-US"/>
          </a:p>
        </p:txBody>
      </p:sp>
    </p:spTree>
    <p:extLst>
      <p:ext uri="{BB962C8B-B14F-4D97-AF65-F5344CB8AC3E}">
        <p14:creationId xmlns:p14="http://schemas.microsoft.com/office/powerpoint/2010/main" val="3992037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6</a:t>
            </a:fld>
            <a:endParaRPr lang="en-US"/>
          </a:p>
        </p:txBody>
      </p:sp>
    </p:spTree>
    <p:extLst>
      <p:ext uri="{BB962C8B-B14F-4D97-AF65-F5344CB8AC3E}">
        <p14:creationId xmlns:p14="http://schemas.microsoft.com/office/powerpoint/2010/main" val="62886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74E13-991E-2B4C-A86B-02455F531AC4}" type="slidenum">
              <a:rPr lang="en-US" smtClean="0"/>
              <a:t>10</a:t>
            </a:fld>
            <a:endParaRPr lang="en-US"/>
          </a:p>
        </p:txBody>
      </p:sp>
    </p:spTree>
    <p:extLst>
      <p:ext uri="{BB962C8B-B14F-4D97-AF65-F5344CB8AC3E}">
        <p14:creationId xmlns:p14="http://schemas.microsoft.com/office/powerpoint/2010/main" val="415552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go over tagging product pages later in the presentation.</a:t>
            </a:r>
          </a:p>
        </p:txBody>
      </p:sp>
      <p:sp>
        <p:nvSpPr>
          <p:cNvPr id="4" name="Slide Number Placeholder 3"/>
          <p:cNvSpPr>
            <a:spLocks noGrp="1"/>
          </p:cNvSpPr>
          <p:nvPr>
            <p:ph type="sldNum" sz="quarter" idx="5"/>
          </p:nvPr>
        </p:nvSpPr>
        <p:spPr/>
        <p:txBody>
          <a:bodyPr/>
          <a:lstStyle/>
          <a:p>
            <a:fld id="{F7374E13-991E-2B4C-A86B-02455F531AC4}" type="slidenum">
              <a:rPr lang="en-US" smtClean="0"/>
              <a:t>13</a:t>
            </a:fld>
            <a:endParaRPr lang="en-US"/>
          </a:p>
        </p:txBody>
      </p:sp>
    </p:spTree>
    <p:extLst>
      <p:ext uri="{BB962C8B-B14F-4D97-AF65-F5344CB8AC3E}">
        <p14:creationId xmlns:p14="http://schemas.microsoft.com/office/powerpoint/2010/main" val="22256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business unit folder contains sections that hold specific pages types, such as products, contact information, and procedure pages. </a:t>
            </a:r>
          </a:p>
        </p:txBody>
      </p:sp>
      <p:sp>
        <p:nvSpPr>
          <p:cNvPr id="4" name="Slide Number Placeholder 3"/>
          <p:cNvSpPr>
            <a:spLocks noGrp="1"/>
          </p:cNvSpPr>
          <p:nvPr>
            <p:ph type="sldNum" sz="quarter" idx="5"/>
          </p:nvPr>
        </p:nvSpPr>
        <p:spPr/>
        <p:txBody>
          <a:bodyPr/>
          <a:lstStyle/>
          <a:p>
            <a:fld id="{F7374E13-991E-2B4C-A86B-02455F531AC4}" type="slidenum">
              <a:rPr lang="en-US" smtClean="0"/>
              <a:t>15</a:t>
            </a:fld>
            <a:endParaRPr lang="en-US"/>
          </a:p>
        </p:txBody>
      </p:sp>
    </p:spTree>
    <p:extLst>
      <p:ext uri="{BB962C8B-B14F-4D97-AF65-F5344CB8AC3E}">
        <p14:creationId xmlns:p14="http://schemas.microsoft.com/office/powerpoint/2010/main" val="1607519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the product based page templates for you to reference</a:t>
            </a:r>
          </a:p>
        </p:txBody>
      </p:sp>
      <p:sp>
        <p:nvSpPr>
          <p:cNvPr id="4" name="Slide Number Placeholder 3"/>
          <p:cNvSpPr>
            <a:spLocks noGrp="1"/>
          </p:cNvSpPr>
          <p:nvPr>
            <p:ph type="sldNum" sz="quarter" idx="10"/>
          </p:nvPr>
        </p:nvSpPr>
        <p:spPr/>
        <p:txBody>
          <a:bodyPr/>
          <a:lstStyle/>
          <a:p>
            <a:fld id="{F7374E13-991E-2B4C-A86B-02455F531AC4}" type="slidenum">
              <a:rPr lang="en-US" smtClean="0"/>
              <a:t>16</a:t>
            </a:fld>
            <a:endParaRPr lang="en-US"/>
          </a:p>
        </p:txBody>
      </p:sp>
    </p:spTree>
    <p:extLst>
      <p:ext uri="{BB962C8B-B14F-4D97-AF65-F5344CB8AC3E}">
        <p14:creationId xmlns:p14="http://schemas.microsoft.com/office/powerpoint/2010/main" val="43329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374E13-991E-2B4C-A86B-02455F531AC4}" type="slidenum">
              <a:rPr lang="en-US" smtClean="0"/>
              <a:t>30</a:t>
            </a:fld>
            <a:endParaRPr lang="en-US"/>
          </a:p>
        </p:txBody>
      </p:sp>
    </p:spTree>
    <p:extLst>
      <p:ext uri="{BB962C8B-B14F-4D97-AF65-F5344CB8AC3E}">
        <p14:creationId xmlns:p14="http://schemas.microsoft.com/office/powerpoint/2010/main" val="1313685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Arial Black" panose="020B0A04020102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master text styles</a:t>
            </a:r>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Date Placeholder 9"/>
          <p:cNvSpPr>
            <a:spLocks noGrp="1"/>
          </p:cNvSpPr>
          <p:nvPr>
            <p:ph type="dt" sz="half" idx="2"/>
          </p:nvPr>
        </p:nvSpPr>
        <p:spPr>
          <a:xfrm>
            <a:off x="7454734" y="4607846"/>
            <a:ext cx="1143000" cy="153888"/>
          </a:xfrm>
          <a:prstGeom prst="rect">
            <a:avLst/>
          </a:prstGeom>
        </p:spPr>
        <p:txBody>
          <a:bodyPr/>
          <a:lstStyle>
            <a:lvl1pPr algn="r">
              <a:defRPr sz="1000"/>
            </a:lvl1pPr>
          </a:lstStyle>
          <a:p>
            <a:fld id="{D42ED59C-7B8C-C749-9AE9-EDEF83B1CD9F}" type="datetime4">
              <a:rPr lang="en-US" smtClean="0"/>
              <a:pPr/>
              <a:t>July 12, 2021</a:t>
            </a:fld>
            <a:endParaRPr lang="en-US" dirty="0"/>
          </a:p>
        </p:txBody>
      </p:sp>
    </p:spTree>
    <p:extLst>
      <p:ext uri="{BB962C8B-B14F-4D97-AF65-F5344CB8AC3E}">
        <p14:creationId xmlns:p14="http://schemas.microsoft.com/office/powerpoint/2010/main" val="1331428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5770BD80-72AE-514F-B438-313000B122B2}" type="datetime4">
              <a:rPr lang="en-US" smtClean="0"/>
              <a:t>July 12, 2021</a:t>
            </a:fld>
            <a:endParaRPr lang="en-US" dirty="0"/>
          </a:p>
        </p:txBody>
      </p:sp>
      <p:sp>
        <p:nvSpPr>
          <p:cNvPr id="6" name="Text Placeholder 4"/>
          <p:cNvSpPr>
            <a:spLocks noGrp="1"/>
          </p:cNvSpPr>
          <p:nvPr>
            <p:ph type="body" sz="quarter" idx="10"/>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146150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ith header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4"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885D421A-D202-7744-8213-DB7F863B2488}" type="datetime4">
              <a:rPr lang="en-US" smtClean="0"/>
              <a:t>July 12, 2021</a:t>
            </a:fld>
            <a:endParaRPr lang="en-US" dirty="0"/>
          </a:p>
        </p:txBody>
      </p:sp>
      <p:sp>
        <p:nvSpPr>
          <p:cNvPr id="10" name="Text Placeholder 4"/>
          <p:cNvSpPr>
            <a:spLocks noGrp="1"/>
          </p:cNvSpPr>
          <p:nvPr>
            <p:ph type="body" sz="quarter" idx="10"/>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1876914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340052B9-C923-8743-A4D1-126849BDA77C}" type="datetime4">
              <a:rPr lang="en-US" smtClean="0"/>
              <a:t>July 12, 2021</a:t>
            </a:fld>
            <a:endParaRPr lang="en-US" dirty="0"/>
          </a:p>
        </p:txBody>
      </p:sp>
      <p:sp>
        <p:nvSpPr>
          <p:cNvPr id="5" name="Text Placeholder 4"/>
          <p:cNvSpPr>
            <a:spLocks noGrp="1"/>
          </p:cNvSpPr>
          <p:nvPr>
            <p:ph type="body" sz="quarter" idx="10"/>
          </p:nvPr>
        </p:nvSpPr>
        <p:spPr>
          <a:xfrm>
            <a:off x="411163" y="1363598"/>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1941129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with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5"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6606704F-A133-514C-A0AC-C30D6760686A}" type="datetime4">
              <a:rPr lang="en-US" smtClean="0"/>
              <a:t>July 12, 2021</a:t>
            </a:fld>
            <a:endParaRPr lang="en-US" dirty="0"/>
          </a:p>
        </p:txBody>
      </p:sp>
      <p:sp>
        <p:nvSpPr>
          <p:cNvPr id="6" name="Text Placeholder 4"/>
          <p:cNvSpPr>
            <a:spLocks noGrp="1"/>
          </p:cNvSpPr>
          <p:nvPr>
            <p:ph type="body" sz="quarter" idx="10"/>
          </p:nvPr>
        </p:nvSpPr>
        <p:spPr>
          <a:xfrm>
            <a:off x="411163" y="1363598"/>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100819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Basic Paragraph">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15E54F9E-17A2-2246-A3DC-34A29212453F}" type="datetime4">
              <a:rPr lang="en-US" smtClean="0"/>
              <a:t>July 12, 2021</a:t>
            </a:fld>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
        <p:nvSpPr>
          <p:cNvPr id="14" name="Text Placeholder 4"/>
          <p:cNvSpPr>
            <a:spLocks noGrp="1"/>
          </p:cNvSpPr>
          <p:nvPr>
            <p:ph type="body" sz="quarter" idx="10"/>
          </p:nvPr>
        </p:nvSpPr>
        <p:spPr>
          <a:xfrm>
            <a:off x="411163"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p:cNvSpPr>
            <a:spLocks noGrp="1"/>
          </p:cNvSpPr>
          <p:nvPr>
            <p:ph type="body" sz="quarter" idx="15"/>
          </p:nvPr>
        </p:nvSpPr>
        <p:spPr>
          <a:xfrm>
            <a:off x="4648200"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master text styles</a:t>
            </a:r>
          </a:p>
        </p:txBody>
      </p:sp>
      <p:sp>
        <p:nvSpPr>
          <p:cNvPr id="9"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master text styles</a:t>
            </a:r>
          </a:p>
        </p:txBody>
      </p:sp>
    </p:spTree>
    <p:extLst>
      <p:ext uri="{BB962C8B-B14F-4D97-AF65-F5344CB8AC3E}">
        <p14:creationId xmlns:p14="http://schemas.microsoft.com/office/powerpoint/2010/main" val="688386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Basic Paragraph with dimensional frame">
    <p:spTree>
      <p:nvGrpSpPr>
        <p:cNvPr id="1" name=""/>
        <p:cNvGrpSpPr/>
        <p:nvPr/>
      </p:nvGrpSpPr>
      <p:grpSpPr>
        <a:xfrm>
          <a:off x="0" y="0"/>
          <a:ext cx="0" cy="0"/>
          <a:chOff x="0" y="0"/>
          <a:chExt cx="0" cy="0"/>
        </a:xfrm>
      </p:grpSpPr>
      <p:pic>
        <p:nvPicPr>
          <p:cNvPr id="11" name="Picture 10"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20"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E60892F-A8DE-FA4D-9B13-55BBF13A5476}" type="datetime4">
              <a:rPr lang="en-US" smtClean="0"/>
              <a:t>July 12, 2021</a:t>
            </a:fld>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
        <p:nvSpPr>
          <p:cNvPr id="10" name="Text Placeholder 4"/>
          <p:cNvSpPr>
            <a:spLocks noGrp="1"/>
          </p:cNvSpPr>
          <p:nvPr>
            <p:ph type="body" sz="quarter" idx="10"/>
          </p:nvPr>
        </p:nvSpPr>
        <p:spPr>
          <a:xfrm>
            <a:off x="411163"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4648200"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master text styles</a:t>
            </a:r>
          </a:p>
        </p:txBody>
      </p:sp>
      <p:sp>
        <p:nvSpPr>
          <p:cNvPr id="14"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master text styles</a:t>
            </a:r>
          </a:p>
        </p:txBody>
      </p:sp>
    </p:spTree>
    <p:extLst>
      <p:ext uri="{BB962C8B-B14F-4D97-AF65-F5344CB8AC3E}">
        <p14:creationId xmlns:p14="http://schemas.microsoft.com/office/powerpoint/2010/main" val="1605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Bulleted List">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620DE03E-84BF-4643-9EE0-0152C4360AC4}" type="datetime4">
              <a:rPr lang="en-US" smtClean="0"/>
              <a:t>July 12, 2021</a:t>
            </a:fld>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
        <p:nvSpPr>
          <p:cNvPr id="15" name="Text Placeholder 4"/>
          <p:cNvSpPr>
            <a:spLocks noGrp="1"/>
          </p:cNvSpPr>
          <p:nvPr>
            <p:ph type="body" sz="quarter" idx="10" hasCustomPrompt="1"/>
          </p:nvPr>
        </p:nvSpPr>
        <p:spPr>
          <a:xfrm>
            <a:off x="411163" y="2193741"/>
            <a:ext cx="4084637"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6" name="Text Placeholder 4"/>
          <p:cNvSpPr>
            <a:spLocks noGrp="1"/>
          </p:cNvSpPr>
          <p:nvPr>
            <p:ph type="body" sz="quarter" idx="15" hasCustomPrompt="1"/>
          </p:nvPr>
        </p:nvSpPr>
        <p:spPr>
          <a:xfrm>
            <a:off x="4648200" y="2193741"/>
            <a:ext cx="4084320"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8"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master text styles</a:t>
            </a:r>
          </a:p>
        </p:txBody>
      </p:sp>
      <p:sp>
        <p:nvSpPr>
          <p:cNvPr id="9"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master text styles</a:t>
            </a:r>
          </a:p>
        </p:txBody>
      </p:sp>
    </p:spTree>
    <p:extLst>
      <p:ext uri="{BB962C8B-B14F-4D97-AF65-F5344CB8AC3E}">
        <p14:creationId xmlns:p14="http://schemas.microsoft.com/office/powerpoint/2010/main" val="1801402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ble Bulleted List with dimensional frame">
    <p:spTree>
      <p:nvGrpSpPr>
        <p:cNvPr id="1" name=""/>
        <p:cNvGrpSpPr/>
        <p:nvPr/>
      </p:nvGrpSpPr>
      <p:grpSpPr>
        <a:xfrm>
          <a:off x="0" y="0"/>
          <a:ext cx="0" cy="0"/>
          <a:chOff x="0" y="0"/>
          <a:chExt cx="0" cy="0"/>
        </a:xfrm>
      </p:grpSpPr>
      <p:pic>
        <p:nvPicPr>
          <p:cNvPr id="10" name="Picture 9"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8"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E18AEB0-EBA8-1046-97FF-AE0A93460DE8}" type="datetime4">
              <a:rPr lang="en-US" smtClean="0"/>
              <a:t>July 12, 2021</a:t>
            </a:fld>
            <a:endParaRPr lang="en-US" dirty="0"/>
          </a:p>
        </p:txBody>
      </p:sp>
      <p:sp>
        <p:nvSpPr>
          <p:cNvPr id="11" name="Text Placeholder 4"/>
          <p:cNvSpPr>
            <a:spLocks noGrp="1"/>
          </p:cNvSpPr>
          <p:nvPr>
            <p:ph type="body" sz="quarter" idx="10" hasCustomPrompt="1"/>
          </p:nvPr>
        </p:nvSpPr>
        <p:spPr>
          <a:xfrm>
            <a:off x="411163" y="2193741"/>
            <a:ext cx="4084637"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13" name="Text Placeholder 4"/>
          <p:cNvSpPr>
            <a:spLocks noGrp="1"/>
          </p:cNvSpPr>
          <p:nvPr>
            <p:ph type="body" sz="quarter" idx="15" hasCustomPrompt="1"/>
          </p:nvPr>
        </p:nvSpPr>
        <p:spPr>
          <a:xfrm>
            <a:off x="4648200" y="2193741"/>
            <a:ext cx="4084320"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 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
        <p:nvSpPr>
          <p:cNvPr id="15"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master text styles</a:t>
            </a:r>
          </a:p>
        </p:txBody>
      </p:sp>
      <p:sp>
        <p:nvSpPr>
          <p:cNvPr id="16"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master text styles</a:t>
            </a:r>
          </a:p>
        </p:txBody>
      </p:sp>
    </p:spTree>
    <p:extLst>
      <p:ext uri="{BB962C8B-B14F-4D97-AF65-F5344CB8AC3E}">
        <p14:creationId xmlns:p14="http://schemas.microsoft.com/office/powerpoint/2010/main" val="1762451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uble Numbered List">
    <p:spTree>
      <p:nvGrpSpPr>
        <p:cNvPr id="1" name=""/>
        <p:cNvGrpSpPr/>
        <p:nvPr/>
      </p:nvGrpSpPr>
      <p:grpSpPr>
        <a:xfrm>
          <a:off x="0" y="0"/>
          <a:ext cx="0" cy="0"/>
          <a:chOff x="0" y="0"/>
          <a:chExt cx="0" cy="0"/>
        </a:xfrm>
      </p:grpSpPr>
      <p:sp>
        <p:nvSpPr>
          <p:cNvPr id="1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8C69616-5FFC-7247-AF11-0E0FC66298D7}" type="datetime4">
              <a:rPr lang="en-US" smtClean="0"/>
              <a:t>July 12, 2021</a:t>
            </a:fld>
            <a:endParaRPr lang="en-US" dirty="0"/>
          </a:p>
        </p:txBody>
      </p:sp>
      <p:sp>
        <p:nvSpPr>
          <p:cNvPr id="8" name="Text Placeholder 4"/>
          <p:cNvSpPr>
            <a:spLocks noGrp="1"/>
          </p:cNvSpPr>
          <p:nvPr>
            <p:ph type="body" sz="quarter" idx="10" hasCustomPrompt="1"/>
          </p:nvPr>
        </p:nvSpPr>
        <p:spPr>
          <a:xfrm>
            <a:off x="411163"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5" name="Text Placeholder 4"/>
          <p:cNvSpPr>
            <a:spLocks noGrp="1"/>
          </p:cNvSpPr>
          <p:nvPr>
            <p:ph type="body" sz="quarter" idx="15" hasCustomPrompt="1"/>
          </p:nvPr>
        </p:nvSpPr>
        <p:spPr>
          <a:xfrm>
            <a:off x="4648200"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2"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
        <p:nvSpPr>
          <p:cNvPr id="9"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master text styles</a:t>
            </a:r>
          </a:p>
        </p:txBody>
      </p:sp>
      <p:sp>
        <p:nvSpPr>
          <p:cNvPr id="10"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master text styles</a:t>
            </a:r>
          </a:p>
        </p:txBody>
      </p:sp>
    </p:spTree>
    <p:extLst>
      <p:ext uri="{BB962C8B-B14F-4D97-AF65-F5344CB8AC3E}">
        <p14:creationId xmlns:p14="http://schemas.microsoft.com/office/powerpoint/2010/main" val="3821309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uble Numbered List with dimensional frame">
    <p:spTree>
      <p:nvGrpSpPr>
        <p:cNvPr id="1" name=""/>
        <p:cNvGrpSpPr/>
        <p:nvPr/>
      </p:nvGrpSpPr>
      <p:grpSpPr>
        <a:xfrm>
          <a:off x="0" y="0"/>
          <a:ext cx="0" cy="0"/>
          <a:chOff x="0" y="0"/>
          <a:chExt cx="0" cy="0"/>
        </a:xfrm>
      </p:grpSpPr>
      <p:sp>
        <p:nvSpPr>
          <p:cNvPr id="1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BA20E0B-48A2-8B41-AF69-00DE0AFE4491}" type="datetime4">
              <a:rPr lang="en-US" smtClean="0"/>
              <a:t>July 12, 2021</a:t>
            </a:fld>
            <a:endParaRPr lang="en-US" dirty="0"/>
          </a:p>
        </p:txBody>
      </p:sp>
      <p:pic>
        <p:nvPicPr>
          <p:cNvPr id="23" name="Picture 22"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3" name="Text Placeholder 4"/>
          <p:cNvSpPr>
            <a:spLocks noGrp="1"/>
          </p:cNvSpPr>
          <p:nvPr>
            <p:ph type="body" sz="quarter" idx="10" hasCustomPrompt="1"/>
          </p:nvPr>
        </p:nvSpPr>
        <p:spPr>
          <a:xfrm>
            <a:off x="411163"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14" name="Text Placeholder 4"/>
          <p:cNvSpPr>
            <a:spLocks noGrp="1"/>
          </p:cNvSpPr>
          <p:nvPr>
            <p:ph type="body" sz="quarter" idx="15" hasCustomPrompt="1"/>
          </p:nvPr>
        </p:nvSpPr>
        <p:spPr>
          <a:xfrm>
            <a:off x="4648200"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 Seventh level</a:t>
            </a:r>
          </a:p>
          <a:p>
            <a:pPr lvl="8"/>
            <a:r>
              <a:rPr lang="en-US" dirty="0"/>
              <a:t>Eighth level</a:t>
            </a:r>
          </a:p>
          <a:p>
            <a:pPr lvl="8"/>
            <a:endParaRPr lang="en-US" dirty="0"/>
          </a:p>
        </p:txBody>
      </p:sp>
      <p:sp>
        <p:nvSpPr>
          <p:cNvPr id="9"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
        <p:nvSpPr>
          <p:cNvPr id="12"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master text styles</a:t>
            </a:r>
          </a:p>
        </p:txBody>
      </p:sp>
      <p:sp>
        <p:nvSpPr>
          <p:cNvPr id="15"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master text styles</a:t>
            </a:r>
          </a:p>
        </p:txBody>
      </p:sp>
    </p:spTree>
    <p:extLst>
      <p:ext uri="{BB962C8B-B14F-4D97-AF65-F5344CB8AC3E}">
        <p14:creationId xmlns:p14="http://schemas.microsoft.com/office/powerpoint/2010/main" val="42826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hasCustomPrompt="1"/>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Arial Black" panose="020B0A04020102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9" name="Date Placeholder 9"/>
          <p:cNvSpPr>
            <a:spLocks noGrp="1"/>
          </p:cNvSpPr>
          <p:nvPr>
            <p:ph type="dt" sz="half" idx="2"/>
          </p:nvPr>
        </p:nvSpPr>
        <p:spPr>
          <a:xfrm>
            <a:off x="7454734" y="4607846"/>
            <a:ext cx="1143000" cy="153888"/>
          </a:xfrm>
          <a:prstGeom prst="rect">
            <a:avLst/>
          </a:prstGeom>
        </p:spPr>
        <p:txBody>
          <a:bodyPr/>
          <a:lstStyle>
            <a:lvl1pPr algn="r">
              <a:defRPr sz="1000"/>
            </a:lvl1pPr>
          </a:lstStyle>
          <a:p>
            <a:fld id="{C23EF553-79CA-7648-B2BB-F3BD8E267427}" type="datetime4">
              <a:rPr lang="en-US" smtClean="0"/>
              <a:pPr/>
              <a:t>July 12, 2021</a:t>
            </a:fld>
            <a:endParaRPr lang="en-US" dirty="0"/>
          </a:p>
        </p:txBody>
      </p:sp>
      <p:sp>
        <p:nvSpPr>
          <p:cNvPr id="10" name="Text Placeholder 4"/>
          <p:cNvSpPr>
            <a:spLocks noGrp="1"/>
          </p:cNvSpPr>
          <p:nvPr>
            <p:ph type="body" sz="quarter" idx="15" hasCustomPrompt="1"/>
          </p:nvPr>
        </p:nvSpPr>
        <p:spPr>
          <a:xfrm>
            <a:off x="722313" y="570975"/>
            <a:ext cx="4837112" cy="1552808"/>
          </a:xfrm>
          <a:prstGeom prst="rect">
            <a:avLst/>
          </a:prstGeom>
        </p:spPr>
        <p:txBody>
          <a:bodyPr anchor="b" anchorCtr="0">
            <a:normAutofit/>
          </a:bodyPr>
          <a:lstStyle>
            <a:lvl1pPr algn="l">
              <a:defRPr sz="4400">
                <a:solidFill>
                  <a:schemeClr val="tx1"/>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master text styles</a:t>
            </a:r>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spTree>
    <p:extLst>
      <p:ext uri="{BB962C8B-B14F-4D97-AF65-F5344CB8AC3E}">
        <p14:creationId xmlns:p14="http://schemas.microsoft.com/office/powerpoint/2010/main" val="2693130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A60D0B7-204D-244B-AED5-249073C87C2A}" type="datetime4">
              <a:rPr lang="en-US" smtClean="0"/>
              <a:t>July 12, 2021</a:t>
            </a:fld>
            <a:endParaRPr lang="en-US" dirty="0"/>
          </a:p>
        </p:txBody>
      </p:sp>
      <p:sp>
        <p:nvSpPr>
          <p:cNvPr id="4"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7445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0D2BBF5-0089-384C-81BC-8AEA075245EC}" type="datetime4">
              <a:rPr lang="en-US" smtClean="0"/>
              <a:t>July 12, 2021</a:t>
            </a:fld>
            <a:endParaRPr lang="en-US" dirty="0"/>
          </a:p>
        </p:txBody>
      </p:sp>
    </p:spTree>
    <p:extLst>
      <p:ext uri="{BB962C8B-B14F-4D97-AF65-F5344CB8AC3E}">
        <p14:creationId xmlns:p14="http://schemas.microsoft.com/office/powerpoint/2010/main" val="176761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1480" y="631596"/>
            <a:ext cx="6172200" cy="1585557"/>
          </a:xfrm>
          <a:prstGeom prst="rect">
            <a:avLst/>
          </a:prstGeom>
        </p:spPr>
        <p:txBody>
          <a:bodyPr anchor="b" anchorCtr="0">
            <a:normAutofit/>
          </a:bodyPr>
          <a:lstStyle>
            <a:lvl1pPr marL="0" indent="0" algn="l">
              <a:lnSpc>
                <a:spcPct val="100000"/>
              </a:lnSpc>
              <a:spcAft>
                <a:spcPts val="0"/>
              </a:spcAft>
              <a:buNone/>
              <a:defRPr sz="5400">
                <a:solidFill>
                  <a:schemeClr val="bg2"/>
                </a:solidFill>
                <a:latin typeface="Rockwell" panose="02060603020205020403" pitchFamily="18" charset="0"/>
                <a:cs typeface="Rockwell" panose="020606030202050204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11163" y="4910364"/>
            <a:ext cx="1143000" cy="138499"/>
          </a:xfrm>
          <a:prstGeom prst="rect">
            <a:avLst/>
          </a:prstGeom>
        </p:spPr>
        <p:txBody>
          <a:bodyPr/>
          <a:lstStyle>
            <a:lvl1pPr>
              <a:defRPr/>
            </a:lvl1pPr>
          </a:lstStyle>
          <a:p>
            <a:fld id="{E2F97B1C-54C9-7E4D-9B47-365FCA55031D}" type="datetime4">
              <a:rPr lang="en-US" smtClean="0"/>
              <a:t>July 12, 2021</a:t>
            </a:fld>
            <a:endParaRPr lang="en-US"/>
          </a:p>
        </p:txBody>
      </p:sp>
      <p:sp>
        <p:nvSpPr>
          <p:cNvPr id="6" name="Text Placeholder 5"/>
          <p:cNvSpPr>
            <a:spLocks noGrp="1"/>
          </p:cNvSpPr>
          <p:nvPr>
            <p:ph type="body" sz="quarter" idx="11"/>
          </p:nvPr>
        </p:nvSpPr>
        <p:spPr>
          <a:xfrm>
            <a:off x="411163" y="2434590"/>
            <a:ext cx="6172200" cy="1411923"/>
          </a:xfrm>
          <a:prstGeom prst="rect">
            <a:avLst/>
          </a:prstGeom>
        </p:spPr>
        <p:txBody>
          <a:bodyPr>
            <a:normAutofit/>
          </a:bodyPr>
          <a:lstStyle>
            <a:lvl1pPr algn="l">
              <a:defRPr sz="2100">
                <a:solidFill>
                  <a:schemeClr val="tx1"/>
                </a:solidFill>
                <a:latin typeface="+mj-lt"/>
                <a:ea typeface="Futura For Stryker" charset="0"/>
                <a:cs typeface="Futura For Stryker" charset="0"/>
              </a:defRPr>
            </a:lvl1pPr>
          </a:lstStyle>
          <a:p>
            <a:pPr lvl="0"/>
            <a:r>
              <a:rPr lang="en-US"/>
              <a:t>Click to edit Master text styles</a:t>
            </a:r>
          </a:p>
        </p:txBody>
      </p:sp>
    </p:spTree>
    <p:extLst>
      <p:ext uri="{BB962C8B-B14F-4D97-AF65-F5344CB8AC3E}">
        <p14:creationId xmlns:p14="http://schemas.microsoft.com/office/powerpoint/2010/main" val="3682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val="0"/>
              </a:ext>
            </a:extLst>
          </a:blip>
          <a:srcRect b="10815"/>
          <a:stretch/>
        </p:blipFill>
        <p:spPr>
          <a:xfrm>
            <a:off x="0" y="0"/>
            <a:ext cx="9144000" cy="4587240"/>
          </a:xfrm>
          <a:prstGeom prst="rect">
            <a:avLst/>
          </a:prstGeom>
        </p:spPr>
      </p:pic>
      <p:sp>
        <p:nvSpPr>
          <p:cNvPr id="3" name="Text Placeholder 2"/>
          <p:cNvSpPr>
            <a:spLocks noGrp="1"/>
          </p:cNvSpPr>
          <p:nvPr>
            <p:ph type="body" idx="1" hasCustomPrompt="1"/>
          </p:nvPr>
        </p:nvSpPr>
        <p:spPr>
          <a:xfrm>
            <a:off x="5792080" y="2552700"/>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Text Placeholder 2"/>
          <p:cNvSpPr>
            <a:spLocks noGrp="1"/>
          </p:cNvSpPr>
          <p:nvPr>
            <p:ph type="body" idx="13" hasCustomPrompt="1"/>
          </p:nvPr>
        </p:nvSpPr>
        <p:spPr>
          <a:xfrm>
            <a:off x="5792080" y="4236720"/>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7"/>
          </p:nvPr>
        </p:nvSpPr>
        <p:spPr>
          <a:xfrm>
            <a:off x="772161" y="2552700"/>
            <a:ext cx="4771390" cy="1546622"/>
          </a:xfrm>
          <a:prstGeom prst="rect">
            <a:avLst/>
          </a:prstGeom>
        </p:spPr>
        <p:txBody>
          <a:bodyPr anchor="b" anchorCtr="0">
            <a:normAutofit/>
          </a:bodyPr>
          <a:lstStyle>
            <a:lvl1pPr marL="0" indent="0" algn="r">
              <a:buFontTx/>
              <a:buNone/>
              <a:defRPr sz="4000">
                <a:solidFill>
                  <a:schemeClr val="bg2"/>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a:t>Click to edit Master text styles</a:t>
            </a:r>
          </a:p>
        </p:txBody>
      </p:sp>
      <p:sp>
        <p:nvSpPr>
          <p:cNvPr id="1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C499524-A10B-9845-B316-65CC9E4D83E2}" type="datetime4">
              <a:rPr lang="en-US" smtClean="0"/>
              <a:t>July 12, 2021</a:t>
            </a:fld>
            <a:endParaRPr lang="en-US" dirty="0"/>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319772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6672"/>
          <a:stretch/>
        </p:blipFill>
        <p:spPr>
          <a:xfrm>
            <a:off x="0" y="0"/>
            <a:ext cx="9144000" cy="4800311"/>
          </a:xfrm>
          <a:prstGeom prst="rect">
            <a:avLst/>
          </a:prstGeom>
        </p:spPr>
      </p:pic>
      <p:sp>
        <p:nvSpPr>
          <p:cNvPr id="10" name="Text Placeholder 2"/>
          <p:cNvSpPr>
            <a:spLocks noGrp="1"/>
          </p:cNvSpPr>
          <p:nvPr>
            <p:ph type="body" idx="1" hasCustomPrompt="1"/>
          </p:nvPr>
        </p:nvSpPr>
        <p:spPr>
          <a:xfrm>
            <a:off x="4613520" y="1988820"/>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1" name="Text Placeholder 2"/>
          <p:cNvSpPr>
            <a:spLocks noGrp="1"/>
          </p:cNvSpPr>
          <p:nvPr>
            <p:ph type="body" idx="13" hasCustomPrompt="1"/>
          </p:nvPr>
        </p:nvSpPr>
        <p:spPr>
          <a:xfrm>
            <a:off x="4613520" y="4511040"/>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Text Placeholder 7"/>
          <p:cNvSpPr>
            <a:spLocks noGrp="1"/>
          </p:cNvSpPr>
          <p:nvPr>
            <p:ph type="body" sz="quarter" idx="14"/>
          </p:nvPr>
        </p:nvSpPr>
        <p:spPr>
          <a:xfrm>
            <a:off x="1554164" y="1988344"/>
            <a:ext cx="2725737" cy="2286000"/>
          </a:xfrm>
          <a:prstGeom prst="rect">
            <a:avLst/>
          </a:prstGeom>
        </p:spPr>
        <p:txBody>
          <a:bodyPr anchor="b" anchorCtr="0">
            <a:normAutofit/>
          </a:bodyPr>
          <a:lstStyle>
            <a:lvl1pPr algn="r">
              <a:buFontTx/>
              <a:buNone/>
              <a:defRPr sz="4000">
                <a:solidFill>
                  <a:schemeClr val="bg1"/>
                </a:solidFill>
                <a:latin typeface="Rockwell" panose="02060603020205020403" pitchFamily="18" charset="0"/>
                <a:ea typeface="Rockwell" panose="02060603020205020403" pitchFamily="18" charset="0"/>
                <a:cs typeface="Rockwell" panose="02060603020205020403" pitchFamily="18" charset="0"/>
              </a:defRPr>
            </a:lvl1pPr>
            <a:lvl2pPr marL="228600" indent="0" algn="r">
              <a:buFontTx/>
              <a:buNone/>
              <a:defRPr/>
            </a:lvl2pPr>
            <a:lvl3pPr marL="457200" indent="0" algn="r">
              <a:buFontTx/>
              <a:buNone/>
              <a:defRPr/>
            </a:lvl3pPr>
            <a:lvl4pPr marL="685800" indent="0" algn="r">
              <a:buFontTx/>
              <a:buNone/>
              <a:defRPr/>
            </a:lvl4pPr>
            <a:lvl5pPr marL="914400" indent="0" algn="r">
              <a:buFontTx/>
              <a:buNone/>
              <a:defRPr/>
            </a:lvl5pPr>
          </a:lstStyle>
          <a:p>
            <a:pPr lvl="0"/>
            <a:r>
              <a:rPr lang="en-US"/>
              <a:t>Click to edit Master text styles</a:t>
            </a:r>
          </a:p>
        </p:txBody>
      </p:sp>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8FE1A2F-547E-FB4D-A24B-3C228FCD75D1}" type="datetime4">
              <a:rPr lang="en-US" smtClean="0"/>
              <a:t>July 12, 2021</a:t>
            </a:fld>
            <a:endParaRPr lang="en-US" dirty="0"/>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val="104608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F5AC35F-CA45-D445-8225-37E1467C2279}" type="datetime4">
              <a:rPr lang="en-US" smtClean="0"/>
              <a:t>July 12, 2021</a:t>
            </a:fld>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
        <p:nvSpPr>
          <p:cNvPr id="10" name="Text Placeholder 4"/>
          <p:cNvSpPr>
            <a:spLocks noGrp="1"/>
          </p:cNvSpPr>
          <p:nvPr>
            <p:ph type="body" sz="quarter" idx="10"/>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00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with bulleted list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3166EC9-30B9-AB4E-8865-1AFECE1152A6}" type="datetime4">
              <a:rPr lang="en-US" smtClean="0"/>
              <a:t>July 12, 2021</a:t>
            </a:fld>
            <a:endParaRPr lang="en-US" dirty="0"/>
          </a:p>
        </p:txBody>
      </p:sp>
      <p:sp>
        <p:nvSpPr>
          <p:cNvPr id="8" name="Text Placeholder 4"/>
          <p:cNvSpPr>
            <a:spLocks noGrp="1"/>
          </p:cNvSpPr>
          <p:nvPr>
            <p:ph type="body" sz="quarter" idx="10"/>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54103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C53DF27E-CC5C-E045-9D6C-87815FF2BACF}" type="datetime4">
              <a:rPr lang="en-US" smtClean="0"/>
              <a:t>July 12, 2021</a:t>
            </a:fld>
            <a:endParaRPr lang="en-US" dirty="0"/>
          </a:p>
        </p:txBody>
      </p:sp>
      <p:sp>
        <p:nvSpPr>
          <p:cNvPr id="5" name="Text Placeholder 4"/>
          <p:cNvSpPr>
            <a:spLocks noGrp="1"/>
          </p:cNvSpPr>
          <p:nvPr>
            <p:ph type="body" sz="quarter" idx="10"/>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94846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and dimensional frame">
    <p:spTree>
      <p:nvGrpSpPr>
        <p:cNvPr id="1" name=""/>
        <p:cNvGrpSpPr/>
        <p:nvPr/>
      </p:nvGrpSpPr>
      <p:grpSpPr>
        <a:xfrm>
          <a:off x="0" y="0"/>
          <a:ext cx="0" cy="0"/>
          <a:chOff x="0" y="0"/>
          <a:chExt cx="0" cy="0"/>
        </a:xfrm>
      </p:grpSpPr>
      <p:pic>
        <p:nvPicPr>
          <p:cNvPr id="8" name="Picture 7" descr="Dimensional Frame.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33"/>
          <a:stretch/>
        </p:blipFill>
        <p:spPr>
          <a:xfrm>
            <a:off x="27203" y="1158466"/>
            <a:ext cx="9106638" cy="3751898"/>
          </a:xfrm>
          <a:prstGeom prst="rect">
            <a:avLst/>
          </a:prstGeom>
        </p:spPr>
      </p:pic>
      <p:sp>
        <p:nvSpPr>
          <p:cNvPr id="16"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CEB5A13D-946F-CB4C-ADF8-08CA7190397D}" type="datetime4">
              <a:rPr lang="en-US" smtClean="0"/>
              <a:t>July 12, 2021</a:t>
            </a:fld>
            <a:endParaRPr lang="en-US" dirty="0"/>
          </a:p>
        </p:txBody>
      </p:sp>
      <p:sp>
        <p:nvSpPr>
          <p:cNvPr id="6" name="Text Placeholder 4"/>
          <p:cNvSpPr>
            <a:spLocks noGrp="1"/>
          </p:cNvSpPr>
          <p:nvPr>
            <p:ph type="body" sz="quarter" idx="10"/>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ctrTitle" hasCustomPrompt="1"/>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1382473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txBox="1">
            <a:spLocks/>
          </p:cNvSpPr>
          <p:nvPr userDrawn="1"/>
        </p:nvSpPr>
        <p:spPr>
          <a:xfrm>
            <a:off x="8563015" y="4927728"/>
            <a:ext cx="228598" cy="138499"/>
          </a:xfrm>
          <a:prstGeom prst="rect">
            <a:avLst/>
          </a:prstGeom>
        </p:spPr>
        <p:txBody>
          <a:bodyPr vert="horz" wrap="square" lIns="0" tIns="0" rIns="0" bIns="0" numCol="1" anchor="ctr" anchorCtr="0" compatLnSpc="1">
            <a:prstTxWarp prst="textNoShape">
              <a:avLst/>
            </a:prstTxWarp>
            <a:spAutoFit/>
          </a:bodyPr>
          <a:lstStyle>
            <a:defPPr>
              <a:defRPr lang="en-US"/>
            </a:defPPr>
            <a:lvl1pPr algn="l" rtl="0" fontAlgn="base">
              <a:spcBef>
                <a:spcPct val="0"/>
              </a:spcBef>
              <a:spcAft>
                <a:spcPct val="0"/>
              </a:spcAft>
              <a:defRPr sz="900" kern="1200">
                <a:solidFill>
                  <a:schemeClr val="tx2"/>
                </a:solidFill>
                <a:latin typeface="HumstSlab712 BT Roman"/>
                <a:ea typeface="MS PGothic" charset="0"/>
                <a:cs typeface="HumstSlab712 BT Roman"/>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a:lstStyle>
          <a:p>
            <a:pPr algn="r"/>
            <a:fld id="{210D6F30-3479-EB47-B616-273BCC2A68D5}" type="slidenum">
              <a:rPr lang="en-US" sz="900" smtClean="0">
                <a:latin typeface="Cambria" panose="02040503050406030204" pitchFamily="18" charset="0"/>
              </a:rPr>
              <a:pPr algn="r"/>
              <a:t>‹#›</a:t>
            </a:fld>
            <a:endParaRPr lang="en-US" sz="900" dirty="0">
              <a:latin typeface="Cambria" panose="02040503050406030204" pitchFamily="18" charset="0"/>
            </a:endParaRPr>
          </a:p>
        </p:txBody>
      </p:sp>
      <p:pic>
        <p:nvPicPr>
          <p:cNvPr id="12" name="Picture 11"/>
          <p:cNvPicPr>
            <a:picLocks noChangeAspect="1"/>
          </p:cNvPicPr>
          <p:nvPr userDrawn="1"/>
        </p:nvPicPr>
        <p:blipFill>
          <a:blip r:embed="rId23"/>
          <a:stretch>
            <a:fillRect/>
          </a:stretch>
        </p:blipFill>
        <p:spPr>
          <a:xfrm>
            <a:off x="7932420" y="269240"/>
            <a:ext cx="914400" cy="231580"/>
          </a:xfrm>
          <a:prstGeom prst="rect">
            <a:avLst/>
          </a:prstGeom>
        </p:spPr>
      </p:pic>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75" r:id="rId4"/>
    <p:sldLayoutId id="2147483776" r:id="rId5"/>
    <p:sldLayoutId id="2147483761" r:id="rId6"/>
    <p:sldLayoutId id="2147483873" r:id="rId7"/>
    <p:sldLayoutId id="2147483871" r:id="rId8"/>
    <p:sldLayoutId id="2147483872" r:id="rId9"/>
    <p:sldLayoutId id="2147483857" r:id="rId10"/>
    <p:sldLayoutId id="2147483874" r:id="rId11"/>
    <p:sldLayoutId id="2147483867" r:id="rId12"/>
    <p:sldLayoutId id="2147483875" r:id="rId13"/>
    <p:sldLayoutId id="2147483858" r:id="rId14"/>
    <p:sldLayoutId id="2147483876" r:id="rId15"/>
    <p:sldLayoutId id="2147483865" r:id="rId16"/>
    <p:sldLayoutId id="2147483877" r:id="rId17"/>
    <p:sldLayoutId id="2147483864" r:id="rId18"/>
    <p:sldLayoutId id="2147483878" r:id="rId19"/>
    <p:sldLayoutId id="2147483859" r:id="rId20"/>
    <p:sldLayoutId id="2147483860" r:id="rId21"/>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10.xml"/><Relationship Id="rId4" Type="http://schemas.openxmlformats.org/officeDocument/2006/relationships/image" Target="../media/image16.tm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stryker.com/content/userguide/us/en/faqs/authoring1.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stryker.com/content/userguide/us/en/components.html"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hyperlink" Target="https://www.stryker.com/content/userguide/us/en/components.html"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stryker.my.workfront.com/requests" TargetMode="Externa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hyperlink" Target="https://author-stryker-prod.adobecqms.net/assets.html/content/dam/stryker" TargetMode="External"/><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author-stryker-prod.adobecqms.net/libs/cq/tagging/gui/content/tags.html/etc/tags/stryker/product" TargetMode="External"/><Relationship Id="rId1" Type="http://schemas.openxmlformats.org/officeDocument/2006/relationships/slideLayout" Target="../slideLayouts/slideLayout10.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stryker.com/content/userguide/us/en/page-templates/product-page-template.html"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51.tmp"/><Relationship Id="rId3" Type="http://schemas.openxmlformats.org/officeDocument/2006/relationships/image" Target="../media/image33.jpeg"/><Relationship Id="rId7" Type="http://schemas.openxmlformats.org/officeDocument/2006/relationships/image" Target="../media/image50.jpeg"/><Relationship Id="rId2" Type="http://schemas.openxmlformats.org/officeDocument/2006/relationships/hyperlink" Target="https://author-stryker-prod.adobecqms.net/assets.html/content/dam/stryker" TargetMode="Externa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image" Target="../media/image49.jpeg"/><Relationship Id="rId4" Type="http://schemas.openxmlformats.org/officeDocument/2006/relationships/image" Target="../media/image34.jpeg"/><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hyperlink" Target="https://stryker.my.workfront.com/requests" TargetMode="External"/><Relationship Id="rId2" Type="http://schemas.openxmlformats.org/officeDocument/2006/relationships/hyperlink" Target="https://www.stryker.com/content/userguide/us/en/components.html" TargetMode="Externa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hyperlink" Target="https://www.stryker.my.workfront.com/"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tryker.com/content/userguide/us/en/references/brand-architecture-and-ownership.html"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Training series</a:t>
            </a:r>
          </a:p>
        </p:txBody>
      </p:sp>
      <p:sp>
        <p:nvSpPr>
          <p:cNvPr id="15" name="Text Placeholder 14"/>
          <p:cNvSpPr>
            <a:spLocks noGrp="1"/>
          </p:cNvSpPr>
          <p:nvPr>
            <p:ph type="body" sz="quarter" idx="15"/>
          </p:nvPr>
        </p:nvSpPr>
        <p:spPr/>
        <p:txBody>
          <a:bodyPr/>
          <a:lstStyle/>
          <a:p>
            <a:r>
              <a:rPr lang="en-US" dirty="0"/>
              <a:t>Stryker.com </a:t>
            </a:r>
          </a:p>
        </p:txBody>
      </p:sp>
      <p:sp>
        <p:nvSpPr>
          <p:cNvPr id="16" name="Text Placeholder 15"/>
          <p:cNvSpPr>
            <a:spLocks noGrp="1"/>
          </p:cNvSpPr>
          <p:nvPr>
            <p:ph type="body" sz="quarter" idx="16"/>
          </p:nvPr>
        </p:nvSpPr>
        <p:spPr/>
        <p:txBody>
          <a:bodyPr>
            <a:normAutofit fontScale="92500" lnSpcReduction="10000"/>
          </a:bodyPr>
          <a:lstStyle/>
          <a:p>
            <a:r>
              <a:rPr lang="en-US" dirty="0"/>
              <a:t>Publisher role</a:t>
            </a:r>
          </a:p>
        </p:txBody>
      </p:sp>
      <p:sp>
        <p:nvSpPr>
          <p:cNvPr id="10" name="Date Placeholder 9"/>
          <p:cNvSpPr>
            <a:spLocks noGrp="1"/>
          </p:cNvSpPr>
          <p:nvPr>
            <p:ph type="dt" sz="half" idx="2"/>
          </p:nvPr>
        </p:nvSpPr>
        <p:spPr/>
        <p:txBody>
          <a:bodyPr/>
          <a:lstStyle/>
          <a:p>
            <a:fld id="{D049A27B-0AE4-5546-8BE6-A5305A78542E}" type="datetime4">
              <a:rPr lang="en-US" smtClean="0"/>
              <a:pPr/>
              <a:t>July 12, 2021</a:t>
            </a:fld>
            <a:endParaRPr lang="en-US" dirty="0"/>
          </a:p>
        </p:txBody>
      </p:sp>
    </p:spTree>
    <p:extLst>
      <p:ext uri="{BB962C8B-B14F-4D97-AF65-F5344CB8AC3E}">
        <p14:creationId xmlns:p14="http://schemas.microsoft.com/office/powerpoint/2010/main" val="128328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3" name="Text Placeholder 2"/>
          <p:cNvSpPr>
            <a:spLocks noGrp="1"/>
          </p:cNvSpPr>
          <p:nvPr>
            <p:ph type="body" sz="quarter" idx="10"/>
          </p:nvPr>
        </p:nvSpPr>
        <p:spPr>
          <a:xfrm>
            <a:off x="411163" y="1021080"/>
            <a:ext cx="8405177" cy="914401"/>
          </a:xfrm>
        </p:spPr>
        <p:txBody>
          <a:bodyPr>
            <a:normAutofit fontScale="85000" lnSpcReduction="10000"/>
          </a:bodyPr>
          <a:lstStyle/>
          <a:p>
            <a:r>
              <a:rPr lang="en-US" dirty="0"/>
              <a:t>All Products appear under a Portfolio</a:t>
            </a:r>
          </a:p>
          <a:p>
            <a:r>
              <a:rPr lang="en-US" b="0" dirty="0"/>
              <a:t>Portfolios are determined by the Brand Architecture which is defined by the Company Brand team.</a:t>
            </a:r>
          </a:p>
          <a:p>
            <a:pPr marL="857250" lvl="2" indent="-285750">
              <a:buFont typeface="Arial" panose="020B0604020202020204" pitchFamily="34" charset="0"/>
              <a:buChar char="•"/>
            </a:pPr>
            <a:endParaRPr lang="en-US" sz="1400" dirty="0"/>
          </a:p>
        </p:txBody>
      </p:sp>
      <p:sp>
        <p:nvSpPr>
          <p:cNvPr id="4" name="Title 3"/>
          <p:cNvSpPr>
            <a:spLocks noGrp="1"/>
          </p:cNvSpPr>
          <p:nvPr>
            <p:ph type="ctrTitle"/>
          </p:nvPr>
        </p:nvSpPr>
        <p:spPr/>
        <p:txBody>
          <a:bodyPr/>
          <a:lstStyle/>
          <a:p>
            <a:r>
              <a:rPr lang="en-US" dirty="0"/>
              <a:t>How products appear on Stryker.com</a:t>
            </a:r>
          </a:p>
        </p:txBody>
      </p:sp>
      <p:pic>
        <p:nvPicPr>
          <p:cNvPr id="5" name="Picture 4" descr="Stryker - Medical Devices &amp; Equipment Manufacturing Company | Stryker - Google Chrome"/>
          <p:cNvPicPr>
            <a:picLocks noChangeAspect="1"/>
          </p:cNvPicPr>
          <p:nvPr/>
        </p:nvPicPr>
        <p:blipFill rotWithShape="1">
          <a:blip r:embed="rId3">
            <a:extLst>
              <a:ext uri="{28A0092B-C50C-407E-A947-70E740481C1C}">
                <a14:useLocalDpi xmlns:a14="http://schemas.microsoft.com/office/drawing/2010/main" val="0"/>
              </a:ext>
            </a:extLst>
          </a:blip>
          <a:srcRect l="11999" t="17195" r="12834" b="-1851"/>
          <a:stretch/>
        </p:blipFill>
        <p:spPr>
          <a:xfrm>
            <a:off x="5242412" y="2247518"/>
            <a:ext cx="3634887" cy="2095500"/>
          </a:xfrm>
          <a:prstGeom prst="rect">
            <a:avLst/>
          </a:prstGeom>
          <a:ln w="6350" cap="sq">
            <a:solidFill>
              <a:srgbClr val="000000"/>
            </a:solidFill>
            <a:prstDash val="solid"/>
            <a:miter lim="800000"/>
          </a:ln>
          <a:effectLst/>
        </p:spPr>
      </p:pic>
      <p:sp>
        <p:nvSpPr>
          <p:cNvPr id="6" name="Right Arrow 5"/>
          <p:cNvSpPr/>
          <p:nvPr/>
        </p:nvSpPr>
        <p:spPr>
          <a:xfrm>
            <a:off x="4436783" y="2390298"/>
            <a:ext cx="1116106" cy="352265"/>
          </a:xfrm>
          <a:prstGeom prst="right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Portfolios</a:t>
            </a:r>
          </a:p>
        </p:txBody>
      </p:sp>
      <p:sp>
        <p:nvSpPr>
          <p:cNvPr id="7" name="Rectangle 6"/>
          <p:cNvSpPr/>
          <p:nvPr/>
        </p:nvSpPr>
        <p:spPr>
          <a:xfrm>
            <a:off x="518160" y="2080976"/>
            <a:ext cx="3535680" cy="1856919"/>
          </a:xfrm>
          <a:prstGeom prst="rect">
            <a:avLst/>
          </a:prstGeom>
        </p:spPr>
        <p:txBody>
          <a:bodyPr wrap="square">
            <a:spAutoFit/>
          </a:bodyPr>
          <a:lstStyle/>
          <a:p>
            <a:pPr>
              <a:spcAft>
                <a:spcPts val="2000"/>
              </a:spcAft>
            </a:pPr>
            <a:r>
              <a:rPr lang="en-US" sz="1400" dirty="0">
                <a:latin typeface="+mj-lt"/>
                <a:ea typeface="MS PGothic" pitchFamily="34" charset="-128"/>
                <a:cs typeface="Arial Black" panose="020B0A04020102020204" pitchFamily="34" charset="0"/>
              </a:rPr>
              <a:t>What is a portfolio?</a:t>
            </a:r>
          </a:p>
          <a:p>
            <a:pPr marL="171450" indent="-171450">
              <a:buFont typeface="Arial" panose="020B0604020202020204" pitchFamily="34" charset="0"/>
              <a:buChar char="•"/>
            </a:pPr>
            <a:r>
              <a:rPr lang="en-US" sz="1400" dirty="0"/>
              <a:t>First level of the hierarchy </a:t>
            </a:r>
          </a:p>
          <a:p>
            <a:pPr marL="171450" indent="-171450">
              <a:buFont typeface="Arial" panose="020B0604020202020204" pitchFamily="34" charset="0"/>
              <a:buChar char="•"/>
            </a:pPr>
            <a:r>
              <a:rPr lang="en-US" sz="1400" dirty="0"/>
              <a:t>Portfolio pages reflect the </a:t>
            </a:r>
            <a:r>
              <a:rPr lang="en-US" sz="1400" b="1" dirty="0"/>
              <a:t>main product segments </a:t>
            </a:r>
            <a:r>
              <a:rPr lang="en-US" sz="1400" dirty="0"/>
              <a:t>of Stryker's offering</a:t>
            </a:r>
          </a:p>
          <a:p>
            <a:pPr marL="171450" indent="-171450">
              <a:buFont typeface="Arial" panose="020B0604020202020204" pitchFamily="34" charset="0"/>
              <a:buChar char="•"/>
            </a:pPr>
            <a:r>
              <a:rPr lang="en-US" sz="1400" dirty="0"/>
              <a:t>There are only four portfolios on the site: medical and surgical equipment, </a:t>
            </a:r>
            <a:r>
              <a:rPr lang="en-US" sz="1400" dirty="0" err="1"/>
              <a:t>orthopaedics</a:t>
            </a:r>
            <a:r>
              <a:rPr lang="en-US" sz="1400" dirty="0"/>
              <a:t>, </a:t>
            </a:r>
            <a:r>
              <a:rPr lang="en-US" sz="1400" dirty="0" err="1"/>
              <a:t>neurotechnology</a:t>
            </a:r>
            <a:r>
              <a:rPr lang="en-US" sz="1400" dirty="0"/>
              <a:t>, services </a:t>
            </a:r>
          </a:p>
        </p:txBody>
      </p:sp>
    </p:spTree>
    <p:extLst>
      <p:ext uri="{BB962C8B-B14F-4D97-AF65-F5344CB8AC3E}">
        <p14:creationId xmlns:p14="http://schemas.microsoft.com/office/powerpoint/2010/main" val="69894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3" name="Text Placeholder 2"/>
          <p:cNvSpPr>
            <a:spLocks noGrp="1"/>
          </p:cNvSpPr>
          <p:nvPr>
            <p:ph type="body" sz="quarter" idx="10"/>
          </p:nvPr>
        </p:nvSpPr>
        <p:spPr>
          <a:xfrm>
            <a:off x="411163" y="1021080"/>
            <a:ext cx="4458017" cy="914401"/>
          </a:xfrm>
        </p:spPr>
        <p:txBody>
          <a:bodyPr>
            <a:normAutofit fontScale="77500" lnSpcReduction="20000"/>
          </a:bodyPr>
          <a:lstStyle/>
          <a:p>
            <a:r>
              <a:rPr lang="en-US" dirty="0"/>
              <a:t>All Portfolios have Capabilities</a:t>
            </a:r>
          </a:p>
          <a:p>
            <a:r>
              <a:rPr lang="en-US" b="0" dirty="0"/>
              <a:t>Capabilities are defined by the Company Brand team with input from businesses</a:t>
            </a:r>
          </a:p>
          <a:p>
            <a:pPr marL="857250" lvl="2" indent="-285750">
              <a:buFont typeface="Arial" panose="020B0604020202020204" pitchFamily="34" charset="0"/>
              <a:buChar char="•"/>
            </a:pPr>
            <a:endParaRPr lang="en-US" sz="1400" dirty="0"/>
          </a:p>
        </p:txBody>
      </p:sp>
      <p:sp>
        <p:nvSpPr>
          <p:cNvPr id="4" name="Title 3"/>
          <p:cNvSpPr>
            <a:spLocks noGrp="1"/>
          </p:cNvSpPr>
          <p:nvPr>
            <p:ph type="ctrTitle"/>
          </p:nvPr>
        </p:nvSpPr>
        <p:spPr/>
        <p:txBody>
          <a:bodyPr/>
          <a:lstStyle/>
          <a:p>
            <a:r>
              <a:rPr lang="en-US" dirty="0"/>
              <a:t>How products appear on Stryker.com</a:t>
            </a:r>
          </a:p>
        </p:txBody>
      </p:sp>
      <p:sp>
        <p:nvSpPr>
          <p:cNvPr id="7" name="Rectangle 6"/>
          <p:cNvSpPr/>
          <p:nvPr/>
        </p:nvSpPr>
        <p:spPr>
          <a:xfrm>
            <a:off x="518160" y="1988279"/>
            <a:ext cx="3703320" cy="2072362"/>
          </a:xfrm>
          <a:prstGeom prst="rect">
            <a:avLst/>
          </a:prstGeom>
        </p:spPr>
        <p:txBody>
          <a:bodyPr wrap="square">
            <a:spAutoFit/>
          </a:bodyPr>
          <a:lstStyle/>
          <a:p>
            <a:pPr>
              <a:spcAft>
                <a:spcPts val="2000"/>
              </a:spcAft>
            </a:pPr>
            <a:r>
              <a:rPr lang="en-US" sz="1400" dirty="0">
                <a:latin typeface="+mj-lt"/>
                <a:ea typeface="MS PGothic" pitchFamily="34" charset="-128"/>
                <a:cs typeface="Arial Black" panose="020B0A04020102020204" pitchFamily="34" charset="0"/>
              </a:rPr>
              <a:t>What is a capability?</a:t>
            </a:r>
          </a:p>
          <a:p>
            <a:pPr marL="171450" indent="-171450">
              <a:buFont typeface="Arial" panose="020B0604020202020204" pitchFamily="34" charset="0"/>
              <a:buChar char="•"/>
            </a:pPr>
            <a:r>
              <a:rPr lang="en-US" sz="1400" dirty="0"/>
              <a:t>Second level of the hierarchy</a:t>
            </a:r>
          </a:p>
          <a:p>
            <a:pPr marL="171450" indent="-171450">
              <a:buFont typeface="Arial" panose="020B0604020202020204" pitchFamily="34" charset="0"/>
              <a:buChar char="•"/>
            </a:pPr>
            <a:r>
              <a:rPr lang="en-US" sz="1400" dirty="0"/>
              <a:t>Capability pages represent product groups within a given portfolio</a:t>
            </a:r>
          </a:p>
          <a:p>
            <a:pPr marL="171450" indent="-171450">
              <a:buFont typeface="Arial" panose="020B0604020202020204" pitchFamily="34" charset="0"/>
              <a:buChar char="•"/>
            </a:pPr>
            <a:r>
              <a:rPr lang="en-US" sz="1400" dirty="0"/>
              <a:t>The labels within this group generally use functional or operational terms (e.g. bedframes, joint replacement, CMF implants, etc.) </a:t>
            </a:r>
          </a:p>
        </p:txBody>
      </p:sp>
      <p:pic>
        <p:nvPicPr>
          <p:cNvPr id="8" name="Picture 7" descr="Orthopaedics | Stryker - Google Chrome"/>
          <p:cNvPicPr>
            <a:picLocks noChangeAspect="1"/>
          </p:cNvPicPr>
          <p:nvPr/>
        </p:nvPicPr>
        <p:blipFill rotWithShape="1">
          <a:blip r:embed="rId2">
            <a:extLst>
              <a:ext uri="{28A0092B-C50C-407E-A947-70E740481C1C}">
                <a14:useLocalDpi xmlns:a14="http://schemas.microsoft.com/office/drawing/2010/main" val="0"/>
              </a:ext>
            </a:extLst>
          </a:blip>
          <a:srcRect l="12793" t="9281" r="13467" b="2091"/>
          <a:stretch/>
        </p:blipFill>
        <p:spPr>
          <a:xfrm>
            <a:off x="4922532" y="878048"/>
            <a:ext cx="3402094" cy="2346511"/>
          </a:xfrm>
          <a:prstGeom prst="rect">
            <a:avLst/>
          </a:prstGeom>
          <a:ln w="6350" cap="sq">
            <a:solidFill>
              <a:srgbClr val="000000"/>
            </a:solidFill>
            <a:prstDash val="solid"/>
            <a:miter lim="800000"/>
          </a:ln>
          <a:effectLst/>
        </p:spPr>
      </p:pic>
      <p:sp>
        <p:nvSpPr>
          <p:cNvPr id="9" name="Right Arrow 8"/>
          <p:cNvSpPr/>
          <p:nvPr/>
        </p:nvSpPr>
        <p:spPr>
          <a:xfrm>
            <a:off x="4021568" y="1975751"/>
            <a:ext cx="1116106" cy="352265"/>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Capabilities</a:t>
            </a:r>
          </a:p>
        </p:txBody>
      </p:sp>
      <p:pic>
        <p:nvPicPr>
          <p:cNvPr id="10" name="Picture 9" descr="Medical and surgical equipment | Stryker - Google Chrome"/>
          <p:cNvPicPr>
            <a:picLocks noChangeAspect="1"/>
          </p:cNvPicPr>
          <p:nvPr/>
        </p:nvPicPr>
        <p:blipFill rotWithShape="1">
          <a:blip r:embed="rId3">
            <a:extLst>
              <a:ext uri="{28A0092B-C50C-407E-A947-70E740481C1C}">
                <a14:useLocalDpi xmlns:a14="http://schemas.microsoft.com/office/drawing/2010/main" val="0"/>
              </a:ext>
            </a:extLst>
          </a:blip>
          <a:srcRect l="25333" t="18824" r="24833" b="1404"/>
          <a:stretch/>
        </p:blipFill>
        <p:spPr>
          <a:xfrm>
            <a:off x="6050280" y="2588801"/>
            <a:ext cx="3002280" cy="2460062"/>
          </a:xfrm>
          <a:prstGeom prst="rect">
            <a:avLst/>
          </a:prstGeom>
          <a:ln w="6350" cap="sq">
            <a:solidFill>
              <a:srgbClr val="000000"/>
            </a:solidFill>
            <a:prstDash val="solid"/>
            <a:miter lim="800000"/>
          </a:ln>
          <a:effectLst/>
        </p:spPr>
      </p:pic>
      <p:pic>
        <p:nvPicPr>
          <p:cNvPr id="11" name="Picture 10" descr="Neurotechnology | Stryker - Google Chrome"/>
          <p:cNvPicPr>
            <a:picLocks noChangeAspect="1"/>
          </p:cNvPicPr>
          <p:nvPr/>
        </p:nvPicPr>
        <p:blipFill rotWithShape="1">
          <a:blip r:embed="rId4">
            <a:extLst>
              <a:ext uri="{28A0092B-C50C-407E-A947-70E740481C1C}">
                <a14:useLocalDpi xmlns:a14="http://schemas.microsoft.com/office/drawing/2010/main" val="0"/>
              </a:ext>
            </a:extLst>
          </a:blip>
          <a:srcRect l="25333" t="39662" r="38584" b="33801"/>
          <a:stretch/>
        </p:blipFill>
        <p:spPr>
          <a:xfrm>
            <a:off x="4389120" y="3826071"/>
            <a:ext cx="2880360" cy="1084293"/>
          </a:xfrm>
          <a:prstGeom prst="rect">
            <a:avLst/>
          </a:prstGeom>
          <a:ln w="6350" cap="sq">
            <a:solidFill>
              <a:srgbClr val="000000"/>
            </a:solidFill>
            <a:prstDash val="solid"/>
            <a:miter lim="800000"/>
          </a:ln>
          <a:effectLst/>
        </p:spPr>
      </p:pic>
    </p:spTree>
    <p:extLst>
      <p:ext uri="{BB962C8B-B14F-4D97-AF65-F5344CB8AC3E}">
        <p14:creationId xmlns:p14="http://schemas.microsoft.com/office/powerpoint/2010/main" val="1180627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3" name="Text Placeholder 2"/>
          <p:cNvSpPr>
            <a:spLocks noGrp="1"/>
          </p:cNvSpPr>
          <p:nvPr>
            <p:ph type="body" sz="quarter" idx="10"/>
          </p:nvPr>
        </p:nvSpPr>
        <p:spPr>
          <a:xfrm>
            <a:off x="411163" y="1021080"/>
            <a:ext cx="4458017" cy="914401"/>
          </a:xfrm>
        </p:spPr>
        <p:txBody>
          <a:bodyPr>
            <a:normAutofit fontScale="85000" lnSpcReduction="10000"/>
          </a:bodyPr>
          <a:lstStyle/>
          <a:p>
            <a:r>
              <a:rPr lang="en-US" dirty="0"/>
              <a:t>All Capabilities contain products which </a:t>
            </a:r>
            <a:r>
              <a:rPr lang="en-US" i="1" dirty="0"/>
              <a:t>may</a:t>
            </a:r>
            <a:r>
              <a:rPr lang="en-US" dirty="0"/>
              <a:t> be grouped into Specialties; </a:t>
            </a:r>
            <a:r>
              <a:rPr lang="en-US" b="0" dirty="0"/>
              <a:t>Specialties are determined by the brand team and business units.</a:t>
            </a:r>
            <a:endParaRPr lang="en-US" sz="1400" dirty="0"/>
          </a:p>
        </p:txBody>
      </p:sp>
      <p:sp>
        <p:nvSpPr>
          <p:cNvPr id="4" name="Title 3"/>
          <p:cNvSpPr>
            <a:spLocks noGrp="1"/>
          </p:cNvSpPr>
          <p:nvPr>
            <p:ph type="ctrTitle"/>
          </p:nvPr>
        </p:nvSpPr>
        <p:spPr>
          <a:xfrm>
            <a:off x="411480" y="367146"/>
            <a:ext cx="6858000" cy="653934"/>
          </a:xfrm>
        </p:spPr>
        <p:txBody>
          <a:bodyPr/>
          <a:lstStyle/>
          <a:p>
            <a:r>
              <a:rPr lang="en-US" dirty="0"/>
              <a:t>How products appear on Stryker.com</a:t>
            </a:r>
          </a:p>
        </p:txBody>
      </p:sp>
      <p:sp>
        <p:nvSpPr>
          <p:cNvPr id="7" name="Rectangle 6"/>
          <p:cNvSpPr/>
          <p:nvPr/>
        </p:nvSpPr>
        <p:spPr>
          <a:xfrm>
            <a:off x="518160" y="1988279"/>
            <a:ext cx="3703320" cy="1641475"/>
          </a:xfrm>
          <a:prstGeom prst="rect">
            <a:avLst/>
          </a:prstGeom>
        </p:spPr>
        <p:txBody>
          <a:bodyPr wrap="square">
            <a:spAutoFit/>
          </a:bodyPr>
          <a:lstStyle/>
          <a:p>
            <a:pPr>
              <a:spcAft>
                <a:spcPts val="2000"/>
              </a:spcAft>
            </a:pPr>
            <a:r>
              <a:rPr lang="en-US" sz="1400" dirty="0">
                <a:latin typeface="+mj-lt"/>
                <a:ea typeface="MS PGothic" pitchFamily="34" charset="-128"/>
                <a:cs typeface="Arial Black" panose="020B0A04020102020204" pitchFamily="34" charset="0"/>
              </a:rPr>
              <a:t>What is a Specialty?</a:t>
            </a:r>
          </a:p>
          <a:p>
            <a:pPr marL="171450" indent="-171450">
              <a:buFont typeface="Arial" panose="020B0604020202020204" pitchFamily="34" charset="0"/>
              <a:buChar char="•"/>
            </a:pPr>
            <a:r>
              <a:rPr lang="en-US" sz="1400" dirty="0"/>
              <a:t>Optional third level of the hierarchy</a:t>
            </a:r>
          </a:p>
          <a:p>
            <a:pPr marL="171450" indent="-171450">
              <a:buFont typeface="Arial" panose="020B0604020202020204" pitchFamily="34" charset="0"/>
              <a:buChar char="•"/>
            </a:pPr>
            <a:r>
              <a:rPr lang="en-US" sz="1400" dirty="0"/>
              <a:t>Specialty pages communicate sub-categories based on language customers would use to classify products and services within the capability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149" y="878048"/>
            <a:ext cx="2769411" cy="2346511"/>
          </a:xfrm>
          <a:prstGeom prst="rect">
            <a:avLst/>
          </a:prstGeom>
          <a:ln w="6350" cap="sq">
            <a:solidFill>
              <a:srgbClr val="000000"/>
            </a:solidFill>
            <a:prstDash val="solid"/>
            <a:miter lim="800000"/>
          </a:ln>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26038"/>
          <a:stretch/>
        </p:blipFill>
        <p:spPr>
          <a:xfrm>
            <a:off x="6165595" y="2150509"/>
            <a:ext cx="2771650" cy="1819511"/>
          </a:xfrm>
          <a:prstGeom prst="rect">
            <a:avLst/>
          </a:prstGeom>
          <a:ln w="6350" cap="sq">
            <a:solidFill>
              <a:srgbClr val="000000"/>
            </a:solidFill>
            <a:prstDash val="solid"/>
            <a:miter lim="800000"/>
          </a:ln>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149" y="2700675"/>
            <a:ext cx="2508891" cy="2069571"/>
          </a:xfrm>
          <a:prstGeom prst="rect">
            <a:avLst/>
          </a:prstGeom>
          <a:ln w="6350" cap="sq">
            <a:solidFill>
              <a:srgbClr val="000000"/>
            </a:solidFill>
            <a:prstDash val="solid"/>
            <a:miter lim="800000"/>
          </a:ln>
          <a:effectLst/>
        </p:spPr>
      </p:pic>
      <p:sp>
        <p:nvSpPr>
          <p:cNvPr id="9" name="Right Arrow 8"/>
          <p:cNvSpPr/>
          <p:nvPr/>
        </p:nvSpPr>
        <p:spPr>
          <a:xfrm>
            <a:off x="3795043" y="3829178"/>
            <a:ext cx="1116106" cy="352265"/>
          </a:xfrm>
          <a:prstGeom prst="rightArrow">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Specialties</a:t>
            </a:r>
          </a:p>
        </p:txBody>
      </p:sp>
    </p:spTree>
    <p:extLst>
      <p:ext uri="{BB962C8B-B14F-4D97-AF65-F5344CB8AC3E}">
        <p14:creationId xmlns:p14="http://schemas.microsoft.com/office/powerpoint/2010/main" val="1027151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8589" t="2420" r="19062" b="19129"/>
          <a:stretch/>
        </p:blipFill>
        <p:spPr>
          <a:xfrm>
            <a:off x="4753516" y="1736518"/>
            <a:ext cx="1893608" cy="3140895"/>
          </a:xfrm>
          <a:prstGeom prst="rect">
            <a:avLst/>
          </a:prstGeom>
          <a:ln w="6350" cap="sq">
            <a:solidFill>
              <a:srgbClr val="000000"/>
            </a:solidFill>
            <a:prstDash val="solid"/>
            <a:miter lim="800000"/>
          </a:ln>
          <a:effectLst/>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9217" t="3829" r="22053"/>
          <a:stretch/>
        </p:blipFill>
        <p:spPr>
          <a:xfrm>
            <a:off x="6812260" y="1736518"/>
            <a:ext cx="1933896" cy="2724754"/>
          </a:xfrm>
          <a:prstGeom prst="rect">
            <a:avLst/>
          </a:prstGeom>
          <a:ln w="6350" cap="sq">
            <a:solidFill>
              <a:srgbClr val="000000"/>
            </a:solidFill>
            <a:prstDash val="solid"/>
            <a:miter lim="800000"/>
          </a:ln>
          <a:effectLst/>
        </p:spPr>
      </p:pic>
      <p:sp>
        <p:nvSpPr>
          <p:cNvPr id="2" name="Date Placeholder 1"/>
          <p:cNvSpPr>
            <a:spLocks noGrp="1"/>
          </p:cNvSpPr>
          <p:nvPr>
            <p:ph type="dt" sz="half" idx="2"/>
          </p:nvPr>
        </p:nvSpPr>
        <p:spPr>
          <a:xfrm>
            <a:off x="515938" y="4738914"/>
            <a:ext cx="1143000" cy="138499"/>
          </a:xfrm>
        </p:spPr>
        <p:txBody>
          <a:bodyPr/>
          <a:lstStyle/>
          <a:p>
            <a:fld id="{5770BD80-72AE-514F-B438-313000B122B2}" type="datetime4">
              <a:rPr lang="en-US" smtClean="0"/>
              <a:t>July 12, 2021</a:t>
            </a:fld>
            <a:endParaRPr lang="en-US" dirty="0"/>
          </a:p>
        </p:txBody>
      </p:sp>
      <p:sp>
        <p:nvSpPr>
          <p:cNvPr id="3" name="Text Placeholder 2"/>
          <p:cNvSpPr>
            <a:spLocks noGrp="1"/>
          </p:cNvSpPr>
          <p:nvPr>
            <p:ph type="body" sz="quarter" idx="10"/>
          </p:nvPr>
        </p:nvSpPr>
        <p:spPr>
          <a:xfrm>
            <a:off x="411163" y="1021080"/>
            <a:ext cx="4040882" cy="1000316"/>
          </a:xfrm>
        </p:spPr>
        <p:txBody>
          <a:bodyPr>
            <a:noAutofit/>
          </a:bodyPr>
          <a:lstStyle/>
          <a:p>
            <a:r>
              <a:rPr lang="en-US" sz="1400" b="0" dirty="0"/>
              <a:t>Businesses can ‘push’ products to  respective Brand Architecture pages based on how a product is tagged.</a:t>
            </a:r>
          </a:p>
        </p:txBody>
      </p:sp>
      <p:sp>
        <p:nvSpPr>
          <p:cNvPr id="4" name="Title 3"/>
          <p:cNvSpPr>
            <a:spLocks noGrp="1"/>
          </p:cNvSpPr>
          <p:nvPr>
            <p:ph type="ctrTitle"/>
          </p:nvPr>
        </p:nvSpPr>
        <p:spPr>
          <a:xfrm>
            <a:off x="411480" y="367146"/>
            <a:ext cx="6858000" cy="653934"/>
          </a:xfrm>
        </p:spPr>
        <p:txBody>
          <a:bodyPr/>
          <a:lstStyle/>
          <a:p>
            <a:r>
              <a:rPr lang="en-US" dirty="0"/>
              <a:t>How products appear on Stryker.com</a:t>
            </a:r>
          </a:p>
        </p:txBody>
      </p:sp>
      <p:sp>
        <p:nvSpPr>
          <p:cNvPr id="5" name="Rectangle 4"/>
          <p:cNvSpPr/>
          <p:nvPr/>
        </p:nvSpPr>
        <p:spPr>
          <a:xfrm>
            <a:off x="4753516" y="3268953"/>
            <a:ext cx="1893608" cy="1608460"/>
          </a:xfrm>
          <a:prstGeom prst="rect">
            <a:avLst/>
          </a:prstGeom>
          <a:solidFill>
            <a:srgbClr val="FFB500">
              <a:alpha val="3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94002" y="2908599"/>
            <a:ext cx="1952154" cy="1262471"/>
          </a:xfrm>
          <a:prstGeom prst="rect">
            <a:avLst/>
          </a:prstGeom>
          <a:solidFill>
            <a:srgbClr val="FFB500">
              <a:alpha val="3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7656" y="2058225"/>
            <a:ext cx="1968885" cy="153888"/>
          </a:xfrm>
          <a:prstGeom prst="rect">
            <a:avLst/>
          </a:prstGeom>
          <a:noFill/>
        </p:spPr>
        <p:txBody>
          <a:bodyPr wrap="square" lIns="0" tIns="0" rIns="0" bIns="0" rtlCol="0">
            <a:spAutoFit/>
          </a:bodyPr>
          <a:lstStyle/>
          <a:p>
            <a:r>
              <a:rPr lang="en-US" sz="1000" dirty="0">
                <a:latin typeface="+mj-lt"/>
              </a:rPr>
              <a:t>Product page</a:t>
            </a:r>
          </a:p>
        </p:txBody>
      </p:sp>
      <p:sp>
        <p:nvSpPr>
          <p:cNvPr id="15" name="TextBox 14"/>
          <p:cNvSpPr txBox="1"/>
          <p:nvPr/>
        </p:nvSpPr>
        <p:spPr>
          <a:xfrm>
            <a:off x="7259835" y="1249157"/>
            <a:ext cx="1038746" cy="307777"/>
          </a:xfrm>
          <a:prstGeom prst="rect">
            <a:avLst/>
          </a:prstGeom>
          <a:noFill/>
        </p:spPr>
        <p:txBody>
          <a:bodyPr wrap="none" lIns="0" tIns="0" rIns="0" bIns="0" rtlCol="0">
            <a:spAutoFit/>
          </a:bodyPr>
          <a:lstStyle/>
          <a:p>
            <a:pPr algn="ctr"/>
            <a:r>
              <a:rPr lang="en-US" sz="1000" dirty="0">
                <a:latin typeface="+mj-lt"/>
              </a:rPr>
              <a:t>Products on a </a:t>
            </a:r>
          </a:p>
          <a:p>
            <a:pPr algn="ctr"/>
            <a:r>
              <a:rPr lang="en-US" sz="1000" dirty="0">
                <a:latin typeface="+mj-lt"/>
              </a:rPr>
              <a:t>Specialty page</a:t>
            </a:r>
          </a:p>
        </p:txBody>
      </p:sp>
      <p:pic>
        <p:nvPicPr>
          <p:cNvPr id="16" name="Picture 15"/>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1991" y="2282451"/>
            <a:ext cx="4213294" cy="2595893"/>
          </a:xfrm>
          <a:prstGeom prst="rect">
            <a:avLst/>
          </a:prstGeom>
          <a:ln w="6350" cap="sq">
            <a:solidFill>
              <a:srgbClr val="000000"/>
            </a:solidFill>
            <a:prstDash val="solid"/>
            <a:miter lim="800000"/>
          </a:ln>
          <a:effectLst/>
        </p:spPr>
      </p:pic>
      <p:sp>
        <p:nvSpPr>
          <p:cNvPr id="18" name="Right Arrow 17"/>
          <p:cNvSpPr/>
          <p:nvPr/>
        </p:nvSpPr>
        <p:spPr>
          <a:xfrm>
            <a:off x="1718483" y="4770565"/>
            <a:ext cx="729958" cy="128881"/>
          </a:xfrm>
          <a:prstGeom prst="rightArrow">
            <a:avLst>
              <a:gd name="adj1" fmla="val 100000"/>
              <a:gd name="adj2" fmla="val 58366"/>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Specialties</a:t>
            </a:r>
          </a:p>
        </p:txBody>
      </p:sp>
      <p:sp>
        <p:nvSpPr>
          <p:cNvPr id="19" name="Right Arrow 18"/>
          <p:cNvSpPr/>
          <p:nvPr/>
        </p:nvSpPr>
        <p:spPr>
          <a:xfrm>
            <a:off x="1708090" y="4631693"/>
            <a:ext cx="729958" cy="128881"/>
          </a:xfrm>
          <a:prstGeom prst="rightArrow">
            <a:avLst>
              <a:gd name="adj1" fmla="val 100000"/>
              <a:gd name="adj2" fmla="val 58366"/>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Capabilities</a:t>
            </a:r>
          </a:p>
        </p:txBody>
      </p:sp>
      <p:sp>
        <p:nvSpPr>
          <p:cNvPr id="20" name="TextBox 19"/>
          <p:cNvSpPr txBox="1"/>
          <p:nvPr/>
        </p:nvSpPr>
        <p:spPr>
          <a:xfrm>
            <a:off x="5156101" y="1249050"/>
            <a:ext cx="1088439" cy="307777"/>
          </a:xfrm>
          <a:prstGeom prst="rect">
            <a:avLst/>
          </a:prstGeom>
          <a:noFill/>
        </p:spPr>
        <p:txBody>
          <a:bodyPr wrap="none" lIns="0" tIns="0" rIns="0" bIns="0" rtlCol="0">
            <a:spAutoFit/>
          </a:bodyPr>
          <a:lstStyle/>
          <a:p>
            <a:pPr algn="ctr"/>
            <a:r>
              <a:rPr lang="en-US" sz="1000" dirty="0">
                <a:latin typeface="+mj-lt"/>
              </a:rPr>
              <a:t>Products on a </a:t>
            </a:r>
          </a:p>
          <a:p>
            <a:pPr algn="ctr"/>
            <a:r>
              <a:rPr lang="en-US" sz="1000" dirty="0">
                <a:latin typeface="+mj-lt"/>
              </a:rPr>
              <a:t>Capability page</a:t>
            </a:r>
          </a:p>
        </p:txBody>
      </p:sp>
      <p:sp>
        <p:nvSpPr>
          <p:cNvPr id="22" name="Rectangle 21"/>
          <p:cNvSpPr/>
          <p:nvPr/>
        </p:nvSpPr>
        <p:spPr>
          <a:xfrm>
            <a:off x="2446225" y="4540253"/>
            <a:ext cx="883715" cy="293680"/>
          </a:xfrm>
          <a:prstGeom prst="rect">
            <a:avLst/>
          </a:prstGeom>
          <a:solidFill>
            <a:srgbClr val="FFB500">
              <a:alpha val="3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64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Product and business content</a:t>
            </a:r>
          </a:p>
        </p:txBody>
      </p:sp>
      <p:sp>
        <p:nvSpPr>
          <p:cNvPr id="4" name="Text Placeholder 3"/>
          <p:cNvSpPr>
            <a:spLocks noGrp="1"/>
          </p:cNvSpPr>
          <p:nvPr>
            <p:ph type="body" sz="quarter" idx="17"/>
          </p:nvPr>
        </p:nvSpPr>
        <p:spPr/>
        <p:txBody>
          <a:bodyPr/>
          <a:lstStyle/>
          <a:p>
            <a:r>
              <a:rPr lang="en-US" dirty="0"/>
              <a:t>Business unit folders</a:t>
            </a:r>
          </a:p>
        </p:txBody>
      </p:sp>
      <p:sp>
        <p:nvSpPr>
          <p:cNvPr id="5" name="Date Placeholder 4"/>
          <p:cNvSpPr>
            <a:spLocks noGrp="1"/>
          </p:cNvSpPr>
          <p:nvPr>
            <p:ph type="dt" sz="half" idx="2"/>
          </p:nvPr>
        </p:nvSpPr>
        <p:spPr/>
        <p:txBody>
          <a:bodyPr/>
          <a:lstStyle/>
          <a:p>
            <a:fld id="{AC499524-A10B-9845-B316-65CC9E4D83E2}" type="datetime4">
              <a:rPr lang="en-US" smtClean="0"/>
              <a:t>July 12, 2021</a:t>
            </a:fld>
            <a:endParaRPr lang="en-US" dirty="0"/>
          </a:p>
        </p:txBody>
      </p:sp>
    </p:spTree>
    <p:extLst>
      <p:ext uri="{BB962C8B-B14F-4D97-AF65-F5344CB8AC3E}">
        <p14:creationId xmlns:p14="http://schemas.microsoft.com/office/powerpoint/2010/main" val="1538889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3" name="Text Placeholder 2"/>
          <p:cNvSpPr>
            <a:spLocks noGrp="1"/>
          </p:cNvSpPr>
          <p:nvPr>
            <p:ph type="body" sz="quarter" idx="10"/>
          </p:nvPr>
        </p:nvSpPr>
        <p:spPr>
          <a:xfrm>
            <a:off x="411163" y="1363598"/>
            <a:ext cx="3784319" cy="3303653"/>
          </a:xfrm>
        </p:spPr>
        <p:txBody>
          <a:bodyPr>
            <a:normAutofit fontScale="55000" lnSpcReduction="20000"/>
          </a:bodyPr>
          <a:lstStyle/>
          <a:p>
            <a:r>
              <a:rPr lang="en-US" dirty="0"/>
              <a:t>Each business unit folder consists of the following sections:  </a:t>
            </a:r>
          </a:p>
          <a:p>
            <a:pPr marL="285750" indent="-285750">
              <a:buFontTx/>
              <a:buChar char="-"/>
            </a:pPr>
            <a:r>
              <a:rPr lang="en-US" b="0" dirty="0"/>
              <a:t>Business unit landing page</a:t>
            </a:r>
          </a:p>
          <a:p>
            <a:pPr marL="285750" indent="-285750">
              <a:buFontTx/>
              <a:buChar char="-"/>
            </a:pPr>
            <a:r>
              <a:rPr lang="en-US" b="0" dirty="0"/>
              <a:t>Contact Information page*</a:t>
            </a:r>
          </a:p>
          <a:p>
            <a:pPr marL="285750" indent="-285750">
              <a:buFontTx/>
              <a:buChar char="-"/>
            </a:pPr>
            <a:r>
              <a:rPr lang="en-US" b="0" dirty="0"/>
              <a:t>Optional</a:t>
            </a:r>
          </a:p>
          <a:p>
            <a:pPr marL="457200" lvl="1" indent="-114300">
              <a:buFont typeface="Courier New" panose="02070309020205020404" pitchFamily="49" charset="0"/>
              <a:buChar char="o"/>
            </a:pPr>
            <a:r>
              <a:rPr lang="en-US" sz="1600" b="0" dirty="0"/>
              <a:t>Products</a:t>
            </a:r>
          </a:p>
          <a:p>
            <a:pPr marL="457200" lvl="1" indent="-114300">
              <a:buFont typeface="Courier New" panose="02070309020205020404" pitchFamily="49" charset="0"/>
              <a:buChar char="o"/>
            </a:pPr>
            <a:r>
              <a:rPr lang="en-US" sz="1600" b="0" dirty="0"/>
              <a:t>Procedures</a:t>
            </a:r>
          </a:p>
          <a:p>
            <a:pPr marL="457200" lvl="1" indent="-114300">
              <a:buFont typeface="Courier New" panose="02070309020205020404" pitchFamily="49" charset="0"/>
              <a:buChar char="o"/>
            </a:pPr>
            <a:r>
              <a:rPr lang="en-US" sz="1600" b="0" dirty="0"/>
              <a:t>Systems</a:t>
            </a:r>
          </a:p>
          <a:p>
            <a:pPr marL="457200" lvl="1" indent="-114300">
              <a:buFont typeface="Courier New" panose="02070309020205020404" pitchFamily="49" charset="0"/>
              <a:buChar char="o"/>
            </a:pPr>
            <a:r>
              <a:rPr lang="en-US" sz="1600" b="0" dirty="0"/>
              <a:t>Services</a:t>
            </a:r>
          </a:p>
          <a:p>
            <a:pPr marL="457200" lvl="1" indent="-114300">
              <a:buFont typeface="Courier New" panose="02070309020205020404" pitchFamily="49" charset="0"/>
              <a:buChar char="o"/>
            </a:pPr>
            <a:r>
              <a:rPr lang="en-US" sz="1600" b="0" dirty="0"/>
              <a:t>News</a:t>
            </a:r>
          </a:p>
          <a:p>
            <a:pPr marL="457200" lvl="1" indent="-114300">
              <a:buFont typeface="Courier New" panose="02070309020205020404" pitchFamily="49" charset="0"/>
              <a:buChar char="o"/>
            </a:pPr>
            <a:r>
              <a:rPr lang="en-US" sz="1600" b="0" dirty="0"/>
              <a:t>Awards</a:t>
            </a:r>
          </a:p>
          <a:p>
            <a:pPr marL="457200" lvl="1" indent="-114300">
              <a:buFont typeface="Courier New" panose="02070309020205020404" pitchFamily="49" charset="0"/>
              <a:buChar char="o"/>
            </a:pPr>
            <a:r>
              <a:rPr lang="en-US" sz="1600" b="0" dirty="0"/>
              <a:t>Asset Library</a:t>
            </a:r>
          </a:p>
          <a:p>
            <a:pPr marL="457200" lvl="1" indent="-114300">
              <a:buFont typeface="Courier New" panose="02070309020205020404" pitchFamily="49" charset="0"/>
              <a:buChar char="o"/>
            </a:pPr>
            <a:r>
              <a:rPr lang="en-US" sz="1600" b="0" dirty="0"/>
              <a:t>Etc.</a:t>
            </a:r>
            <a:br>
              <a:rPr lang="en-US" b="0" dirty="0"/>
            </a:br>
            <a:endParaRPr lang="en-US" b="0" dirty="0"/>
          </a:p>
          <a:p>
            <a:r>
              <a:rPr lang="en-US" b="0" dirty="0"/>
              <a:t>* =  required for a presence on Stryker.com</a:t>
            </a:r>
          </a:p>
          <a:p>
            <a:pPr marL="285750" indent="-285750">
              <a:buFontTx/>
              <a:buChar char="-"/>
            </a:pPr>
            <a:endParaRPr lang="en-US" dirty="0"/>
          </a:p>
        </p:txBody>
      </p:sp>
      <p:sp>
        <p:nvSpPr>
          <p:cNvPr id="4" name="Title 3"/>
          <p:cNvSpPr>
            <a:spLocks noGrp="1"/>
          </p:cNvSpPr>
          <p:nvPr>
            <p:ph type="ctrTitle"/>
          </p:nvPr>
        </p:nvSpPr>
        <p:spPr/>
        <p:txBody>
          <a:bodyPr/>
          <a:lstStyle/>
          <a:p>
            <a:r>
              <a:rPr lang="en-US" dirty="0"/>
              <a:t>Business Unit Hierarchy</a:t>
            </a:r>
            <a:br>
              <a:rPr lang="en-US" dirty="0"/>
            </a:br>
            <a:endParaRPr lang="en-US" dirty="0"/>
          </a:p>
        </p:txBody>
      </p:sp>
      <p:pic>
        <p:nvPicPr>
          <p:cNvPr id="5" name="Picture 4"/>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000783" y="0"/>
            <a:ext cx="4143217" cy="51435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4440" r="30995"/>
          <a:stretch/>
        </p:blipFill>
        <p:spPr>
          <a:xfrm>
            <a:off x="6427694" y="0"/>
            <a:ext cx="1432112" cy="5143500"/>
          </a:xfrm>
          <a:prstGeom prst="rect">
            <a:avLst/>
          </a:prstGeom>
        </p:spPr>
      </p:pic>
      <p:sp>
        <p:nvSpPr>
          <p:cNvPr id="7" name="Right Arrow 6"/>
          <p:cNvSpPr/>
          <p:nvPr/>
        </p:nvSpPr>
        <p:spPr>
          <a:xfrm>
            <a:off x="5768788" y="2038"/>
            <a:ext cx="658906" cy="181535"/>
          </a:xfrm>
          <a:prstGeom prs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95305" y="29211"/>
            <a:ext cx="1213195" cy="5019652"/>
          </a:xfrm>
          <a:prstGeom prst="rect">
            <a:avLst/>
          </a:prstGeom>
          <a:solidFill>
            <a:srgbClr val="FFB500">
              <a:alpha val="34118"/>
            </a:srgb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Products</a:t>
            </a:r>
          </a:p>
        </p:txBody>
      </p:sp>
      <p:sp>
        <p:nvSpPr>
          <p:cNvPr id="9" name="Right Arrow 8"/>
          <p:cNvSpPr/>
          <p:nvPr/>
        </p:nvSpPr>
        <p:spPr>
          <a:xfrm>
            <a:off x="7269480" y="11045"/>
            <a:ext cx="658906" cy="181535"/>
          </a:xfrm>
          <a:prstGeom prs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542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ryker-h.assetsadobe.com/is/image/content/dam/stryker/foot-and-ankle/products/hoffmann-lrf-hexapod/images/default_curated_hexapod1.jpg?$preset_400_2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603" y="1397472"/>
            <a:ext cx="1561292" cy="917260"/>
          </a:xfrm>
          <a:prstGeom prst="rect">
            <a:avLst/>
          </a:prstGeom>
          <a:ln w="6350"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4" name="Title 3"/>
          <p:cNvSpPr>
            <a:spLocks noGrp="1"/>
          </p:cNvSpPr>
          <p:nvPr>
            <p:ph type="ctrTitle"/>
          </p:nvPr>
        </p:nvSpPr>
        <p:spPr>
          <a:xfrm>
            <a:off x="411480" y="367146"/>
            <a:ext cx="6858000" cy="614828"/>
          </a:xfrm>
        </p:spPr>
        <p:txBody>
          <a:bodyPr/>
          <a:lstStyle/>
          <a:p>
            <a:r>
              <a:rPr lang="en-US" dirty="0"/>
              <a:t>Template basics: </a:t>
            </a:r>
            <a:r>
              <a:rPr lang="en-US" sz="2000" dirty="0"/>
              <a:t>Product Content-types</a:t>
            </a:r>
          </a:p>
        </p:txBody>
      </p:sp>
      <p:graphicFrame>
        <p:nvGraphicFramePr>
          <p:cNvPr id="5" name="Table 4"/>
          <p:cNvGraphicFramePr>
            <a:graphicFrameLocks noGrp="1"/>
          </p:cNvGraphicFramePr>
          <p:nvPr>
            <p:extLst>
              <p:ext uri="{D42A27DB-BD31-4B8C-83A1-F6EECF244321}">
                <p14:modId xmlns:p14="http://schemas.microsoft.com/office/powerpoint/2010/main" val="3753666290"/>
              </p:ext>
            </p:extLst>
          </p:nvPr>
        </p:nvGraphicFramePr>
        <p:xfrm>
          <a:off x="524433" y="1343880"/>
          <a:ext cx="5438217" cy="3340379"/>
        </p:xfrm>
        <a:graphic>
          <a:graphicData uri="http://schemas.openxmlformats.org/drawingml/2006/table">
            <a:tbl>
              <a:tblPr/>
              <a:tblGrid>
                <a:gridCol w="1126880">
                  <a:extLst>
                    <a:ext uri="{9D8B030D-6E8A-4147-A177-3AD203B41FA5}">
                      <a16:colId xmlns:a16="http://schemas.microsoft.com/office/drawing/2014/main" val="20000"/>
                    </a:ext>
                  </a:extLst>
                </a:gridCol>
                <a:gridCol w="4311337">
                  <a:extLst>
                    <a:ext uri="{9D8B030D-6E8A-4147-A177-3AD203B41FA5}">
                      <a16:colId xmlns:a16="http://schemas.microsoft.com/office/drawing/2014/main" val="20001"/>
                    </a:ext>
                  </a:extLst>
                </a:gridCol>
              </a:tblGrid>
              <a:tr h="213994">
                <a:tc>
                  <a:txBody>
                    <a:bodyPr/>
                    <a:lstStyle/>
                    <a:p>
                      <a:pPr algn="l"/>
                      <a:r>
                        <a:rPr lang="en-US" sz="1200" b="1" dirty="0">
                          <a:solidFill>
                            <a:schemeClr val="bg1"/>
                          </a:solidFill>
                          <a:effectLst/>
                        </a:rPr>
                        <a:t>Page type</a:t>
                      </a:r>
                    </a:p>
                  </a:txBody>
                  <a:tcPr marL="29115" marR="29115" marT="54590" marB="54590" anchor="ctr">
                    <a:lnL>
                      <a:noFill/>
                    </a:lnL>
                    <a:lnR>
                      <a:noFill/>
                    </a:lnR>
                    <a:lnT>
                      <a:noFill/>
                    </a:lnT>
                    <a:lnB>
                      <a:noFill/>
                    </a:lnB>
                    <a:solidFill>
                      <a:srgbClr val="4C7D7A"/>
                    </a:solidFill>
                  </a:tcPr>
                </a:tc>
                <a:tc>
                  <a:txBody>
                    <a:bodyPr/>
                    <a:lstStyle/>
                    <a:p>
                      <a:pPr algn="l"/>
                      <a:r>
                        <a:rPr lang="en-US" sz="1200" b="1" dirty="0">
                          <a:solidFill>
                            <a:schemeClr val="bg1"/>
                          </a:solidFill>
                          <a:effectLst/>
                        </a:rPr>
                        <a:t>Usage</a:t>
                      </a:r>
                    </a:p>
                  </a:txBody>
                  <a:tcPr marL="29115" marR="29115" marT="54590" marB="54590" anchor="ctr">
                    <a:lnL>
                      <a:noFill/>
                    </a:lnL>
                    <a:lnR>
                      <a:noFill/>
                    </a:lnR>
                    <a:lnT>
                      <a:noFill/>
                    </a:lnT>
                    <a:lnB>
                      <a:noFill/>
                    </a:lnB>
                    <a:solidFill>
                      <a:srgbClr val="4C7D7A"/>
                    </a:solidFill>
                  </a:tcPr>
                </a:tc>
                <a:extLst>
                  <a:ext uri="{0D108BD9-81ED-4DB2-BD59-A6C34878D82A}">
                    <a16:rowId xmlns:a16="http://schemas.microsoft.com/office/drawing/2014/main" val="10000"/>
                  </a:ext>
                </a:extLst>
              </a:tr>
              <a:tr h="806480">
                <a:tc>
                  <a:txBody>
                    <a:bodyPr/>
                    <a:lstStyle/>
                    <a:p>
                      <a:r>
                        <a:rPr lang="en-US" sz="1200" b="1">
                          <a:effectLst/>
                        </a:rPr>
                        <a:t>Product page</a:t>
                      </a:r>
                      <a:endParaRPr lang="en-US" sz="1200">
                        <a:effectLst/>
                      </a:endParaRPr>
                    </a:p>
                  </a:txBody>
                  <a:tcPr marL="29115" marR="29115" marT="36393" marB="36393" anchor="ctr">
                    <a:lnL>
                      <a:noFill/>
                    </a:lnL>
                    <a:lnR>
                      <a:noFill/>
                    </a:lnR>
                    <a:lnT>
                      <a:noFill/>
                    </a:lnT>
                    <a:lnB>
                      <a:noFill/>
                    </a:lnB>
                    <a:solidFill>
                      <a:srgbClr val="EDEEEC"/>
                    </a:solidFill>
                  </a:tcPr>
                </a:tc>
                <a:tc>
                  <a:txBody>
                    <a:bodyPr/>
                    <a:lstStyle/>
                    <a:p>
                      <a:pPr marL="171450" indent="-171450">
                        <a:buFont typeface="Arial" panose="020B0604020202020204" pitchFamily="34" charset="0"/>
                        <a:buChar char="•"/>
                      </a:pPr>
                      <a:r>
                        <a:rPr lang="en-US" sz="1200" dirty="0">
                          <a:effectLst/>
                        </a:rPr>
                        <a:t>Most likely associated with a single SKU</a:t>
                      </a:r>
                    </a:p>
                    <a:p>
                      <a:pPr marL="171450" indent="-171450">
                        <a:buFont typeface="Arial" panose="020B0604020202020204" pitchFamily="34" charset="0"/>
                        <a:buChar char="•"/>
                      </a:pPr>
                      <a:r>
                        <a:rPr lang="en-US" sz="1200" dirty="0">
                          <a:effectLst/>
                        </a:rPr>
                        <a:t>Contact information is aligned to a single business</a:t>
                      </a:r>
                    </a:p>
                    <a:p>
                      <a:pPr marL="171450" indent="-171450">
                        <a:buFont typeface="Arial" panose="020B0604020202020204" pitchFamily="34" charset="0"/>
                        <a:buChar char="•"/>
                      </a:pPr>
                      <a:r>
                        <a:rPr lang="en-US" sz="1200" dirty="0">
                          <a:effectLst/>
                        </a:rPr>
                        <a:t>Call to action drives to a business' contact info</a:t>
                      </a:r>
                    </a:p>
                  </a:txBody>
                  <a:tcPr marL="29115" marR="29115" marT="36393" marB="36393" anchor="ctr">
                    <a:lnL>
                      <a:noFill/>
                    </a:lnL>
                    <a:lnR>
                      <a:noFill/>
                    </a:lnR>
                    <a:lnT>
                      <a:noFill/>
                    </a:lnT>
                    <a:lnB>
                      <a:noFill/>
                    </a:lnB>
                    <a:solidFill>
                      <a:srgbClr val="EDEEEC"/>
                    </a:solidFill>
                  </a:tcPr>
                </a:tc>
                <a:extLst>
                  <a:ext uri="{0D108BD9-81ED-4DB2-BD59-A6C34878D82A}">
                    <a16:rowId xmlns:a16="http://schemas.microsoft.com/office/drawing/2014/main" val="10001"/>
                  </a:ext>
                </a:extLst>
              </a:tr>
              <a:tr h="911293">
                <a:tc>
                  <a:txBody>
                    <a:bodyPr/>
                    <a:lstStyle/>
                    <a:p>
                      <a:r>
                        <a:rPr lang="en-US" sz="1200" b="1" dirty="0">
                          <a:effectLst/>
                        </a:rPr>
                        <a:t>Procedure page</a:t>
                      </a:r>
                      <a:endParaRPr lang="en-US" sz="1200" dirty="0">
                        <a:effectLst/>
                      </a:endParaRPr>
                    </a:p>
                  </a:txBody>
                  <a:tcPr marL="29115" marR="29115" marT="36393" marB="36393" anchor="ctr">
                    <a:lnL>
                      <a:noFill/>
                    </a:lnL>
                    <a:lnR>
                      <a:noFill/>
                    </a:lnR>
                    <a:lnT>
                      <a:noFill/>
                    </a:lnT>
                    <a:lnB>
                      <a:noFill/>
                    </a:lnB>
                    <a:solidFill>
                      <a:srgbClr val="FFFFFF"/>
                    </a:solidFill>
                  </a:tcPr>
                </a:tc>
                <a:tc>
                  <a:txBody>
                    <a:bodyPr/>
                    <a:lstStyle/>
                    <a:p>
                      <a:pPr marL="171450" indent="-171450">
                        <a:buFont typeface="Arial" panose="020B0604020202020204" pitchFamily="34" charset="0"/>
                        <a:buChar char="•"/>
                      </a:pPr>
                      <a:r>
                        <a:rPr lang="en-US" sz="1200" dirty="0">
                          <a:effectLst/>
                        </a:rPr>
                        <a:t>Identifies a group of products used for a procedure</a:t>
                      </a:r>
                    </a:p>
                    <a:p>
                      <a:pPr marL="171450" indent="-171450">
                        <a:buFont typeface="Arial" panose="020B0604020202020204" pitchFamily="34" charset="0"/>
                        <a:buChar char="•"/>
                      </a:pPr>
                      <a:r>
                        <a:rPr lang="en-US" sz="1200" dirty="0">
                          <a:effectLst/>
                        </a:rPr>
                        <a:t>Contains collateral and media specific to a procedure</a:t>
                      </a:r>
                    </a:p>
                    <a:p>
                      <a:pPr marL="171450" indent="-171450">
                        <a:buFont typeface="Arial" panose="020B0604020202020204" pitchFamily="34" charset="0"/>
                        <a:buChar char="•"/>
                      </a:pPr>
                      <a:r>
                        <a:rPr lang="en-US" sz="1200" dirty="0">
                          <a:effectLst/>
                        </a:rPr>
                        <a:t>Call to action drives to individual product pages</a:t>
                      </a:r>
                    </a:p>
                  </a:txBody>
                  <a:tcPr marL="29115" marR="29115" marT="36393" marB="36393" anchor="ctr">
                    <a:lnL>
                      <a:noFill/>
                    </a:lnL>
                    <a:lnR>
                      <a:noFill/>
                    </a:lnR>
                    <a:lnT>
                      <a:noFill/>
                    </a:lnT>
                    <a:lnB>
                      <a:noFill/>
                    </a:lnB>
                    <a:solidFill>
                      <a:srgbClr val="FFFFFF"/>
                    </a:solidFill>
                  </a:tcPr>
                </a:tc>
                <a:extLst>
                  <a:ext uri="{0D108BD9-81ED-4DB2-BD59-A6C34878D82A}">
                    <a16:rowId xmlns:a16="http://schemas.microsoft.com/office/drawing/2014/main" val="10002"/>
                  </a:ext>
                </a:extLst>
              </a:tr>
              <a:tr h="1330546">
                <a:tc>
                  <a:txBody>
                    <a:bodyPr/>
                    <a:lstStyle/>
                    <a:p>
                      <a:r>
                        <a:rPr lang="en-US" sz="1200" b="1">
                          <a:effectLst/>
                        </a:rPr>
                        <a:t>System page</a:t>
                      </a:r>
                      <a:endParaRPr lang="en-US" sz="1200">
                        <a:effectLst/>
                      </a:endParaRPr>
                    </a:p>
                  </a:txBody>
                  <a:tcPr marL="29115" marR="29115" marT="36393" marB="36393" anchor="ctr">
                    <a:lnL>
                      <a:noFill/>
                    </a:lnL>
                    <a:lnR>
                      <a:noFill/>
                    </a:lnR>
                    <a:lnT>
                      <a:noFill/>
                    </a:lnT>
                    <a:lnB>
                      <a:noFill/>
                    </a:lnB>
                    <a:solidFill>
                      <a:srgbClr val="EDEEEC"/>
                    </a:solidFill>
                  </a:tcPr>
                </a:tc>
                <a:tc>
                  <a:txBody>
                    <a:bodyPr/>
                    <a:lstStyle/>
                    <a:p>
                      <a:pPr marL="171450" indent="-171450">
                        <a:buFont typeface="Arial" panose="020B0604020202020204" pitchFamily="34" charset="0"/>
                        <a:buChar char="•"/>
                      </a:pPr>
                      <a:r>
                        <a:rPr lang="en-US" sz="1200" dirty="0">
                          <a:effectLst/>
                        </a:rPr>
                        <a:t>Identifies group of products that may be sold together to illustrate a continuum of services/care</a:t>
                      </a:r>
                    </a:p>
                    <a:p>
                      <a:pPr marL="171450" indent="-171450">
                        <a:buFont typeface="Arial" panose="020B0604020202020204" pitchFamily="34" charset="0"/>
                        <a:buChar char="•"/>
                      </a:pPr>
                      <a:r>
                        <a:rPr lang="en-US" sz="1200" dirty="0">
                          <a:effectLst/>
                        </a:rPr>
                        <a:t>Positioned to "upsell"</a:t>
                      </a:r>
                    </a:p>
                    <a:p>
                      <a:pPr marL="171450" indent="-171450">
                        <a:buFont typeface="Arial" panose="020B0604020202020204" pitchFamily="34" charset="0"/>
                        <a:buChar char="•"/>
                      </a:pPr>
                      <a:r>
                        <a:rPr lang="en-US" sz="1200" dirty="0">
                          <a:effectLst/>
                        </a:rPr>
                        <a:t>Offering can span multiple businesses, portfolios and/or capabilities</a:t>
                      </a:r>
                    </a:p>
                    <a:p>
                      <a:pPr marL="171450" indent="-171450">
                        <a:buFont typeface="Arial" panose="020B0604020202020204" pitchFamily="34" charset="0"/>
                        <a:buChar char="•"/>
                      </a:pPr>
                      <a:r>
                        <a:rPr lang="en-US" sz="1200" dirty="0">
                          <a:effectLst/>
                        </a:rPr>
                        <a:t>Call to action drives to individual product pages</a:t>
                      </a:r>
                    </a:p>
                  </a:txBody>
                  <a:tcPr marL="29115" marR="29115" marT="36393" marB="36393" anchor="ctr">
                    <a:lnL>
                      <a:noFill/>
                    </a:lnL>
                    <a:lnR>
                      <a:noFill/>
                    </a:lnR>
                    <a:lnT>
                      <a:noFill/>
                    </a:lnT>
                    <a:lnB>
                      <a:noFill/>
                    </a:lnB>
                    <a:solidFill>
                      <a:srgbClr val="EDEEEC"/>
                    </a:solidFill>
                  </a:tcPr>
                </a:tc>
                <a:extLst>
                  <a:ext uri="{0D108BD9-81ED-4DB2-BD59-A6C34878D82A}">
                    <a16:rowId xmlns:a16="http://schemas.microsoft.com/office/drawing/2014/main" val="10003"/>
                  </a:ext>
                </a:extLst>
              </a:tr>
            </a:tbl>
          </a:graphicData>
        </a:graphic>
      </p:graphicFrame>
      <p:sp>
        <p:nvSpPr>
          <p:cNvPr id="6" name="Rectangle 5"/>
          <p:cNvSpPr/>
          <p:nvPr/>
        </p:nvSpPr>
        <p:spPr>
          <a:xfrm>
            <a:off x="524433" y="981974"/>
            <a:ext cx="8127401" cy="415498"/>
          </a:xfrm>
          <a:prstGeom prst="rect">
            <a:avLst/>
          </a:prstGeom>
        </p:spPr>
        <p:txBody>
          <a:bodyPr wrap="square">
            <a:spAutoFit/>
          </a:bodyPr>
          <a:lstStyle/>
          <a:p>
            <a:r>
              <a:rPr lang="en-US" sz="1050" dirty="0">
                <a:hlinkClick r:id="rId4"/>
              </a:rPr>
              <a:t>https://www.stryker.com/content/userguide/us/en/faqs/authoring1.html</a:t>
            </a:r>
            <a:endParaRPr lang="en-US" sz="1050" dirty="0"/>
          </a:p>
          <a:p>
            <a:endParaRPr lang="en-US" sz="105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0240"/>
          <a:stretch/>
        </p:blipFill>
        <p:spPr>
          <a:xfrm>
            <a:off x="6075603" y="2422980"/>
            <a:ext cx="1561292" cy="923433"/>
          </a:xfrm>
          <a:prstGeom prst="rect">
            <a:avLst/>
          </a:prstGeom>
          <a:ln w="6350" cap="sq">
            <a:solidFill>
              <a:srgbClr val="000000"/>
            </a:solidFill>
            <a:prstDash val="solid"/>
            <a:miter lim="800000"/>
          </a:ln>
          <a:effec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51348" b="-9151"/>
          <a:stretch/>
        </p:blipFill>
        <p:spPr>
          <a:xfrm>
            <a:off x="7738264" y="2335559"/>
            <a:ext cx="1006182" cy="497421"/>
          </a:xfrm>
          <a:prstGeom prst="rect">
            <a:avLst/>
          </a:prstGeom>
          <a:ln w="6350" cap="sq">
            <a:solidFill>
              <a:srgbClr val="000000"/>
            </a:solidFill>
            <a:prstDash val="solid"/>
            <a:miter lim="800000"/>
          </a:ln>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0000"/>
          <a:stretch/>
        </p:blipFill>
        <p:spPr>
          <a:xfrm>
            <a:off x="6075602" y="3454661"/>
            <a:ext cx="1561292" cy="904492"/>
          </a:xfrm>
          <a:prstGeom prst="rect">
            <a:avLst/>
          </a:prstGeom>
          <a:ln w="6350" cap="sq">
            <a:solidFill>
              <a:srgbClr val="000000"/>
            </a:solidFill>
            <a:prstDash val="solid"/>
            <a:miter lim="800000"/>
          </a:ln>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49951" t="-7372" r="1397" b="-1779"/>
          <a:stretch/>
        </p:blipFill>
        <p:spPr>
          <a:xfrm>
            <a:off x="7738263" y="2936514"/>
            <a:ext cx="1006183" cy="497421"/>
          </a:xfrm>
          <a:prstGeom prst="rect">
            <a:avLst/>
          </a:prstGeom>
          <a:ln w="6350" cap="sq">
            <a:solidFill>
              <a:srgbClr val="000000"/>
            </a:solidFill>
            <a:prstDash val="solid"/>
            <a:miter lim="800000"/>
          </a:ln>
          <a:effectLst/>
        </p:spPr>
      </p:pic>
    </p:spTree>
    <p:extLst>
      <p:ext uri="{BB962C8B-B14F-4D97-AF65-F5344CB8AC3E}">
        <p14:creationId xmlns:p14="http://schemas.microsoft.com/office/powerpoint/2010/main" val="1392028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BA60D0B7-204D-244B-AED5-249073C87C2A}" type="datetime4">
              <a:rPr lang="en-US" smtClean="0"/>
              <a:pPr/>
              <a:t>July 12, 2021</a:t>
            </a:fld>
            <a:endParaRPr lang="en-US" dirty="0"/>
          </a:p>
        </p:txBody>
      </p:sp>
      <p:sp>
        <p:nvSpPr>
          <p:cNvPr id="4" name="Text Placeholder 3"/>
          <p:cNvSpPr>
            <a:spLocks noGrp="1"/>
          </p:cNvSpPr>
          <p:nvPr>
            <p:ph type="body" sz="quarter" idx="10"/>
          </p:nvPr>
        </p:nvSpPr>
        <p:spPr>
          <a:xfrm>
            <a:off x="411164" y="1363598"/>
            <a:ext cx="4722812" cy="3303653"/>
          </a:xfrm>
        </p:spPr>
        <p:txBody>
          <a:bodyPr>
            <a:normAutofit fontScale="62500" lnSpcReduction="20000"/>
          </a:bodyPr>
          <a:lstStyle/>
          <a:p>
            <a:r>
              <a:rPr lang="en-US" b="0" dirty="0"/>
              <a:t>The business unit landing page is where specific units can develop content that speaks directly to their customers, employees and partners. This landing page should include basic “About Us” content for the business unit but also include content to for product launches, campaigns and other marketing efforts.</a:t>
            </a:r>
          </a:p>
          <a:p>
            <a:r>
              <a:rPr lang="en-US" b="0" dirty="0"/>
              <a:t>This page will be available via the global navigation under the "About - Our businesses" section of the megamenu.</a:t>
            </a:r>
          </a:p>
          <a:p>
            <a:r>
              <a:rPr lang="en-US" b="0" dirty="0"/>
              <a:t>Alternatively, businesses that want to promote their page externally can request IS to have a subdomain setup, (e.g. </a:t>
            </a:r>
            <a:r>
              <a:rPr lang="en-US" b="0" dirty="0" err="1"/>
              <a:t>stryker.com</a:t>
            </a:r>
            <a:r>
              <a:rPr lang="en-US" b="0" dirty="0"/>
              <a:t>/[business unit].) that will point to the business unit landing page.</a:t>
            </a:r>
          </a:p>
          <a:p>
            <a:r>
              <a:rPr lang="en-US" b="0" dirty="0"/>
              <a:t>The content owner is responsible for populating and maintaining content via the CMS for the business unit. Division heads with Digital Communications are responsible for determining whether a business requires a unique landing page. All content shall be routed through their divisional collateral material review process.</a:t>
            </a:r>
            <a:r>
              <a:rPr lang="en-US" dirty="0"/>
              <a:t> </a:t>
            </a:r>
            <a:r>
              <a:rPr lang="en-US" b="0" dirty="0"/>
              <a:t>For training and content or image specifications refer to pages within this site.</a:t>
            </a:r>
          </a:p>
          <a:p>
            <a:pPr lvl="1"/>
            <a:endParaRPr lang="en-US" dirty="0"/>
          </a:p>
          <a:p>
            <a:endParaRPr lang="en-US" b="0" dirty="0"/>
          </a:p>
        </p:txBody>
      </p:sp>
      <p:sp>
        <p:nvSpPr>
          <p:cNvPr id="3" name="Title 2"/>
          <p:cNvSpPr>
            <a:spLocks noGrp="1"/>
          </p:cNvSpPr>
          <p:nvPr>
            <p:ph type="ctrTitle"/>
          </p:nvPr>
        </p:nvSpPr>
        <p:spPr/>
        <p:txBody>
          <a:bodyPr/>
          <a:lstStyle/>
          <a:p>
            <a:r>
              <a:rPr lang="en-US"/>
              <a:t>BU landing page template</a:t>
            </a:r>
            <a:endParaRPr lang="en-US" dirty="0"/>
          </a:p>
        </p:txBody>
      </p:sp>
      <p:sp>
        <p:nvSpPr>
          <p:cNvPr id="5" name="Text Placeholder 4">
            <a:extLst>
              <a:ext uri="{FF2B5EF4-FFF2-40B4-BE49-F238E27FC236}">
                <a16:creationId xmlns:a16="http://schemas.microsoft.com/office/drawing/2014/main" id="{7FE75856-92CC-E04A-AF32-2CF46CC6E1B5}"/>
              </a:ext>
            </a:extLst>
          </p:cNvPr>
          <p:cNvSpPr txBox="1">
            <a:spLocks/>
          </p:cNvSpPr>
          <p:nvPr/>
        </p:nvSpPr>
        <p:spPr>
          <a:xfrm>
            <a:off x="411163" y="1363598"/>
            <a:ext cx="8351837" cy="3303653"/>
          </a:xfrm>
          <a:prstGeom prst="rect">
            <a:avLst/>
          </a:prstGeom>
        </p:spPr>
        <p:txBody>
          <a:bodyPr/>
          <a:lst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pic>
        <p:nvPicPr>
          <p:cNvPr id="12" name="Picture 11">
            <a:extLst>
              <a:ext uri="{FF2B5EF4-FFF2-40B4-BE49-F238E27FC236}">
                <a16:creationId xmlns:a16="http://schemas.microsoft.com/office/drawing/2014/main" id="{CB33E7F4-4951-C146-9491-4D7FADEC2D21}"/>
              </a:ext>
            </a:extLst>
          </p:cNvPr>
          <p:cNvPicPr>
            <a:picLocks noChangeAspect="1"/>
          </p:cNvPicPr>
          <p:nvPr/>
        </p:nvPicPr>
        <p:blipFill>
          <a:blip r:embed="rId2"/>
          <a:stretch>
            <a:fillRect/>
          </a:stretch>
        </p:blipFill>
        <p:spPr>
          <a:xfrm>
            <a:off x="5556065" y="110040"/>
            <a:ext cx="3441120" cy="3670840"/>
          </a:xfrm>
          <a:prstGeom prst="rect">
            <a:avLst/>
          </a:prstGeom>
          <a:ln w="6350" cap="sq">
            <a:solidFill>
              <a:srgbClr val="000000"/>
            </a:solidFill>
            <a:prstDash val="solid"/>
            <a:miter lim="800000"/>
          </a:ln>
          <a:effectLst/>
        </p:spPr>
      </p:pic>
      <p:pic>
        <p:nvPicPr>
          <p:cNvPr id="13" name="Picture 12"/>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57593"/>
          <a:stretch/>
        </p:blipFill>
        <p:spPr>
          <a:xfrm>
            <a:off x="5133976" y="3330008"/>
            <a:ext cx="3237549" cy="1704430"/>
          </a:xfrm>
          <a:prstGeom prst="rect">
            <a:avLst/>
          </a:prstGeom>
          <a:ln w="6350" cap="sq">
            <a:solidFill>
              <a:srgbClr val="000000"/>
            </a:solidFill>
            <a:prstDash val="solid"/>
            <a:miter lim="800000"/>
          </a:ln>
          <a:effectLst/>
        </p:spPr>
      </p:pic>
      <p:sp>
        <p:nvSpPr>
          <p:cNvPr id="14" name="Rectangle 13"/>
          <p:cNvSpPr/>
          <p:nvPr/>
        </p:nvSpPr>
        <p:spPr>
          <a:xfrm>
            <a:off x="5133975" y="3330008"/>
            <a:ext cx="1047750" cy="203767"/>
          </a:xfrm>
          <a:prstGeom prst="rect">
            <a:avLst/>
          </a:prstGeom>
          <a:solidFill>
            <a:srgbClr val="85458A">
              <a:alpha val="20000"/>
            </a:srgb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B87223B3-DE26-0347-BA0E-7F414250CBD4}"/>
              </a:ext>
            </a:extLst>
          </p:cNvPr>
          <p:cNvCxnSpPr/>
          <p:nvPr/>
        </p:nvCxnSpPr>
        <p:spPr>
          <a:xfrm>
            <a:off x="5008098" y="654148"/>
            <a:ext cx="302456" cy="267586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64784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Standard Components</a:t>
            </a:r>
          </a:p>
        </p:txBody>
      </p:sp>
      <p:sp>
        <p:nvSpPr>
          <p:cNvPr id="3" name="Text Placeholder 2"/>
          <p:cNvSpPr>
            <a:spLocks noGrp="1"/>
          </p:cNvSpPr>
          <p:nvPr>
            <p:ph type="body" idx="13"/>
          </p:nvPr>
        </p:nvSpPr>
        <p:spPr/>
        <p:txBody>
          <a:bodyPr/>
          <a:lstStyle/>
          <a:p>
            <a:endParaRPr lang="en-US"/>
          </a:p>
        </p:txBody>
      </p:sp>
      <p:sp>
        <p:nvSpPr>
          <p:cNvPr id="4" name="Text Placeholder 3"/>
          <p:cNvSpPr>
            <a:spLocks noGrp="1"/>
          </p:cNvSpPr>
          <p:nvPr>
            <p:ph type="body" sz="quarter" idx="17"/>
          </p:nvPr>
        </p:nvSpPr>
        <p:spPr/>
        <p:txBody>
          <a:bodyPr/>
          <a:lstStyle/>
          <a:p>
            <a:r>
              <a:rPr lang="en-US" dirty="0"/>
              <a:t>Overview</a:t>
            </a:r>
          </a:p>
        </p:txBody>
      </p:sp>
      <p:sp>
        <p:nvSpPr>
          <p:cNvPr id="5" name="Date Placeholder 4"/>
          <p:cNvSpPr>
            <a:spLocks noGrp="1"/>
          </p:cNvSpPr>
          <p:nvPr>
            <p:ph type="dt" sz="half" idx="2"/>
          </p:nvPr>
        </p:nvSpPr>
        <p:spPr/>
        <p:txBody>
          <a:bodyPr/>
          <a:lstStyle/>
          <a:p>
            <a:fld id="{AC499524-A10B-9845-B316-65CC9E4D83E2}" type="datetime4">
              <a:rPr lang="en-US" smtClean="0"/>
              <a:t>July 12, 2021</a:t>
            </a:fld>
            <a:endParaRPr lang="en-US" dirty="0"/>
          </a:p>
        </p:txBody>
      </p:sp>
    </p:spTree>
    <p:extLst>
      <p:ext uri="{BB962C8B-B14F-4D97-AF65-F5344CB8AC3E}">
        <p14:creationId xmlns:p14="http://schemas.microsoft.com/office/powerpoint/2010/main" val="1880345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4" name="Title 3"/>
          <p:cNvSpPr>
            <a:spLocks noGrp="1"/>
          </p:cNvSpPr>
          <p:nvPr>
            <p:ph type="ctrTitle"/>
          </p:nvPr>
        </p:nvSpPr>
        <p:spPr>
          <a:xfrm>
            <a:off x="411479" y="367146"/>
            <a:ext cx="8629489" cy="1255592"/>
          </a:xfrm>
        </p:spPr>
        <p:txBody>
          <a:bodyPr/>
          <a:lstStyle/>
          <a:p>
            <a:r>
              <a:rPr lang="en-US" dirty="0"/>
              <a:t>Standard components overview</a:t>
            </a:r>
            <a:br>
              <a:rPr lang="en-US" dirty="0"/>
            </a:br>
            <a:br>
              <a:rPr lang="en-US" sz="1200" dirty="0"/>
            </a:br>
            <a:r>
              <a:rPr lang="en-US" sz="1200" dirty="0"/>
              <a:t>For additional components, information and governance around components, please visit:</a:t>
            </a:r>
            <a:br>
              <a:rPr lang="en-US" sz="1000" dirty="0"/>
            </a:br>
            <a:br>
              <a:rPr lang="en-US" sz="1000" dirty="0"/>
            </a:br>
            <a:r>
              <a:rPr lang="en-US" sz="1400" dirty="0">
                <a:latin typeface="Arial" panose="020B0604020202020204" pitchFamily="34" charset="0"/>
                <a:cs typeface="Arial" panose="020B0604020202020204" pitchFamily="34" charset="0"/>
                <a:hlinkClick r:id="rId2"/>
              </a:rPr>
              <a:t>https://www.stryker.com/content/userguide/us/en/components.html</a:t>
            </a:r>
            <a:endParaRPr lang="en-US" sz="1400"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7B12E864-1309-0343-B2E3-E9B39329EA4F}"/>
              </a:ext>
            </a:extLst>
          </p:cNvPr>
          <p:cNvGraphicFramePr>
            <a:graphicFrameLocks noGrp="1"/>
          </p:cNvGraphicFramePr>
          <p:nvPr>
            <p:extLst>
              <p:ext uri="{D42A27DB-BD31-4B8C-83A1-F6EECF244321}">
                <p14:modId xmlns:p14="http://schemas.microsoft.com/office/powerpoint/2010/main" val="1306941645"/>
              </p:ext>
            </p:extLst>
          </p:nvPr>
        </p:nvGraphicFramePr>
        <p:xfrm>
          <a:off x="527073" y="1790163"/>
          <a:ext cx="8513897" cy="3168632"/>
        </p:xfrm>
        <a:graphic>
          <a:graphicData uri="http://schemas.openxmlformats.org/drawingml/2006/table">
            <a:tbl>
              <a:tblPr/>
              <a:tblGrid>
                <a:gridCol w="2120877">
                  <a:extLst>
                    <a:ext uri="{9D8B030D-6E8A-4147-A177-3AD203B41FA5}">
                      <a16:colId xmlns:a16="http://schemas.microsoft.com/office/drawing/2014/main" val="20002"/>
                    </a:ext>
                  </a:extLst>
                </a:gridCol>
                <a:gridCol w="1257300">
                  <a:extLst>
                    <a:ext uri="{9D8B030D-6E8A-4147-A177-3AD203B41FA5}">
                      <a16:colId xmlns:a16="http://schemas.microsoft.com/office/drawing/2014/main" val="20000"/>
                    </a:ext>
                  </a:extLst>
                </a:gridCol>
                <a:gridCol w="5135720">
                  <a:extLst>
                    <a:ext uri="{9D8B030D-6E8A-4147-A177-3AD203B41FA5}">
                      <a16:colId xmlns:a16="http://schemas.microsoft.com/office/drawing/2014/main" val="20001"/>
                    </a:ext>
                  </a:extLst>
                </a:gridCol>
              </a:tblGrid>
              <a:tr h="182880">
                <a:tc>
                  <a:txBody>
                    <a:bodyPr/>
                    <a:lstStyle/>
                    <a:p>
                      <a:pPr marL="0" indent="0" algn="l">
                        <a:buFont typeface="Arial" panose="020B0604020202020204" pitchFamily="34" charset="0"/>
                        <a:buNone/>
                      </a:pPr>
                      <a:r>
                        <a:rPr lang="en-US" sz="800" b="1" i="0" dirty="0">
                          <a:solidFill>
                            <a:schemeClr val="bg1"/>
                          </a:solidFill>
                          <a:effectLst/>
                        </a:rPr>
                        <a:t>I want to…</a:t>
                      </a:r>
                    </a:p>
                  </a:txBody>
                  <a:tcPr marL="34687" marR="34687" marT="65038" marB="65038" anchor="ctr">
                    <a:lnL>
                      <a:noFill/>
                    </a:lnL>
                    <a:lnR>
                      <a:noFill/>
                    </a:lnR>
                    <a:lnT>
                      <a:noFill/>
                    </a:lnT>
                    <a:lnB>
                      <a:noFill/>
                    </a:lnB>
                    <a:solidFill>
                      <a:srgbClr val="4C7D7A"/>
                    </a:solidFill>
                  </a:tcPr>
                </a:tc>
                <a:tc>
                  <a:txBody>
                    <a:bodyPr/>
                    <a:lstStyle/>
                    <a:p>
                      <a:pPr marL="0" indent="0" algn="l">
                        <a:buFont typeface="Arial" panose="020B0604020202020204" pitchFamily="34" charset="0"/>
                        <a:buNone/>
                      </a:pPr>
                      <a:r>
                        <a:rPr lang="en-US" sz="800" b="1" i="0" dirty="0">
                          <a:solidFill>
                            <a:schemeClr val="bg1"/>
                          </a:solidFill>
                          <a:effectLst/>
                        </a:rPr>
                        <a:t>Component to use</a:t>
                      </a:r>
                    </a:p>
                  </a:txBody>
                  <a:tcPr marL="34687" marR="34687" marT="65038" marB="65038" anchor="ctr">
                    <a:lnL>
                      <a:noFill/>
                    </a:lnL>
                    <a:lnR>
                      <a:noFill/>
                    </a:lnR>
                    <a:lnT>
                      <a:noFill/>
                    </a:lnT>
                    <a:lnB>
                      <a:noFill/>
                    </a:lnB>
                    <a:solidFill>
                      <a:srgbClr val="4C7D7A"/>
                    </a:solidFill>
                  </a:tcPr>
                </a:tc>
                <a:tc>
                  <a:txBody>
                    <a:bodyPr/>
                    <a:lstStyle/>
                    <a:p>
                      <a:pPr marL="0" indent="0" algn="l">
                        <a:buFont typeface="Arial" panose="020B0604020202020204" pitchFamily="34" charset="0"/>
                        <a:buNone/>
                      </a:pPr>
                      <a:r>
                        <a:rPr lang="en-US" sz="800" b="1" i="0" dirty="0">
                          <a:solidFill>
                            <a:schemeClr val="bg1"/>
                          </a:solidFill>
                          <a:effectLst/>
                        </a:rPr>
                        <a:t>Details</a:t>
                      </a:r>
                    </a:p>
                  </a:txBody>
                  <a:tcPr marL="34687" marR="34687" marT="65038" marB="65038" anchor="ctr">
                    <a:lnL>
                      <a:noFill/>
                    </a:lnL>
                    <a:lnR>
                      <a:noFill/>
                    </a:lnR>
                    <a:lnT>
                      <a:noFill/>
                    </a:lnT>
                    <a:lnB>
                      <a:noFill/>
                    </a:lnB>
                    <a:solidFill>
                      <a:srgbClr val="4C7D7A"/>
                    </a:solidFill>
                  </a:tcPr>
                </a:tc>
                <a:extLst>
                  <a:ext uri="{0D108BD9-81ED-4DB2-BD59-A6C34878D82A}">
                    <a16:rowId xmlns:a16="http://schemas.microsoft.com/office/drawing/2014/main" val="10000"/>
                  </a:ext>
                </a:extLst>
              </a:tr>
              <a:tr h="635358">
                <a:tc>
                  <a:txBody>
                    <a:bodyPr/>
                    <a:lstStyle/>
                    <a:p>
                      <a:pPr marL="0" indent="0">
                        <a:buFont typeface="Arial" panose="020B0604020202020204" pitchFamily="34" charset="0"/>
                        <a:buNone/>
                      </a:pPr>
                      <a:r>
                        <a:rPr lang="en-US" sz="1050" b="1" i="0" dirty="0">
                          <a:effectLst/>
                        </a:rPr>
                        <a:t>Add text to a page</a:t>
                      </a:r>
                    </a:p>
                  </a:txBody>
                  <a:tcPr marL="34687" marR="34687" marT="43359" marB="43359">
                    <a:lnL>
                      <a:noFill/>
                    </a:lnL>
                    <a:lnR>
                      <a:noFill/>
                    </a:lnR>
                    <a:lnT>
                      <a:noFill/>
                    </a:lnT>
                    <a:lnB>
                      <a:noFill/>
                    </a:lnB>
                    <a:solidFill>
                      <a:srgbClr val="EDEEEC"/>
                    </a:solidFill>
                  </a:tcPr>
                </a:tc>
                <a:tc>
                  <a:txBody>
                    <a:bodyPr/>
                    <a:lstStyle/>
                    <a:p>
                      <a:pPr marL="0" indent="0">
                        <a:buFont typeface="Arial" panose="020B0604020202020204" pitchFamily="34" charset="0"/>
                        <a:buNone/>
                      </a:pPr>
                      <a:r>
                        <a:rPr lang="en-US" sz="1050" b="1" i="1" kern="1200" dirty="0">
                          <a:solidFill>
                            <a:schemeClr val="tx1"/>
                          </a:solidFill>
                          <a:effectLst/>
                          <a:latin typeface="+mn-lt"/>
                          <a:ea typeface="+mn-ea"/>
                          <a:cs typeface="+mn-cs"/>
                        </a:rPr>
                        <a:t>Rich Text Editor </a:t>
                      </a:r>
                      <a:endParaRPr lang="en-US" sz="1050" b="1" i="1" dirty="0">
                        <a:effectLst/>
                      </a:endParaRPr>
                    </a:p>
                  </a:txBody>
                  <a:tcPr marL="34687" marR="34687" marT="43359" marB="43359">
                    <a:lnL>
                      <a:noFill/>
                    </a:lnL>
                    <a:lnR>
                      <a:noFill/>
                    </a:lnR>
                    <a:lnT>
                      <a:noFill/>
                    </a:lnT>
                    <a:lnB>
                      <a:noFill/>
                    </a:lnB>
                    <a:solidFill>
                      <a:srgbClr val="EDEEEC"/>
                    </a:solidFill>
                  </a:tcPr>
                </a:tc>
                <a:tc>
                  <a:txBody>
                    <a:bodyPr/>
                    <a:lstStyle/>
                    <a:p>
                      <a:pPr marL="0" indent="0">
                        <a:buFont typeface="Arial" panose="020B0604020202020204" pitchFamily="34" charset="0"/>
                        <a:buNone/>
                      </a:pPr>
                      <a:r>
                        <a:rPr lang="en-US" sz="900" b="0" i="0" kern="1200" dirty="0">
                          <a:solidFill>
                            <a:schemeClr val="tx1"/>
                          </a:solidFill>
                          <a:effectLst/>
                          <a:latin typeface="+mn-lt"/>
                          <a:ea typeface="+mn-ea"/>
                          <a:cs typeface="+mn-cs"/>
                        </a:rPr>
                        <a:t>Enables authors to create free form paragraphs of text that reflow when the browser is resized. This will be the primary component authors will use to create page copy.</a:t>
                      </a:r>
                    </a:p>
                    <a:p>
                      <a:pPr marL="0" indent="0">
                        <a:buFont typeface="Arial" panose="020B0604020202020204" pitchFamily="34" charset="0"/>
                        <a:buNone/>
                      </a:pPr>
                      <a:endParaRPr lang="en-US" sz="900" b="0" i="0" kern="1200" dirty="0">
                        <a:solidFill>
                          <a:schemeClr val="tx1"/>
                        </a:solidFill>
                        <a:effectLst/>
                        <a:latin typeface="+mn-lt"/>
                        <a:ea typeface="+mn-ea"/>
                        <a:cs typeface="+mn-cs"/>
                      </a:endParaRPr>
                    </a:p>
                    <a:p>
                      <a:pPr marL="0" indent="0">
                        <a:buFont typeface="Arial" panose="020B0604020202020204" pitchFamily="34" charset="0"/>
                        <a:buNone/>
                      </a:pPr>
                      <a:r>
                        <a:rPr lang="en-US" sz="900" b="0" i="0" kern="1200" dirty="0">
                          <a:solidFill>
                            <a:schemeClr val="tx1"/>
                          </a:solidFill>
                          <a:effectLst/>
                          <a:latin typeface="+mn-lt"/>
                          <a:ea typeface="+mn-ea"/>
                          <a:cs typeface="+mn-cs"/>
                        </a:rPr>
                        <a:t>The configuration details for this component are described below.</a:t>
                      </a:r>
                    </a:p>
                    <a:p>
                      <a:pPr marL="0" indent="0">
                        <a:buFont typeface="Arial" panose="020B0604020202020204" pitchFamily="34" charset="0"/>
                        <a:buNone/>
                      </a:pPr>
                      <a:endParaRPr lang="en-US" sz="9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Show dimensional box: Renders a drop shadow effect around the RTE box</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Background color: Renders a solid color or gradient behind the text</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Gradient Direction: Sets the direction of the gradient</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Invert Gradient Direction: Reverses the direction of the gradient set above</a:t>
                      </a:r>
                    </a:p>
                    <a:p>
                      <a:pPr marL="0" indent="0">
                        <a:buFont typeface="Arial" panose="020B0604020202020204" pitchFamily="34" charset="0"/>
                        <a:buNone/>
                      </a:pPr>
                      <a:endParaRPr lang="en-US" sz="900" dirty="0">
                        <a:effectLst/>
                      </a:endParaRPr>
                    </a:p>
                  </a:txBody>
                  <a:tcPr marL="34687" marR="34687" marT="43359" marB="43359" anchor="ctr">
                    <a:lnL>
                      <a:noFill/>
                    </a:lnL>
                    <a:lnR>
                      <a:noFill/>
                    </a:lnR>
                    <a:lnT>
                      <a:noFill/>
                    </a:lnT>
                    <a:lnB>
                      <a:noFill/>
                    </a:lnB>
                    <a:solidFill>
                      <a:srgbClr val="EDEEEC"/>
                    </a:solidFill>
                  </a:tcPr>
                </a:tc>
                <a:extLst>
                  <a:ext uri="{0D108BD9-81ED-4DB2-BD59-A6C34878D82A}">
                    <a16:rowId xmlns:a16="http://schemas.microsoft.com/office/drawing/2014/main" val="10001"/>
                  </a:ext>
                </a:extLst>
              </a:tr>
              <a:tr h="635358">
                <a:tc>
                  <a:txBody>
                    <a:bodyPr/>
                    <a:lstStyle/>
                    <a:p>
                      <a:r>
                        <a:rPr lang="en-US" sz="1050" b="1" i="0" dirty="0">
                          <a:effectLst/>
                        </a:rPr>
                        <a:t>Create word</a:t>
                      </a:r>
                      <a:r>
                        <a:rPr lang="en-US" sz="1050" b="1" i="0" baseline="0" dirty="0">
                          <a:effectLst/>
                        </a:rPr>
                        <a:t> art or a large typographic effect</a:t>
                      </a:r>
                      <a:endParaRPr lang="en-US" sz="1050" b="1" i="0" dirty="0">
                        <a:effectLst/>
                      </a:endParaRPr>
                    </a:p>
                  </a:txBody>
                  <a:tcPr marL="34687" marR="34687" marT="43359" marB="43359">
                    <a:lnL>
                      <a:noFill/>
                    </a:lnL>
                    <a:lnR>
                      <a:noFill/>
                    </a:lnR>
                    <a:lnT>
                      <a:noFill/>
                    </a:lnT>
                    <a:lnB>
                      <a:noFill/>
                    </a:lnB>
                  </a:tcPr>
                </a:tc>
                <a:tc>
                  <a:txBody>
                    <a:bodyPr/>
                    <a:lstStyle/>
                    <a:p>
                      <a:r>
                        <a:rPr lang="en-US" sz="1050" b="1" i="1" dirty="0">
                          <a:effectLst/>
                        </a:rPr>
                        <a:t>Large headline</a:t>
                      </a:r>
                    </a:p>
                  </a:txBody>
                  <a:tcPr marL="34687" marR="34687" marT="43359" marB="43359">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Enables  the author to create vibrant headers with different color and design options with text</a:t>
                      </a:r>
                      <a:r>
                        <a:rPr lang="en-US" sz="900" b="0" i="0" kern="1200" baseline="0" dirty="0">
                          <a:solidFill>
                            <a:schemeClr val="tx1"/>
                          </a:solidFill>
                          <a:effectLst/>
                          <a:latin typeface="+mn-lt"/>
                          <a:ea typeface="+mn-ea"/>
                          <a:cs typeface="+mn-cs"/>
                        </a:rPr>
                        <a:t> that resizes when the browser resizes</a:t>
                      </a:r>
                      <a:r>
                        <a:rPr lang="en-US" sz="900" b="0" i="0" kern="1200" dirty="0">
                          <a:solidFill>
                            <a:schemeClr val="tx1"/>
                          </a:solidFill>
                          <a:effectLst/>
                          <a:latin typeface="+mn-lt"/>
                          <a:ea typeface="+mn-ea"/>
                          <a:cs typeface="+mn-cs"/>
                        </a:rPr>
                        <a:t>.  You are able to  even create infographics with this component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The configuration details for this component are described below.</a:t>
                      </a:r>
                    </a:p>
                    <a:p>
                      <a:endParaRPr lang="en-US" sz="9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Title: Defines the first line of text</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Description: Defines and second line of text</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Background color: Select background color; options are solid color or gradient</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Gradient direction: Sets the direction of the gradient</a:t>
                      </a:r>
                    </a:p>
                    <a:p>
                      <a:pPr marL="171450" indent="-171450">
                        <a:buFont typeface="Arial" panose="020B0604020202020204" pitchFamily="34" charset="0"/>
                        <a:buChar char="•"/>
                      </a:pPr>
                      <a:r>
                        <a:rPr lang="en-US" sz="900" b="0" i="0" kern="1200" dirty="0">
                          <a:solidFill>
                            <a:schemeClr val="tx1"/>
                          </a:solidFill>
                          <a:effectLst/>
                          <a:latin typeface="+mn-lt"/>
                          <a:ea typeface="+mn-ea"/>
                          <a:cs typeface="+mn-cs"/>
                        </a:rPr>
                        <a:t>Invert gradient: Reverses the direction set above</a:t>
                      </a:r>
                    </a:p>
                  </a:txBody>
                  <a:tcPr marL="34687" marR="34687" marT="43359" marB="43359" anchor="ctr">
                    <a:lnL>
                      <a:noFill/>
                    </a:lnL>
                    <a:lnR>
                      <a:noFill/>
                    </a:lnR>
                    <a:lnT>
                      <a:noFill/>
                    </a:lnT>
                    <a:lnB>
                      <a:noFill/>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8199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613520" y="1988820"/>
            <a:ext cx="3992598" cy="2286000"/>
          </a:xfrm>
        </p:spPr>
        <p:txBody>
          <a:bodyPr>
            <a:normAutofit fontScale="92500" lnSpcReduction="10000"/>
          </a:bodyPr>
          <a:lstStyle/>
          <a:p>
            <a:pPr marL="285750" indent="-285750">
              <a:buFont typeface="Arial" panose="020B0604020202020204" pitchFamily="34" charset="0"/>
              <a:buChar char="•"/>
            </a:pPr>
            <a:r>
              <a:rPr lang="en-US" sz="1800" dirty="0"/>
              <a:t>Business requirements</a:t>
            </a:r>
          </a:p>
          <a:p>
            <a:pPr marL="285750" indent="-285750">
              <a:buFont typeface="Arial" panose="020B0604020202020204" pitchFamily="34" charset="0"/>
              <a:buChar char="•"/>
            </a:pPr>
            <a:r>
              <a:rPr lang="en-US" sz="1800" dirty="0"/>
              <a:t>Access</a:t>
            </a:r>
          </a:p>
          <a:p>
            <a:pPr marL="285750" indent="-285750">
              <a:buFont typeface="Arial" panose="020B0604020202020204" pitchFamily="34" charset="0"/>
              <a:buChar char="•"/>
            </a:pPr>
            <a:r>
              <a:rPr lang="en-US" sz="1800" dirty="0"/>
              <a:t>Site Hierarchy</a:t>
            </a:r>
          </a:p>
          <a:p>
            <a:pPr marL="285750" indent="-285750">
              <a:buFont typeface="Arial" panose="020B0604020202020204" pitchFamily="34" charset="0"/>
              <a:buChar char="•"/>
            </a:pPr>
            <a:r>
              <a:rPr lang="en-US" sz="1800" dirty="0"/>
              <a:t>Template basics</a:t>
            </a:r>
          </a:p>
          <a:p>
            <a:pPr marL="285750" indent="-285750">
              <a:buFont typeface="Arial" panose="020B0604020202020204" pitchFamily="34" charset="0"/>
              <a:buChar char="•"/>
            </a:pPr>
            <a:r>
              <a:rPr lang="en-US" sz="1800" dirty="0"/>
              <a:t>Brand architecture</a:t>
            </a:r>
          </a:p>
          <a:p>
            <a:pPr marL="285750" indent="-285750">
              <a:buFont typeface="Arial" panose="020B0604020202020204" pitchFamily="34" charset="0"/>
              <a:buChar char="•"/>
            </a:pPr>
            <a:r>
              <a:rPr lang="en-US" sz="1800" dirty="0"/>
              <a:t>Standard components overview</a:t>
            </a:r>
          </a:p>
          <a:p>
            <a:pPr marL="285750" indent="-285750">
              <a:buFont typeface="Arial" panose="020B0604020202020204" pitchFamily="34" charset="0"/>
              <a:buChar char="•"/>
            </a:pPr>
            <a:r>
              <a:rPr lang="en-US" sz="1800" dirty="0"/>
              <a:t>PUBLISHER role</a:t>
            </a:r>
          </a:p>
        </p:txBody>
      </p:sp>
      <p:sp>
        <p:nvSpPr>
          <p:cNvPr id="10" name="Text Placeholder 9"/>
          <p:cNvSpPr>
            <a:spLocks noGrp="1"/>
          </p:cNvSpPr>
          <p:nvPr>
            <p:ph type="body" sz="quarter" idx="14"/>
          </p:nvPr>
        </p:nvSpPr>
        <p:spPr/>
        <p:txBody>
          <a:bodyPr>
            <a:normAutofit/>
          </a:bodyPr>
          <a:lstStyle/>
          <a:p>
            <a:r>
              <a:rPr lang="en-US" sz="3200" dirty="0"/>
              <a:t>Getting started with AEM</a:t>
            </a:r>
          </a:p>
        </p:txBody>
      </p:sp>
      <p:sp>
        <p:nvSpPr>
          <p:cNvPr id="3" name="Date Placeholder 2"/>
          <p:cNvSpPr>
            <a:spLocks noGrp="1"/>
          </p:cNvSpPr>
          <p:nvPr>
            <p:ph type="dt" sz="half" idx="2"/>
          </p:nvPr>
        </p:nvSpPr>
        <p:spPr/>
        <p:txBody>
          <a:bodyPr/>
          <a:lstStyle/>
          <a:p>
            <a:fld id="{C23EF553-79CA-7648-B2BB-F3BD8E267427}" type="datetime4">
              <a:rPr lang="en-US" smtClean="0"/>
              <a:pPr/>
              <a:t>July 12, 2021</a:t>
            </a:fld>
            <a:endParaRPr lang="en-US" dirty="0"/>
          </a:p>
        </p:txBody>
      </p:sp>
    </p:spTree>
    <p:extLst>
      <p:ext uri="{BB962C8B-B14F-4D97-AF65-F5344CB8AC3E}">
        <p14:creationId xmlns:p14="http://schemas.microsoft.com/office/powerpoint/2010/main" val="98309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4" name="Title 3"/>
          <p:cNvSpPr>
            <a:spLocks noGrp="1"/>
          </p:cNvSpPr>
          <p:nvPr>
            <p:ph type="ctrTitle"/>
          </p:nvPr>
        </p:nvSpPr>
        <p:spPr/>
        <p:txBody>
          <a:bodyPr/>
          <a:lstStyle/>
          <a:p>
            <a:r>
              <a:rPr lang="en-US" dirty="0"/>
              <a:t>Comparison: Large Headline with RTE</a:t>
            </a:r>
          </a:p>
        </p:txBody>
      </p:sp>
      <p:sp>
        <p:nvSpPr>
          <p:cNvPr id="9" name="Text Placeholder 8"/>
          <p:cNvSpPr>
            <a:spLocks noGrp="1"/>
          </p:cNvSpPr>
          <p:nvPr>
            <p:ph type="body" sz="quarter" idx="10"/>
          </p:nvPr>
        </p:nvSpPr>
        <p:spPr>
          <a:xfrm>
            <a:off x="411163" y="1247297"/>
            <a:ext cx="4084637" cy="503208"/>
          </a:xfrm>
        </p:spPr>
        <p:txBody>
          <a:bodyPr>
            <a:normAutofit fontScale="70000" lnSpcReduction="20000"/>
          </a:bodyPr>
          <a:lstStyle/>
          <a:p>
            <a:r>
              <a:rPr lang="en-US" dirty="0"/>
              <a:t>Text resizes on smaller screens so layout remains generally consistent even on smaller screens.</a:t>
            </a:r>
          </a:p>
        </p:txBody>
      </p:sp>
      <p:sp>
        <p:nvSpPr>
          <p:cNvPr id="12" name="Text Placeholder 11"/>
          <p:cNvSpPr>
            <a:spLocks noGrp="1"/>
          </p:cNvSpPr>
          <p:nvPr>
            <p:ph type="body" sz="quarter" idx="15"/>
          </p:nvPr>
        </p:nvSpPr>
        <p:spPr>
          <a:xfrm>
            <a:off x="4648200" y="1247297"/>
            <a:ext cx="4084637" cy="503208"/>
          </a:xfrm>
        </p:spPr>
        <p:txBody>
          <a:bodyPr>
            <a:normAutofit fontScale="70000" lnSpcReduction="20000"/>
          </a:bodyPr>
          <a:lstStyle/>
          <a:p>
            <a:r>
              <a:rPr lang="en-US" dirty="0"/>
              <a:t>Text stays the same size and reflows on smaller screens; can overflow as shown in the gray area.</a:t>
            </a:r>
          </a:p>
        </p:txBody>
      </p:sp>
      <p:sp>
        <p:nvSpPr>
          <p:cNvPr id="10" name="Text Placeholder 9"/>
          <p:cNvSpPr>
            <a:spLocks noGrp="1"/>
          </p:cNvSpPr>
          <p:nvPr>
            <p:ph type="body" sz="quarter" idx="13"/>
          </p:nvPr>
        </p:nvSpPr>
        <p:spPr>
          <a:xfrm>
            <a:off x="411480" y="874247"/>
            <a:ext cx="4084320" cy="373050"/>
          </a:xfrm>
        </p:spPr>
        <p:txBody>
          <a:bodyPr>
            <a:normAutofit fontScale="92500" lnSpcReduction="20000"/>
          </a:bodyPr>
          <a:lstStyle/>
          <a:p>
            <a:r>
              <a:rPr lang="en-US" dirty="0"/>
              <a:t>Large headline</a:t>
            </a:r>
          </a:p>
        </p:txBody>
      </p:sp>
      <p:sp>
        <p:nvSpPr>
          <p:cNvPr id="11" name="Text Placeholder 10"/>
          <p:cNvSpPr>
            <a:spLocks noGrp="1"/>
          </p:cNvSpPr>
          <p:nvPr>
            <p:ph type="body" sz="quarter" idx="14"/>
          </p:nvPr>
        </p:nvSpPr>
        <p:spPr>
          <a:xfrm>
            <a:off x="4648200" y="874247"/>
            <a:ext cx="4084320" cy="373050"/>
          </a:xfrm>
        </p:spPr>
        <p:txBody>
          <a:bodyPr>
            <a:normAutofit fontScale="92500" lnSpcReduction="20000"/>
          </a:bodyPr>
          <a:lstStyle/>
          <a:p>
            <a:r>
              <a:rPr lang="en-US" dirty="0"/>
              <a:t>RTE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047" y="3612580"/>
            <a:ext cx="2388545" cy="13666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3764981"/>
            <a:ext cx="2413102" cy="106186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50128"/>
          <a:stretch/>
        </p:blipFill>
        <p:spPr>
          <a:xfrm>
            <a:off x="379334" y="1869505"/>
            <a:ext cx="4116466" cy="174307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14" t="50594" r="614" b="-466"/>
          <a:stretch/>
        </p:blipFill>
        <p:spPr>
          <a:xfrm>
            <a:off x="4648200" y="1869505"/>
            <a:ext cx="4116466" cy="1743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9169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7" name="Title 3">
            <a:extLst>
              <a:ext uri="{FF2B5EF4-FFF2-40B4-BE49-F238E27FC236}">
                <a16:creationId xmlns:a16="http://schemas.microsoft.com/office/drawing/2014/main" id="{26807C40-5F68-0B46-95FF-3383F32E8BAF}"/>
              </a:ext>
            </a:extLst>
          </p:cNvPr>
          <p:cNvSpPr>
            <a:spLocks noGrp="1"/>
          </p:cNvSpPr>
          <p:nvPr>
            <p:ph type="ctrTitle"/>
          </p:nvPr>
        </p:nvSpPr>
        <p:spPr>
          <a:xfrm>
            <a:off x="411479" y="367146"/>
            <a:ext cx="7723991" cy="1255592"/>
          </a:xfrm>
        </p:spPr>
        <p:txBody>
          <a:bodyPr/>
          <a:lstStyle/>
          <a:p>
            <a:r>
              <a:rPr lang="en-US" dirty="0"/>
              <a:t>Standard components overview (cont’d)</a:t>
            </a:r>
            <a:br>
              <a:rPr lang="en-US" dirty="0"/>
            </a:br>
            <a:br>
              <a:rPr lang="en-US" sz="1200" dirty="0"/>
            </a:br>
            <a:r>
              <a:rPr lang="en-US" sz="1200" dirty="0"/>
              <a:t>For additional components, information and governance around components, please visit:</a:t>
            </a:r>
            <a:br>
              <a:rPr lang="en-US" sz="1000" dirty="0"/>
            </a:br>
            <a:br>
              <a:rPr lang="en-US" sz="1000" dirty="0"/>
            </a:br>
            <a:r>
              <a:rPr lang="en-US" sz="1400" dirty="0">
                <a:latin typeface="Arial" panose="020B0604020202020204" pitchFamily="34" charset="0"/>
                <a:cs typeface="Arial" panose="020B0604020202020204" pitchFamily="34" charset="0"/>
                <a:hlinkClick r:id="rId2"/>
              </a:rPr>
              <a:t>https://www.stryker.com/content/userguide/us/en/components.html</a:t>
            </a:r>
            <a:endParaRPr lang="en-US" sz="1400" dirty="0">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D0F01236-8B6A-4948-BEF4-8C8AA7350C56}"/>
              </a:ext>
            </a:extLst>
          </p:cNvPr>
          <p:cNvGraphicFramePr>
            <a:graphicFrameLocks noGrp="1"/>
          </p:cNvGraphicFramePr>
          <p:nvPr>
            <p:extLst>
              <p:ext uri="{D42A27DB-BD31-4B8C-83A1-F6EECF244321}">
                <p14:modId xmlns:p14="http://schemas.microsoft.com/office/powerpoint/2010/main" val="3312925447"/>
              </p:ext>
            </p:extLst>
          </p:nvPr>
        </p:nvGraphicFramePr>
        <p:xfrm>
          <a:off x="527073" y="1880316"/>
          <a:ext cx="8513897" cy="2158070"/>
        </p:xfrm>
        <a:graphic>
          <a:graphicData uri="http://schemas.openxmlformats.org/drawingml/2006/table">
            <a:tbl>
              <a:tblPr/>
              <a:tblGrid>
                <a:gridCol w="1987527">
                  <a:extLst>
                    <a:ext uri="{9D8B030D-6E8A-4147-A177-3AD203B41FA5}">
                      <a16:colId xmlns:a16="http://schemas.microsoft.com/office/drawing/2014/main" val="20002"/>
                    </a:ext>
                  </a:extLst>
                </a:gridCol>
                <a:gridCol w="1866900">
                  <a:extLst>
                    <a:ext uri="{9D8B030D-6E8A-4147-A177-3AD203B41FA5}">
                      <a16:colId xmlns:a16="http://schemas.microsoft.com/office/drawing/2014/main" val="20000"/>
                    </a:ext>
                  </a:extLst>
                </a:gridCol>
                <a:gridCol w="4659470">
                  <a:extLst>
                    <a:ext uri="{9D8B030D-6E8A-4147-A177-3AD203B41FA5}">
                      <a16:colId xmlns:a16="http://schemas.microsoft.com/office/drawing/2014/main" val="20001"/>
                    </a:ext>
                  </a:extLst>
                </a:gridCol>
              </a:tblGrid>
              <a:tr h="182880">
                <a:tc>
                  <a:txBody>
                    <a:bodyPr/>
                    <a:lstStyle/>
                    <a:p>
                      <a:pPr marL="0" indent="0" algn="l">
                        <a:buFont typeface="Arial" panose="020B0604020202020204" pitchFamily="34" charset="0"/>
                        <a:buNone/>
                      </a:pPr>
                      <a:r>
                        <a:rPr lang="en-US" sz="800" b="1" dirty="0">
                          <a:solidFill>
                            <a:schemeClr val="bg1"/>
                          </a:solidFill>
                          <a:effectLst/>
                        </a:rPr>
                        <a:t>I</a:t>
                      </a:r>
                      <a:r>
                        <a:rPr lang="en-US" sz="800" b="1" baseline="0" dirty="0">
                          <a:solidFill>
                            <a:schemeClr val="bg1"/>
                          </a:solidFill>
                          <a:effectLst/>
                        </a:rPr>
                        <a:t> want to…</a:t>
                      </a:r>
                      <a:endParaRPr lang="en-US" sz="800" b="1" dirty="0">
                        <a:solidFill>
                          <a:schemeClr val="bg1"/>
                        </a:solidFill>
                        <a:effectLst/>
                      </a:endParaRPr>
                    </a:p>
                  </a:txBody>
                  <a:tcPr marL="34687" marR="34687" marT="65038" marB="65038" anchor="ctr">
                    <a:lnL>
                      <a:noFill/>
                    </a:lnL>
                    <a:lnR>
                      <a:noFill/>
                    </a:lnR>
                    <a:lnT>
                      <a:noFill/>
                    </a:lnT>
                    <a:lnB>
                      <a:noFill/>
                    </a:lnB>
                    <a:solidFill>
                      <a:srgbClr val="4C7D7A"/>
                    </a:solidFill>
                  </a:tcPr>
                </a:tc>
                <a:tc>
                  <a:txBody>
                    <a:bodyPr/>
                    <a:lstStyle/>
                    <a:p>
                      <a:pPr marL="0" indent="0" algn="l">
                        <a:buFont typeface="Arial" panose="020B0604020202020204" pitchFamily="34" charset="0"/>
                        <a:buNone/>
                      </a:pPr>
                      <a:r>
                        <a:rPr lang="en-US" sz="800" b="1" dirty="0">
                          <a:solidFill>
                            <a:schemeClr val="bg1"/>
                          </a:solidFill>
                          <a:effectLst/>
                        </a:rPr>
                        <a:t>Component to use</a:t>
                      </a:r>
                    </a:p>
                  </a:txBody>
                  <a:tcPr marL="34687" marR="34687" marT="65038" marB="65038" anchor="ctr">
                    <a:lnL>
                      <a:noFill/>
                    </a:lnL>
                    <a:lnR>
                      <a:noFill/>
                    </a:lnR>
                    <a:lnT>
                      <a:noFill/>
                    </a:lnT>
                    <a:lnB>
                      <a:noFill/>
                    </a:lnB>
                    <a:solidFill>
                      <a:srgbClr val="4C7D7A"/>
                    </a:solidFill>
                  </a:tcPr>
                </a:tc>
                <a:tc>
                  <a:txBody>
                    <a:bodyPr/>
                    <a:lstStyle/>
                    <a:p>
                      <a:pPr marL="0" indent="0" algn="l">
                        <a:buFont typeface="Arial" panose="020B0604020202020204" pitchFamily="34" charset="0"/>
                        <a:buNone/>
                      </a:pPr>
                      <a:r>
                        <a:rPr lang="en-US" sz="800" b="1" dirty="0">
                          <a:solidFill>
                            <a:schemeClr val="bg1"/>
                          </a:solidFill>
                          <a:effectLst/>
                        </a:rPr>
                        <a:t>Details</a:t>
                      </a:r>
                    </a:p>
                  </a:txBody>
                  <a:tcPr marL="34687" marR="34687" marT="65038" marB="65038" anchor="ctr">
                    <a:lnL>
                      <a:noFill/>
                    </a:lnL>
                    <a:lnR>
                      <a:noFill/>
                    </a:lnR>
                    <a:lnT>
                      <a:noFill/>
                    </a:lnT>
                    <a:lnB>
                      <a:noFill/>
                    </a:lnB>
                    <a:solidFill>
                      <a:srgbClr val="4C7D7A"/>
                    </a:solidFill>
                  </a:tcPr>
                </a:tc>
                <a:extLst>
                  <a:ext uri="{0D108BD9-81ED-4DB2-BD59-A6C34878D82A}">
                    <a16:rowId xmlns:a16="http://schemas.microsoft.com/office/drawing/2014/main" val="10000"/>
                  </a:ext>
                </a:extLst>
              </a:tr>
              <a:tr h="635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Add an image </a:t>
                      </a:r>
                    </a:p>
                  </a:txBody>
                  <a:tcPr marL="34687" marR="34687" marT="43359" marB="43359">
                    <a:lnL>
                      <a:noFill/>
                    </a:lnL>
                    <a:lnR>
                      <a:noFill/>
                    </a:lnR>
                    <a:lnT>
                      <a:noFill/>
                    </a:lnT>
                    <a:lnB>
                      <a:noFill/>
                    </a:lnB>
                    <a:solidFill>
                      <a:srgbClr val="EDEE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1" dirty="0"/>
                        <a:t>Stand alone image</a:t>
                      </a:r>
                    </a:p>
                  </a:txBody>
                  <a:tcPr marL="34687" marR="34687" marT="43359" marB="43359">
                    <a:lnL>
                      <a:noFill/>
                    </a:lnL>
                    <a:lnR>
                      <a:noFill/>
                    </a:lnR>
                    <a:lnT>
                      <a:noFill/>
                    </a:lnT>
                    <a:lnB>
                      <a:noFill/>
                    </a:lnB>
                    <a:solidFill>
                      <a:srgbClr val="EDEEEC"/>
                    </a:solidFill>
                  </a:tcPr>
                </a:tc>
                <a:tc>
                  <a:txBody>
                    <a:bodyPr/>
                    <a:lstStyle/>
                    <a:p>
                      <a:pPr marL="0" indent="0">
                        <a:buFont typeface="Arial" panose="020B0604020202020204" pitchFamily="34" charset="0"/>
                        <a:buNone/>
                      </a:pPr>
                      <a:r>
                        <a:rPr lang="en-US" sz="900" b="0" i="0" kern="1200" dirty="0">
                          <a:solidFill>
                            <a:schemeClr val="tx1"/>
                          </a:solidFill>
                          <a:effectLst/>
                          <a:latin typeface="+mn-lt"/>
                          <a:ea typeface="+mn-ea"/>
                          <a:cs typeface="+mn-cs"/>
                        </a:rPr>
                        <a:t>Enables authors to curate a free form image from the DAM. This is the primary component authors can use to place images on pages.</a:t>
                      </a:r>
                      <a:endParaRPr lang="en-US" sz="900" dirty="0">
                        <a:effectLst/>
                      </a:endParaRPr>
                    </a:p>
                  </a:txBody>
                  <a:tcPr marL="34687" marR="34687" marT="43359" marB="43359" anchor="ctr">
                    <a:lnL>
                      <a:noFill/>
                    </a:lnL>
                    <a:lnR>
                      <a:noFill/>
                    </a:lnR>
                    <a:lnT>
                      <a:noFill/>
                    </a:lnT>
                    <a:lnB>
                      <a:noFill/>
                    </a:lnB>
                    <a:solidFill>
                      <a:srgbClr val="EDEEEC"/>
                    </a:solidFill>
                  </a:tcPr>
                </a:tc>
                <a:extLst>
                  <a:ext uri="{0D108BD9-81ED-4DB2-BD59-A6C34878D82A}">
                    <a16:rowId xmlns:a16="http://schemas.microsoft.com/office/drawing/2014/main" val="10001"/>
                  </a:ext>
                </a:extLst>
              </a:tr>
              <a:tr h="635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Add a video</a:t>
                      </a:r>
                    </a:p>
                  </a:txBody>
                  <a:tcPr marL="34687" marR="34687" marT="43359" marB="43359">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1" dirty="0"/>
                        <a:t>Stand alone video</a:t>
                      </a:r>
                    </a:p>
                  </a:txBody>
                  <a:tcPr marL="34687" marR="34687" marT="43359" marB="43359">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 Allows the content author to place and play inline video from the DAM or embed a video from YouTube.</a:t>
                      </a:r>
                    </a:p>
                  </a:txBody>
                  <a:tcPr marL="34687" marR="34687" marT="43359" marB="43359" anchor="ctr">
                    <a:lnL>
                      <a:noFill/>
                    </a:lnL>
                    <a:lnR>
                      <a:noFill/>
                    </a:lnR>
                    <a:lnT>
                      <a:noFill/>
                    </a:lnT>
                    <a:lnB>
                      <a:noFill/>
                    </a:lnB>
                  </a:tcPr>
                </a:tc>
                <a:extLst>
                  <a:ext uri="{0D108BD9-81ED-4DB2-BD59-A6C34878D82A}">
                    <a16:rowId xmlns:a16="http://schemas.microsoft.com/office/drawing/2014/main" val="10002"/>
                  </a:ext>
                </a:extLst>
              </a:tr>
              <a:tr h="635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Link to documents</a:t>
                      </a:r>
                      <a:r>
                        <a:rPr lang="en-US" sz="1050" b="1" baseline="0" dirty="0"/>
                        <a:t> stored on a 3</a:t>
                      </a:r>
                      <a:r>
                        <a:rPr lang="en-US" sz="1050" b="1" baseline="30000" dirty="0"/>
                        <a:t>rd</a:t>
                      </a:r>
                      <a:r>
                        <a:rPr lang="en-US" sz="1050" b="1" baseline="0" dirty="0"/>
                        <a:t> party server</a:t>
                      </a:r>
                      <a:endParaRPr lang="en-US" sz="1050" b="1" dirty="0"/>
                    </a:p>
                  </a:txBody>
                  <a:tcPr marL="34687" marR="34687" marT="43359" marB="43359">
                    <a:lnL>
                      <a:noFill/>
                    </a:lnL>
                    <a:lnR>
                      <a:noFill/>
                    </a:lnR>
                    <a:lnT>
                      <a:noFill/>
                    </a:lnT>
                    <a:lnB>
                      <a:noFill/>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1" dirty="0"/>
                        <a:t>External Asset library</a:t>
                      </a:r>
                    </a:p>
                  </a:txBody>
                  <a:tcPr marL="34687" marR="34687" marT="43359" marB="43359">
                    <a:lnL>
                      <a:noFill/>
                    </a:lnL>
                    <a:lnR>
                      <a:noFill/>
                    </a:lnR>
                    <a:lnT>
                      <a:noFill/>
                    </a:lnT>
                    <a:lnB>
                      <a:noFill/>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The external asset library allows authors to manage details of assets hosted on an external site (e.g. GCS/CDN or another 3rd party server) or the AEM DAM for use in a single place for reuse in various Resources and Downloads components.</a:t>
                      </a:r>
                    </a:p>
                  </a:txBody>
                  <a:tcPr marL="34687" marR="34687" marT="43359" marB="43359"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140563717"/>
                  </a:ext>
                </a:extLst>
              </a:tr>
            </a:tbl>
          </a:graphicData>
        </a:graphic>
      </p:graphicFrame>
    </p:spTree>
    <p:extLst>
      <p:ext uri="{BB962C8B-B14F-4D97-AF65-F5344CB8AC3E}">
        <p14:creationId xmlns:p14="http://schemas.microsoft.com/office/powerpoint/2010/main" val="755069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p:txBody>
          <a:bodyPr/>
          <a:lstStyle/>
          <a:p>
            <a:endParaRPr lang="en-US"/>
          </a:p>
        </p:txBody>
      </p:sp>
      <p:sp>
        <p:nvSpPr>
          <p:cNvPr id="4" name="Text Placeholder 3"/>
          <p:cNvSpPr>
            <a:spLocks noGrp="1"/>
          </p:cNvSpPr>
          <p:nvPr>
            <p:ph type="body" sz="quarter" idx="17"/>
          </p:nvPr>
        </p:nvSpPr>
        <p:spPr/>
        <p:txBody>
          <a:bodyPr/>
          <a:lstStyle/>
          <a:p>
            <a:r>
              <a:rPr lang="en-US" dirty="0"/>
              <a:t>Publisher role</a:t>
            </a:r>
          </a:p>
        </p:txBody>
      </p:sp>
      <p:sp>
        <p:nvSpPr>
          <p:cNvPr id="5" name="Date Placeholder 4"/>
          <p:cNvSpPr>
            <a:spLocks noGrp="1"/>
          </p:cNvSpPr>
          <p:nvPr>
            <p:ph type="dt" sz="half" idx="2"/>
          </p:nvPr>
        </p:nvSpPr>
        <p:spPr/>
        <p:txBody>
          <a:bodyPr/>
          <a:lstStyle/>
          <a:p>
            <a:fld id="{AC499524-A10B-9845-B316-65CC9E4D83E2}" type="datetime4">
              <a:rPr lang="en-US" smtClean="0"/>
              <a:t>July 12, 2021</a:t>
            </a:fld>
            <a:endParaRPr lang="en-US" dirty="0"/>
          </a:p>
        </p:txBody>
      </p:sp>
      <p:sp>
        <p:nvSpPr>
          <p:cNvPr id="7" name="Text Placeholder 6">
            <a:extLst>
              <a:ext uri="{FF2B5EF4-FFF2-40B4-BE49-F238E27FC236}">
                <a16:creationId xmlns:a16="http://schemas.microsoft.com/office/drawing/2014/main" id="{34791530-6EEE-6746-AE7B-C9AB19EDC51B}"/>
              </a:ext>
            </a:extLst>
          </p:cNvPr>
          <p:cNvSpPr>
            <a:spLocks noGrp="1"/>
          </p:cNvSpPr>
          <p:nvPr>
            <p:ph type="body" idx="1"/>
          </p:nvPr>
        </p:nvSpPr>
        <p:spPr/>
        <p:txBody>
          <a:bodyPr>
            <a:normAutofit/>
          </a:bodyPr>
          <a:lstStyle/>
          <a:p>
            <a:r>
              <a:rPr lang="en-US" sz="2400" dirty="0"/>
              <a:t>Key</a:t>
            </a:r>
          </a:p>
          <a:p>
            <a:r>
              <a:rPr lang="en-US" sz="2400" dirty="0"/>
              <a:t>Responsibilities</a:t>
            </a:r>
          </a:p>
          <a:p>
            <a:endParaRPr lang="en-US" sz="2400" dirty="0"/>
          </a:p>
        </p:txBody>
      </p:sp>
    </p:spTree>
    <p:extLst>
      <p:ext uri="{BB962C8B-B14F-4D97-AF65-F5344CB8AC3E}">
        <p14:creationId xmlns:p14="http://schemas.microsoft.com/office/powerpoint/2010/main" val="3649958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21" name="Title 3">
            <a:extLst>
              <a:ext uri="{FF2B5EF4-FFF2-40B4-BE49-F238E27FC236}">
                <a16:creationId xmlns:a16="http://schemas.microsoft.com/office/drawing/2014/main" id="{E9E47B62-252B-8D43-BB75-E297BC6D4FAF}"/>
              </a:ext>
            </a:extLst>
          </p:cNvPr>
          <p:cNvSpPr txBox="1">
            <a:spLocks/>
          </p:cNvSpPr>
          <p:nvPr/>
        </p:nvSpPr>
        <p:spPr>
          <a:xfrm>
            <a:off x="411480" y="442742"/>
            <a:ext cx="6858000" cy="504609"/>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1400" dirty="0">
                <a:solidFill>
                  <a:schemeClr val="bg2"/>
                </a:solidFill>
              </a:rPr>
              <a:t>Publishers only:</a:t>
            </a:r>
            <a:br>
              <a:rPr lang="en-US" sz="1800" dirty="0"/>
            </a:br>
            <a:r>
              <a:rPr lang="en-US" sz="1800" dirty="0"/>
              <a:t>Creating a Product/System/Procedure Page</a:t>
            </a:r>
          </a:p>
        </p:txBody>
      </p:sp>
      <p:sp>
        <p:nvSpPr>
          <p:cNvPr id="22" name="TextBox 21">
            <a:extLst>
              <a:ext uri="{FF2B5EF4-FFF2-40B4-BE49-F238E27FC236}">
                <a16:creationId xmlns:a16="http://schemas.microsoft.com/office/drawing/2014/main" id="{84947812-ED17-514F-807B-CE537D08AB0C}"/>
              </a:ext>
            </a:extLst>
          </p:cNvPr>
          <p:cNvSpPr txBox="1"/>
          <p:nvPr/>
        </p:nvSpPr>
        <p:spPr>
          <a:xfrm>
            <a:off x="474766" y="1152098"/>
            <a:ext cx="8097995" cy="3016210"/>
          </a:xfrm>
          <a:prstGeom prst="rect">
            <a:avLst/>
          </a:prstGeom>
          <a:noFill/>
        </p:spPr>
        <p:txBody>
          <a:bodyPr wrap="square" lIns="0" tIns="0" rIns="0" bIns="0" rtlCol="0">
            <a:spAutoFit/>
          </a:bodyPr>
          <a:lstStyle/>
          <a:p>
            <a:pPr marL="517525"/>
            <a:r>
              <a:rPr lang="en-US" sz="1400" dirty="0"/>
              <a:t>As a publisher, you have the rights to publish and unpublish a page.  If you need to delete a page or asset please submit a request on </a:t>
            </a:r>
            <a:r>
              <a:rPr lang="en-US" sz="1400" b="1" dirty="0">
                <a:hlinkClick r:id="rId2"/>
              </a:rPr>
              <a:t>Workfront</a:t>
            </a:r>
            <a:r>
              <a:rPr lang="en-US" sz="1400" b="1" dirty="0"/>
              <a:t>.  </a:t>
            </a:r>
          </a:p>
          <a:p>
            <a:pPr marL="517525"/>
            <a:endParaRPr lang="en-US" sz="1400" b="1" dirty="0"/>
          </a:p>
          <a:p>
            <a:pPr marL="517525"/>
            <a:r>
              <a:rPr lang="en-US" sz="1400" dirty="0"/>
              <a:t>As a publisher, if you are working with UPDATERS you will need to create the folders, pages and tags before UPDATERS can begin editing/uploading content.</a:t>
            </a:r>
          </a:p>
          <a:p>
            <a:endParaRPr lang="en-US" sz="1400" b="1" dirty="0"/>
          </a:p>
          <a:p>
            <a:r>
              <a:rPr lang="en-US" sz="1400" dirty="0"/>
              <a:t>There are 3 steps to create a page in AEM.</a:t>
            </a:r>
          </a:p>
          <a:p>
            <a:endParaRPr lang="en-US" sz="1400" dirty="0"/>
          </a:p>
          <a:p>
            <a:r>
              <a:rPr lang="en-US" sz="1400" b="1" dirty="0"/>
              <a:t>Step 1: Create a folder for the new product in the DAM</a:t>
            </a:r>
          </a:p>
          <a:p>
            <a:r>
              <a:rPr lang="en-US" sz="1400" b="1" dirty="0"/>
              <a:t>Step 2: Create product tags</a:t>
            </a:r>
          </a:p>
          <a:p>
            <a:r>
              <a:rPr lang="en-US" sz="1400" b="1" dirty="0"/>
              <a:t>Step 3: Create a new product page</a:t>
            </a:r>
          </a:p>
          <a:p>
            <a:endParaRPr lang="en-US" sz="1400" b="1" dirty="0"/>
          </a:p>
          <a:p>
            <a:endParaRPr lang="en-US" sz="1400" b="1" dirty="0"/>
          </a:p>
          <a:p>
            <a:endParaRPr lang="en-US" sz="1400" dirty="0"/>
          </a:p>
        </p:txBody>
      </p:sp>
      <p:pic>
        <p:nvPicPr>
          <p:cNvPr id="3" name="Picture 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99952" y="1152098"/>
            <a:ext cx="402382" cy="402382"/>
          </a:xfrm>
          <a:prstGeom prst="rect">
            <a:avLst/>
          </a:prstGeom>
        </p:spPr>
      </p:pic>
      <p:pic>
        <p:nvPicPr>
          <p:cNvPr id="6" name="Picture 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99952" y="1851883"/>
            <a:ext cx="402382" cy="402382"/>
          </a:xfrm>
          <a:prstGeom prst="rect">
            <a:avLst/>
          </a:prstGeom>
        </p:spPr>
      </p:pic>
    </p:spTree>
    <p:extLst>
      <p:ext uri="{BB962C8B-B14F-4D97-AF65-F5344CB8AC3E}">
        <p14:creationId xmlns:p14="http://schemas.microsoft.com/office/powerpoint/2010/main" val="646789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550" t="1946" r="-550" b="57650"/>
          <a:stretch/>
        </p:blipFill>
        <p:spPr>
          <a:xfrm>
            <a:off x="663804" y="886760"/>
            <a:ext cx="5060005" cy="3795004"/>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ctrTitle"/>
          </p:nvPr>
        </p:nvSpPr>
        <p:spPr/>
        <p:txBody>
          <a:bodyPr/>
          <a:lstStyle/>
          <a:p>
            <a:r>
              <a:rPr lang="en-US" dirty="0"/>
              <a:t>Product Page sections</a:t>
            </a:r>
          </a:p>
        </p:txBody>
      </p:sp>
      <p:pic>
        <p:nvPicPr>
          <p:cNvPr id="5" name="Picture 4"/>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2370"/>
          <a:stretch/>
        </p:blipFill>
        <p:spPr>
          <a:xfrm>
            <a:off x="6165965" y="121920"/>
            <a:ext cx="2770909" cy="5021580"/>
          </a:xfrm>
          <a:prstGeom prst="rect">
            <a:avLst/>
          </a:prstGeom>
          <a:ln>
            <a:noFill/>
          </a:ln>
          <a:effectLst>
            <a:outerShdw blurRad="292100" dist="139700" dir="2700000" algn="tl" rotWithShape="0">
              <a:srgbClr val="333333">
                <a:alpha val="65000"/>
              </a:srgbClr>
            </a:outerShdw>
          </a:effectLst>
        </p:spPr>
      </p:pic>
      <p:sp>
        <p:nvSpPr>
          <p:cNvPr id="6" name="Right Arrow 5"/>
          <p:cNvSpPr/>
          <p:nvPr/>
        </p:nvSpPr>
        <p:spPr>
          <a:xfrm>
            <a:off x="2430780" y="2010413"/>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Hero Image</a:t>
            </a:r>
          </a:p>
        </p:txBody>
      </p:sp>
      <p:sp>
        <p:nvSpPr>
          <p:cNvPr id="8" name="Rectangle 7"/>
          <p:cNvSpPr/>
          <p:nvPr/>
        </p:nvSpPr>
        <p:spPr>
          <a:xfrm>
            <a:off x="6165965" y="140797"/>
            <a:ext cx="2770909" cy="1421761"/>
          </a:xfrm>
          <a:prstGeom prst="rect">
            <a:avLst/>
          </a:prstGeom>
          <a:solidFill>
            <a:schemeClr val="bg2">
              <a:alpha val="52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Required Content</a:t>
            </a:r>
          </a:p>
        </p:txBody>
      </p:sp>
      <p:sp>
        <p:nvSpPr>
          <p:cNvPr id="9" name="Right Arrow 8"/>
          <p:cNvSpPr/>
          <p:nvPr/>
        </p:nvSpPr>
        <p:spPr>
          <a:xfrm>
            <a:off x="289560" y="1562558"/>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Page title</a:t>
            </a:r>
          </a:p>
        </p:txBody>
      </p:sp>
      <p:sp>
        <p:nvSpPr>
          <p:cNvPr id="10" name="Right Arrow 9"/>
          <p:cNvSpPr/>
          <p:nvPr/>
        </p:nvSpPr>
        <p:spPr>
          <a:xfrm>
            <a:off x="289560" y="1702696"/>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Subtitle</a:t>
            </a:r>
          </a:p>
        </p:txBody>
      </p:sp>
      <p:sp>
        <p:nvSpPr>
          <p:cNvPr id="11" name="Right Arrow 10"/>
          <p:cNvSpPr/>
          <p:nvPr/>
        </p:nvSpPr>
        <p:spPr>
          <a:xfrm>
            <a:off x="289560" y="1835013"/>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Description</a:t>
            </a:r>
          </a:p>
        </p:txBody>
      </p:sp>
      <p:sp>
        <p:nvSpPr>
          <p:cNvPr id="12" name="Right Arrow 11"/>
          <p:cNvSpPr/>
          <p:nvPr/>
        </p:nvSpPr>
        <p:spPr>
          <a:xfrm>
            <a:off x="289560" y="2665778"/>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Short Description</a:t>
            </a:r>
          </a:p>
        </p:txBody>
      </p:sp>
      <p:sp>
        <p:nvSpPr>
          <p:cNvPr id="13" name="Right Arrow 12"/>
          <p:cNvSpPr/>
          <p:nvPr/>
        </p:nvSpPr>
        <p:spPr>
          <a:xfrm>
            <a:off x="2095500" y="2665778"/>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Contact button</a:t>
            </a:r>
            <a:endParaRPr lang="en-US" sz="700" dirty="0"/>
          </a:p>
        </p:txBody>
      </p:sp>
      <p:sp>
        <p:nvSpPr>
          <p:cNvPr id="14" name="Right Arrow 13"/>
          <p:cNvSpPr/>
          <p:nvPr/>
        </p:nvSpPr>
        <p:spPr>
          <a:xfrm>
            <a:off x="2093164" y="2916376"/>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Tags</a:t>
            </a:r>
            <a:endParaRPr lang="en-US" sz="700" dirty="0"/>
          </a:p>
        </p:txBody>
      </p:sp>
      <p:sp>
        <p:nvSpPr>
          <p:cNvPr id="15" name="Right Arrow 14"/>
          <p:cNvSpPr/>
          <p:nvPr/>
        </p:nvSpPr>
        <p:spPr>
          <a:xfrm>
            <a:off x="5257506" y="3028435"/>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Customizable area</a:t>
            </a:r>
            <a:endParaRPr lang="en-US" sz="600" dirty="0"/>
          </a:p>
        </p:txBody>
      </p:sp>
      <p:sp>
        <p:nvSpPr>
          <p:cNvPr id="16" name="Left Brace 15"/>
          <p:cNvSpPr/>
          <p:nvPr/>
        </p:nvSpPr>
        <p:spPr>
          <a:xfrm>
            <a:off x="6371294" y="1621372"/>
            <a:ext cx="147331" cy="2943008"/>
          </a:xfrm>
          <a:prstGeom prst="leftBrace">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Arrow 16"/>
          <p:cNvSpPr/>
          <p:nvPr/>
        </p:nvSpPr>
        <p:spPr>
          <a:xfrm>
            <a:off x="5747263" y="1051560"/>
            <a:ext cx="379811" cy="259080"/>
          </a:xfrm>
          <a:prstGeom prst="lef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409906" y="4571876"/>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Disclaimer</a:t>
            </a:r>
            <a:endParaRPr lang="en-US" sz="600" dirty="0"/>
          </a:p>
        </p:txBody>
      </p:sp>
      <p:sp>
        <p:nvSpPr>
          <p:cNvPr id="19" name="Right Arrow 18"/>
          <p:cNvSpPr/>
          <p:nvPr/>
        </p:nvSpPr>
        <p:spPr>
          <a:xfrm>
            <a:off x="5409906" y="4731623"/>
            <a:ext cx="1011124" cy="12888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Content ID</a:t>
            </a:r>
            <a:endParaRPr lang="en-US" sz="600" dirty="0"/>
          </a:p>
        </p:txBody>
      </p:sp>
      <p:sp>
        <p:nvSpPr>
          <p:cNvPr id="23" name="TextBox 22"/>
          <p:cNvSpPr txBox="1"/>
          <p:nvPr/>
        </p:nvSpPr>
        <p:spPr>
          <a:xfrm>
            <a:off x="739922" y="4910364"/>
            <a:ext cx="2191306" cy="123111"/>
          </a:xfrm>
          <a:prstGeom prst="rect">
            <a:avLst/>
          </a:prstGeom>
          <a:noFill/>
        </p:spPr>
        <p:txBody>
          <a:bodyPr wrap="none" lIns="0" tIns="0" rIns="0" bIns="0" rtlCol="0">
            <a:spAutoFit/>
          </a:bodyPr>
          <a:lstStyle/>
          <a:p>
            <a:r>
              <a:rPr lang="en-US" sz="800" dirty="0"/>
              <a:t>= important for Search Engine Optimization (SEO)</a:t>
            </a:r>
          </a:p>
        </p:txBody>
      </p:sp>
      <p:sp>
        <p:nvSpPr>
          <p:cNvPr id="24" name="Right Arrow 23"/>
          <p:cNvSpPr/>
          <p:nvPr/>
        </p:nvSpPr>
        <p:spPr>
          <a:xfrm>
            <a:off x="2270378" y="1344258"/>
            <a:ext cx="1171526" cy="139671"/>
          </a:xfrm>
          <a:prstGeom prst="rightArrow">
            <a:avLst>
              <a:gd name="adj1" fmla="val 100000"/>
              <a:gd name="adj2" fmla="val 58366"/>
            </a:avLst>
          </a:prstGeom>
          <a:solidFill>
            <a:schemeClr val="bg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HCP content banner</a:t>
            </a:r>
          </a:p>
        </p:txBody>
      </p:sp>
      <p:pic>
        <p:nvPicPr>
          <p:cNvPr id="25" name="Picture 24"/>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0750" y="1546844"/>
            <a:ext cx="417050" cy="417050"/>
          </a:xfrm>
          <a:prstGeom prst="rect">
            <a:avLst/>
          </a:prstGeom>
        </p:spPr>
      </p:pic>
      <p:pic>
        <p:nvPicPr>
          <p:cNvPr id="26" name="Picture 25"/>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3214" y="2897223"/>
            <a:ext cx="417050" cy="417050"/>
          </a:xfrm>
          <a:prstGeom prst="rect">
            <a:avLst/>
          </a:prstGeom>
        </p:spPr>
      </p:pic>
      <p:pic>
        <p:nvPicPr>
          <p:cNvPr id="27" name="Picture 26"/>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07799" y="4859951"/>
            <a:ext cx="258937" cy="258937"/>
          </a:xfrm>
          <a:prstGeom prst="rect">
            <a:avLst/>
          </a:prstGeom>
        </p:spPr>
      </p:pic>
    </p:spTree>
    <p:extLst>
      <p:ext uri="{BB962C8B-B14F-4D97-AF65-F5344CB8AC3E}">
        <p14:creationId xmlns:p14="http://schemas.microsoft.com/office/powerpoint/2010/main" val="1494642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240" y="1083680"/>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1.	Click the AEM icon and select "Assets" or click the link below to go to directly to the DAM.</a:t>
            </a:r>
            <a:br>
              <a:rPr lang="en-US" sz="900" dirty="0">
                <a:solidFill>
                  <a:schemeClr val="tx1"/>
                </a:solidFill>
              </a:rPr>
            </a:br>
            <a:r>
              <a:rPr lang="en-US" sz="900" dirty="0">
                <a:solidFill>
                  <a:schemeClr val="tx1"/>
                </a:solidFill>
                <a:hlinkClick r:id="rId2"/>
              </a:rPr>
              <a:t>Digital Asset Manager (DAM)</a:t>
            </a:r>
            <a:endParaRPr lang="en-US" sz="900" dirty="0">
              <a:solidFill>
                <a:schemeClr val="tx1"/>
              </a:solidFill>
            </a:endParaRPr>
          </a:p>
          <a:p>
            <a:endParaRPr lang="en-US" sz="900" dirty="0">
              <a:solidFill>
                <a:schemeClr val="tx1"/>
              </a:solidFill>
            </a:endParaRPr>
          </a:p>
        </p:txBody>
      </p:sp>
      <p:sp>
        <p:nvSpPr>
          <p:cNvPr id="16" name="Rectangle 15"/>
          <p:cNvSpPr/>
          <p:nvPr/>
        </p:nvSpPr>
        <p:spPr>
          <a:xfrm>
            <a:off x="2989599" y="1092845"/>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2. 	Change to "List view".</a:t>
            </a:r>
          </a:p>
        </p:txBody>
      </p:sp>
      <p:sp>
        <p:nvSpPr>
          <p:cNvPr id="18" name="Rectangle 17"/>
          <p:cNvSpPr/>
          <p:nvPr/>
        </p:nvSpPr>
        <p:spPr>
          <a:xfrm>
            <a:off x="5647218" y="1092845"/>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3. 	Browse to your businesses' folder in the DAM and navigate to the products folder. (e.g. Stryker &gt; (Business unit) &gt; Products)</a:t>
            </a:r>
          </a:p>
          <a:p>
            <a:pPr marL="114300" indent="-114300">
              <a:tabLst>
                <a:tab pos="114300" algn="l"/>
              </a:tabLst>
            </a:pPr>
            <a:r>
              <a:rPr lang="en-US" sz="900" dirty="0">
                <a:solidFill>
                  <a:schemeClr val="tx1"/>
                </a:solidFill>
              </a:rPr>
              <a:t>	Create a folder named after the brand name of your product.</a:t>
            </a:r>
          </a:p>
        </p:txBody>
      </p:sp>
      <p:sp>
        <p:nvSpPr>
          <p:cNvPr id="2" name="Date Placeholder 1">
            <a:extLst>
              <a:ext uri="{FF2B5EF4-FFF2-40B4-BE49-F238E27FC236}">
                <a16:creationId xmlns:a16="http://schemas.microsoft.com/office/drawing/2014/main" id="{A044BF33-35D3-1643-98E9-A3F9553256D0}"/>
              </a:ext>
            </a:extLst>
          </p:cNvPr>
          <p:cNvSpPr>
            <a:spLocks noGrp="1"/>
          </p:cNvSpPr>
          <p:nvPr>
            <p:ph type="dt" sz="half" idx="2"/>
          </p:nvPr>
        </p:nvSpPr>
        <p:spPr/>
        <p:txBody>
          <a:bodyPr/>
          <a:lstStyle/>
          <a:p>
            <a:fld id="{5770BD80-72AE-514F-B438-313000B122B2}" type="datetime4">
              <a:rPr lang="en-US" smtClean="0"/>
              <a:t>July 12, 2021</a:t>
            </a:fld>
            <a:endParaRPr lang="en-US" dirty="0"/>
          </a:p>
        </p:txBody>
      </p:sp>
      <p:sp>
        <p:nvSpPr>
          <p:cNvPr id="9" name="Title 3">
            <a:extLst>
              <a:ext uri="{FF2B5EF4-FFF2-40B4-BE49-F238E27FC236}">
                <a16:creationId xmlns:a16="http://schemas.microsoft.com/office/drawing/2014/main" id="{135D4E41-B845-1C48-81D1-9F630BEC0D75}"/>
              </a:ext>
            </a:extLst>
          </p:cNvPr>
          <p:cNvSpPr txBox="1">
            <a:spLocks/>
          </p:cNvSpPr>
          <p:nvPr/>
        </p:nvSpPr>
        <p:spPr>
          <a:xfrm>
            <a:off x="411479" y="442742"/>
            <a:ext cx="7958163" cy="504609"/>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1400" b="1" dirty="0">
                <a:solidFill>
                  <a:schemeClr val="bg2"/>
                </a:solidFill>
              </a:rPr>
              <a:t>Step 1: </a:t>
            </a:r>
            <a:br>
              <a:rPr lang="en-US" sz="2000" b="1" dirty="0"/>
            </a:br>
            <a:r>
              <a:rPr lang="en-US" sz="2000" b="1" dirty="0"/>
              <a:t>Create a folder for the new product in the DAM</a:t>
            </a:r>
          </a:p>
        </p:txBody>
      </p:sp>
      <p:pic>
        <p:nvPicPr>
          <p:cNvPr id="11" name="Picture 10">
            <a:extLst>
              <a:ext uri="{FF2B5EF4-FFF2-40B4-BE49-F238E27FC236}">
                <a16:creationId xmlns:a16="http://schemas.microsoft.com/office/drawing/2014/main" id="{584873A0-FCE5-0246-80FC-B661861ECBAA}"/>
              </a:ext>
            </a:extLst>
          </p:cNvPr>
          <p:cNvPicPr>
            <a:picLocks noChangeAspect="1"/>
          </p:cNvPicPr>
          <p:nvPr/>
        </p:nvPicPr>
        <p:blipFill rotWithShape="1">
          <a:blip r:embed="rId3"/>
          <a:srcRect b="31042"/>
          <a:stretch/>
        </p:blipFill>
        <p:spPr>
          <a:xfrm>
            <a:off x="540326" y="1679480"/>
            <a:ext cx="2044001" cy="1057129"/>
          </a:xfrm>
          <a:prstGeom prst="rect">
            <a:avLst/>
          </a:prstGeom>
          <a:ln>
            <a:solidFill>
              <a:schemeClr val="accent6"/>
            </a:solidFill>
          </a:ln>
          <a:effectLst/>
        </p:spPr>
      </p:pic>
      <p:pic>
        <p:nvPicPr>
          <p:cNvPr id="13" name="Picture 12">
            <a:extLst>
              <a:ext uri="{FF2B5EF4-FFF2-40B4-BE49-F238E27FC236}">
                <a16:creationId xmlns:a16="http://schemas.microsoft.com/office/drawing/2014/main" id="{8C0C3CD4-C735-C345-BFEC-24A9B19F6722}"/>
              </a:ext>
            </a:extLst>
          </p:cNvPr>
          <p:cNvPicPr>
            <a:picLocks noChangeAspect="1"/>
          </p:cNvPicPr>
          <p:nvPr/>
        </p:nvPicPr>
        <p:blipFill>
          <a:blip r:embed="rId4"/>
          <a:stretch>
            <a:fillRect/>
          </a:stretch>
        </p:blipFill>
        <p:spPr>
          <a:xfrm>
            <a:off x="3138746" y="1403521"/>
            <a:ext cx="1777450" cy="1333088"/>
          </a:xfrm>
          <a:prstGeom prst="rect">
            <a:avLst/>
          </a:prstGeom>
          <a:ln>
            <a:solidFill>
              <a:schemeClr val="accent6"/>
            </a:solidFill>
          </a:ln>
          <a:effectLst/>
        </p:spPr>
      </p:pic>
      <p:pic>
        <p:nvPicPr>
          <p:cNvPr id="17" name="Picture 16">
            <a:extLst>
              <a:ext uri="{FF2B5EF4-FFF2-40B4-BE49-F238E27FC236}">
                <a16:creationId xmlns:a16="http://schemas.microsoft.com/office/drawing/2014/main" id="{2F85C59E-0EA8-7D44-8F2D-F05ADD5DBE2F}"/>
              </a:ext>
            </a:extLst>
          </p:cNvPr>
          <p:cNvPicPr>
            <a:picLocks noChangeAspect="1"/>
          </p:cNvPicPr>
          <p:nvPr/>
        </p:nvPicPr>
        <p:blipFill rotWithShape="1">
          <a:blip r:embed="rId5"/>
          <a:srcRect b="38487"/>
          <a:stretch/>
        </p:blipFill>
        <p:spPr>
          <a:xfrm>
            <a:off x="5921249" y="1958464"/>
            <a:ext cx="1686661" cy="778145"/>
          </a:xfrm>
          <a:prstGeom prst="rect">
            <a:avLst/>
          </a:prstGeom>
          <a:ln>
            <a:solidFill>
              <a:schemeClr val="accent6"/>
            </a:solidFill>
          </a:ln>
          <a:effectLst/>
        </p:spPr>
      </p:pic>
      <p:sp>
        <p:nvSpPr>
          <p:cNvPr id="27" name="Rectangle 26"/>
          <p:cNvSpPr/>
          <p:nvPr/>
        </p:nvSpPr>
        <p:spPr>
          <a:xfrm>
            <a:off x="331980" y="2923217"/>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4. Navigate to the new product folder. Inside the folder, create 3 new folders titled: Images, Videos, Resources.</a:t>
            </a:r>
          </a:p>
        </p:txBody>
      </p:sp>
      <p:pic>
        <p:nvPicPr>
          <p:cNvPr id="15" name="Picture 14">
            <a:extLst>
              <a:ext uri="{FF2B5EF4-FFF2-40B4-BE49-F238E27FC236}">
                <a16:creationId xmlns:a16="http://schemas.microsoft.com/office/drawing/2014/main" id="{2CF0A80B-6996-B240-9C6B-D685573CA5BC}"/>
              </a:ext>
            </a:extLst>
          </p:cNvPr>
          <p:cNvPicPr>
            <a:picLocks noChangeAspect="1"/>
          </p:cNvPicPr>
          <p:nvPr/>
        </p:nvPicPr>
        <p:blipFill rotWithShape="1">
          <a:blip r:embed="rId6"/>
          <a:srcRect r="20688" b="49081"/>
          <a:stretch/>
        </p:blipFill>
        <p:spPr>
          <a:xfrm>
            <a:off x="540326" y="3510365"/>
            <a:ext cx="2188750" cy="1053885"/>
          </a:xfrm>
          <a:prstGeom prst="rect">
            <a:avLst/>
          </a:prstGeom>
        </p:spPr>
      </p:pic>
      <p:sp>
        <p:nvSpPr>
          <p:cNvPr id="28" name="Rectangle 27"/>
          <p:cNvSpPr/>
          <p:nvPr/>
        </p:nvSpPr>
        <p:spPr>
          <a:xfrm>
            <a:off x="2989599" y="2932382"/>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5. Upload a thumbnail and optional hero image into the Images folder for the product. (drag and drop)</a:t>
            </a:r>
          </a:p>
        </p:txBody>
      </p:sp>
      <p:pic>
        <p:nvPicPr>
          <p:cNvPr id="19" name="Picture 18">
            <a:extLst>
              <a:ext uri="{FF2B5EF4-FFF2-40B4-BE49-F238E27FC236}">
                <a16:creationId xmlns:a16="http://schemas.microsoft.com/office/drawing/2014/main" id="{12EEB23C-8EE3-4B4D-8A55-E8931530F560}"/>
              </a:ext>
            </a:extLst>
          </p:cNvPr>
          <p:cNvPicPr>
            <a:picLocks noChangeAspect="1"/>
          </p:cNvPicPr>
          <p:nvPr/>
        </p:nvPicPr>
        <p:blipFill rotWithShape="1">
          <a:blip r:embed="rId7"/>
          <a:srcRect l="12083" t="12326" r="9558" b="10037"/>
          <a:stretch/>
        </p:blipFill>
        <p:spPr>
          <a:xfrm>
            <a:off x="3556514" y="3510366"/>
            <a:ext cx="1464590" cy="1053885"/>
          </a:xfrm>
          <a:prstGeom prst="rect">
            <a:avLst/>
          </a:prstGeom>
        </p:spPr>
      </p:pic>
    </p:spTree>
    <p:extLst>
      <p:ext uri="{BB962C8B-B14F-4D97-AF65-F5344CB8AC3E}">
        <p14:creationId xmlns:p14="http://schemas.microsoft.com/office/powerpoint/2010/main" val="220604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30240" y="1083680"/>
            <a:ext cx="2598420" cy="358910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1. Click the AEM icon and click the tool icon and select the Tagging application icon or click the link below to go directly to the product tags. </a:t>
            </a:r>
            <a:br>
              <a:rPr lang="en-US" sz="900" dirty="0">
                <a:solidFill>
                  <a:schemeClr val="tx1"/>
                </a:solidFill>
              </a:rPr>
            </a:br>
            <a:r>
              <a:rPr lang="en-US" sz="900" b="1" cap="all" dirty="0">
                <a:solidFill>
                  <a:schemeClr val="tx1"/>
                </a:solidFill>
                <a:hlinkClick r:id="rId2"/>
              </a:rPr>
              <a:t>PRODUCT TAGS</a:t>
            </a:r>
            <a:endParaRPr lang="en-US" sz="900" dirty="0">
              <a:solidFill>
                <a:schemeClr val="tx1"/>
              </a:solidFill>
            </a:endParaRPr>
          </a:p>
        </p:txBody>
      </p:sp>
      <p:sp>
        <p:nvSpPr>
          <p:cNvPr id="17" name="Rectangle 16"/>
          <p:cNvSpPr/>
          <p:nvPr/>
        </p:nvSpPr>
        <p:spPr>
          <a:xfrm>
            <a:off x="2989599" y="1092844"/>
            <a:ext cx="2598420" cy="357994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2. Navigate to the Products folder for your business unit. (e.g. Stryker/Products/&lt;business unit&gt;) and click the folder icon next to it so a checkmark appears.</a:t>
            </a:r>
          </a:p>
        </p:txBody>
      </p:sp>
      <p:sp>
        <p:nvSpPr>
          <p:cNvPr id="18" name="Rectangle 17"/>
          <p:cNvSpPr/>
          <p:nvPr/>
        </p:nvSpPr>
        <p:spPr>
          <a:xfrm>
            <a:off x="5647218" y="1092845"/>
            <a:ext cx="2598420" cy="357994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3. Click "Create Tag" and create one for the new product you will be </a:t>
            </a:r>
            <a:r>
              <a:rPr lang="en-US" sz="900" dirty="0" err="1">
                <a:solidFill>
                  <a:schemeClr val="tx1"/>
                </a:solidFill>
              </a:rPr>
              <a:t>azdding</a:t>
            </a:r>
            <a:r>
              <a:rPr lang="en-US" sz="900" dirty="0">
                <a:solidFill>
                  <a:schemeClr val="tx1"/>
                </a:solidFill>
              </a:rPr>
              <a:t>. Each product page must be associated with a unique tag.</a:t>
            </a: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a:p>
            <a:pPr marL="114300" indent="-114300">
              <a:tabLst>
                <a:tab pos="114300" algn="l"/>
              </a:tabLst>
            </a:pPr>
            <a:r>
              <a:rPr lang="en-US" sz="900" dirty="0">
                <a:solidFill>
                  <a:schemeClr val="tx1"/>
                </a:solidFill>
              </a:rPr>
              <a:t>	Click on the tag(s) that was just created and click "Publish"</a:t>
            </a:r>
          </a:p>
          <a:p>
            <a:pPr marL="114300" indent="-114300">
              <a:tabLst>
                <a:tab pos="114300" algn="l"/>
              </a:tabLst>
            </a:pPr>
            <a:endParaRPr lang="en-US" sz="900" dirty="0">
              <a:solidFill>
                <a:schemeClr val="tx1"/>
              </a:solidFill>
            </a:endParaRPr>
          </a:p>
        </p:txBody>
      </p:sp>
      <p:sp>
        <p:nvSpPr>
          <p:cNvPr id="2" name="Date Placeholder 1">
            <a:extLst>
              <a:ext uri="{FF2B5EF4-FFF2-40B4-BE49-F238E27FC236}">
                <a16:creationId xmlns:a16="http://schemas.microsoft.com/office/drawing/2014/main" id="{D05464F3-22EF-5246-B996-5A3AD58316D8}"/>
              </a:ext>
            </a:extLst>
          </p:cNvPr>
          <p:cNvSpPr>
            <a:spLocks noGrp="1"/>
          </p:cNvSpPr>
          <p:nvPr>
            <p:ph type="dt" sz="half" idx="2"/>
          </p:nvPr>
        </p:nvSpPr>
        <p:spPr/>
        <p:txBody>
          <a:bodyPr/>
          <a:lstStyle/>
          <a:p>
            <a:fld id="{5770BD80-72AE-514F-B438-313000B122B2}" type="datetime4">
              <a:rPr lang="en-US" smtClean="0"/>
              <a:t>July 12, 2021</a:t>
            </a:fld>
            <a:endParaRPr lang="en-US" dirty="0"/>
          </a:p>
        </p:txBody>
      </p:sp>
      <p:sp>
        <p:nvSpPr>
          <p:cNvPr id="5" name="Title 3">
            <a:extLst>
              <a:ext uri="{FF2B5EF4-FFF2-40B4-BE49-F238E27FC236}">
                <a16:creationId xmlns:a16="http://schemas.microsoft.com/office/drawing/2014/main" id="{EE239B59-5E7E-CF4D-B3FA-B42E76DF5655}"/>
              </a:ext>
            </a:extLst>
          </p:cNvPr>
          <p:cNvSpPr txBox="1">
            <a:spLocks/>
          </p:cNvSpPr>
          <p:nvPr/>
        </p:nvSpPr>
        <p:spPr>
          <a:xfrm>
            <a:off x="411480" y="442742"/>
            <a:ext cx="6858000" cy="504609"/>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1400" b="1" dirty="0">
                <a:solidFill>
                  <a:schemeClr val="bg2"/>
                </a:solidFill>
              </a:rPr>
              <a:t>Step 2: </a:t>
            </a:r>
            <a:br>
              <a:rPr lang="en-US" sz="2000" b="1" dirty="0"/>
            </a:br>
            <a:r>
              <a:rPr lang="en-US" sz="2000" b="1" dirty="0"/>
              <a:t>Create tags</a:t>
            </a:r>
          </a:p>
        </p:txBody>
      </p:sp>
      <p:pic>
        <p:nvPicPr>
          <p:cNvPr id="7" name="Picture 6">
            <a:extLst>
              <a:ext uri="{FF2B5EF4-FFF2-40B4-BE49-F238E27FC236}">
                <a16:creationId xmlns:a16="http://schemas.microsoft.com/office/drawing/2014/main" id="{F1695B76-6EDA-DF46-A66B-B7FD22176686}"/>
              </a:ext>
            </a:extLst>
          </p:cNvPr>
          <p:cNvPicPr>
            <a:picLocks noChangeAspect="1"/>
          </p:cNvPicPr>
          <p:nvPr/>
        </p:nvPicPr>
        <p:blipFill>
          <a:blip r:embed="rId3"/>
          <a:stretch>
            <a:fillRect/>
          </a:stretch>
        </p:blipFill>
        <p:spPr>
          <a:xfrm>
            <a:off x="3075486" y="1953320"/>
            <a:ext cx="2424905" cy="1399480"/>
          </a:xfrm>
          <a:prstGeom prst="rect">
            <a:avLst/>
          </a:prstGeom>
          <a:ln>
            <a:solidFill>
              <a:schemeClr val="accent6"/>
            </a:solidFill>
          </a:ln>
        </p:spPr>
      </p:pic>
      <p:pic>
        <p:nvPicPr>
          <p:cNvPr id="9" name="Picture 8">
            <a:extLst>
              <a:ext uri="{FF2B5EF4-FFF2-40B4-BE49-F238E27FC236}">
                <a16:creationId xmlns:a16="http://schemas.microsoft.com/office/drawing/2014/main" id="{F73DCC1E-7B1F-7843-930E-1DC45A3963D6}"/>
              </a:ext>
            </a:extLst>
          </p:cNvPr>
          <p:cNvPicPr>
            <a:picLocks noChangeAspect="1"/>
          </p:cNvPicPr>
          <p:nvPr/>
        </p:nvPicPr>
        <p:blipFill>
          <a:blip r:embed="rId4"/>
          <a:stretch>
            <a:fillRect/>
          </a:stretch>
        </p:blipFill>
        <p:spPr>
          <a:xfrm>
            <a:off x="5791830" y="1953320"/>
            <a:ext cx="2187275" cy="1390315"/>
          </a:xfrm>
          <a:prstGeom prst="rect">
            <a:avLst/>
          </a:prstGeom>
          <a:ln>
            <a:solidFill>
              <a:schemeClr val="accent6"/>
            </a:solidFill>
          </a:ln>
        </p:spPr>
      </p:pic>
      <p:pic>
        <p:nvPicPr>
          <p:cNvPr id="11" name="Picture 10">
            <a:extLst>
              <a:ext uri="{FF2B5EF4-FFF2-40B4-BE49-F238E27FC236}">
                <a16:creationId xmlns:a16="http://schemas.microsoft.com/office/drawing/2014/main" id="{81AF3B48-EBFF-F646-85AE-8BFF65A7BB8C}"/>
              </a:ext>
            </a:extLst>
          </p:cNvPr>
          <p:cNvPicPr>
            <a:picLocks noChangeAspect="1"/>
          </p:cNvPicPr>
          <p:nvPr/>
        </p:nvPicPr>
        <p:blipFill rotWithShape="1">
          <a:blip r:embed="rId5"/>
          <a:srcRect/>
          <a:stretch/>
        </p:blipFill>
        <p:spPr>
          <a:xfrm>
            <a:off x="463051" y="1953320"/>
            <a:ext cx="2272944" cy="1704708"/>
          </a:xfrm>
          <a:prstGeom prst="rect">
            <a:avLst/>
          </a:prstGeom>
          <a:noFill/>
          <a:ln>
            <a:solidFill>
              <a:schemeClr val="accent6"/>
            </a:solidFill>
          </a:ln>
        </p:spPr>
      </p:pic>
    </p:spTree>
    <p:extLst>
      <p:ext uri="{BB962C8B-B14F-4D97-AF65-F5344CB8AC3E}">
        <p14:creationId xmlns:p14="http://schemas.microsoft.com/office/powerpoint/2010/main" val="363970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30240" y="1083680"/>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1. Click the AEM icon and click the tool icon and select the Sites icon.</a:t>
            </a:r>
          </a:p>
          <a:p>
            <a:endParaRPr lang="en-US" sz="900" dirty="0">
              <a:solidFill>
                <a:schemeClr val="tx1"/>
              </a:solidFill>
            </a:endParaRPr>
          </a:p>
        </p:txBody>
      </p:sp>
      <p:sp>
        <p:nvSpPr>
          <p:cNvPr id="26" name="Rectangle 25"/>
          <p:cNvSpPr/>
          <p:nvPr/>
        </p:nvSpPr>
        <p:spPr>
          <a:xfrm>
            <a:off x="2989599" y="1092845"/>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2. In Sites, navigate to the Products folder for your business unit. (e.g. </a:t>
            </a:r>
            <a:r>
              <a:rPr lang="en-US" sz="900" dirty="0" err="1">
                <a:solidFill>
                  <a:schemeClr val="tx1"/>
                </a:solidFill>
              </a:rPr>
              <a:t>stryker</a:t>
            </a:r>
            <a:r>
              <a:rPr lang="en-US" sz="900" dirty="0">
                <a:solidFill>
                  <a:schemeClr val="tx1"/>
                </a:solidFill>
              </a:rPr>
              <a:t>/us/</a:t>
            </a:r>
            <a:r>
              <a:rPr lang="en-US" sz="900" dirty="0" err="1">
                <a:solidFill>
                  <a:schemeClr val="tx1"/>
                </a:solidFill>
              </a:rPr>
              <a:t>en</a:t>
            </a:r>
            <a:r>
              <a:rPr lang="en-US" sz="900" dirty="0">
                <a:solidFill>
                  <a:schemeClr val="tx1"/>
                </a:solidFill>
              </a:rPr>
              <a:t>/&lt;business unit&gt;/products) and click products folder so it turns blue.</a:t>
            </a:r>
          </a:p>
        </p:txBody>
      </p:sp>
      <p:sp>
        <p:nvSpPr>
          <p:cNvPr id="27" name="Rectangle 26"/>
          <p:cNvSpPr/>
          <p:nvPr/>
        </p:nvSpPr>
        <p:spPr>
          <a:xfrm>
            <a:off x="5647218" y="1092845"/>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3. Click "Create " and create a new page using the Product Detail template.</a:t>
            </a:r>
          </a:p>
        </p:txBody>
      </p:sp>
      <p:sp>
        <p:nvSpPr>
          <p:cNvPr id="28" name="Rectangle 27"/>
          <p:cNvSpPr/>
          <p:nvPr/>
        </p:nvSpPr>
        <p:spPr>
          <a:xfrm>
            <a:off x="331980" y="2923217"/>
            <a:ext cx="2598420"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4. Enter the product brand name as the page title</a:t>
            </a:r>
          </a:p>
        </p:txBody>
      </p:sp>
      <p:sp>
        <p:nvSpPr>
          <p:cNvPr id="29" name="Rectangle 28"/>
          <p:cNvSpPr/>
          <p:nvPr/>
        </p:nvSpPr>
        <p:spPr>
          <a:xfrm>
            <a:off x="2989598" y="2932382"/>
            <a:ext cx="5256039"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5. Content type and HCP content tags will automatically be added to the page.</a:t>
            </a:r>
          </a:p>
          <a:p>
            <a:pPr marL="114300" indent="-114300">
              <a:tabLst>
                <a:tab pos="114300" algn="l"/>
              </a:tabLst>
            </a:pPr>
            <a:endParaRPr lang="en-US" sz="900" dirty="0">
              <a:solidFill>
                <a:schemeClr val="tx1"/>
              </a:solidFill>
            </a:endParaRPr>
          </a:p>
          <a:p>
            <a:pPr marL="114300" indent="-114300">
              <a:tabLst>
                <a:tab pos="114300" algn="l"/>
              </a:tabLst>
            </a:pPr>
            <a:r>
              <a:rPr lang="en-US" sz="900" dirty="0">
                <a:solidFill>
                  <a:schemeClr val="tx1"/>
                </a:solidFill>
              </a:rPr>
              <a:t>Continue to next slide…</a:t>
            </a:r>
          </a:p>
        </p:txBody>
      </p:sp>
      <p:sp>
        <p:nvSpPr>
          <p:cNvPr id="2" name="Date Placeholder 1">
            <a:extLst>
              <a:ext uri="{FF2B5EF4-FFF2-40B4-BE49-F238E27FC236}">
                <a16:creationId xmlns:a16="http://schemas.microsoft.com/office/drawing/2014/main" id="{9472CFD9-E84A-574F-B71E-1F97098214E0}"/>
              </a:ext>
            </a:extLst>
          </p:cNvPr>
          <p:cNvSpPr>
            <a:spLocks noGrp="1"/>
          </p:cNvSpPr>
          <p:nvPr>
            <p:ph type="dt" sz="half" idx="2"/>
          </p:nvPr>
        </p:nvSpPr>
        <p:spPr/>
        <p:txBody>
          <a:bodyPr/>
          <a:lstStyle/>
          <a:p>
            <a:fld id="{5770BD80-72AE-514F-B438-313000B122B2}" type="datetime4">
              <a:rPr lang="en-US" smtClean="0"/>
              <a:t>July 12, 2021</a:t>
            </a:fld>
            <a:endParaRPr lang="en-US" dirty="0"/>
          </a:p>
        </p:txBody>
      </p:sp>
      <p:sp>
        <p:nvSpPr>
          <p:cNvPr id="5" name="Title 3">
            <a:extLst>
              <a:ext uri="{FF2B5EF4-FFF2-40B4-BE49-F238E27FC236}">
                <a16:creationId xmlns:a16="http://schemas.microsoft.com/office/drawing/2014/main" id="{1EFDDF3A-2D8C-D64E-A2E8-A2EB8780DDB7}"/>
              </a:ext>
            </a:extLst>
          </p:cNvPr>
          <p:cNvSpPr txBox="1">
            <a:spLocks/>
          </p:cNvSpPr>
          <p:nvPr/>
        </p:nvSpPr>
        <p:spPr>
          <a:xfrm>
            <a:off x="411480" y="442742"/>
            <a:ext cx="6858000" cy="504609"/>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1400" b="1" dirty="0">
                <a:solidFill>
                  <a:schemeClr val="bg2"/>
                </a:solidFill>
              </a:rPr>
              <a:t>Step 3: </a:t>
            </a:r>
            <a:br>
              <a:rPr lang="en-US" sz="2000" b="1" dirty="0"/>
            </a:br>
            <a:r>
              <a:rPr lang="en-US" sz="2000" b="1" dirty="0"/>
              <a:t>Create a new page</a:t>
            </a:r>
          </a:p>
        </p:txBody>
      </p:sp>
      <p:pic>
        <p:nvPicPr>
          <p:cNvPr id="7" name="Picture 6">
            <a:extLst>
              <a:ext uri="{FF2B5EF4-FFF2-40B4-BE49-F238E27FC236}">
                <a16:creationId xmlns:a16="http://schemas.microsoft.com/office/drawing/2014/main" id="{333DF3E9-2054-5743-ABBA-448C82233B75}"/>
              </a:ext>
            </a:extLst>
          </p:cNvPr>
          <p:cNvPicPr>
            <a:picLocks noChangeAspect="1"/>
          </p:cNvPicPr>
          <p:nvPr/>
        </p:nvPicPr>
        <p:blipFill>
          <a:blip r:embed="rId2"/>
          <a:stretch>
            <a:fillRect/>
          </a:stretch>
        </p:blipFill>
        <p:spPr>
          <a:xfrm>
            <a:off x="602326" y="1542614"/>
            <a:ext cx="2014965" cy="1152109"/>
          </a:xfrm>
          <a:prstGeom prst="rect">
            <a:avLst/>
          </a:prstGeom>
          <a:ln>
            <a:solidFill>
              <a:schemeClr val="accent6"/>
            </a:solidFill>
          </a:ln>
        </p:spPr>
      </p:pic>
      <p:pic>
        <p:nvPicPr>
          <p:cNvPr id="9" name="Picture 8">
            <a:extLst>
              <a:ext uri="{FF2B5EF4-FFF2-40B4-BE49-F238E27FC236}">
                <a16:creationId xmlns:a16="http://schemas.microsoft.com/office/drawing/2014/main" id="{32FD1D3F-CB1A-F34B-B37A-3A322985B334}"/>
              </a:ext>
            </a:extLst>
          </p:cNvPr>
          <p:cNvPicPr>
            <a:picLocks noChangeAspect="1"/>
          </p:cNvPicPr>
          <p:nvPr/>
        </p:nvPicPr>
        <p:blipFill>
          <a:blip r:embed="rId3"/>
          <a:stretch>
            <a:fillRect/>
          </a:stretch>
        </p:blipFill>
        <p:spPr>
          <a:xfrm>
            <a:off x="3140785" y="1831969"/>
            <a:ext cx="2185283" cy="438791"/>
          </a:xfrm>
          <a:prstGeom prst="rect">
            <a:avLst/>
          </a:prstGeom>
        </p:spPr>
      </p:pic>
      <p:pic>
        <p:nvPicPr>
          <p:cNvPr id="11" name="Picture 10">
            <a:extLst>
              <a:ext uri="{FF2B5EF4-FFF2-40B4-BE49-F238E27FC236}">
                <a16:creationId xmlns:a16="http://schemas.microsoft.com/office/drawing/2014/main" id="{ED829B25-4649-C14A-9F34-0C14F6580EE7}"/>
              </a:ext>
            </a:extLst>
          </p:cNvPr>
          <p:cNvPicPr>
            <a:picLocks noChangeAspect="1"/>
          </p:cNvPicPr>
          <p:nvPr/>
        </p:nvPicPr>
        <p:blipFill>
          <a:blip r:embed="rId4"/>
          <a:stretch>
            <a:fillRect/>
          </a:stretch>
        </p:blipFill>
        <p:spPr>
          <a:xfrm>
            <a:off x="5739205" y="1650563"/>
            <a:ext cx="2406575" cy="902466"/>
          </a:xfrm>
          <a:prstGeom prst="rect">
            <a:avLst/>
          </a:prstGeom>
        </p:spPr>
      </p:pic>
      <p:pic>
        <p:nvPicPr>
          <p:cNvPr id="12" name="Picture 11">
            <a:extLst>
              <a:ext uri="{FF2B5EF4-FFF2-40B4-BE49-F238E27FC236}">
                <a16:creationId xmlns:a16="http://schemas.microsoft.com/office/drawing/2014/main" id="{8B283816-0F33-9A47-A67A-758996FCE396}"/>
              </a:ext>
            </a:extLst>
          </p:cNvPr>
          <p:cNvPicPr>
            <a:picLocks noChangeAspect="1"/>
          </p:cNvPicPr>
          <p:nvPr/>
        </p:nvPicPr>
        <p:blipFill>
          <a:blip r:embed="rId5"/>
          <a:stretch>
            <a:fillRect/>
          </a:stretch>
        </p:blipFill>
        <p:spPr>
          <a:xfrm>
            <a:off x="486769" y="3445370"/>
            <a:ext cx="2102676" cy="839597"/>
          </a:xfrm>
          <a:prstGeom prst="rect">
            <a:avLst/>
          </a:prstGeom>
          <a:ln>
            <a:solidFill>
              <a:schemeClr val="accent6"/>
            </a:solidFill>
          </a:ln>
        </p:spPr>
      </p:pic>
      <p:sp>
        <p:nvSpPr>
          <p:cNvPr id="20" name="TextBox 19">
            <a:extLst>
              <a:ext uri="{FF2B5EF4-FFF2-40B4-BE49-F238E27FC236}">
                <a16:creationId xmlns:a16="http://schemas.microsoft.com/office/drawing/2014/main" id="{4C583E8D-7595-B945-B873-2C44D25B11A7}"/>
              </a:ext>
            </a:extLst>
          </p:cNvPr>
          <p:cNvSpPr txBox="1"/>
          <p:nvPr/>
        </p:nvSpPr>
        <p:spPr>
          <a:xfrm>
            <a:off x="262882" y="3794379"/>
            <a:ext cx="2108478" cy="123111"/>
          </a:xfrm>
          <a:prstGeom prst="rect">
            <a:avLst/>
          </a:prstGeom>
          <a:noFill/>
        </p:spPr>
        <p:txBody>
          <a:bodyPr wrap="square" lIns="0" tIns="0" rIns="0" bIns="0" rtlCol="0">
            <a:spAutoFit/>
          </a:bodyPr>
          <a:lstStyle/>
          <a:p>
            <a:r>
              <a:rPr lang="en-US" sz="800" dirty="0"/>
              <a:t>.</a:t>
            </a:r>
          </a:p>
        </p:txBody>
      </p:sp>
      <p:pic>
        <p:nvPicPr>
          <p:cNvPr id="33" name="Picture 32">
            <a:extLst>
              <a:ext uri="{FF2B5EF4-FFF2-40B4-BE49-F238E27FC236}">
                <a16:creationId xmlns:a16="http://schemas.microsoft.com/office/drawing/2014/main" id="{9DA12529-0EB9-8C4B-A70E-EA74D3C82624}"/>
              </a:ext>
            </a:extLst>
          </p:cNvPr>
          <p:cNvPicPr>
            <a:picLocks noChangeAspect="1"/>
          </p:cNvPicPr>
          <p:nvPr/>
        </p:nvPicPr>
        <p:blipFill rotWithShape="1">
          <a:blip r:embed="rId6"/>
          <a:srcRect l="8950" t="35601" r="64669" b="44752"/>
          <a:stretch/>
        </p:blipFill>
        <p:spPr>
          <a:xfrm>
            <a:off x="3167676" y="3635593"/>
            <a:ext cx="3134668" cy="875447"/>
          </a:xfrm>
          <a:prstGeom prst="rect">
            <a:avLst/>
          </a:prstGeom>
          <a:ln>
            <a:solidFill>
              <a:schemeClr val="accent6"/>
            </a:solidFill>
          </a:ln>
        </p:spPr>
      </p:pic>
    </p:spTree>
    <p:extLst>
      <p:ext uri="{BB962C8B-B14F-4D97-AF65-F5344CB8AC3E}">
        <p14:creationId xmlns:p14="http://schemas.microsoft.com/office/powerpoint/2010/main" val="1243863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30240" y="1083680"/>
            <a:ext cx="2598420" cy="210826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buAutoNum type="arabicPeriod" startAt="6"/>
              <a:tabLst>
                <a:tab pos="114300" algn="l"/>
              </a:tabLst>
            </a:pPr>
            <a:r>
              <a:rPr lang="en-US" sz="900" dirty="0">
                <a:solidFill>
                  <a:schemeClr val="tx1"/>
                </a:solidFill>
              </a:rPr>
              <a:t>Add the following tags:</a:t>
            </a:r>
          </a:p>
          <a:p>
            <a:pPr marL="342900" lvl="1" indent="-114300">
              <a:buFont typeface="Arial" panose="020B0604020202020204" pitchFamily="34" charset="0"/>
              <a:buChar char="•"/>
              <a:tabLst>
                <a:tab pos="114300" algn="l"/>
              </a:tabLst>
            </a:pPr>
            <a:r>
              <a:rPr lang="en-US" sz="900" b="1" dirty="0">
                <a:solidFill>
                  <a:schemeClr val="tx1"/>
                </a:solidFill>
              </a:rPr>
              <a:t>Business unit tag: </a:t>
            </a:r>
            <a:r>
              <a:rPr lang="en-US" sz="900" dirty="0">
                <a:solidFill>
                  <a:schemeClr val="tx1"/>
                </a:solidFill>
              </a:rPr>
              <a:t>The business unit tag determines how the Contact button will behave.</a:t>
            </a:r>
            <a:br>
              <a:rPr lang="en-US" sz="900" dirty="0">
                <a:solidFill>
                  <a:schemeClr val="tx1"/>
                </a:solidFill>
              </a:rPr>
            </a:br>
            <a:endParaRPr lang="en-US" sz="900" dirty="0">
              <a:solidFill>
                <a:schemeClr val="tx1"/>
              </a:solidFill>
            </a:endParaRPr>
          </a:p>
          <a:p>
            <a:pPr marL="342900" lvl="1" indent="-114300">
              <a:buFont typeface="Arial" panose="020B0604020202020204" pitchFamily="34" charset="0"/>
              <a:buChar char="•"/>
              <a:tabLst>
                <a:tab pos="114300" algn="l"/>
              </a:tabLst>
            </a:pPr>
            <a:r>
              <a:rPr lang="en-US" sz="900" b="1" dirty="0">
                <a:solidFill>
                  <a:schemeClr val="tx1"/>
                </a:solidFill>
              </a:rPr>
              <a:t>Product Tag: </a:t>
            </a:r>
            <a:r>
              <a:rPr lang="en-US" sz="900" dirty="0">
                <a:solidFill>
                  <a:schemeClr val="tx1"/>
                </a:solidFill>
              </a:rPr>
              <a:t>Add the product tag you just created, this product tag drives things like related products, </a:t>
            </a:r>
            <a:r>
              <a:rPr lang="en-US" sz="900" dirty="0" err="1">
                <a:solidFill>
                  <a:schemeClr val="tx1"/>
                </a:solidFill>
              </a:rPr>
              <a:t>ProCare</a:t>
            </a:r>
            <a:r>
              <a:rPr lang="en-US" sz="900" dirty="0">
                <a:solidFill>
                  <a:schemeClr val="tx1"/>
                </a:solidFill>
              </a:rPr>
              <a:t> badges.</a:t>
            </a:r>
          </a:p>
          <a:p>
            <a:pPr marL="114300" indent="-114300">
              <a:tabLst>
                <a:tab pos="114300" algn="l"/>
              </a:tabLst>
            </a:pPr>
            <a:endParaRPr lang="en-US" sz="900" dirty="0">
              <a:solidFill>
                <a:schemeClr val="tx1"/>
              </a:solidFill>
            </a:endParaRPr>
          </a:p>
          <a:p>
            <a:pPr marL="114300" indent="-114300">
              <a:tabLst>
                <a:tab pos="114300" algn="l"/>
              </a:tabLst>
            </a:pPr>
            <a:r>
              <a:rPr lang="en-US" sz="900" dirty="0">
                <a:solidFill>
                  <a:schemeClr val="tx1"/>
                </a:solidFill>
              </a:rPr>
              <a:t>	Click "Create".</a:t>
            </a:r>
          </a:p>
          <a:p>
            <a:pPr marL="114300" indent="-114300">
              <a:tabLst>
                <a:tab pos="114300" algn="l"/>
              </a:tabLst>
            </a:pPr>
            <a:endParaRPr lang="en-US" sz="900" dirty="0">
              <a:solidFill>
                <a:schemeClr val="tx1"/>
              </a:solidFill>
            </a:endParaRPr>
          </a:p>
          <a:p>
            <a:pPr marL="114300" indent="-114300">
              <a:tabLst>
                <a:tab pos="114300" algn="l"/>
              </a:tabLst>
            </a:pPr>
            <a:r>
              <a:rPr lang="en-US" sz="900" dirty="0">
                <a:solidFill>
                  <a:schemeClr val="tx1"/>
                </a:solidFill>
              </a:rPr>
              <a:t>Continue to next slide…</a:t>
            </a:r>
          </a:p>
          <a:p>
            <a:endParaRPr lang="en-US" sz="900" dirty="0">
              <a:solidFill>
                <a:schemeClr val="tx1"/>
              </a:solidFill>
            </a:endParaRPr>
          </a:p>
        </p:txBody>
      </p:sp>
      <p:sp>
        <p:nvSpPr>
          <p:cNvPr id="2" name="Date Placeholder 1">
            <a:extLst>
              <a:ext uri="{FF2B5EF4-FFF2-40B4-BE49-F238E27FC236}">
                <a16:creationId xmlns:a16="http://schemas.microsoft.com/office/drawing/2014/main" id="{9472CFD9-E84A-574F-B71E-1F97098214E0}"/>
              </a:ext>
            </a:extLst>
          </p:cNvPr>
          <p:cNvSpPr>
            <a:spLocks noGrp="1"/>
          </p:cNvSpPr>
          <p:nvPr>
            <p:ph type="dt" sz="half" idx="2"/>
          </p:nvPr>
        </p:nvSpPr>
        <p:spPr/>
        <p:txBody>
          <a:bodyPr/>
          <a:lstStyle/>
          <a:p>
            <a:fld id="{5770BD80-72AE-514F-B438-313000B122B2}" type="datetime4">
              <a:rPr lang="en-US" smtClean="0"/>
              <a:t>July 12, 2021</a:t>
            </a:fld>
            <a:endParaRPr lang="en-US" dirty="0"/>
          </a:p>
        </p:txBody>
      </p:sp>
      <p:sp>
        <p:nvSpPr>
          <p:cNvPr id="5" name="Title 3">
            <a:extLst>
              <a:ext uri="{FF2B5EF4-FFF2-40B4-BE49-F238E27FC236}">
                <a16:creationId xmlns:a16="http://schemas.microsoft.com/office/drawing/2014/main" id="{1EFDDF3A-2D8C-D64E-A2E8-A2EB8780DDB7}"/>
              </a:ext>
            </a:extLst>
          </p:cNvPr>
          <p:cNvSpPr txBox="1">
            <a:spLocks/>
          </p:cNvSpPr>
          <p:nvPr/>
        </p:nvSpPr>
        <p:spPr>
          <a:xfrm>
            <a:off x="411480" y="442742"/>
            <a:ext cx="6858000" cy="504609"/>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1400" b="1" dirty="0">
                <a:solidFill>
                  <a:schemeClr val="bg2"/>
                </a:solidFill>
              </a:rPr>
              <a:t>Step 3: (continued) </a:t>
            </a:r>
            <a:br>
              <a:rPr lang="en-US" sz="2000" b="1" dirty="0"/>
            </a:br>
            <a:r>
              <a:rPr lang="en-US" sz="2000" b="1" dirty="0"/>
              <a:t>Create a new page</a:t>
            </a:r>
          </a:p>
        </p:txBody>
      </p:sp>
      <p:pic>
        <p:nvPicPr>
          <p:cNvPr id="13" name="Picture 12">
            <a:extLst>
              <a:ext uri="{FF2B5EF4-FFF2-40B4-BE49-F238E27FC236}">
                <a16:creationId xmlns:a16="http://schemas.microsoft.com/office/drawing/2014/main" id="{9DA12529-0EB9-8C4B-A70E-EA74D3C82624}"/>
              </a:ext>
            </a:extLst>
          </p:cNvPr>
          <p:cNvPicPr>
            <a:picLocks noChangeAspect="1"/>
          </p:cNvPicPr>
          <p:nvPr/>
        </p:nvPicPr>
        <p:blipFill rotWithShape="1">
          <a:blip r:embed="rId2"/>
          <a:srcRect l="5495" r="717" b="5691"/>
          <a:stretch/>
        </p:blipFill>
        <p:spPr>
          <a:xfrm>
            <a:off x="3055621" y="1083680"/>
            <a:ext cx="5591036" cy="2108269"/>
          </a:xfrm>
          <a:prstGeom prst="rect">
            <a:avLst/>
          </a:prstGeom>
        </p:spPr>
      </p:pic>
      <p:sp>
        <p:nvSpPr>
          <p:cNvPr id="3" name="Oval 2"/>
          <p:cNvSpPr/>
          <p:nvPr/>
        </p:nvSpPr>
        <p:spPr>
          <a:xfrm>
            <a:off x="5989320" y="2392680"/>
            <a:ext cx="617220" cy="205740"/>
          </a:xfrm>
          <a:prstGeom prst="ellipse">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04560" y="2865940"/>
            <a:ext cx="617220" cy="205740"/>
          </a:xfrm>
          <a:prstGeom prst="ellipse">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77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05500" y="1348228"/>
            <a:ext cx="2598420" cy="343713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7. Select to "Open" the page and navigate to the page properties and populate the required items: Thumbnail, subtitle, description and Content ID. </a:t>
            </a:r>
            <a:br>
              <a:rPr lang="en-US" sz="900" dirty="0">
                <a:solidFill>
                  <a:schemeClr val="tx1"/>
                </a:solidFill>
              </a:rPr>
            </a:br>
            <a:br>
              <a:rPr lang="en-US" sz="900" dirty="0">
                <a:solidFill>
                  <a:schemeClr val="tx1"/>
                </a:solidFill>
              </a:rPr>
            </a:br>
            <a:r>
              <a:rPr lang="en-US" sz="900" dirty="0">
                <a:solidFill>
                  <a:schemeClr val="tx1"/>
                </a:solidFill>
              </a:rPr>
              <a:t>Click the checkmark to save the changes.</a:t>
            </a:r>
          </a:p>
          <a:p>
            <a:pPr marL="114300" indent="-114300">
              <a:tabLst>
                <a:tab pos="114300" algn="l"/>
              </a:tabLst>
            </a:pPr>
            <a:endParaRPr lang="en-US" sz="900" dirty="0">
              <a:solidFill>
                <a:schemeClr val="tx1"/>
              </a:solidFill>
            </a:endParaRPr>
          </a:p>
          <a:p>
            <a:pPr marL="114300" indent="-114300">
              <a:tabLst>
                <a:tab pos="114300" algn="l"/>
              </a:tabLst>
            </a:pPr>
            <a:endParaRPr lang="en-US" sz="900" dirty="0">
              <a:solidFill>
                <a:schemeClr val="tx1"/>
              </a:solidFill>
            </a:endParaRPr>
          </a:p>
        </p:txBody>
      </p:sp>
      <p:sp>
        <p:nvSpPr>
          <p:cNvPr id="2" name="Date Placeholder 1">
            <a:extLst>
              <a:ext uri="{FF2B5EF4-FFF2-40B4-BE49-F238E27FC236}">
                <a16:creationId xmlns:a16="http://schemas.microsoft.com/office/drawing/2014/main" id="{9472CFD9-E84A-574F-B71E-1F97098214E0}"/>
              </a:ext>
            </a:extLst>
          </p:cNvPr>
          <p:cNvSpPr>
            <a:spLocks noGrp="1"/>
          </p:cNvSpPr>
          <p:nvPr>
            <p:ph type="dt" sz="half" idx="2"/>
          </p:nvPr>
        </p:nvSpPr>
        <p:spPr/>
        <p:txBody>
          <a:bodyPr/>
          <a:lstStyle/>
          <a:p>
            <a:fld id="{5770BD80-72AE-514F-B438-313000B122B2}" type="datetime4">
              <a:rPr lang="en-US" smtClean="0"/>
              <a:t>July 12, 2021</a:t>
            </a:fld>
            <a:endParaRPr lang="en-US" dirty="0"/>
          </a:p>
        </p:txBody>
      </p:sp>
      <p:sp>
        <p:nvSpPr>
          <p:cNvPr id="5" name="Title 3">
            <a:extLst>
              <a:ext uri="{FF2B5EF4-FFF2-40B4-BE49-F238E27FC236}">
                <a16:creationId xmlns:a16="http://schemas.microsoft.com/office/drawing/2014/main" id="{1EFDDF3A-2D8C-D64E-A2E8-A2EB8780DDB7}"/>
              </a:ext>
            </a:extLst>
          </p:cNvPr>
          <p:cNvSpPr txBox="1">
            <a:spLocks/>
          </p:cNvSpPr>
          <p:nvPr/>
        </p:nvSpPr>
        <p:spPr>
          <a:xfrm>
            <a:off x="411480" y="442742"/>
            <a:ext cx="6858000" cy="504609"/>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1400" b="1" dirty="0">
                <a:solidFill>
                  <a:schemeClr val="bg2"/>
                </a:solidFill>
              </a:rPr>
              <a:t>Step 3: (continued) </a:t>
            </a:r>
            <a:br>
              <a:rPr lang="en-US" sz="2000" b="1" dirty="0"/>
            </a:br>
            <a:r>
              <a:rPr lang="en-US" sz="2000" b="1" dirty="0"/>
              <a:t>Create a new page</a:t>
            </a:r>
          </a:p>
        </p:txBody>
      </p:sp>
      <p:sp>
        <p:nvSpPr>
          <p:cNvPr id="28" name="Rectangle 27"/>
          <p:cNvSpPr/>
          <p:nvPr/>
        </p:nvSpPr>
        <p:spPr>
          <a:xfrm>
            <a:off x="3172500" y="1348228"/>
            <a:ext cx="2598420" cy="349809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8. Populate the required page content: Hero image and short description.</a:t>
            </a:r>
            <a:br>
              <a:rPr lang="en-US" sz="900" dirty="0">
                <a:solidFill>
                  <a:schemeClr val="tx1"/>
                </a:solidFill>
              </a:rPr>
            </a:br>
            <a:endParaRPr lang="en-US" sz="900" dirty="0">
              <a:solidFill>
                <a:schemeClr val="tx1"/>
              </a:solidFill>
            </a:endParaRPr>
          </a:p>
          <a:p>
            <a:pPr marL="114300" indent="-114300">
              <a:tabLst>
                <a:tab pos="114300" algn="l"/>
              </a:tabLst>
            </a:pPr>
            <a:r>
              <a:rPr lang="en-US" sz="900" dirty="0">
                <a:solidFill>
                  <a:schemeClr val="tx1"/>
                </a:solidFill>
              </a:rPr>
              <a:t>	Add any optional components to the customizable area.</a:t>
            </a:r>
          </a:p>
          <a:p>
            <a:pPr marL="114300" indent="-114300">
              <a:tabLst>
                <a:tab pos="114300" algn="l"/>
              </a:tabLst>
            </a:pPr>
            <a:endParaRPr lang="en-US" sz="900" dirty="0">
              <a:solidFill>
                <a:schemeClr val="tx1"/>
              </a:solidFill>
            </a:endParaRPr>
          </a:p>
          <a:p>
            <a:pPr marL="114300" indent="-114300">
              <a:tabLst>
                <a:tab pos="114300" algn="l"/>
              </a:tabLst>
            </a:pPr>
            <a:r>
              <a:rPr lang="en-US" sz="900" dirty="0">
                <a:solidFill>
                  <a:schemeClr val="tx1"/>
                </a:solidFill>
              </a:rPr>
              <a:t>	Once the content has been approved by your local business processes you may publish the page.</a:t>
            </a:r>
          </a:p>
          <a:p>
            <a:pPr marL="114300" indent="-114300">
              <a:tabLst>
                <a:tab pos="114300" algn="l"/>
              </a:tabLst>
            </a:pPr>
            <a:endParaRPr lang="en-US" sz="900" dirty="0">
              <a:solidFill>
                <a:schemeClr val="tx1"/>
              </a:solidFill>
            </a:endParaRPr>
          </a:p>
        </p:txBody>
      </p:sp>
      <p:pic>
        <p:nvPicPr>
          <p:cNvPr id="15" name="Picture 14">
            <a:extLst>
              <a:ext uri="{FF2B5EF4-FFF2-40B4-BE49-F238E27FC236}">
                <a16:creationId xmlns:a16="http://schemas.microsoft.com/office/drawing/2014/main" id="{54A7DF72-6B5A-6B41-9F79-8BFD327376E3}"/>
              </a:ext>
            </a:extLst>
          </p:cNvPr>
          <p:cNvPicPr>
            <a:picLocks noChangeAspect="1"/>
          </p:cNvPicPr>
          <p:nvPr/>
        </p:nvPicPr>
        <p:blipFill>
          <a:blip r:embed="rId2"/>
          <a:stretch>
            <a:fillRect/>
          </a:stretch>
        </p:blipFill>
        <p:spPr>
          <a:xfrm>
            <a:off x="860743" y="2381369"/>
            <a:ext cx="1646256" cy="2234611"/>
          </a:xfrm>
          <a:prstGeom prst="rect">
            <a:avLst/>
          </a:prstGeom>
        </p:spPr>
      </p:pic>
    </p:spTree>
    <p:extLst>
      <p:ext uri="{BB962C8B-B14F-4D97-AF65-F5344CB8AC3E}">
        <p14:creationId xmlns:p14="http://schemas.microsoft.com/office/powerpoint/2010/main" val="1328417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p:txBody>
          <a:bodyPr/>
          <a:lstStyle/>
          <a:p>
            <a:fld id="{B8FE1A2F-547E-FB4D-A24B-3C228FCD75D1}" type="datetime4">
              <a:rPr lang="en-US" smtClean="0"/>
              <a:t>July 12, 2021</a:t>
            </a:fld>
            <a:endParaRPr lang="en-US" dirty="0"/>
          </a:p>
        </p:txBody>
      </p:sp>
      <p:sp>
        <p:nvSpPr>
          <p:cNvPr id="7" name="Text Placeholder 6"/>
          <p:cNvSpPr>
            <a:spLocks noGrp="1"/>
          </p:cNvSpPr>
          <p:nvPr>
            <p:ph type="body" sz="quarter" idx="10"/>
          </p:nvPr>
        </p:nvSpPr>
        <p:spPr>
          <a:xfrm>
            <a:off x="411164" y="1016391"/>
            <a:ext cx="3858382" cy="3524251"/>
          </a:xfrm>
        </p:spPr>
        <p:txBody>
          <a:bodyPr>
            <a:normAutofit fontScale="85000" lnSpcReduction="20000"/>
          </a:bodyPr>
          <a:lstStyle/>
          <a:p>
            <a:r>
              <a:rPr lang="en-US" dirty="0"/>
              <a:t>AEM </a:t>
            </a:r>
            <a:r>
              <a:rPr lang="en-US" b="0" dirty="0"/>
              <a:t>– Adobe Experience Manager, the platform Stryker.com is built upon</a:t>
            </a:r>
          </a:p>
          <a:p>
            <a:r>
              <a:rPr lang="en-US" dirty="0"/>
              <a:t>Page type </a:t>
            </a:r>
            <a:r>
              <a:rPr lang="en-US" b="0" dirty="0"/>
              <a:t>– A category of page based on its template and content</a:t>
            </a:r>
          </a:p>
          <a:p>
            <a:pPr marL="628650" lvl="1" indent="-285750">
              <a:buFont typeface="Arial" panose="020B0604020202020204" pitchFamily="34" charset="0"/>
              <a:buChar char="•"/>
            </a:pPr>
            <a:r>
              <a:rPr lang="en-US" b="1" dirty="0">
                <a:solidFill>
                  <a:schemeClr val="bg2"/>
                </a:solidFill>
              </a:rPr>
              <a:t>Brand architecture templates </a:t>
            </a:r>
            <a:r>
              <a:rPr lang="en-US" b="0" dirty="0"/>
              <a:t>(Portfolio, Capability, Specialty templates)</a:t>
            </a:r>
          </a:p>
          <a:p>
            <a:pPr marL="628650" lvl="1" indent="-285750">
              <a:buFont typeface="Arial" panose="020B0604020202020204" pitchFamily="34" charset="0"/>
              <a:buChar char="•"/>
            </a:pPr>
            <a:r>
              <a:rPr lang="en-US" b="1" dirty="0">
                <a:solidFill>
                  <a:schemeClr val="bg2"/>
                </a:solidFill>
              </a:rPr>
              <a:t>Product page templates </a:t>
            </a:r>
            <a:r>
              <a:rPr lang="en-US" dirty="0"/>
              <a:t>(Product, System, Procedure templates)</a:t>
            </a:r>
          </a:p>
          <a:p>
            <a:pPr marL="628650" lvl="1" indent="-285750">
              <a:buFont typeface="Arial" panose="020B0604020202020204" pitchFamily="34" charset="0"/>
              <a:buChar char="•"/>
            </a:pPr>
            <a:r>
              <a:rPr lang="en-US" b="1" dirty="0">
                <a:solidFill>
                  <a:schemeClr val="bg2"/>
                </a:solidFill>
              </a:rPr>
              <a:t>Business pages </a:t>
            </a:r>
            <a:r>
              <a:rPr lang="en-US" b="0" dirty="0"/>
              <a:t>(Business unit landing, contact, news, awards)</a:t>
            </a:r>
          </a:p>
          <a:p>
            <a:pPr marL="628650" lvl="1" indent="-285750">
              <a:buFont typeface="Arial" panose="020B0604020202020204" pitchFamily="34" charset="0"/>
              <a:buChar char="•"/>
            </a:pPr>
            <a:r>
              <a:rPr lang="en-US" b="1" dirty="0">
                <a:solidFill>
                  <a:schemeClr val="bg2"/>
                </a:solidFill>
              </a:rPr>
              <a:t>General content templates </a:t>
            </a:r>
            <a:r>
              <a:rPr lang="en-US" dirty="0"/>
              <a:t>(Tier 1, Tier 2, Long page details)</a:t>
            </a:r>
            <a:endParaRPr lang="en-US" b="0" dirty="0"/>
          </a:p>
        </p:txBody>
      </p:sp>
      <p:sp>
        <p:nvSpPr>
          <p:cNvPr id="6" name="Title 5"/>
          <p:cNvSpPr>
            <a:spLocks noGrp="1"/>
          </p:cNvSpPr>
          <p:nvPr>
            <p:ph type="ctrTitle"/>
          </p:nvPr>
        </p:nvSpPr>
        <p:spPr/>
        <p:txBody>
          <a:bodyPr/>
          <a:lstStyle/>
          <a:p>
            <a:r>
              <a:rPr lang="en-US" dirty="0"/>
              <a:t>Definitions</a:t>
            </a:r>
          </a:p>
        </p:txBody>
      </p:sp>
      <p:pic>
        <p:nvPicPr>
          <p:cNvPr id="10" name="Picture 9">
            <a:extLst>
              <a:ext uri="{FF2B5EF4-FFF2-40B4-BE49-F238E27FC236}">
                <a16:creationId xmlns:a16="http://schemas.microsoft.com/office/drawing/2014/main" id="{3CC046CB-AC4F-7D48-93F1-6F9F6332B8DA}"/>
              </a:ext>
            </a:extLst>
          </p:cNvPr>
          <p:cNvPicPr>
            <a:picLocks noChangeAspect="1"/>
          </p:cNvPicPr>
          <p:nvPr/>
        </p:nvPicPr>
        <p:blipFill>
          <a:blip r:embed="rId3"/>
          <a:stretch>
            <a:fillRect/>
          </a:stretch>
        </p:blipFill>
        <p:spPr>
          <a:xfrm>
            <a:off x="4269546" y="1297220"/>
            <a:ext cx="4621237" cy="2549060"/>
          </a:xfrm>
          <a:prstGeom prst="rect">
            <a:avLst/>
          </a:prstGeom>
          <a:ln w="6350" cap="sq">
            <a:solidFill>
              <a:srgbClr val="000000"/>
            </a:solidFill>
            <a:prstDash val="solid"/>
            <a:miter lim="800000"/>
          </a:ln>
          <a:effectLst/>
        </p:spPr>
      </p:pic>
    </p:spTree>
    <p:extLst>
      <p:ext uri="{BB962C8B-B14F-4D97-AF65-F5344CB8AC3E}">
        <p14:creationId xmlns:p14="http://schemas.microsoft.com/office/powerpoint/2010/main" val="2154750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BA60D0B7-204D-244B-AED5-249073C87C2A}" type="datetime4">
              <a:rPr lang="en-US" smtClean="0"/>
              <a:t>July 12, 2021</a:t>
            </a:fld>
            <a:endParaRPr lang="en-US" dirty="0"/>
          </a:p>
        </p:txBody>
      </p:sp>
      <p:sp>
        <p:nvSpPr>
          <p:cNvPr id="5" name="Text Placeholder 4"/>
          <p:cNvSpPr>
            <a:spLocks noGrp="1"/>
          </p:cNvSpPr>
          <p:nvPr>
            <p:ph type="body" sz="quarter" idx="10"/>
          </p:nvPr>
        </p:nvSpPr>
        <p:spPr>
          <a:xfrm>
            <a:off x="411163" y="1287399"/>
            <a:ext cx="8351521" cy="3320416"/>
          </a:xfrm>
        </p:spPr>
        <p:txBody>
          <a:bodyPr>
            <a:normAutofit fontScale="25000" lnSpcReduction="20000"/>
          </a:bodyPr>
          <a:lstStyle/>
          <a:p>
            <a:pPr marL="342900" indent="-342900">
              <a:buFont typeface="Wingdings" panose="05000000000000000000" pitchFamily="2" charset="2"/>
              <a:buChar char="q"/>
            </a:pPr>
            <a:r>
              <a:rPr lang="en-US" sz="3100" dirty="0"/>
              <a:t>Create a new folder in the DAM under </a:t>
            </a:r>
            <a:r>
              <a:rPr lang="en-US" sz="3100" b="1" dirty="0"/>
              <a:t>Stryker/(business unit)/(respective folder)</a:t>
            </a:r>
          </a:p>
          <a:p>
            <a:pPr marL="342900" indent="-342900">
              <a:buFont typeface="Wingdings" panose="05000000000000000000" pitchFamily="2" charset="2"/>
              <a:buChar char="q"/>
            </a:pPr>
            <a:r>
              <a:rPr lang="en-US" sz="3100" dirty="0"/>
              <a:t>Upload an image that will be the thumbnail = image that would appear when the page is referenced in the capability and specialty pages</a:t>
            </a:r>
          </a:p>
          <a:p>
            <a:pPr marL="342900" indent="-342900">
              <a:buFont typeface="Wingdings" panose="05000000000000000000" pitchFamily="2" charset="2"/>
              <a:buChar char="q"/>
            </a:pPr>
            <a:r>
              <a:rPr lang="en-US" sz="3100" dirty="0"/>
              <a:t>Create new tags in the tag application under </a:t>
            </a:r>
            <a:r>
              <a:rPr lang="en-US" sz="3100" b="1" dirty="0"/>
              <a:t>Stryker/(business unit)/(respective folder)</a:t>
            </a:r>
          </a:p>
          <a:p>
            <a:pPr marL="342900" indent="-342900">
              <a:buFont typeface="Wingdings" panose="05000000000000000000" pitchFamily="2" charset="2"/>
              <a:buChar char="q"/>
            </a:pPr>
            <a:r>
              <a:rPr lang="en-US" sz="3100" dirty="0"/>
              <a:t>Create the new page in AEM using the respective template,  and populate the </a:t>
            </a:r>
            <a:r>
              <a:rPr lang="en-US" sz="3100" i="1" dirty="0"/>
              <a:t>required </a:t>
            </a:r>
            <a:r>
              <a:rPr lang="en-US" sz="3100" dirty="0"/>
              <a:t>items under Page Properties:</a:t>
            </a:r>
          </a:p>
          <a:p>
            <a:pPr marL="800100" lvl="2" indent="-342900">
              <a:buFont typeface="Wingdings" panose="05000000000000000000" pitchFamily="2" charset="2"/>
              <a:buChar char="q"/>
            </a:pPr>
            <a:r>
              <a:rPr lang="en-US" sz="3100" b="1" dirty="0"/>
              <a:t>Thumbnail </a:t>
            </a:r>
            <a:r>
              <a:rPr lang="en-US" sz="3100" dirty="0"/>
              <a:t>= image of the product that would appear when the page is referenced in the capability and specialty pages</a:t>
            </a:r>
            <a:endParaRPr lang="en-US" sz="3100" b="1" dirty="0"/>
          </a:p>
          <a:p>
            <a:pPr marL="800100" lvl="2" indent="-342900">
              <a:buFont typeface="Wingdings" panose="05000000000000000000" pitchFamily="2" charset="2"/>
              <a:buChar char="q"/>
            </a:pPr>
            <a:r>
              <a:rPr lang="en-US" sz="3100" b="1" dirty="0"/>
              <a:t>Page title </a:t>
            </a:r>
            <a:r>
              <a:rPr lang="en-US" sz="3100" dirty="0"/>
              <a:t>= name of the product, system, procedure</a:t>
            </a:r>
          </a:p>
          <a:p>
            <a:pPr marL="800100" lvl="2" indent="-342900">
              <a:buFont typeface="Wingdings" panose="05000000000000000000" pitchFamily="2" charset="2"/>
              <a:buChar char="q"/>
            </a:pPr>
            <a:r>
              <a:rPr lang="en-US" sz="3100" b="1" dirty="0"/>
              <a:t>Subtitle</a:t>
            </a:r>
            <a:r>
              <a:rPr lang="en-US" sz="3100" dirty="0"/>
              <a:t> = what the product “is” using keywords a person may type into a search engine.</a:t>
            </a:r>
          </a:p>
          <a:p>
            <a:pPr marL="800100" lvl="2" indent="-342900">
              <a:buFont typeface="Wingdings" panose="05000000000000000000" pitchFamily="2" charset="2"/>
              <a:buChar char="q"/>
            </a:pPr>
            <a:r>
              <a:rPr lang="en-US" sz="3100" b="1" dirty="0"/>
              <a:t>Description</a:t>
            </a:r>
            <a:r>
              <a:rPr lang="en-US" sz="3100" dirty="0"/>
              <a:t> = Product abstract; 1 – 2 sentences that describes the product that in a way that would appear in Google search results; </a:t>
            </a:r>
            <a:endParaRPr lang="en-US" sz="3100" dirty="0">
              <a:solidFill>
                <a:schemeClr val="bg2"/>
              </a:solidFill>
            </a:endParaRPr>
          </a:p>
          <a:p>
            <a:pPr marL="1028700" lvl="3">
              <a:buFont typeface="Wingdings" panose="05000000000000000000" pitchFamily="2" charset="2"/>
              <a:buChar char="Ø"/>
            </a:pPr>
            <a:r>
              <a:rPr lang="en-US" sz="2900" dirty="0"/>
              <a:t>The description will be reused throughout the site when the page is referenced by other components.</a:t>
            </a:r>
            <a:r>
              <a:rPr lang="en-US" sz="2800" dirty="0">
                <a:solidFill>
                  <a:schemeClr val="bg2"/>
                </a:solidFill>
              </a:rPr>
              <a:t> Do not make any marketing claims that would require references or a disclaimer </a:t>
            </a:r>
            <a:endParaRPr lang="en-US" sz="2900" dirty="0"/>
          </a:p>
          <a:p>
            <a:pPr marL="800100" lvl="2" indent="-342900">
              <a:buFont typeface="Wingdings" panose="05000000000000000000" pitchFamily="2" charset="2"/>
              <a:buChar char="q"/>
            </a:pPr>
            <a:r>
              <a:rPr lang="en-US" sz="3100" b="1" dirty="0"/>
              <a:t>Content ID</a:t>
            </a:r>
            <a:r>
              <a:rPr lang="en-US" sz="3100" dirty="0"/>
              <a:t> = ID that’s provided when it goes through divisions routing and approvals</a:t>
            </a:r>
          </a:p>
          <a:p>
            <a:pPr marL="800100" lvl="2" indent="-342900">
              <a:buFont typeface="Wingdings" panose="05000000000000000000" pitchFamily="2" charset="2"/>
              <a:buChar char="q"/>
            </a:pPr>
            <a:r>
              <a:rPr lang="en-US" sz="3100" b="1" dirty="0"/>
              <a:t>Tags:</a:t>
            </a:r>
            <a:br>
              <a:rPr lang="en-US" sz="3100" dirty="0"/>
            </a:br>
            <a:r>
              <a:rPr lang="en-US" sz="3100" dirty="0"/>
              <a:t>- Content type: Product (prefilled)</a:t>
            </a:r>
            <a:br>
              <a:rPr lang="en-US" sz="3100" dirty="0"/>
            </a:br>
            <a:r>
              <a:rPr lang="en-US" sz="3100" dirty="0"/>
              <a:t>- Business unit: (selecting your business unit defines the Contact button)</a:t>
            </a:r>
          </a:p>
          <a:p>
            <a:pPr marL="342900" indent="-342900">
              <a:buFont typeface="Wingdings" panose="05000000000000000000" pitchFamily="2" charset="2"/>
              <a:buChar char="q"/>
            </a:pPr>
            <a:r>
              <a:rPr lang="en-US" sz="3100" dirty="0"/>
              <a:t>When the page has been created, populate the required page content:</a:t>
            </a:r>
          </a:p>
          <a:p>
            <a:pPr marL="800100" lvl="2" indent="-342900">
              <a:buFont typeface="Wingdings" panose="05000000000000000000" pitchFamily="2" charset="2"/>
              <a:buChar char="q"/>
            </a:pPr>
            <a:r>
              <a:rPr lang="en-US" sz="3100" dirty="0"/>
              <a:t>Hero image</a:t>
            </a:r>
          </a:p>
          <a:p>
            <a:pPr marL="800100" lvl="2" indent="-342900">
              <a:buFont typeface="Wingdings" panose="05000000000000000000" pitchFamily="2" charset="2"/>
              <a:buChar char="q"/>
            </a:pPr>
            <a:r>
              <a:rPr lang="en-US" sz="3100" dirty="0"/>
              <a:t>Short description</a:t>
            </a:r>
            <a:endParaRPr lang="en-US" dirty="0"/>
          </a:p>
          <a:p>
            <a:pPr lvl="2" indent="0">
              <a:buNone/>
            </a:pPr>
            <a:r>
              <a:rPr lang="en-US" sz="3500" dirty="0"/>
              <a:t>For additional information, please visit our </a:t>
            </a:r>
            <a:r>
              <a:rPr lang="en-US" sz="3500" b="1" dirty="0">
                <a:hlinkClick r:id="rId3"/>
              </a:rPr>
              <a:t>resource center</a:t>
            </a:r>
            <a:r>
              <a:rPr lang="en-US" sz="3500" b="1" dirty="0"/>
              <a:t>.</a:t>
            </a:r>
          </a:p>
        </p:txBody>
      </p:sp>
      <p:sp>
        <p:nvSpPr>
          <p:cNvPr id="4" name="Title 3"/>
          <p:cNvSpPr>
            <a:spLocks noGrp="1"/>
          </p:cNvSpPr>
          <p:nvPr>
            <p:ph type="ctrTitle"/>
          </p:nvPr>
        </p:nvSpPr>
        <p:spPr>
          <a:xfrm>
            <a:off x="411480" y="576061"/>
            <a:ext cx="8230870" cy="711338"/>
          </a:xfrm>
        </p:spPr>
        <p:txBody>
          <a:bodyPr/>
          <a:lstStyle/>
          <a:p>
            <a:r>
              <a:rPr lang="en-US" dirty="0"/>
              <a:t>Page Creation Checklist for Publishers</a:t>
            </a:r>
          </a:p>
        </p:txBody>
      </p:sp>
    </p:spTree>
    <p:extLst>
      <p:ext uri="{BB962C8B-B14F-4D97-AF65-F5344CB8AC3E}">
        <p14:creationId xmlns:p14="http://schemas.microsoft.com/office/powerpoint/2010/main" val="3085828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4" name="Title 3"/>
          <p:cNvSpPr>
            <a:spLocks noGrp="1"/>
          </p:cNvSpPr>
          <p:nvPr>
            <p:ph type="ctrTitle"/>
          </p:nvPr>
        </p:nvSpPr>
        <p:spPr/>
        <p:txBody>
          <a:bodyPr/>
          <a:lstStyle/>
          <a:p>
            <a:r>
              <a:rPr lang="en-US" sz="1400" dirty="0">
                <a:solidFill>
                  <a:schemeClr val="bg2"/>
                </a:solidFill>
              </a:rPr>
              <a:t>Publishers only:</a:t>
            </a:r>
            <a:br>
              <a:rPr lang="en-US" dirty="0"/>
            </a:br>
            <a:r>
              <a:rPr lang="en-US" dirty="0"/>
              <a:t>Publishing a page</a:t>
            </a:r>
            <a:br>
              <a:rPr lang="en-US" dirty="0"/>
            </a:br>
            <a:endParaRPr lang="en-US" dirty="0"/>
          </a:p>
        </p:txBody>
      </p:sp>
      <p:sp>
        <p:nvSpPr>
          <p:cNvPr id="20" name="Text Placeholder 19"/>
          <p:cNvSpPr>
            <a:spLocks noGrp="1"/>
          </p:cNvSpPr>
          <p:nvPr>
            <p:ph type="body" sz="quarter" idx="13"/>
          </p:nvPr>
        </p:nvSpPr>
        <p:spPr/>
        <p:txBody>
          <a:bodyPr>
            <a:normAutofit fontScale="70000" lnSpcReduction="20000"/>
          </a:bodyPr>
          <a:lstStyle/>
          <a:p>
            <a:pPr marL="288925" indent="-288925"/>
            <a:r>
              <a:rPr lang="en-US" b="0" dirty="0"/>
              <a:t>2a) Navigate and make sure the page is selected (check mark) and click publish in the navigation bar</a:t>
            </a:r>
          </a:p>
        </p:txBody>
      </p:sp>
      <p:sp>
        <p:nvSpPr>
          <p:cNvPr id="21" name="Text Placeholder 20"/>
          <p:cNvSpPr>
            <a:spLocks noGrp="1"/>
          </p:cNvSpPr>
          <p:nvPr>
            <p:ph type="body" sz="quarter" idx="14"/>
          </p:nvPr>
        </p:nvSpPr>
        <p:spPr/>
        <p:txBody>
          <a:bodyPr>
            <a:normAutofit fontScale="62500" lnSpcReduction="20000"/>
          </a:bodyPr>
          <a:lstStyle/>
          <a:p>
            <a:pPr marL="288925" indent="-288925"/>
            <a:r>
              <a:rPr lang="en-US" b="0" dirty="0"/>
              <a:t>2b) Click the hamburger menu on the top left hand corner of the page you want to publish and click publish page.</a:t>
            </a:r>
          </a:p>
          <a:p>
            <a:endParaRPr lang="en-US" b="0" dirty="0"/>
          </a:p>
        </p:txBody>
      </p:sp>
      <p:sp>
        <p:nvSpPr>
          <p:cNvPr id="7" name="Rectangle 4">
            <a:extLst>
              <a:ext uri="{FF2B5EF4-FFF2-40B4-BE49-F238E27FC236}">
                <a16:creationId xmlns:a16="http://schemas.microsoft.com/office/drawing/2014/main" id="{C4E09B84-5BDD-9C47-9620-6A5E1417CD4E}"/>
              </a:ext>
            </a:extLst>
          </p:cNvPr>
          <p:cNvSpPr>
            <a:spLocks noChangeArrowheads="1"/>
          </p:cNvSpPr>
          <p:nvPr/>
        </p:nvSpPr>
        <p:spPr bwMode="auto">
          <a:xfrm>
            <a:off x="7208855" y="1080234"/>
            <a:ext cx="35692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HumanistSlab712W01"/>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B2FB11BF-706E-C344-83D1-F82C77BA6370}"/>
              </a:ext>
            </a:extLst>
          </p:cNvPr>
          <p:cNvSpPr>
            <a:spLocks noChangeArrowheads="1"/>
          </p:cNvSpPr>
          <p:nvPr/>
        </p:nvSpPr>
        <p:spPr bwMode="auto">
          <a:xfrm>
            <a:off x="6650054" y="2290010"/>
            <a:ext cx="35692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HumanistSlab712W01"/>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237E941B-FF80-8847-A15E-97E8036FAF55}"/>
              </a:ext>
            </a:extLst>
          </p:cNvPr>
          <p:cNvSpPr>
            <a:spLocks noChangeArrowheads="1"/>
          </p:cNvSpPr>
          <p:nvPr/>
        </p:nvSpPr>
        <p:spPr bwMode="auto">
          <a:xfrm>
            <a:off x="7543288" y="-20129"/>
            <a:ext cx="35692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HumanistSlab712W01"/>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E18C30B0-268C-094A-BDEC-F1B883BB6048}"/>
              </a:ext>
            </a:extLst>
          </p:cNvPr>
          <p:cNvSpPr>
            <a:spLocks noChangeArrowheads="1"/>
          </p:cNvSpPr>
          <p:nvPr/>
        </p:nvSpPr>
        <p:spPr bwMode="auto">
          <a:xfrm>
            <a:off x="8098701" y="73003"/>
            <a:ext cx="35692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HumanistSlab712W01"/>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89897CA8-2010-A54D-8F1B-FA6692351277}"/>
              </a:ext>
            </a:extLst>
          </p:cNvPr>
          <p:cNvSpPr txBox="1"/>
          <p:nvPr/>
        </p:nvSpPr>
        <p:spPr>
          <a:xfrm>
            <a:off x="543695" y="1045413"/>
            <a:ext cx="8097795" cy="492443"/>
          </a:xfrm>
          <a:prstGeom prst="rect">
            <a:avLst/>
          </a:prstGeom>
          <a:noFill/>
        </p:spPr>
        <p:txBody>
          <a:bodyPr wrap="square" lIns="0" tIns="0" rIns="0" bIns="0" rtlCol="0">
            <a:spAutoFit/>
          </a:bodyPr>
          <a:lstStyle/>
          <a:p>
            <a:pPr marL="342900" indent="-342900">
              <a:buAutoNum type="arabicParenR"/>
            </a:pPr>
            <a:r>
              <a:rPr lang="en-US" sz="1400" dirty="0"/>
              <a:t>Make sure to go through and check off each point on </a:t>
            </a:r>
            <a:r>
              <a:rPr lang="en-US" sz="1400" b="1" dirty="0"/>
              <a:t>Checklist for Publishers (next slide)</a:t>
            </a:r>
          </a:p>
          <a:p>
            <a:endParaRPr lang="en-US" dirty="0"/>
          </a:p>
        </p:txBody>
      </p:sp>
      <p:pic>
        <p:nvPicPr>
          <p:cNvPr id="10" name="Picture 9">
            <a:extLst>
              <a:ext uri="{FF2B5EF4-FFF2-40B4-BE49-F238E27FC236}">
                <a16:creationId xmlns:a16="http://schemas.microsoft.com/office/drawing/2014/main" id="{47624515-3F35-7747-8477-8A329F3FB1EB}"/>
              </a:ext>
            </a:extLst>
          </p:cNvPr>
          <p:cNvPicPr>
            <a:picLocks noChangeAspect="1"/>
          </p:cNvPicPr>
          <p:nvPr/>
        </p:nvPicPr>
        <p:blipFill rotWithShape="1">
          <a:blip r:embed="rId2"/>
          <a:srcRect l="-80" r="63852"/>
          <a:stretch/>
        </p:blipFill>
        <p:spPr>
          <a:xfrm>
            <a:off x="813862" y="2148260"/>
            <a:ext cx="2476572" cy="185742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D225299-B98A-DD4B-B33C-99AC862DF95B}"/>
              </a:ext>
            </a:extLst>
          </p:cNvPr>
          <p:cNvPicPr>
            <a:picLocks noChangeAspect="1"/>
          </p:cNvPicPr>
          <p:nvPr/>
        </p:nvPicPr>
        <p:blipFill rotWithShape="1">
          <a:blip r:embed="rId3"/>
          <a:srcRect l="450" t="749" r="-450" b="38930"/>
          <a:stretch/>
        </p:blipFill>
        <p:spPr>
          <a:xfrm>
            <a:off x="5034342" y="2119022"/>
            <a:ext cx="2476572" cy="1857429"/>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3857F703-DEDE-904F-BB7A-FEDB9C249A83}"/>
              </a:ext>
            </a:extLst>
          </p:cNvPr>
          <p:cNvSpPr txBox="1"/>
          <p:nvPr/>
        </p:nvSpPr>
        <p:spPr>
          <a:xfrm>
            <a:off x="3473895" y="2862528"/>
            <a:ext cx="1470063" cy="276999"/>
          </a:xfrm>
          <a:prstGeom prst="rect">
            <a:avLst/>
          </a:prstGeom>
          <a:noFill/>
        </p:spPr>
        <p:txBody>
          <a:bodyPr wrap="square" lIns="0" tIns="0" rIns="0" bIns="0" rtlCol="0">
            <a:spAutoFit/>
          </a:bodyPr>
          <a:lstStyle/>
          <a:p>
            <a:pPr algn="ctr"/>
            <a:r>
              <a:rPr lang="en-US" dirty="0"/>
              <a:t>-or-</a:t>
            </a:r>
          </a:p>
        </p:txBody>
      </p:sp>
      <p:sp>
        <p:nvSpPr>
          <p:cNvPr id="5" name="TextBox 4"/>
          <p:cNvSpPr txBox="1"/>
          <p:nvPr/>
        </p:nvSpPr>
        <p:spPr>
          <a:xfrm>
            <a:off x="543696" y="4541520"/>
            <a:ext cx="4942704" cy="274320"/>
          </a:xfrm>
          <a:prstGeom prst="rect">
            <a:avLst/>
          </a:prstGeom>
          <a:noFill/>
        </p:spPr>
        <p:txBody>
          <a:bodyPr wrap="square" lIns="0" tIns="0" rIns="0" bIns="0" rtlCol="0">
            <a:spAutoFit/>
          </a:bodyPr>
          <a:lstStyle/>
          <a:p>
            <a:endParaRPr lang="en-US" dirty="0"/>
          </a:p>
        </p:txBody>
      </p:sp>
      <p:pic>
        <p:nvPicPr>
          <p:cNvPr id="17" name="Picture 16"/>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3731" y="4351461"/>
            <a:ext cx="402382" cy="402382"/>
          </a:xfrm>
          <a:prstGeom prst="rect">
            <a:avLst/>
          </a:prstGeom>
        </p:spPr>
      </p:pic>
      <p:sp>
        <p:nvSpPr>
          <p:cNvPr id="6" name="TextBox 5"/>
          <p:cNvSpPr txBox="1"/>
          <p:nvPr/>
        </p:nvSpPr>
        <p:spPr>
          <a:xfrm>
            <a:off x="946078" y="4372888"/>
            <a:ext cx="7727091" cy="369332"/>
          </a:xfrm>
          <a:prstGeom prst="rect">
            <a:avLst/>
          </a:prstGeom>
          <a:noFill/>
        </p:spPr>
        <p:txBody>
          <a:bodyPr wrap="square" lIns="0" tIns="0" rIns="0" bIns="0" rtlCol="0">
            <a:spAutoFit/>
          </a:bodyPr>
          <a:lstStyle/>
          <a:p>
            <a:r>
              <a:rPr lang="en-US" sz="1200" dirty="0"/>
              <a:t>If a page is published multiple times within a short period, it may take several minutes for the latest changes to be reflected on the live site. </a:t>
            </a:r>
          </a:p>
        </p:txBody>
      </p:sp>
    </p:spTree>
    <p:extLst>
      <p:ext uri="{BB962C8B-B14F-4D97-AF65-F5344CB8AC3E}">
        <p14:creationId xmlns:p14="http://schemas.microsoft.com/office/powerpoint/2010/main" val="863797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BA60D0B7-204D-244B-AED5-249073C87C2A}" type="datetime4">
              <a:rPr lang="en-US" smtClean="0"/>
              <a:t>July 12, 2021</a:t>
            </a:fld>
            <a:endParaRPr lang="en-US" dirty="0"/>
          </a:p>
        </p:txBody>
      </p:sp>
      <p:sp>
        <p:nvSpPr>
          <p:cNvPr id="5" name="Text Placeholder 4"/>
          <p:cNvSpPr>
            <a:spLocks noGrp="1"/>
          </p:cNvSpPr>
          <p:nvPr>
            <p:ph type="body" sz="quarter" idx="10"/>
          </p:nvPr>
        </p:nvSpPr>
        <p:spPr>
          <a:xfrm>
            <a:off x="411163" y="1417319"/>
            <a:ext cx="8351521" cy="3368041"/>
          </a:xfrm>
        </p:spPr>
        <p:txBody>
          <a:bodyPr>
            <a:normAutofit fontScale="32500" lnSpcReduction="20000"/>
          </a:bodyPr>
          <a:lstStyle/>
          <a:p>
            <a:r>
              <a:rPr lang="en-US" sz="3100" b="1" dirty="0">
                <a:latin typeface="+mj-lt"/>
              </a:rPr>
              <a:t>Verify the page has all required information completed</a:t>
            </a:r>
          </a:p>
          <a:p>
            <a:pPr marL="800100" lvl="2" indent="-342900">
              <a:buFont typeface="Wingdings" panose="05000000000000000000" pitchFamily="2" charset="2"/>
              <a:buChar char="q"/>
            </a:pPr>
            <a:r>
              <a:rPr lang="en-US" sz="3100" b="1" dirty="0"/>
              <a:t>Page title </a:t>
            </a:r>
            <a:r>
              <a:rPr lang="en-US" sz="3100" dirty="0"/>
              <a:t>= name of the product, system, procedure</a:t>
            </a:r>
          </a:p>
          <a:p>
            <a:pPr marL="800100" lvl="2" indent="-342900">
              <a:buFont typeface="Wingdings" panose="05000000000000000000" pitchFamily="2" charset="2"/>
              <a:buChar char="q"/>
            </a:pPr>
            <a:r>
              <a:rPr lang="en-US" sz="3100" b="1" dirty="0"/>
              <a:t>Subtitle</a:t>
            </a:r>
            <a:r>
              <a:rPr lang="en-US" sz="3100" dirty="0"/>
              <a:t> = what the product “is” using keywords a person may type into a search engine.</a:t>
            </a:r>
          </a:p>
          <a:p>
            <a:pPr marL="800100" lvl="2" indent="-342900">
              <a:buFont typeface="Wingdings" panose="05000000000000000000" pitchFamily="2" charset="2"/>
              <a:buChar char="q"/>
            </a:pPr>
            <a:r>
              <a:rPr lang="en-US" sz="3100" b="1" dirty="0"/>
              <a:t>Description</a:t>
            </a:r>
            <a:r>
              <a:rPr lang="en-US" sz="3100" dirty="0"/>
              <a:t> = Product abstract; 1 – 2 sentences that describes the product that in a way that would appear in Google search results; </a:t>
            </a:r>
            <a:endParaRPr lang="en-US" sz="3100" dirty="0">
              <a:solidFill>
                <a:schemeClr val="bg2"/>
              </a:solidFill>
            </a:endParaRPr>
          </a:p>
          <a:p>
            <a:pPr marL="1028700" lvl="3">
              <a:buFont typeface="Wingdings" panose="05000000000000000000" pitchFamily="2" charset="2"/>
              <a:buChar char="Ø"/>
            </a:pPr>
            <a:r>
              <a:rPr lang="en-US" sz="2900" dirty="0"/>
              <a:t>The description will be reused throughout the site when the page is referenced by other components.</a:t>
            </a:r>
            <a:r>
              <a:rPr lang="en-US" sz="2800" dirty="0">
                <a:solidFill>
                  <a:schemeClr val="bg2"/>
                </a:solidFill>
              </a:rPr>
              <a:t> Do not make any marketing claims that would require references or a disclaimer </a:t>
            </a:r>
            <a:endParaRPr lang="en-US" sz="2900" dirty="0"/>
          </a:p>
          <a:p>
            <a:pPr marL="800100" lvl="2" indent="-342900">
              <a:buFont typeface="Wingdings" panose="05000000000000000000" pitchFamily="2" charset="2"/>
              <a:buChar char="q"/>
            </a:pPr>
            <a:r>
              <a:rPr lang="en-US" sz="3100" b="1" dirty="0"/>
              <a:t>Content ID</a:t>
            </a:r>
            <a:r>
              <a:rPr lang="en-US" sz="3100" dirty="0"/>
              <a:t> = ID that’s provided when it goes through divisions routing and approvals</a:t>
            </a:r>
          </a:p>
          <a:p>
            <a:br>
              <a:rPr lang="en-US" sz="3100" b="1" dirty="0">
                <a:latin typeface="+mj-lt"/>
              </a:rPr>
            </a:br>
            <a:r>
              <a:rPr lang="en-US" sz="3100" b="1" dirty="0">
                <a:latin typeface="+mj-lt"/>
              </a:rPr>
              <a:t>Product/System/Procedure pages</a:t>
            </a:r>
          </a:p>
          <a:p>
            <a:pPr marL="800100" lvl="2" indent="-342900">
              <a:buFont typeface="Wingdings" panose="05000000000000000000" pitchFamily="2" charset="2"/>
              <a:buChar char="q"/>
            </a:pPr>
            <a:r>
              <a:rPr lang="en-US" sz="3100" b="1" dirty="0"/>
              <a:t>Thumbnail </a:t>
            </a:r>
            <a:r>
              <a:rPr lang="en-US" sz="3100" dirty="0"/>
              <a:t>= image of the product that would appear when the page is referenced in the capability and specialty pages</a:t>
            </a:r>
          </a:p>
          <a:p>
            <a:pPr marL="800100" lvl="2" indent="-342900">
              <a:buFont typeface="Wingdings" panose="05000000000000000000" pitchFamily="2" charset="2"/>
              <a:buChar char="q"/>
            </a:pPr>
            <a:r>
              <a:rPr lang="en-US" sz="3100" b="1" dirty="0"/>
              <a:t>Tags:</a:t>
            </a:r>
            <a:br>
              <a:rPr lang="en-US" sz="3100" dirty="0"/>
            </a:br>
            <a:r>
              <a:rPr lang="en-US" sz="3100" dirty="0"/>
              <a:t>- Content type: Product (prefilled)</a:t>
            </a:r>
            <a:br>
              <a:rPr lang="en-US" sz="3100" dirty="0"/>
            </a:br>
            <a:r>
              <a:rPr lang="en-US" sz="3100" dirty="0"/>
              <a:t>- Business unit: (selecting your business unit defines the Contact button)</a:t>
            </a:r>
            <a:br>
              <a:rPr lang="en-US" sz="3100" dirty="0"/>
            </a:br>
            <a:r>
              <a:rPr lang="en-US" sz="3100" dirty="0"/>
              <a:t>- Portfolio, Capability (</a:t>
            </a:r>
            <a:r>
              <a:rPr lang="en-US" sz="3100" dirty="0" err="1"/>
              <a:t>Speciality</a:t>
            </a:r>
            <a:r>
              <a:rPr lang="en-US" sz="3100" dirty="0"/>
              <a:t>)</a:t>
            </a:r>
          </a:p>
          <a:p>
            <a:pPr marL="800100" lvl="2" indent="-342900">
              <a:buFont typeface="Wingdings" panose="05000000000000000000" pitchFamily="2" charset="2"/>
              <a:buChar char="q"/>
            </a:pPr>
            <a:r>
              <a:rPr lang="en-US" sz="3100" dirty="0"/>
              <a:t>Hero image</a:t>
            </a:r>
          </a:p>
          <a:p>
            <a:pPr marL="800100" lvl="2" indent="-342900">
              <a:buFont typeface="Wingdings" panose="05000000000000000000" pitchFamily="2" charset="2"/>
              <a:buChar char="q"/>
            </a:pPr>
            <a:r>
              <a:rPr lang="en-US" sz="3100" dirty="0"/>
              <a:t>Short description</a:t>
            </a:r>
            <a:endParaRPr lang="en-US" dirty="0"/>
          </a:p>
        </p:txBody>
      </p:sp>
      <p:sp>
        <p:nvSpPr>
          <p:cNvPr id="4" name="Title 3"/>
          <p:cNvSpPr>
            <a:spLocks noGrp="1"/>
          </p:cNvSpPr>
          <p:nvPr>
            <p:ph type="ctrTitle"/>
          </p:nvPr>
        </p:nvSpPr>
        <p:spPr>
          <a:xfrm>
            <a:off x="411480" y="576061"/>
            <a:ext cx="8230870" cy="711338"/>
          </a:xfrm>
        </p:spPr>
        <p:txBody>
          <a:bodyPr/>
          <a:lstStyle/>
          <a:p>
            <a:r>
              <a:rPr lang="en-US" dirty="0"/>
              <a:t>Publish Checklist</a:t>
            </a:r>
          </a:p>
        </p:txBody>
      </p:sp>
    </p:spTree>
    <p:extLst>
      <p:ext uri="{BB962C8B-B14F-4D97-AF65-F5344CB8AC3E}">
        <p14:creationId xmlns:p14="http://schemas.microsoft.com/office/powerpoint/2010/main" val="2154136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p:txBody>
          <a:bodyPr/>
          <a:lstStyle/>
          <a:p>
            <a:endParaRPr lang="en-US"/>
          </a:p>
        </p:txBody>
      </p:sp>
      <p:sp>
        <p:nvSpPr>
          <p:cNvPr id="4" name="Text Placeholder 3"/>
          <p:cNvSpPr>
            <a:spLocks noGrp="1"/>
          </p:cNvSpPr>
          <p:nvPr>
            <p:ph type="body" sz="quarter" idx="17"/>
          </p:nvPr>
        </p:nvSpPr>
        <p:spPr/>
        <p:txBody>
          <a:bodyPr/>
          <a:lstStyle/>
          <a:p>
            <a:r>
              <a:rPr lang="en-US" dirty="0"/>
              <a:t>All roles</a:t>
            </a:r>
          </a:p>
        </p:txBody>
      </p:sp>
      <p:sp>
        <p:nvSpPr>
          <p:cNvPr id="5" name="Date Placeholder 4"/>
          <p:cNvSpPr>
            <a:spLocks noGrp="1"/>
          </p:cNvSpPr>
          <p:nvPr>
            <p:ph type="dt" sz="half" idx="2"/>
          </p:nvPr>
        </p:nvSpPr>
        <p:spPr/>
        <p:txBody>
          <a:bodyPr/>
          <a:lstStyle/>
          <a:p>
            <a:fld id="{AC499524-A10B-9845-B316-65CC9E4D83E2}" type="datetime4">
              <a:rPr lang="en-US" smtClean="0"/>
              <a:t>July 12, 2021</a:t>
            </a:fld>
            <a:endParaRPr lang="en-US" dirty="0"/>
          </a:p>
        </p:txBody>
      </p:sp>
      <p:sp>
        <p:nvSpPr>
          <p:cNvPr id="7" name="Text Placeholder 6">
            <a:extLst>
              <a:ext uri="{FF2B5EF4-FFF2-40B4-BE49-F238E27FC236}">
                <a16:creationId xmlns:a16="http://schemas.microsoft.com/office/drawing/2014/main" id="{34791530-6EEE-6746-AE7B-C9AB19EDC51B}"/>
              </a:ext>
            </a:extLst>
          </p:cNvPr>
          <p:cNvSpPr>
            <a:spLocks noGrp="1"/>
          </p:cNvSpPr>
          <p:nvPr>
            <p:ph type="body" idx="1"/>
          </p:nvPr>
        </p:nvSpPr>
        <p:spPr/>
        <p:txBody>
          <a:bodyPr>
            <a:normAutofit/>
          </a:bodyPr>
          <a:lstStyle/>
          <a:p>
            <a:r>
              <a:rPr lang="en-US" sz="2400" dirty="0"/>
              <a:t>General</a:t>
            </a:r>
          </a:p>
          <a:p>
            <a:r>
              <a:rPr lang="en-US" sz="2400" dirty="0"/>
              <a:t>Responsibilities</a:t>
            </a:r>
          </a:p>
          <a:p>
            <a:endParaRPr lang="en-US" sz="2400" dirty="0"/>
          </a:p>
        </p:txBody>
      </p:sp>
    </p:spTree>
    <p:extLst>
      <p:ext uri="{BB962C8B-B14F-4D97-AF65-F5344CB8AC3E}">
        <p14:creationId xmlns:p14="http://schemas.microsoft.com/office/powerpoint/2010/main" val="1860453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4145" y="1083680"/>
            <a:ext cx="2858262"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1.	Click the AEM icon and select "Assets" or click the link below to go to directly to the DAM.</a:t>
            </a:r>
            <a:br>
              <a:rPr lang="en-US" sz="900" dirty="0">
                <a:solidFill>
                  <a:schemeClr val="tx1"/>
                </a:solidFill>
              </a:rPr>
            </a:br>
            <a:br>
              <a:rPr lang="en-US" sz="900" dirty="0">
                <a:solidFill>
                  <a:schemeClr val="tx1"/>
                </a:solidFill>
              </a:rPr>
            </a:br>
            <a:r>
              <a:rPr lang="en-US" sz="900" dirty="0">
                <a:solidFill>
                  <a:schemeClr val="tx1"/>
                </a:solidFill>
                <a:hlinkClick r:id="rId2"/>
              </a:rPr>
              <a:t>Digital Asset Manager (DAM)</a:t>
            </a:r>
            <a:endParaRPr lang="en-US" sz="900" dirty="0">
              <a:solidFill>
                <a:schemeClr val="tx1"/>
              </a:solidFill>
            </a:endParaRPr>
          </a:p>
        </p:txBody>
      </p:sp>
      <p:sp>
        <p:nvSpPr>
          <p:cNvPr id="25" name="Rectangle 24"/>
          <p:cNvSpPr/>
          <p:nvPr/>
        </p:nvSpPr>
        <p:spPr>
          <a:xfrm>
            <a:off x="3146793" y="1104524"/>
            <a:ext cx="2858262"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a:solidFill>
                  <a:schemeClr val="tx1"/>
                </a:solidFill>
              </a:rPr>
              <a:t>2. Change to "List view".</a:t>
            </a:r>
            <a:endParaRPr lang="en-US" sz="900" dirty="0">
              <a:solidFill>
                <a:schemeClr val="tx1"/>
              </a:solidFill>
            </a:endParaRPr>
          </a:p>
        </p:txBody>
      </p:sp>
      <p:sp>
        <p:nvSpPr>
          <p:cNvPr id="27" name="Rectangle 26"/>
          <p:cNvSpPr/>
          <p:nvPr/>
        </p:nvSpPr>
        <p:spPr>
          <a:xfrm>
            <a:off x="6149441" y="1100542"/>
            <a:ext cx="2858262"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3. 	Browse to your businesses' folder in the DAM , navigate to the respective folder or create a new folder.</a:t>
            </a:r>
          </a:p>
        </p:txBody>
      </p:sp>
      <p:pic>
        <p:nvPicPr>
          <p:cNvPr id="6" name="Picture 5">
            <a:extLst>
              <a:ext uri="{FF2B5EF4-FFF2-40B4-BE49-F238E27FC236}">
                <a16:creationId xmlns:a16="http://schemas.microsoft.com/office/drawing/2014/main" id="{5DB3F9E1-F8C6-194D-9088-0E8C266B3E68}"/>
              </a:ext>
            </a:extLst>
          </p:cNvPr>
          <p:cNvPicPr>
            <a:picLocks noChangeAspect="1"/>
          </p:cNvPicPr>
          <p:nvPr/>
        </p:nvPicPr>
        <p:blipFill rotWithShape="1">
          <a:blip r:embed="rId3"/>
          <a:srcRect b="36392"/>
          <a:stretch/>
        </p:blipFill>
        <p:spPr>
          <a:xfrm>
            <a:off x="253419" y="1770864"/>
            <a:ext cx="2121003" cy="1011855"/>
          </a:xfrm>
          <a:prstGeom prst="rect">
            <a:avLst/>
          </a:prstGeom>
          <a:ln>
            <a:solidFill>
              <a:schemeClr val="accent6"/>
            </a:solidFill>
          </a:ln>
        </p:spPr>
      </p:pic>
      <p:pic>
        <p:nvPicPr>
          <p:cNvPr id="8" name="Picture 7">
            <a:extLst>
              <a:ext uri="{FF2B5EF4-FFF2-40B4-BE49-F238E27FC236}">
                <a16:creationId xmlns:a16="http://schemas.microsoft.com/office/drawing/2014/main" id="{DB617627-878B-D94C-A6A7-E48AF079B81E}"/>
              </a:ext>
            </a:extLst>
          </p:cNvPr>
          <p:cNvPicPr>
            <a:picLocks noChangeAspect="1"/>
          </p:cNvPicPr>
          <p:nvPr/>
        </p:nvPicPr>
        <p:blipFill>
          <a:blip r:embed="rId4"/>
          <a:stretch>
            <a:fillRect/>
          </a:stretch>
        </p:blipFill>
        <p:spPr>
          <a:xfrm>
            <a:off x="3584658" y="1422152"/>
            <a:ext cx="1795218" cy="1346413"/>
          </a:xfrm>
          <a:prstGeom prst="rect">
            <a:avLst/>
          </a:prstGeom>
          <a:ln>
            <a:solidFill>
              <a:schemeClr val="accent6"/>
            </a:solidFill>
          </a:ln>
        </p:spPr>
      </p:pic>
      <p:pic>
        <p:nvPicPr>
          <p:cNvPr id="10" name="Picture 9">
            <a:extLst>
              <a:ext uri="{FF2B5EF4-FFF2-40B4-BE49-F238E27FC236}">
                <a16:creationId xmlns:a16="http://schemas.microsoft.com/office/drawing/2014/main" id="{00D6C509-DDDD-6544-8747-08F158610782}"/>
              </a:ext>
            </a:extLst>
          </p:cNvPr>
          <p:cNvPicPr>
            <a:picLocks noChangeAspect="1"/>
          </p:cNvPicPr>
          <p:nvPr/>
        </p:nvPicPr>
        <p:blipFill>
          <a:blip r:embed="rId5"/>
          <a:stretch>
            <a:fillRect/>
          </a:stretch>
        </p:blipFill>
        <p:spPr>
          <a:xfrm>
            <a:off x="4006383" y="3121908"/>
            <a:ext cx="851254" cy="1023455"/>
          </a:xfrm>
          <a:prstGeom prst="rect">
            <a:avLst/>
          </a:prstGeom>
        </p:spPr>
      </p:pic>
      <p:pic>
        <p:nvPicPr>
          <p:cNvPr id="14" name="Picture 13">
            <a:extLst>
              <a:ext uri="{FF2B5EF4-FFF2-40B4-BE49-F238E27FC236}">
                <a16:creationId xmlns:a16="http://schemas.microsoft.com/office/drawing/2014/main" id="{8DE06932-E662-1E47-B45D-9F5F300288B4}"/>
              </a:ext>
            </a:extLst>
          </p:cNvPr>
          <p:cNvPicPr>
            <a:picLocks noChangeAspect="1"/>
          </p:cNvPicPr>
          <p:nvPr/>
        </p:nvPicPr>
        <p:blipFill>
          <a:blip r:embed="rId6"/>
          <a:stretch>
            <a:fillRect/>
          </a:stretch>
        </p:blipFill>
        <p:spPr>
          <a:xfrm>
            <a:off x="6901181" y="3351882"/>
            <a:ext cx="1272979" cy="924521"/>
          </a:xfrm>
          <a:prstGeom prst="rect">
            <a:avLst/>
          </a:prstGeom>
        </p:spPr>
      </p:pic>
      <p:sp>
        <p:nvSpPr>
          <p:cNvPr id="32" name="Rectangle 31"/>
          <p:cNvSpPr/>
          <p:nvPr/>
        </p:nvSpPr>
        <p:spPr>
          <a:xfrm>
            <a:off x="152159" y="2922496"/>
            <a:ext cx="2858262"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4. 	Open and/or create the folder you want to add the assets in.</a:t>
            </a:r>
          </a:p>
        </p:txBody>
      </p:sp>
      <p:sp>
        <p:nvSpPr>
          <p:cNvPr id="33" name="Rectangle 32"/>
          <p:cNvSpPr/>
          <p:nvPr/>
        </p:nvSpPr>
        <p:spPr>
          <a:xfrm>
            <a:off x="3154807" y="2943340"/>
            <a:ext cx="2858262"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5. 	Drag and drop the assets into the window and click “Upload”</a:t>
            </a:r>
          </a:p>
          <a:p>
            <a:endParaRPr lang="en-US" sz="900" dirty="0">
              <a:solidFill>
                <a:schemeClr val="tx1"/>
              </a:solidFill>
            </a:endParaRPr>
          </a:p>
        </p:txBody>
      </p:sp>
      <p:sp>
        <p:nvSpPr>
          <p:cNvPr id="34" name="Rectangle 33"/>
          <p:cNvSpPr/>
          <p:nvPr/>
        </p:nvSpPr>
        <p:spPr>
          <a:xfrm>
            <a:off x="6157455" y="2939358"/>
            <a:ext cx="2858262" cy="174957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114300">
              <a:tabLst>
                <a:tab pos="342900" algn="l"/>
              </a:tabLst>
            </a:pPr>
            <a:r>
              <a:rPr lang="en-US" sz="900" dirty="0">
                <a:solidFill>
                  <a:schemeClr val="tx1"/>
                </a:solidFill>
              </a:rPr>
              <a:t>6. 	Select the image and click “View Properties” in the tool bar. Add a description of the image in the “Alternate Text *” box.</a:t>
            </a:r>
          </a:p>
        </p:txBody>
      </p:sp>
      <p:sp>
        <p:nvSpPr>
          <p:cNvPr id="4" name="Title 3"/>
          <p:cNvSpPr>
            <a:spLocks noGrp="1"/>
          </p:cNvSpPr>
          <p:nvPr>
            <p:ph type="ctrTitle"/>
          </p:nvPr>
        </p:nvSpPr>
        <p:spPr>
          <a:xfrm>
            <a:off x="411480" y="367146"/>
            <a:ext cx="6858000" cy="876438"/>
          </a:xfrm>
        </p:spPr>
        <p:txBody>
          <a:bodyPr/>
          <a:lstStyle/>
          <a:p>
            <a:r>
              <a:rPr lang="en-US" dirty="0"/>
              <a:t>Uploading resources and assets</a:t>
            </a:r>
          </a:p>
        </p:txBody>
      </p:sp>
      <p:pic>
        <p:nvPicPr>
          <p:cNvPr id="12" name="Picture 11">
            <a:extLst>
              <a:ext uri="{FF2B5EF4-FFF2-40B4-BE49-F238E27FC236}">
                <a16:creationId xmlns:a16="http://schemas.microsoft.com/office/drawing/2014/main" id="{640FBDB3-3DD1-2445-928D-D87272CBA687}"/>
              </a:ext>
            </a:extLst>
          </p:cNvPr>
          <p:cNvPicPr>
            <a:picLocks noChangeAspect="1"/>
          </p:cNvPicPr>
          <p:nvPr/>
        </p:nvPicPr>
        <p:blipFill>
          <a:blip r:embed="rId7"/>
          <a:stretch>
            <a:fillRect/>
          </a:stretch>
        </p:blipFill>
        <p:spPr>
          <a:xfrm>
            <a:off x="459643" y="3410410"/>
            <a:ext cx="1780637" cy="1066683"/>
          </a:xfrm>
          <a:prstGeom prst="rect">
            <a:avLst/>
          </a:prstGeom>
          <a:ln>
            <a:solidFill>
              <a:schemeClr val="accent6"/>
            </a:solidFill>
          </a:ln>
        </p:spPr>
      </p:pic>
      <p:pic>
        <p:nvPicPr>
          <p:cNvPr id="35" name="Picture 34">
            <a:extLst>
              <a:ext uri="{FF2B5EF4-FFF2-40B4-BE49-F238E27FC236}">
                <a16:creationId xmlns:a16="http://schemas.microsoft.com/office/drawing/2014/main" id="{00D6C509-DDDD-6544-8747-08F158610782}"/>
              </a:ext>
            </a:extLst>
          </p:cNvPr>
          <p:cNvPicPr>
            <a:picLocks noChangeAspect="1"/>
          </p:cNvPicPr>
          <p:nvPr/>
        </p:nvPicPr>
        <p:blipFill>
          <a:blip r:embed="rId5"/>
          <a:stretch>
            <a:fillRect/>
          </a:stretch>
        </p:blipFill>
        <p:spPr>
          <a:xfrm>
            <a:off x="6901181" y="1520868"/>
            <a:ext cx="1037766" cy="1247697"/>
          </a:xfrm>
          <a:prstGeom prst="rect">
            <a:avLst/>
          </a:prstGeom>
        </p:spPr>
      </p:pic>
      <p:pic>
        <p:nvPicPr>
          <p:cNvPr id="36" name="Picture 35">
            <a:extLst>
              <a:ext uri="{FF2B5EF4-FFF2-40B4-BE49-F238E27FC236}">
                <a16:creationId xmlns:a16="http://schemas.microsoft.com/office/drawing/2014/main" id="{8DE06932-E662-1E47-B45D-9F5F300288B4}"/>
              </a:ext>
            </a:extLst>
          </p:cNvPr>
          <p:cNvPicPr>
            <a:picLocks noChangeAspect="1"/>
          </p:cNvPicPr>
          <p:nvPr/>
        </p:nvPicPr>
        <p:blipFill>
          <a:blip r:embed="rId6"/>
          <a:stretch>
            <a:fillRect/>
          </a:stretch>
        </p:blipFill>
        <p:spPr>
          <a:xfrm>
            <a:off x="3754147" y="3263791"/>
            <a:ext cx="1776290" cy="1290059"/>
          </a:xfrm>
          <a:prstGeom prst="rect">
            <a:avLst/>
          </a:prstGeom>
        </p:spPr>
      </p:pic>
      <p:pic>
        <p:nvPicPr>
          <p:cNvPr id="7" name="Picture 6" descr="AEM Assets - Google Chrome"/>
          <p:cNvPicPr>
            <a:picLocks noChangeAspect="1"/>
          </p:cNvPicPr>
          <p:nvPr/>
        </p:nvPicPr>
        <p:blipFill rotWithShape="1">
          <a:blip r:embed="rId8">
            <a:extLst>
              <a:ext uri="{28A0092B-C50C-407E-A947-70E740481C1C}">
                <a14:useLocalDpi xmlns:a14="http://schemas.microsoft.com/office/drawing/2010/main" val="0"/>
              </a:ext>
            </a:extLst>
          </a:blip>
          <a:srcRect l="771" t="9118" r="37871" b="54814"/>
          <a:stretch/>
        </p:blipFill>
        <p:spPr>
          <a:xfrm>
            <a:off x="6457863" y="3536046"/>
            <a:ext cx="1623234" cy="1027945"/>
          </a:xfrm>
          <a:prstGeom prst="rect">
            <a:avLst/>
          </a:prstGeom>
          <a:ln>
            <a:solidFill>
              <a:schemeClr val="accent6"/>
            </a:solidFill>
          </a:ln>
        </p:spPr>
      </p:pic>
      <p:sp>
        <p:nvSpPr>
          <p:cNvPr id="9" name="Oval 8"/>
          <p:cNvSpPr/>
          <p:nvPr/>
        </p:nvSpPr>
        <p:spPr>
          <a:xfrm>
            <a:off x="6321323" y="3890171"/>
            <a:ext cx="374782" cy="236543"/>
          </a:xfrm>
          <a:prstGeom prst="ellipse">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14383" y="3500143"/>
            <a:ext cx="556053" cy="236543"/>
          </a:xfrm>
          <a:prstGeom prst="ellipse">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76268" y="4807189"/>
            <a:ext cx="2191306" cy="123111"/>
          </a:xfrm>
          <a:prstGeom prst="rect">
            <a:avLst/>
          </a:prstGeom>
          <a:noFill/>
        </p:spPr>
        <p:txBody>
          <a:bodyPr wrap="none" lIns="0" tIns="0" rIns="0" bIns="0" rtlCol="0">
            <a:spAutoFit/>
          </a:bodyPr>
          <a:lstStyle/>
          <a:p>
            <a:r>
              <a:rPr lang="en-US" sz="800" dirty="0"/>
              <a:t>= important for Search Engine Optimization (SEO)</a:t>
            </a:r>
          </a:p>
        </p:txBody>
      </p:sp>
      <p:pic>
        <p:nvPicPr>
          <p:cNvPr id="39" name="Picture 38"/>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4145" y="4756776"/>
            <a:ext cx="258937" cy="258937"/>
          </a:xfrm>
          <a:prstGeom prst="rect">
            <a:avLst/>
          </a:prstGeom>
        </p:spPr>
      </p:pic>
      <p:pic>
        <p:nvPicPr>
          <p:cNvPr id="40" name="Picture 39"/>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53871" y="2935444"/>
            <a:ext cx="554843" cy="554843"/>
          </a:xfrm>
          <a:prstGeom prst="rect">
            <a:avLst/>
          </a:prstGeom>
        </p:spPr>
      </p:pic>
    </p:spTree>
    <p:extLst>
      <p:ext uri="{BB962C8B-B14F-4D97-AF65-F5344CB8AC3E}">
        <p14:creationId xmlns:p14="http://schemas.microsoft.com/office/powerpoint/2010/main" val="1554121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4144" y="1083680"/>
            <a:ext cx="3181333" cy="239104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1. Navigate to the page you want to edit.  Click the page you want to edit making sure there’s a check mark and on the </a:t>
            </a:r>
            <a:r>
              <a:rPr lang="en-US" sz="900" dirty="0" err="1">
                <a:solidFill>
                  <a:schemeClr val="tx1"/>
                </a:solidFill>
              </a:rPr>
              <a:t>nav</a:t>
            </a:r>
            <a:r>
              <a:rPr lang="en-US" sz="900" dirty="0">
                <a:solidFill>
                  <a:schemeClr val="tx1"/>
                </a:solidFill>
              </a:rPr>
              <a:t> bar, click “Edit”</a:t>
            </a:r>
          </a:p>
        </p:txBody>
      </p:sp>
      <p:sp>
        <p:nvSpPr>
          <p:cNvPr id="14" name="Rectangle 13"/>
          <p:cNvSpPr/>
          <p:nvPr/>
        </p:nvSpPr>
        <p:spPr>
          <a:xfrm>
            <a:off x="3438799" y="1083680"/>
            <a:ext cx="5423260" cy="239104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2. Most times the page will open in  “Preview” mode.  Change to ”Edit” mode by clicking Edit on the top right hand corner</a:t>
            </a:r>
          </a:p>
        </p:txBody>
      </p:sp>
      <p:sp>
        <p:nvSpPr>
          <p:cNvPr id="2" name="Date Placeholder 1">
            <a:extLst>
              <a:ext uri="{FF2B5EF4-FFF2-40B4-BE49-F238E27FC236}">
                <a16:creationId xmlns:a16="http://schemas.microsoft.com/office/drawing/2014/main" id="{9ACBFBFC-C1C6-0D4B-8154-C3E50A739FA9}"/>
              </a:ext>
            </a:extLst>
          </p:cNvPr>
          <p:cNvSpPr>
            <a:spLocks noGrp="1"/>
          </p:cNvSpPr>
          <p:nvPr>
            <p:ph type="dt" sz="half" idx="2"/>
          </p:nvPr>
        </p:nvSpPr>
        <p:spPr/>
        <p:txBody>
          <a:bodyPr/>
          <a:lstStyle/>
          <a:p>
            <a:fld id="{5770BD80-72AE-514F-B438-313000B122B2}" type="datetime4">
              <a:rPr lang="en-US" smtClean="0"/>
              <a:t>July 12, 2021</a:t>
            </a:fld>
            <a:endParaRPr lang="en-US" dirty="0"/>
          </a:p>
        </p:txBody>
      </p:sp>
      <p:sp>
        <p:nvSpPr>
          <p:cNvPr id="5" name="Title 3">
            <a:extLst>
              <a:ext uri="{FF2B5EF4-FFF2-40B4-BE49-F238E27FC236}">
                <a16:creationId xmlns:a16="http://schemas.microsoft.com/office/drawing/2014/main" id="{5CF8A4A8-2648-024F-B953-AA898D9F8B08}"/>
              </a:ext>
            </a:extLst>
          </p:cNvPr>
          <p:cNvSpPr>
            <a:spLocks noGrp="1"/>
          </p:cNvSpPr>
          <p:nvPr>
            <p:ph type="ctrTitle"/>
          </p:nvPr>
        </p:nvSpPr>
        <p:spPr>
          <a:xfrm>
            <a:off x="411480" y="598205"/>
            <a:ext cx="6858000" cy="374820"/>
          </a:xfrm>
        </p:spPr>
        <p:txBody>
          <a:bodyPr/>
          <a:lstStyle/>
          <a:p>
            <a:r>
              <a:rPr lang="en-US" sz="2000" dirty="0"/>
              <a:t>How to </a:t>
            </a:r>
            <a:r>
              <a:rPr lang="en-US" sz="2000"/>
              <a:t>edit an </a:t>
            </a:r>
            <a:r>
              <a:rPr lang="en-US" sz="2000" dirty="0"/>
              <a:t>AEM page</a:t>
            </a:r>
          </a:p>
        </p:txBody>
      </p:sp>
      <p:pic>
        <p:nvPicPr>
          <p:cNvPr id="6" name="Picture 5">
            <a:extLst>
              <a:ext uri="{FF2B5EF4-FFF2-40B4-BE49-F238E27FC236}">
                <a16:creationId xmlns:a16="http://schemas.microsoft.com/office/drawing/2014/main" id="{8E7241E8-D6C7-E24D-96B8-0517DB4BA870}"/>
              </a:ext>
            </a:extLst>
          </p:cNvPr>
          <p:cNvPicPr>
            <a:picLocks noChangeAspect="1"/>
          </p:cNvPicPr>
          <p:nvPr/>
        </p:nvPicPr>
        <p:blipFill>
          <a:blip r:embed="rId2"/>
          <a:stretch>
            <a:fillRect/>
          </a:stretch>
        </p:blipFill>
        <p:spPr>
          <a:xfrm>
            <a:off x="3623182" y="1851616"/>
            <a:ext cx="4762486" cy="1114780"/>
          </a:xfrm>
          <a:prstGeom prst="rect">
            <a:avLst/>
          </a:prstGeom>
          <a:ln>
            <a:solidFill>
              <a:schemeClr val="accent6"/>
            </a:solidFill>
          </a:ln>
        </p:spPr>
      </p:pic>
      <p:sp>
        <p:nvSpPr>
          <p:cNvPr id="7" name="Oval 6">
            <a:extLst>
              <a:ext uri="{FF2B5EF4-FFF2-40B4-BE49-F238E27FC236}">
                <a16:creationId xmlns:a16="http://schemas.microsoft.com/office/drawing/2014/main" id="{50B1F922-7CF9-F04B-95C5-2FCC4076E681}"/>
              </a:ext>
            </a:extLst>
          </p:cNvPr>
          <p:cNvSpPr/>
          <p:nvPr/>
        </p:nvSpPr>
        <p:spPr>
          <a:xfrm>
            <a:off x="8011643" y="1820995"/>
            <a:ext cx="260704" cy="223248"/>
          </a:xfrm>
          <a:prstGeom prst="ellipse">
            <a:avLst/>
          </a:prstGeom>
          <a:noFill/>
          <a:ln w="12700">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4FDB153-0418-964A-A546-CFE6E1DCD924}"/>
              </a:ext>
            </a:extLst>
          </p:cNvPr>
          <p:cNvPicPr>
            <a:picLocks noChangeAspect="1"/>
          </p:cNvPicPr>
          <p:nvPr/>
        </p:nvPicPr>
        <p:blipFill>
          <a:blip r:embed="rId3"/>
          <a:stretch>
            <a:fillRect/>
          </a:stretch>
        </p:blipFill>
        <p:spPr>
          <a:xfrm>
            <a:off x="254546" y="1729814"/>
            <a:ext cx="2820054" cy="1036686"/>
          </a:xfrm>
          <a:prstGeom prst="rect">
            <a:avLst/>
          </a:prstGeom>
          <a:ln>
            <a:solidFill>
              <a:schemeClr val="accent6"/>
            </a:solidFill>
          </a:ln>
        </p:spPr>
      </p:pic>
      <p:sp>
        <p:nvSpPr>
          <p:cNvPr id="11" name="Oval 10">
            <a:extLst>
              <a:ext uri="{FF2B5EF4-FFF2-40B4-BE49-F238E27FC236}">
                <a16:creationId xmlns:a16="http://schemas.microsoft.com/office/drawing/2014/main" id="{4CEC632D-520D-244C-8357-4CCE4885556C}"/>
              </a:ext>
            </a:extLst>
          </p:cNvPr>
          <p:cNvSpPr/>
          <p:nvPr/>
        </p:nvSpPr>
        <p:spPr>
          <a:xfrm>
            <a:off x="2318412" y="2248157"/>
            <a:ext cx="504125" cy="223248"/>
          </a:xfrm>
          <a:prstGeom prst="ellipse">
            <a:avLst/>
          </a:prstGeom>
          <a:noFill/>
          <a:ln w="12700">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53DDBF-8A71-1448-BA2E-E8CC268A009F}"/>
              </a:ext>
            </a:extLst>
          </p:cNvPr>
          <p:cNvSpPr/>
          <p:nvPr/>
        </p:nvSpPr>
        <p:spPr>
          <a:xfrm>
            <a:off x="508344" y="1674042"/>
            <a:ext cx="251683" cy="227133"/>
          </a:xfrm>
          <a:prstGeom prst="ellipse">
            <a:avLst/>
          </a:prstGeom>
          <a:noFill/>
          <a:ln w="12700">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947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44145" y="1434200"/>
            <a:ext cx="2858262" cy="336079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1. Click the ”Toggle side panel“ icon in the tool bar.</a:t>
            </a:r>
          </a:p>
        </p:txBody>
      </p:sp>
      <p:sp>
        <p:nvSpPr>
          <p:cNvPr id="25" name="Rectangle 24"/>
          <p:cNvSpPr/>
          <p:nvPr/>
        </p:nvSpPr>
        <p:spPr>
          <a:xfrm>
            <a:off x="3146792" y="1455044"/>
            <a:ext cx="5806707" cy="336079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tabLst>
                <a:tab pos="114300" algn="l"/>
              </a:tabLst>
            </a:pPr>
            <a:r>
              <a:rPr lang="en-US" sz="900" dirty="0">
                <a:solidFill>
                  <a:schemeClr val="tx1"/>
                </a:solidFill>
              </a:rPr>
              <a:t>2. 	Click the folder icon to browse the “DAM &gt; Stryker” structure. Images will appear in the side panel; click and drag images into the component.</a:t>
            </a:r>
          </a:p>
        </p:txBody>
      </p:sp>
      <p:sp>
        <p:nvSpPr>
          <p:cNvPr id="2" name="Date Placeholder 1"/>
          <p:cNvSpPr>
            <a:spLocks noGrp="1"/>
          </p:cNvSpPr>
          <p:nvPr>
            <p:ph type="dt" sz="half" idx="2"/>
          </p:nvPr>
        </p:nvSpPr>
        <p:spPr/>
        <p:txBody>
          <a:bodyPr/>
          <a:lstStyle/>
          <a:p>
            <a:fld id="{5770BD80-72AE-514F-B438-313000B122B2}" type="datetime4">
              <a:rPr lang="en-US" smtClean="0"/>
              <a:t>July 12, 2021</a:t>
            </a:fld>
            <a:endParaRPr lang="en-US" dirty="0"/>
          </a:p>
        </p:txBody>
      </p:sp>
      <p:sp>
        <p:nvSpPr>
          <p:cNvPr id="4" name="Title 3"/>
          <p:cNvSpPr>
            <a:spLocks noGrp="1"/>
          </p:cNvSpPr>
          <p:nvPr>
            <p:ph type="ctrTitle"/>
          </p:nvPr>
        </p:nvSpPr>
        <p:spPr>
          <a:xfrm>
            <a:off x="411480" y="367146"/>
            <a:ext cx="6858000" cy="876438"/>
          </a:xfrm>
        </p:spPr>
        <p:txBody>
          <a:bodyPr/>
          <a:lstStyle/>
          <a:p>
            <a:r>
              <a:rPr lang="en-US" dirty="0"/>
              <a:t>Adding images to pages</a:t>
            </a:r>
          </a:p>
        </p:txBody>
      </p:sp>
      <p:sp>
        <p:nvSpPr>
          <p:cNvPr id="21" name="TextBox 20">
            <a:extLst>
              <a:ext uri="{FF2B5EF4-FFF2-40B4-BE49-F238E27FC236}">
                <a16:creationId xmlns:a16="http://schemas.microsoft.com/office/drawing/2014/main" id="{E5978CF6-3F75-EA44-80FB-107E3EAF3CD8}"/>
              </a:ext>
            </a:extLst>
          </p:cNvPr>
          <p:cNvSpPr txBox="1"/>
          <p:nvPr/>
        </p:nvSpPr>
        <p:spPr>
          <a:xfrm>
            <a:off x="411479" y="845532"/>
            <a:ext cx="8542019" cy="369332"/>
          </a:xfrm>
          <a:prstGeom prst="rect">
            <a:avLst/>
          </a:prstGeom>
          <a:noFill/>
        </p:spPr>
        <p:txBody>
          <a:bodyPr wrap="square" lIns="0" tIns="0" rIns="0" bIns="0" rtlCol="0">
            <a:spAutoFit/>
          </a:bodyPr>
          <a:lstStyle/>
          <a:p>
            <a:r>
              <a:rPr lang="en-US" sz="1200" dirty="0"/>
              <a:t>Any assets, e.g. images, on stryker.com will need to be loaded into the DAM (Digital Asset Manager). To add an image on a page, first insert a component that supports the display of an image. To find an image to place in a component:</a:t>
            </a:r>
          </a:p>
        </p:txBody>
      </p:sp>
      <p:pic>
        <p:nvPicPr>
          <p:cNvPr id="24" name="Picture 23">
            <a:extLst>
              <a:ext uri="{FF2B5EF4-FFF2-40B4-BE49-F238E27FC236}">
                <a16:creationId xmlns:a16="http://schemas.microsoft.com/office/drawing/2014/main" id="{499257A5-5D95-E14D-9BD9-58E672C96234}"/>
              </a:ext>
            </a:extLst>
          </p:cNvPr>
          <p:cNvPicPr>
            <a:picLocks noChangeAspect="1"/>
          </p:cNvPicPr>
          <p:nvPr/>
        </p:nvPicPr>
        <p:blipFill rotWithShape="1">
          <a:blip r:embed="rId3">
            <a:duotone>
              <a:schemeClr val="accent6">
                <a:shade val="45000"/>
                <a:satMod val="135000"/>
              </a:schemeClr>
              <a:prstClr val="white"/>
            </a:duotone>
          </a:blip>
          <a:srcRect l="782" t="680" r="-782" b="8665"/>
          <a:stretch/>
        </p:blipFill>
        <p:spPr>
          <a:xfrm>
            <a:off x="335244" y="1885262"/>
            <a:ext cx="2369856" cy="1777392"/>
          </a:xfrm>
          <a:prstGeom prst="rect">
            <a:avLst/>
          </a:prstGeom>
          <a:ln>
            <a:solidFill>
              <a:schemeClr val="accent6"/>
            </a:solidFill>
          </a:ln>
        </p:spPr>
      </p:pic>
      <p:pic>
        <p:nvPicPr>
          <p:cNvPr id="26" name="Picture 25">
            <a:extLst>
              <a:ext uri="{FF2B5EF4-FFF2-40B4-BE49-F238E27FC236}">
                <a16:creationId xmlns:a16="http://schemas.microsoft.com/office/drawing/2014/main" id="{17EA4B92-1397-1F48-B216-86DF12EDF8FC}"/>
              </a:ext>
            </a:extLst>
          </p:cNvPr>
          <p:cNvPicPr>
            <a:picLocks noChangeAspect="1"/>
          </p:cNvPicPr>
          <p:nvPr/>
        </p:nvPicPr>
        <p:blipFill rotWithShape="1">
          <a:blip r:embed="rId4">
            <a:duotone>
              <a:schemeClr val="accent6">
                <a:shade val="45000"/>
                <a:satMod val="135000"/>
              </a:schemeClr>
              <a:prstClr val="white"/>
            </a:duotone>
          </a:blip>
          <a:srcRect b="116"/>
          <a:stretch/>
        </p:blipFill>
        <p:spPr>
          <a:xfrm>
            <a:off x="3344231" y="1913544"/>
            <a:ext cx="2545425" cy="2643216"/>
          </a:xfrm>
          <a:prstGeom prst="rect">
            <a:avLst/>
          </a:prstGeom>
          <a:ln>
            <a:solidFill>
              <a:schemeClr val="accent6"/>
            </a:solidFill>
          </a:ln>
        </p:spPr>
      </p:pic>
      <p:pic>
        <p:nvPicPr>
          <p:cNvPr id="28" name="Picture 27">
            <a:extLst>
              <a:ext uri="{FF2B5EF4-FFF2-40B4-BE49-F238E27FC236}">
                <a16:creationId xmlns:a16="http://schemas.microsoft.com/office/drawing/2014/main" id="{0C264A1F-7F3A-1842-B047-A928846B4CB1}"/>
              </a:ext>
            </a:extLst>
          </p:cNvPr>
          <p:cNvPicPr>
            <a:picLocks noChangeAspect="1"/>
          </p:cNvPicPr>
          <p:nvPr/>
        </p:nvPicPr>
        <p:blipFill rotWithShape="1">
          <a:blip r:embed="rId5"/>
          <a:srcRect r="43385" b="32261"/>
          <a:stretch/>
        </p:blipFill>
        <p:spPr>
          <a:xfrm>
            <a:off x="5565573" y="2023850"/>
            <a:ext cx="3113607" cy="1966907"/>
          </a:xfrm>
          <a:prstGeom prst="rect">
            <a:avLst/>
          </a:prstGeom>
          <a:ln>
            <a:noFill/>
          </a:ln>
          <a:effectLst>
            <a:outerShdw blurRad="292100" dist="139700" dir="2700000" algn="tl" rotWithShape="0">
              <a:srgbClr val="333333">
                <a:alpha val="65000"/>
              </a:srgbClr>
            </a:outerShdw>
          </a:effectLst>
        </p:spPr>
      </p:pic>
      <p:sp>
        <p:nvSpPr>
          <p:cNvPr id="31" name="Oval 30">
            <a:extLst>
              <a:ext uri="{FF2B5EF4-FFF2-40B4-BE49-F238E27FC236}">
                <a16:creationId xmlns:a16="http://schemas.microsoft.com/office/drawing/2014/main" id="{A735CD80-8E44-EC41-8ED1-9841A7AB4515}"/>
              </a:ext>
            </a:extLst>
          </p:cNvPr>
          <p:cNvSpPr/>
          <p:nvPr/>
        </p:nvSpPr>
        <p:spPr>
          <a:xfrm>
            <a:off x="4753723" y="2383410"/>
            <a:ext cx="308411" cy="359790"/>
          </a:xfrm>
          <a:prstGeom prst="ellipse">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735CD80-8E44-EC41-8ED1-9841A7AB4515}"/>
              </a:ext>
            </a:extLst>
          </p:cNvPr>
          <p:cNvSpPr/>
          <p:nvPr/>
        </p:nvSpPr>
        <p:spPr>
          <a:xfrm>
            <a:off x="257274" y="1829780"/>
            <a:ext cx="308411" cy="359790"/>
          </a:xfrm>
          <a:prstGeom prst="ellipse">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A735CD80-8E44-EC41-8ED1-9841A7AB4515}"/>
              </a:ext>
            </a:extLst>
          </p:cNvPr>
          <p:cNvSpPr/>
          <p:nvPr/>
        </p:nvSpPr>
        <p:spPr>
          <a:xfrm>
            <a:off x="5565573" y="2985668"/>
            <a:ext cx="1094307" cy="264078"/>
          </a:xfrm>
          <a:prstGeom prst="ellipse">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735CD80-8E44-EC41-8ED1-9841A7AB4515}"/>
              </a:ext>
            </a:extLst>
          </p:cNvPr>
          <p:cNvSpPr/>
          <p:nvPr/>
        </p:nvSpPr>
        <p:spPr>
          <a:xfrm>
            <a:off x="3193506" y="3306452"/>
            <a:ext cx="1931183" cy="1395088"/>
          </a:xfrm>
          <a:prstGeom prst="ellipse">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p:cNvSpPr/>
          <p:nvPr/>
        </p:nvSpPr>
        <p:spPr>
          <a:xfrm rot="2225541">
            <a:off x="5035443" y="2674620"/>
            <a:ext cx="681751" cy="251460"/>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32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0F5AC35F-CA45-D445-8225-37E1467C2279}" type="datetime4">
              <a:rPr lang="en-US" smtClean="0"/>
              <a:t>July 12, 2021</a:t>
            </a:fld>
            <a:endParaRPr lang="en-US" dirty="0"/>
          </a:p>
        </p:txBody>
      </p:sp>
      <p:sp>
        <p:nvSpPr>
          <p:cNvPr id="3" name="Title 2"/>
          <p:cNvSpPr>
            <a:spLocks noGrp="1"/>
          </p:cNvSpPr>
          <p:nvPr>
            <p:ph type="ctrTitle"/>
          </p:nvPr>
        </p:nvSpPr>
        <p:spPr/>
        <p:txBody>
          <a:bodyPr/>
          <a:lstStyle/>
          <a:p>
            <a:r>
              <a:rPr lang="en-US" dirty="0" err="1"/>
              <a:t>Stryker.com</a:t>
            </a:r>
            <a:r>
              <a:rPr lang="en-US" dirty="0"/>
              <a:t> Resource Center</a:t>
            </a:r>
          </a:p>
        </p:txBody>
      </p:sp>
      <p:sp>
        <p:nvSpPr>
          <p:cNvPr id="4" name="Text Placeholder 3"/>
          <p:cNvSpPr>
            <a:spLocks noGrp="1"/>
          </p:cNvSpPr>
          <p:nvPr>
            <p:ph type="body" sz="quarter" idx="10"/>
          </p:nvPr>
        </p:nvSpPr>
        <p:spPr>
          <a:xfrm>
            <a:off x="411164" y="1363599"/>
            <a:ext cx="5380036" cy="3320416"/>
          </a:xfrm>
        </p:spPr>
        <p:txBody>
          <a:bodyPr>
            <a:normAutofit fontScale="92500" lnSpcReduction="20000"/>
          </a:bodyPr>
          <a:lstStyle/>
          <a:p>
            <a:r>
              <a:rPr lang="en-US" b="0" dirty="0">
                <a:latin typeface="Rockwell" panose="02060603020205020403" pitchFamily="18" charset="0"/>
                <a:hlinkClick r:id="rId2"/>
              </a:rPr>
              <a:t>https://www.stryker.com/content/userguide/us/en/components.html</a:t>
            </a:r>
            <a:endParaRPr lang="en-US" b="0" dirty="0">
              <a:latin typeface="Rockwell" panose="02060603020205020403" pitchFamily="18" charset="0"/>
            </a:endParaRPr>
          </a:p>
          <a:p>
            <a:endParaRPr lang="en-US" b="0" dirty="0">
              <a:latin typeface="Rockwell" panose="02060603020205020403" pitchFamily="18" charset="0"/>
            </a:endParaRPr>
          </a:p>
          <a:p>
            <a:r>
              <a:rPr lang="en-US" b="0" dirty="0" err="1">
                <a:latin typeface="Rockwell" panose="02060603020205020403" pitchFamily="18" charset="0"/>
              </a:rPr>
              <a:t>Stryker.com</a:t>
            </a:r>
            <a:r>
              <a:rPr lang="en-US" b="0" dirty="0">
                <a:latin typeface="Rockwell" panose="02060603020205020403" pitchFamily="18" charset="0"/>
              </a:rPr>
              <a:t> Resource Center is constantly being updated with new/updated components (which includes - overview, governance, user manuals and examples), how </a:t>
            </a:r>
            <a:r>
              <a:rPr lang="en-US" b="0" dirty="0" err="1">
                <a:latin typeface="Rockwell" panose="02060603020205020403" pitchFamily="18" charset="0"/>
              </a:rPr>
              <a:t>to’s</a:t>
            </a:r>
            <a:r>
              <a:rPr lang="en-US" b="0" dirty="0">
                <a:latin typeface="Rockwell" panose="02060603020205020403" pitchFamily="18" charset="0"/>
              </a:rPr>
              <a:t>, and information on specific page templates.  </a:t>
            </a:r>
          </a:p>
          <a:p>
            <a:r>
              <a:rPr lang="en-US" b="0" dirty="0">
                <a:latin typeface="Rockwell" panose="02060603020205020403" pitchFamily="18" charset="0"/>
              </a:rPr>
              <a:t>  </a:t>
            </a:r>
          </a:p>
          <a:p>
            <a:r>
              <a:rPr lang="en-US" b="0" dirty="0">
                <a:latin typeface="Rockwell" panose="02060603020205020403" pitchFamily="18" charset="0"/>
              </a:rPr>
              <a:t>For additional support please reach out to us on </a:t>
            </a:r>
            <a:r>
              <a:rPr lang="en-US" b="0" dirty="0">
                <a:latin typeface="Rockwell" panose="02060603020205020403" pitchFamily="18" charset="0"/>
                <a:hlinkClick r:id="rId3"/>
              </a:rPr>
              <a:t>Workfront</a:t>
            </a:r>
            <a:r>
              <a:rPr lang="en-US" b="0" dirty="0">
                <a:latin typeface="Rockwell" panose="02060603020205020403" pitchFamily="18" charset="0"/>
              </a:rPr>
              <a:t>.</a:t>
            </a:r>
          </a:p>
        </p:txBody>
      </p:sp>
      <p:pic>
        <p:nvPicPr>
          <p:cNvPr id="6" name="Picture 5">
            <a:extLst>
              <a:ext uri="{FF2B5EF4-FFF2-40B4-BE49-F238E27FC236}">
                <a16:creationId xmlns:a16="http://schemas.microsoft.com/office/drawing/2014/main" id="{01AF11E7-D509-7F40-83BA-5C005574FBFB}"/>
              </a:ext>
            </a:extLst>
          </p:cNvPr>
          <p:cNvPicPr>
            <a:picLocks noChangeAspect="1"/>
          </p:cNvPicPr>
          <p:nvPr/>
        </p:nvPicPr>
        <p:blipFill>
          <a:blip r:embed="rId4"/>
          <a:stretch>
            <a:fillRect/>
          </a:stretch>
        </p:blipFill>
        <p:spPr>
          <a:xfrm>
            <a:off x="5908694" y="1363599"/>
            <a:ext cx="3049063" cy="1788413"/>
          </a:xfrm>
          <a:prstGeom prst="rect">
            <a:avLst/>
          </a:prstGeom>
          <a:ln>
            <a:solidFill>
              <a:schemeClr val="bg1">
                <a:lumMod val="75000"/>
              </a:schemeClr>
            </a:solidFill>
          </a:ln>
        </p:spPr>
      </p:pic>
    </p:spTree>
    <p:extLst>
      <p:ext uri="{BB962C8B-B14F-4D97-AF65-F5344CB8AC3E}">
        <p14:creationId xmlns:p14="http://schemas.microsoft.com/office/powerpoint/2010/main" val="1850132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62692-3059-7940-ADCD-035E7FEFFBA6}"/>
              </a:ext>
            </a:extLst>
          </p:cNvPr>
          <p:cNvSpPr>
            <a:spLocks noGrp="1"/>
          </p:cNvSpPr>
          <p:nvPr>
            <p:ph type="dt" sz="half" idx="2"/>
          </p:nvPr>
        </p:nvSpPr>
        <p:spPr/>
        <p:txBody>
          <a:bodyPr/>
          <a:lstStyle/>
          <a:p>
            <a:fld id="{5770BD80-72AE-514F-B438-313000B122B2}" type="datetime4">
              <a:rPr lang="en-US" smtClean="0"/>
              <a:t>July 12, 2021</a:t>
            </a:fld>
            <a:endParaRPr lang="en-US" dirty="0"/>
          </a:p>
        </p:txBody>
      </p:sp>
      <p:sp>
        <p:nvSpPr>
          <p:cNvPr id="3" name="Text Placeholder 2">
            <a:extLst>
              <a:ext uri="{FF2B5EF4-FFF2-40B4-BE49-F238E27FC236}">
                <a16:creationId xmlns:a16="http://schemas.microsoft.com/office/drawing/2014/main" id="{76FD77C1-652C-F949-9191-490A9A2F77F0}"/>
              </a:ext>
            </a:extLst>
          </p:cNvPr>
          <p:cNvSpPr>
            <a:spLocks noGrp="1"/>
          </p:cNvSpPr>
          <p:nvPr>
            <p:ph type="body" sz="quarter" idx="10"/>
          </p:nvPr>
        </p:nvSpPr>
        <p:spPr>
          <a:xfrm>
            <a:off x="411163" y="1363598"/>
            <a:ext cx="5365169" cy="3303653"/>
          </a:xfrm>
        </p:spPr>
        <p:txBody>
          <a:bodyPr>
            <a:normAutofit/>
          </a:bodyPr>
          <a:lstStyle/>
          <a:p>
            <a:r>
              <a:rPr lang="en-US" dirty="0"/>
              <a:t>For all further inquiries please find us on Workfront and submit a request.</a:t>
            </a:r>
            <a:br>
              <a:rPr lang="en-US" dirty="0"/>
            </a:br>
            <a:endParaRPr lang="en-US" sz="1600" dirty="0"/>
          </a:p>
          <a:p>
            <a:r>
              <a:rPr lang="en-US" sz="1200" dirty="0">
                <a:hlinkClick r:id="rId2"/>
              </a:rPr>
              <a:t>https://www.stryker.my.workfront.com</a:t>
            </a:r>
            <a:endParaRPr lang="en-US" sz="1200" dirty="0"/>
          </a:p>
          <a:p>
            <a:endParaRPr lang="en-US" sz="1200" dirty="0"/>
          </a:p>
        </p:txBody>
      </p:sp>
      <p:sp>
        <p:nvSpPr>
          <p:cNvPr id="4" name="Title 3">
            <a:extLst>
              <a:ext uri="{FF2B5EF4-FFF2-40B4-BE49-F238E27FC236}">
                <a16:creationId xmlns:a16="http://schemas.microsoft.com/office/drawing/2014/main" id="{63277632-3349-C945-ADF8-FA9A36B05B12}"/>
              </a:ext>
            </a:extLst>
          </p:cNvPr>
          <p:cNvSpPr>
            <a:spLocks noGrp="1"/>
          </p:cNvSpPr>
          <p:nvPr>
            <p:ph type="ctrTitle"/>
          </p:nvPr>
        </p:nvSpPr>
        <p:spPr/>
        <p:txBody>
          <a:bodyPr/>
          <a:lstStyle/>
          <a:p>
            <a:r>
              <a:rPr lang="en-US" dirty="0"/>
              <a:t>Contact us</a:t>
            </a:r>
          </a:p>
        </p:txBody>
      </p:sp>
    </p:spTree>
    <p:extLst>
      <p:ext uri="{BB962C8B-B14F-4D97-AF65-F5344CB8AC3E}">
        <p14:creationId xmlns:p14="http://schemas.microsoft.com/office/powerpoint/2010/main" val="424359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0F5AC35F-CA45-D445-8225-37E1467C2279}" type="datetime4">
              <a:rPr lang="en-US" smtClean="0"/>
              <a:t>July 12, 2021</a:t>
            </a:fld>
            <a:endParaRPr lang="en-US" dirty="0"/>
          </a:p>
        </p:txBody>
      </p:sp>
      <p:sp>
        <p:nvSpPr>
          <p:cNvPr id="3" name="Title 2"/>
          <p:cNvSpPr>
            <a:spLocks noGrp="1"/>
          </p:cNvSpPr>
          <p:nvPr>
            <p:ph type="ctrTitle"/>
          </p:nvPr>
        </p:nvSpPr>
        <p:spPr/>
        <p:txBody>
          <a:bodyPr/>
          <a:lstStyle/>
          <a:p>
            <a:r>
              <a:rPr lang="en-US" dirty="0"/>
              <a:t>Business Requirements</a:t>
            </a:r>
          </a:p>
        </p:txBody>
      </p:sp>
      <p:sp>
        <p:nvSpPr>
          <p:cNvPr id="4" name="Text Placeholder 3"/>
          <p:cNvSpPr>
            <a:spLocks noGrp="1"/>
          </p:cNvSpPr>
          <p:nvPr>
            <p:ph type="body" sz="quarter" idx="10"/>
          </p:nvPr>
        </p:nvSpPr>
        <p:spPr>
          <a:xfrm>
            <a:off x="411163" y="1363599"/>
            <a:ext cx="8351521" cy="3320416"/>
          </a:xfrm>
        </p:spPr>
        <p:txBody>
          <a:bodyPr>
            <a:normAutofit fontScale="85000" lnSpcReduction="20000"/>
          </a:bodyPr>
          <a:lstStyle/>
          <a:p>
            <a:r>
              <a:rPr lang="en-US" b="0" dirty="0">
                <a:latin typeface="Rockwell" panose="02060603020205020403" pitchFamily="18" charset="0"/>
              </a:rPr>
              <a:t>In order for a business to have a presence on Stryker.com, a </a:t>
            </a:r>
            <a:r>
              <a:rPr lang="en-US" b="0" dirty="0">
                <a:solidFill>
                  <a:schemeClr val="bg2"/>
                </a:solidFill>
                <a:latin typeface="Rockwell" panose="02060603020205020403" pitchFamily="18" charset="0"/>
              </a:rPr>
              <a:t>Business point of contact</a:t>
            </a:r>
            <a:r>
              <a:rPr lang="en-US" b="0" dirty="0">
                <a:latin typeface="Rockwell" panose="02060603020205020403" pitchFamily="18" charset="0"/>
              </a:rPr>
              <a:t> must be identified.</a:t>
            </a:r>
          </a:p>
          <a:p>
            <a:endParaRPr lang="en-US" dirty="0"/>
          </a:p>
          <a:p>
            <a:pPr marL="285750" indent="-285750">
              <a:buFont typeface="Arial" panose="020B0604020202020204" pitchFamily="34" charset="0"/>
              <a:buChar char="•"/>
            </a:pPr>
            <a:r>
              <a:rPr lang="en-US" dirty="0"/>
              <a:t>Business point of contact (BPOC)</a:t>
            </a:r>
          </a:p>
          <a:p>
            <a:pPr marL="514350" lvl="1" indent="-285750">
              <a:buFont typeface="Arial" panose="020B0604020202020204" pitchFamily="34" charset="0"/>
              <a:buChar char="•"/>
            </a:pPr>
            <a:r>
              <a:rPr lang="en-US" dirty="0"/>
              <a:t>Responsibilities</a:t>
            </a:r>
          </a:p>
          <a:p>
            <a:pPr marL="742950" lvl="2" indent="-285750">
              <a:buFont typeface="Arial" panose="020B0604020202020204" pitchFamily="34" charset="0"/>
              <a:buChar char="•"/>
            </a:pPr>
            <a:r>
              <a:rPr lang="en-US" dirty="0"/>
              <a:t>Owns the content under their business ‘folder’</a:t>
            </a:r>
          </a:p>
          <a:p>
            <a:pPr marL="742950" lvl="2" indent="-285750">
              <a:buFont typeface="Arial" panose="020B0604020202020204" pitchFamily="34" charset="0"/>
              <a:buChar char="•"/>
            </a:pPr>
            <a:r>
              <a:rPr lang="en-US" dirty="0"/>
              <a:t>Authorizes</a:t>
            </a:r>
          </a:p>
          <a:p>
            <a:pPr marL="971550" lvl="3" indent="-285750">
              <a:buFont typeface="Arial" panose="020B0604020202020204" pitchFamily="34" charset="0"/>
              <a:buChar char="•"/>
            </a:pPr>
            <a:r>
              <a:rPr lang="en-US" dirty="0"/>
              <a:t>Creation of new pages</a:t>
            </a:r>
          </a:p>
          <a:p>
            <a:pPr marL="971550" lvl="3" indent="-285750">
              <a:buFont typeface="Arial" panose="020B0604020202020204" pitchFamily="34" charset="0"/>
              <a:buChar char="•"/>
            </a:pPr>
            <a:r>
              <a:rPr lang="en-US" dirty="0"/>
              <a:t>Content changes</a:t>
            </a:r>
          </a:p>
          <a:p>
            <a:pPr marL="971550" lvl="3" indent="-285750">
              <a:buFont typeface="Arial" panose="020B0604020202020204" pitchFamily="34" charset="0"/>
              <a:buChar char="•"/>
            </a:pPr>
            <a:r>
              <a:rPr lang="en-US" dirty="0"/>
              <a:t>Publishing pages</a:t>
            </a:r>
          </a:p>
          <a:p>
            <a:pPr marL="971550" lvl="3" indent="-285750">
              <a:buFont typeface="Arial" panose="020B0604020202020204" pitchFamily="34" charset="0"/>
              <a:buChar char="•"/>
            </a:pPr>
            <a:r>
              <a:rPr lang="en-US" dirty="0"/>
              <a:t>Who gets what permissions</a:t>
            </a:r>
          </a:p>
          <a:p>
            <a:pPr marL="5143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3269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0F5AC35F-CA45-D445-8225-37E1467C2279}" type="datetime4">
              <a:rPr lang="en-US" smtClean="0"/>
              <a:pPr/>
              <a:t>July 12, 2021</a:t>
            </a:fld>
            <a:endParaRPr lang="en-US" dirty="0"/>
          </a:p>
        </p:txBody>
      </p:sp>
      <p:sp>
        <p:nvSpPr>
          <p:cNvPr id="3" name="Title 2"/>
          <p:cNvSpPr>
            <a:spLocks noGrp="1"/>
          </p:cNvSpPr>
          <p:nvPr>
            <p:ph type="ctrTitle"/>
          </p:nvPr>
        </p:nvSpPr>
        <p:spPr/>
        <p:txBody>
          <a:bodyPr/>
          <a:lstStyle/>
          <a:p>
            <a:r>
              <a:rPr lang="en-US" dirty="0"/>
              <a:t>Roles</a:t>
            </a:r>
          </a:p>
        </p:txBody>
      </p:sp>
      <p:graphicFrame>
        <p:nvGraphicFramePr>
          <p:cNvPr id="5" name="Table 4"/>
          <p:cNvGraphicFramePr>
            <a:graphicFrameLocks noGrp="1"/>
          </p:cNvGraphicFramePr>
          <p:nvPr>
            <p:extLst>
              <p:ext uri="{D42A27DB-BD31-4B8C-83A1-F6EECF244321}">
                <p14:modId xmlns:p14="http://schemas.microsoft.com/office/powerpoint/2010/main" val="3821873005"/>
              </p:ext>
            </p:extLst>
          </p:nvPr>
        </p:nvGraphicFramePr>
        <p:xfrm>
          <a:off x="558799" y="3392433"/>
          <a:ext cx="8026401" cy="1112520"/>
        </p:xfrm>
        <a:graphic>
          <a:graphicData uri="http://schemas.openxmlformats.org/drawingml/2006/table">
            <a:tbl>
              <a:tblPr firstRow="1" bandRow="1">
                <a:tableStyleId>{5C22544A-7EE6-4342-B048-85BDC9FD1C3A}</a:tableStyleId>
              </a:tblPr>
              <a:tblGrid>
                <a:gridCol w="2501931">
                  <a:extLst>
                    <a:ext uri="{9D8B030D-6E8A-4147-A177-3AD203B41FA5}">
                      <a16:colId xmlns:a16="http://schemas.microsoft.com/office/drawing/2014/main" val="20000"/>
                    </a:ext>
                  </a:extLst>
                </a:gridCol>
                <a:gridCol w="1760283">
                  <a:extLst>
                    <a:ext uri="{9D8B030D-6E8A-4147-A177-3AD203B41FA5}">
                      <a16:colId xmlns:a16="http://schemas.microsoft.com/office/drawing/2014/main" val="20001"/>
                    </a:ext>
                  </a:extLst>
                </a:gridCol>
                <a:gridCol w="1501397">
                  <a:extLst>
                    <a:ext uri="{9D8B030D-6E8A-4147-A177-3AD203B41FA5}">
                      <a16:colId xmlns:a16="http://schemas.microsoft.com/office/drawing/2014/main" val="20002"/>
                    </a:ext>
                  </a:extLst>
                </a:gridCol>
                <a:gridCol w="2262790">
                  <a:extLst>
                    <a:ext uri="{9D8B030D-6E8A-4147-A177-3AD203B41FA5}">
                      <a16:colId xmlns:a16="http://schemas.microsoft.com/office/drawing/2014/main" val="20003"/>
                    </a:ext>
                  </a:extLst>
                </a:gridCol>
              </a:tblGrid>
              <a:tr h="370840">
                <a:tc>
                  <a:txBody>
                    <a:bodyPr/>
                    <a:lstStyle/>
                    <a:p>
                      <a:r>
                        <a:rPr lang="en-US" sz="1600" dirty="0"/>
                        <a:t>Role type</a:t>
                      </a:r>
                    </a:p>
                  </a:txBody>
                  <a:tcPr/>
                </a:tc>
                <a:tc>
                  <a:txBody>
                    <a:bodyPr/>
                    <a:lstStyle/>
                    <a:p>
                      <a:r>
                        <a:rPr lang="en-US" sz="1600" dirty="0"/>
                        <a:t>Edit</a:t>
                      </a:r>
                    </a:p>
                  </a:txBody>
                  <a:tcPr/>
                </a:tc>
                <a:tc>
                  <a:txBody>
                    <a:bodyPr/>
                    <a:lstStyle/>
                    <a:p>
                      <a:r>
                        <a:rPr lang="en-US" sz="1600" dirty="0"/>
                        <a:t>Create Pages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Publish/</a:t>
                      </a:r>
                      <a:r>
                        <a:rPr lang="en-US" sz="1600" dirty="0" err="1"/>
                        <a:t>Unpublish</a:t>
                      </a:r>
                      <a:endParaRPr lang="en-US" sz="1600" dirty="0"/>
                    </a:p>
                  </a:txBody>
                  <a:tcPr/>
                </a:tc>
                <a:extLst>
                  <a:ext uri="{0D108BD9-81ED-4DB2-BD59-A6C34878D82A}">
                    <a16:rowId xmlns:a16="http://schemas.microsoft.com/office/drawing/2014/main" val="10000"/>
                  </a:ext>
                </a:extLst>
              </a:tr>
              <a:tr h="370840">
                <a:tc>
                  <a:txBody>
                    <a:bodyPr/>
                    <a:lstStyle/>
                    <a:p>
                      <a:r>
                        <a:rPr lang="en-US" sz="1600" b="1" dirty="0"/>
                        <a:t>Updater</a:t>
                      </a:r>
                    </a:p>
                  </a:txBody>
                  <a:tcPr/>
                </a:tc>
                <a:tc>
                  <a:txBody>
                    <a:bodyPr/>
                    <a:lstStyle/>
                    <a:p>
                      <a:r>
                        <a:rPr lang="en-US" sz="1600" dirty="0"/>
                        <a:t>Yes</a:t>
                      </a:r>
                    </a:p>
                  </a:txBody>
                  <a:tcPr/>
                </a:tc>
                <a:tc>
                  <a:txBody>
                    <a:bodyPr/>
                    <a:lstStyle/>
                    <a:p>
                      <a:r>
                        <a:rPr lang="en-US" sz="1600" dirty="0"/>
                        <a:t>No</a:t>
                      </a:r>
                    </a:p>
                  </a:txBody>
                  <a:tcPr/>
                </a:tc>
                <a:tc>
                  <a:txBody>
                    <a:bodyPr/>
                    <a:lstStyle/>
                    <a:p>
                      <a:r>
                        <a:rPr lang="en-US" sz="1600" dirty="0"/>
                        <a:t>Can only request</a:t>
                      </a:r>
                    </a:p>
                  </a:txBody>
                  <a:tcPr/>
                </a:tc>
                <a:extLst>
                  <a:ext uri="{0D108BD9-81ED-4DB2-BD59-A6C34878D82A}">
                    <a16:rowId xmlns:a16="http://schemas.microsoft.com/office/drawing/2014/main" val="10001"/>
                  </a:ext>
                </a:extLst>
              </a:tr>
              <a:tr h="370840">
                <a:tc>
                  <a:txBody>
                    <a:bodyPr/>
                    <a:lstStyle/>
                    <a:p>
                      <a:r>
                        <a:rPr lang="en-US" sz="1600" b="1" dirty="0"/>
                        <a:t>Publisher</a:t>
                      </a:r>
                    </a:p>
                  </a:txBody>
                  <a:tcPr/>
                </a:tc>
                <a:tc>
                  <a:txBody>
                    <a:bodyPr/>
                    <a:lstStyle/>
                    <a:p>
                      <a:r>
                        <a:rPr lang="en-US" sz="1600" dirty="0"/>
                        <a:t>Yes</a:t>
                      </a:r>
                    </a:p>
                  </a:txBody>
                  <a:tcPr/>
                </a:tc>
                <a:tc>
                  <a:txBody>
                    <a:bodyPr/>
                    <a:lstStyle/>
                    <a:p>
                      <a:r>
                        <a:rPr lang="en-US" sz="1600" dirty="0"/>
                        <a:t>Yes</a:t>
                      </a:r>
                    </a:p>
                  </a:txBody>
                  <a:tcPr/>
                </a:tc>
                <a:tc>
                  <a:txBody>
                    <a:bodyPr/>
                    <a:lstStyle/>
                    <a:p>
                      <a:r>
                        <a:rPr lang="en-US" sz="1600" dirty="0"/>
                        <a:t>Yes</a:t>
                      </a:r>
                    </a:p>
                  </a:txBody>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641AC4F2-D6B0-0E4A-8F88-58C5506E9CCE}"/>
              </a:ext>
            </a:extLst>
          </p:cNvPr>
          <p:cNvSpPr/>
          <p:nvPr/>
        </p:nvSpPr>
        <p:spPr>
          <a:xfrm>
            <a:off x="411163" y="1037359"/>
            <a:ext cx="2732966" cy="2141817"/>
          </a:xfrm>
          <a:prstGeom prst="rect">
            <a:avLst/>
          </a:prstGeom>
          <a:solidFill>
            <a:srgbClr val="B2B4A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Business POC</a:t>
            </a:r>
            <a:br>
              <a:rPr lang="en-US" dirty="0">
                <a:solidFill>
                  <a:schemeClr val="tx1"/>
                </a:solidFill>
              </a:rPr>
            </a:br>
            <a:br>
              <a:rPr lang="en-US" dirty="0">
                <a:solidFill>
                  <a:schemeClr val="tx1"/>
                </a:solidFill>
              </a:rPr>
            </a:br>
            <a:r>
              <a:rPr lang="en-US" dirty="0">
                <a:solidFill>
                  <a:schemeClr val="tx1"/>
                </a:solidFill>
              </a:rPr>
              <a:t>Authorizes who gets what type of access to their folder in AEM</a:t>
            </a:r>
          </a:p>
          <a:p>
            <a:endParaRPr lang="en-US" dirty="0"/>
          </a:p>
        </p:txBody>
      </p:sp>
      <p:sp>
        <p:nvSpPr>
          <p:cNvPr id="7" name="Rectangle 6">
            <a:extLst>
              <a:ext uri="{FF2B5EF4-FFF2-40B4-BE49-F238E27FC236}">
                <a16:creationId xmlns:a16="http://schemas.microsoft.com/office/drawing/2014/main" id="{C5622D04-BDA0-724D-913B-B626E32A8853}"/>
              </a:ext>
            </a:extLst>
          </p:cNvPr>
          <p:cNvSpPr/>
          <p:nvPr/>
        </p:nvSpPr>
        <p:spPr>
          <a:xfrm>
            <a:off x="5999554" y="1037359"/>
            <a:ext cx="2732966" cy="2141818"/>
          </a:xfrm>
          <a:prstGeom prst="rect">
            <a:avLst/>
          </a:prstGeom>
          <a:solidFill>
            <a:srgbClr val="B2B4A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Updater</a:t>
            </a:r>
            <a:br>
              <a:rPr lang="en-US" b="1" dirty="0">
                <a:solidFill>
                  <a:schemeClr val="tx1"/>
                </a:solidFill>
              </a:rPr>
            </a:br>
            <a:br>
              <a:rPr lang="en-US" b="1" dirty="0">
                <a:solidFill>
                  <a:schemeClr val="tx1"/>
                </a:solidFill>
              </a:rPr>
            </a:br>
            <a:r>
              <a:rPr lang="en-US" sz="1200" dirty="0">
                <a:solidFill>
                  <a:schemeClr val="tx1"/>
                </a:solidFill>
              </a:rPr>
              <a:t>Once a page is created, the updater can edit content, including required page content: Page properties: Title, subtitle, abstract, content ID, Thumbnail, Hero options, short description, related categories (tags), contact button</a:t>
            </a:r>
          </a:p>
        </p:txBody>
      </p:sp>
      <p:sp>
        <p:nvSpPr>
          <p:cNvPr id="8" name="Rectangle 7">
            <a:extLst>
              <a:ext uri="{FF2B5EF4-FFF2-40B4-BE49-F238E27FC236}">
                <a16:creationId xmlns:a16="http://schemas.microsoft.com/office/drawing/2014/main" id="{D5280E98-B683-F045-BCFA-B784A94F407C}"/>
              </a:ext>
            </a:extLst>
          </p:cNvPr>
          <p:cNvSpPr/>
          <p:nvPr/>
        </p:nvSpPr>
        <p:spPr>
          <a:xfrm>
            <a:off x="3205358" y="1037359"/>
            <a:ext cx="2732966" cy="2141818"/>
          </a:xfrm>
          <a:prstGeom prst="rect">
            <a:avLst/>
          </a:prstGeom>
          <a:solidFill>
            <a:srgbClr val="FFB5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Publisher</a:t>
            </a:r>
            <a:br>
              <a:rPr lang="en-US" b="1" dirty="0">
                <a:solidFill>
                  <a:schemeClr val="tx1"/>
                </a:solidFill>
              </a:rPr>
            </a:br>
            <a:br>
              <a:rPr lang="en-US" b="1" dirty="0">
                <a:solidFill>
                  <a:srgbClr val="FFB500"/>
                </a:solidFill>
              </a:rPr>
            </a:br>
            <a:r>
              <a:rPr lang="en-US" sz="1200" dirty="0">
                <a:solidFill>
                  <a:schemeClr val="tx1"/>
                </a:solidFill>
              </a:rPr>
              <a:t>Has ability to create pages for their business. Can publish or unpublish pages so that they are live on external website or are removed from visibility on external website (AEM platform).</a:t>
            </a:r>
          </a:p>
        </p:txBody>
      </p:sp>
    </p:spTree>
    <p:extLst>
      <p:ext uri="{BB962C8B-B14F-4D97-AF65-F5344CB8AC3E}">
        <p14:creationId xmlns:p14="http://schemas.microsoft.com/office/powerpoint/2010/main" val="3584581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336" y="0"/>
            <a:ext cx="5817663" cy="5143500"/>
          </a:xfrm>
          <a:prstGeom prst="rect">
            <a:avLst/>
          </a:prstGeom>
        </p:spPr>
      </p:pic>
      <p:sp>
        <p:nvSpPr>
          <p:cNvPr id="2" name="Date Placeholder 1"/>
          <p:cNvSpPr>
            <a:spLocks noGrp="1"/>
          </p:cNvSpPr>
          <p:nvPr>
            <p:ph type="dt" sz="half" idx="2"/>
          </p:nvPr>
        </p:nvSpPr>
        <p:spPr/>
        <p:txBody>
          <a:bodyPr/>
          <a:lstStyle/>
          <a:p>
            <a:fld id="{BA60D0B7-204D-244B-AED5-249073C87C2A}" type="datetime4">
              <a:rPr lang="en-US" smtClean="0"/>
              <a:t>July 12, 2021</a:t>
            </a:fld>
            <a:endParaRPr lang="en-US" dirty="0"/>
          </a:p>
        </p:txBody>
      </p:sp>
      <p:sp>
        <p:nvSpPr>
          <p:cNvPr id="5" name="Text Placeholder 4"/>
          <p:cNvSpPr>
            <a:spLocks noGrp="1"/>
          </p:cNvSpPr>
          <p:nvPr>
            <p:ph type="body" sz="quarter" idx="10"/>
          </p:nvPr>
        </p:nvSpPr>
        <p:spPr>
          <a:xfrm>
            <a:off x="411163" y="1363598"/>
            <a:ext cx="2708555" cy="3303653"/>
          </a:xfrm>
        </p:spPr>
        <p:txBody>
          <a:bodyPr>
            <a:normAutofit fontScale="92500"/>
          </a:bodyPr>
          <a:lstStyle/>
          <a:p>
            <a:r>
              <a:rPr lang="en-US" sz="1600" dirty="0"/>
              <a:t>Three categories of content on Stryker.com</a:t>
            </a:r>
          </a:p>
          <a:p>
            <a:pPr marL="285750" indent="-285750">
              <a:buFont typeface="Arial" panose="020B0604020202020204" pitchFamily="34" charset="0"/>
              <a:buChar char="•"/>
            </a:pPr>
            <a:r>
              <a:rPr lang="en-US" sz="1300" dirty="0">
                <a:solidFill>
                  <a:schemeClr val="accent4"/>
                </a:solidFill>
              </a:rPr>
              <a:t>Shared Content</a:t>
            </a:r>
          </a:p>
          <a:p>
            <a:pPr marL="628650" lvl="1" indent="-285750">
              <a:buFont typeface="Arial" panose="020B0604020202020204" pitchFamily="34" charset="0"/>
              <a:buChar char="•"/>
            </a:pPr>
            <a:r>
              <a:rPr lang="en-US" sz="1300" dirty="0">
                <a:solidFill>
                  <a:schemeClr val="accent4"/>
                </a:solidFill>
              </a:rPr>
              <a:t>All roles can edit</a:t>
            </a:r>
          </a:p>
          <a:p>
            <a:pPr marL="285750" indent="-285750">
              <a:buFont typeface="Arial" panose="020B0604020202020204" pitchFamily="34" charset="0"/>
              <a:buChar char="•"/>
            </a:pPr>
            <a:r>
              <a:rPr lang="en-US" sz="1300" dirty="0">
                <a:solidFill>
                  <a:schemeClr val="accent3"/>
                </a:solidFill>
              </a:rPr>
              <a:t>Company content</a:t>
            </a:r>
          </a:p>
          <a:p>
            <a:pPr marL="628650" lvl="1" indent="-285750">
              <a:buFont typeface="Arial" panose="020B0604020202020204" pitchFamily="34" charset="0"/>
              <a:buChar char="•"/>
            </a:pPr>
            <a:r>
              <a:rPr lang="en-US" sz="1300" dirty="0">
                <a:solidFill>
                  <a:schemeClr val="accent3"/>
                </a:solidFill>
              </a:rPr>
              <a:t>BPOCs </a:t>
            </a:r>
            <a:r>
              <a:rPr lang="en-US" sz="1300" i="1" dirty="0">
                <a:solidFill>
                  <a:schemeClr val="accent3"/>
                </a:solidFill>
              </a:rPr>
              <a:t>may</a:t>
            </a:r>
            <a:r>
              <a:rPr lang="en-US" sz="1300" dirty="0">
                <a:solidFill>
                  <a:schemeClr val="accent3"/>
                </a:solidFill>
              </a:rPr>
              <a:t> have edit rights</a:t>
            </a:r>
          </a:p>
          <a:p>
            <a:pPr marL="628650" lvl="1" indent="-285750">
              <a:buFont typeface="Arial" panose="020B0604020202020204" pitchFamily="34" charset="0"/>
              <a:buChar char="•"/>
            </a:pPr>
            <a:r>
              <a:rPr lang="en-US" sz="1300" dirty="0">
                <a:solidFill>
                  <a:schemeClr val="accent3"/>
                </a:solidFill>
              </a:rPr>
              <a:t>Digital communications team owns content/ publishing</a:t>
            </a:r>
          </a:p>
          <a:p>
            <a:pPr marL="285750" indent="-285750">
              <a:buFont typeface="Arial" panose="020B0604020202020204" pitchFamily="34" charset="0"/>
              <a:buChar char="•"/>
            </a:pPr>
            <a:r>
              <a:rPr lang="en-US" sz="1300" dirty="0">
                <a:solidFill>
                  <a:schemeClr val="accent2"/>
                </a:solidFill>
              </a:rPr>
              <a:t>Business Unit Content</a:t>
            </a:r>
          </a:p>
          <a:p>
            <a:pPr marL="628650" lvl="1" indent="-285750">
              <a:buFont typeface="Arial" panose="020B0604020202020204" pitchFamily="34" charset="0"/>
              <a:buChar char="•"/>
            </a:pPr>
            <a:r>
              <a:rPr lang="en-US" sz="1300" dirty="0">
                <a:solidFill>
                  <a:schemeClr val="accent2"/>
                </a:solidFill>
              </a:rPr>
              <a:t>BPOC owns content</a:t>
            </a:r>
          </a:p>
          <a:p>
            <a:pPr marL="285750" indent="-285750">
              <a:buFont typeface="Arial" panose="020B0604020202020204" pitchFamily="34" charset="0"/>
              <a:buChar char="•"/>
            </a:pPr>
            <a:endParaRPr lang="en-US" dirty="0">
              <a:solidFill>
                <a:srgbClr val="92D050"/>
              </a:solidFill>
            </a:endParaRPr>
          </a:p>
        </p:txBody>
      </p:sp>
      <p:sp>
        <p:nvSpPr>
          <p:cNvPr id="4" name="Title 3"/>
          <p:cNvSpPr>
            <a:spLocks noGrp="1"/>
          </p:cNvSpPr>
          <p:nvPr>
            <p:ph type="ctrTitle"/>
          </p:nvPr>
        </p:nvSpPr>
        <p:spPr/>
        <p:txBody>
          <a:bodyPr/>
          <a:lstStyle/>
          <a:p>
            <a:r>
              <a:rPr lang="en-US" dirty="0"/>
              <a:t>Site Folder</a:t>
            </a:r>
            <a:br>
              <a:rPr lang="en-US" dirty="0"/>
            </a:br>
            <a:r>
              <a:rPr lang="en-US" dirty="0"/>
              <a:t>Hierarchy</a:t>
            </a:r>
          </a:p>
        </p:txBody>
      </p:sp>
      <p:sp>
        <p:nvSpPr>
          <p:cNvPr id="7" name="Right Arrow 6"/>
          <p:cNvSpPr/>
          <p:nvPr/>
        </p:nvSpPr>
        <p:spPr>
          <a:xfrm rot="18364557">
            <a:off x="3868552" y="1256021"/>
            <a:ext cx="1196754" cy="215153"/>
          </a:xfrm>
          <a:prstGeom prs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325035" y="645617"/>
            <a:ext cx="658906" cy="181535"/>
          </a:xfrm>
          <a:prstGeom prs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686969" y="635084"/>
            <a:ext cx="814164" cy="181535"/>
          </a:xfrm>
          <a:prstGeom prs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04268" y="600952"/>
            <a:ext cx="1344706" cy="544606"/>
          </a:xfrm>
          <a:prstGeom prst="rect">
            <a:avLst/>
          </a:prstGeom>
          <a:solidFill>
            <a:srgbClr val="4C7D7A">
              <a:alpha val="20000"/>
            </a:srgbClr>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Shared</a:t>
            </a:r>
          </a:p>
        </p:txBody>
      </p:sp>
      <p:sp>
        <p:nvSpPr>
          <p:cNvPr id="12" name="Rectangle 11"/>
          <p:cNvSpPr/>
          <p:nvPr/>
        </p:nvSpPr>
        <p:spPr>
          <a:xfrm>
            <a:off x="7711289" y="1188720"/>
            <a:ext cx="1344706" cy="2998778"/>
          </a:xfrm>
          <a:prstGeom prst="rect">
            <a:avLst/>
          </a:prstGeom>
          <a:solidFill>
            <a:srgbClr val="1C5687">
              <a:alpha val="20000"/>
            </a:srgbClr>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Company</a:t>
            </a:r>
          </a:p>
        </p:txBody>
      </p:sp>
      <p:sp>
        <p:nvSpPr>
          <p:cNvPr id="13" name="Rectangle 12"/>
          <p:cNvSpPr/>
          <p:nvPr/>
        </p:nvSpPr>
        <p:spPr>
          <a:xfrm>
            <a:off x="7704268" y="4221480"/>
            <a:ext cx="1344706" cy="922020"/>
          </a:xfrm>
          <a:prstGeom prst="rect">
            <a:avLst/>
          </a:prstGeom>
          <a:solidFill>
            <a:srgbClr val="85458A">
              <a:alpha val="20000"/>
            </a:srgb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Business</a:t>
            </a:r>
          </a:p>
        </p:txBody>
      </p:sp>
    </p:spTree>
    <p:extLst>
      <p:ext uri="{BB962C8B-B14F-4D97-AF65-F5344CB8AC3E}">
        <p14:creationId xmlns:p14="http://schemas.microsoft.com/office/powerpoint/2010/main" val="199526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Product navigation</a:t>
            </a:r>
          </a:p>
        </p:txBody>
      </p:sp>
      <p:sp>
        <p:nvSpPr>
          <p:cNvPr id="3" name="Text Placeholder 2"/>
          <p:cNvSpPr>
            <a:spLocks noGrp="1"/>
          </p:cNvSpPr>
          <p:nvPr>
            <p:ph type="body" idx="13"/>
          </p:nvPr>
        </p:nvSpPr>
        <p:spPr/>
        <p:txBody>
          <a:bodyPr/>
          <a:lstStyle/>
          <a:p>
            <a:endParaRPr lang="en-US"/>
          </a:p>
        </p:txBody>
      </p:sp>
      <p:sp>
        <p:nvSpPr>
          <p:cNvPr id="4" name="Text Placeholder 3"/>
          <p:cNvSpPr>
            <a:spLocks noGrp="1"/>
          </p:cNvSpPr>
          <p:nvPr>
            <p:ph type="body" sz="quarter" idx="17"/>
          </p:nvPr>
        </p:nvSpPr>
        <p:spPr/>
        <p:txBody>
          <a:bodyPr/>
          <a:lstStyle/>
          <a:p>
            <a:r>
              <a:rPr lang="en-US" dirty="0"/>
              <a:t>Brand architecture</a:t>
            </a:r>
          </a:p>
        </p:txBody>
      </p:sp>
      <p:sp>
        <p:nvSpPr>
          <p:cNvPr id="5" name="Date Placeholder 4"/>
          <p:cNvSpPr>
            <a:spLocks noGrp="1"/>
          </p:cNvSpPr>
          <p:nvPr>
            <p:ph type="dt" sz="half" idx="2"/>
          </p:nvPr>
        </p:nvSpPr>
        <p:spPr/>
        <p:txBody>
          <a:bodyPr/>
          <a:lstStyle/>
          <a:p>
            <a:fld id="{AC499524-A10B-9845-B316-65CC9E4D83E2}" type="datetime4">
              <a:rPr lang="en-US" smtClean="0"/>
              <a:t>July 12, 2021</a:t>
            </a:fld>
            <a:endParaRPr lang="en-US" dirty="0"/>
          </a:p>
        </p:txBody>
      </p:sp>
    </p:spTree>
    <p:extLst>
      <p:ext uri="{BB962C8B-B14F-4D97-AF65-F5344CB8AC3E}">
        <p14:creationId xmlns:p14="http://schemas.microsoft.com/office/powerpoint/2010/main" val="475301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BA60D0B7-204D-244B-AED5-249073C87C2A}" type="datetime4">
              <a:rPr lang="en-US" smtClean="0"/>
              <a:t>July 12, 2021</a:t>
            </a:fld>
            <a:endParaRPr lang="en-US" dirty="0"/>
          </a:p>
        </p:txBody>
      </p:sp>
      <p:sp>
        <p:nvSpPr>
          <p:cNvPr id="5" name="Text Placeholder 4"/>
          <p:cNvSpPr>
            <a:spLocks noGrp="1"/>
          </p:cNvSpPr>
          <p:nvPr>
            <p:ph type="body" sz="quarter" idx="10"/>
          </p:nvPr>
        </p:nvSpPr>
        <p:spPr>
          <a:xfrm>
            <a:off x="411164" y="1363598"/>
            <a:ext cx="3668467" cy="3303653"/>
          </a:xfrm>
        </p:spPr>
        <p:txBody>
          <a:bodyPr>
            <a:normAutofit lnSpcReduction="10000"/>
          </a:bodyPr>
          <a:lstStyle/>
          <a:p>
            <a:r>
              <a:rPr lang="en-US" sz="1400" b="0" dirty="0"/>
              <a:t>Visitors will access product pages primarily through the </a:t>
            </a:r>
            <a:r>
              <a:rPr lang="en-US" sz="1400" dirty="0">
                <a:solidFill>
                  <a:schemeClr val="bg2"/>
                </a:solidFill>
              </a:rPr>
              <a:t>Brand Architecture.</a:t>
            </a:r>
          </a:p>
          <a:p>
            <a:r>
              <a:rPr lang="en-US" sz="1400" b="0" dirty="0"/>
              <a:t>While pages are created based on input from businesses, the Company Brand/Communications team has final oversight on content and publication:</a:t>
            </a:r>
          </a:p>
          <a:p>
            <a:pPr marL="285750" indent="-285750">
              <a:buFont typeface="Arial" panose="020B0604020202020204" pitchFamily="34" charset="0"/>
              <a:buChar char="•"/>
            </a:pPr>
            <a:r>
              <a:rPr lang="en-US" sz="1400" b="0" dirty="0"/>
              <a:t>Portfolio</a:t>
            </a:r>
          </a:p>
          <a:p>
            <a:pPr marL="285750" indent="-285750">
              <a:buFont typeface="Arial" panose="020B0604020202020204" pitchFamily="34" charset="0"/>
              <a:buChar char="•"/>
            </a:pPr>
            <a:r>
              <a:rPr lang="en-US" sz="1400" b="0" dirty="0"/>
              <a:t>Capability </a:t>
            </a:r>
          </a:p>
          <a:p>
            <a:pPr marL="285750" indent="-285750">
              <a:buFont typeface="Arial" panose="020B0604020202020204" pitchFamily="34" charset="0"/>
              <a:buChar char="•"/>
            </a:pPr>
            <a:r>
              <a:rPr lang="en-US" sz="1400" b="0" dirty="0"/>
              <a:t>Specialty</a:t>
            </a:r>
          </a:p>
          <a:p>
            <a:r>
              <a:rPr lang="en-US" sz="1200" dirty="0">
                <a:hlinkClick r:id="rId2"/>
              </a:rPr>
              <a:t>https://www.stryker.com/content/userguide/us/en/references/brand-architecture-and-ownership.html</a:t>
            </a:r>
            <a:endParaRPr lang="en-US" sz="1200" dirty="0"/>
          </a:p>
          <a:p>
            <a:endParaRPr lang="en-US" sz="1400" dirty="0"/>
          </a:p>
          <a:p>
            <a:pPr marL="285750" indent="-285750">
              <a:buFont typeface="Arial" panose="020B0604020202020204" pitchFamily="34" charset="0"/>
              <a:buChar char="•"/>
            </a:pPr>
            <a:endParaRPr lang="en-US" sz="1400" b="0" dirty="0"/>
          </a:p>
          <a:p>
            <a:pPr marL="285750" indent="-285750">
              <a:buFont typeface="Arial" panose="020B0604020202020204" pitchFamily="34" charset="0"/>
              <a:buChar char="•"/>
            </a:pPr>
            <a:endParaRPr lang="en-US" sz="1600" dirty="0">
              <a:solidFill>
                <a:srgbClr val="92D050"/>
              </a:solidFill>
            </a:endParaRPr>
          </a:p>
        </p:txBody>
      </p:sp>
      <p:sp>
        <p:nvSpPr>
          <p:cNvPr id="4" name="Title 3"/>
          <p:cNvSpPr>
            <a:spLocks noGrp="1"/>
          </p:cNvSpPr>
          <p:nvPr>
            <p:ph type="ctrTitle"/>
          </p:nvPr>
        </p:nvSpPr>
        <p:spPr>
          <a:xfrm>
            <a:off x="411480" y="367146"/>
            <a:ext cx="2510398" cy="778412"/>
          </a:xfrm>
        </p:spPr>
        <p:txBody>
          <a:bodyPr/>
          <a:lstStyle/>
          <a:p>
            <a:r>
              <a:rPr lang="en-US" dirty="0"/>
              <a:t>Product Hierarchy</a:t>
            </a:r>
          </a:p>
        </p:txBody>
      </p:sp>
      <p:pic>
        <p:nvPicPr>
          <p:cNvPr id="10" name="Picture 9" descr="Graphical user interface, website&#10;&#10;Description automatically generated">
            <a:extLst>
              <a:ext uri="{FF2B5EF4-FFF2-40B4-BE49-F238E27FC236}">
                <a16:creationId xmlns:a16="http://schemas.microsoft.com/office/drawing/2014/main" id="{13740265-50BD-D440-8BFA-5B24AEA976E1}"/>
              </a:ext>
            </a:extLst>
          </p:cNvPr>
          <p:cNvPicPr>
            <a:picLocks noChangeAspect="1"/>
          </p:cNvPicPr>
          <p:nvPr/>
        </p:nvPicPr>
        <p:blipFill>
          <a:blip r:embed="rId3"/>
          <a:stretch>
            <a:fillRect/>
          </a:stretch>
        </p:blipFill>
        <p:spPr>
          <a:xfrm>
            <a:off x="4286862" y="1017417"/>
            <a:ext cx="4583824" cy="3217965"/>
          </a:xfrm>
          <a:prstGeom prst="rect">
            <a:avLst/>
          </a:prstGeom>
          <a:ln w="6350" cap="sq">
            <a:solidFill>
              <a:srgbClr val="000000"/>
            </a:solidFill>
            <a:prstDash val="solid"/>
            <a:miter lim="800000"/>
          </a:ln>
          <a:effectLst/>
        </p:spPr>
      </p:pic>
      <p:sp>
        <p:nvSpPr>
          <p:cNvPr id="12" name="Rectangle 11"/>
          <p:cNvSpPr/>
          <p:nvPr/>
        </p:nvSpPr>
        <p:spPr>
          <a:xfrm>
            <a:off x="4934444" y="1251058"/>
            <a:ext cx="1631161" cy="175846"/>
          </a:xfrm>
          <a:prstGeom prst="rect">
            <a:avLst/>
          </a:prstGeom>
          <a:solidFill>
            <a:srgbClr val="FFC000">
              <a:alpha val="20000"/>
            </a:srgb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20DD4A82-D3EF-EA4F-BFE3-503AE7EDC121}"/>
              </a:ext>
            </a:extLst>
          </p:cNvPr>
          <p:cNvCxnSpPr>
            <a:cxnSpLocks/>
            <a:endCxn id="12" idx="1"/>
          </p:cNvCxnSpPr>
          <p:nvPr/>
        </p:nvCxnSpPr>
        <p:spPr>
          <a:xfrm flipV="1">
            <a:off x="3101926" y="1338981"/>
            <a:ext cx="1832518" cy="419482"/>
          </a:xfrm>
          <a:prstGeom prst="straightConnector1">
            <a:avLst/>
          </a:prstGeom>
          <a:ln w="19050"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46187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A0D2BBF5-0089-384C-81BC-8AEA075245EC}" type="datetime4">
              <a:rPr lang="en-US" smtClean="0"/>
              <a:t>July 12, 2021</a:t>
            </a:fld>
            <a:endParaRPr lang="en-US" dirty="0"/>
          </a:p>
        </p:txBody>
      </p:sp>
      <p:sp>
        <p:nvSpPr>
          <p:cNvPr id="7" name="Title 6"/>
          <p:cNvSpPr>
            <a:spLocks noGrp="1"/>
          </p:cNvSpPr>
          <p:nvPr>
            <p:ph type="ctrTitle"/>
          </p:nvPr>
        </p:nvSpPr>
        <p:spPr>
          <a:xfrm>
            <a:off x="411479" y="367146"/>
            <a:ext cx="7808595" cy="876438"/>
          </a:xfrm>
        </p:spPr>
        <p:txBody>
          <a:bodyPr/>
          <a:lstStyle/>
          <a:p>
            <a:r>
              <a:rPr lang="en-US" dirty="0"/>
              <a:t>Visitor Experience: Brand Architecture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18" y="1693038"/>
            <a:ext cx="2071493" cy="1652341"/>
          </a:xfrm>
          <a:prstGeom prst="rect">
            <a:avLst/>
          </a:prstGeom>
          <a:ln w="6350" cap="sq">
            <a:solidFill>
              <a:srgbClr val="000000"/>
            </a:solidFill>
            <a:prstDash val="solid"/>
            <a:miter lim="800000"/>
          </a:ln>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781" y="1693038"/>
            <a:ext cx="2101313" cy="1414055"/>
          </a:xfrm>
          <a:prstGeom prst="rect">
            <a:avLst/>
          </a:prstGeom>
          <a:ln w="6350" cap="sq">
            <a:solidFill>
              <a:srgbClr val="000000"/>
            </a:solidFill>
            <a:prstDash val="solid"/>
            <a:miter lim="800000"/>
          </a:ln>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589" t="2420" r="19062" b="19129"/>
          <a:stretch/>
        </p:blipFill>
        <p:spPr>
          <a:xfrm>
            <a:off x="4753517" y="1693038"/>
            <a:ext cx="1893608" cy="3140895"/>
          </a:xfrm>
          <a:prstGeom prst="rect">
            <a:avLst/>
          </a:prstGeom>
          <a:ln w="6350" cap="sq">
            <a:solidFill>
              <a:srgbClr val="000000"/>
            </a:solidFill>
            <a:prstDash val="solid"/>
            <a:miter lim="800000"/>
          </a:ln>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9217" t="3829" r="22053"/>
          <a:stretch/>
        </p:blipFill>
        <p:spPr>
          <a:xfrm>
            <a:off x="6839847" y="1693038"/>
            <a:ext cx="1933896" cy="2724754"/>
          </a:xfrm>
          <a:prstGeom prst="rect">
            <a:avLst/>
          </a:prstGeom>
          <a:ln w="6350" cap="sq">
            <a:solidFill>
              <a:srgbClr val="000000"/>
            </a:solidFill>
            <a:prstDash val="solid"/>
            <a:miter lim="800000"/>
          </a:ln>
          <a:effectLst/>
        </p:spPr>
      </p:pic>
      <p:sp>
        <p:nvSpPr>
          <p:cNvPr id="8" name="Down Arrow 7"/>
          <p:cNvSpPr/>
          <p:nvPr/>
        </p:nvSpPr>
        <p:spPr>
          <a:xfrm>
            <a:off x="517587" y="1417348"/>
            <a:ext cx="205063" cy="400424"/>
          </a:xfrm>
          <a:prstGeom prst="downArrow">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661070" y="1360204"/>
            <a:ext cx="205063" cy="1001996"/>
          </a:xfrm>
          <a:prstGeom prst="down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992751" y="1417347"/>
            <a:ext cx="205063" cy="1074806"/>
          </a:xfrm>
          <a:prstGeom prst="downArrow">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7963" y="1232682"/>
            <a:ext cx="575542" cy="184666"/>
          </a:xfrm>
          <a:prstGeom prst="rect">
            <a:avLst/>
          </a:prstGeom>
          <a:solidFill>
            <a:schemeClr val="accent3"/>
          </a:solidFill>
        </p:spPr>
        <p:txBody>
          <a:bodyPr wrap="none" lIns="0" tIns="0" rIns="0" bIns="0" rtlCol="0">
            <a:spAutoFit/>
          </a:bodyPr>
          <a:lstStyle/>
          <a:p>
            <a:r>
              <a:rPr lang="en-US" sz="1200" dirty="0">
                <a:solidFill>
                  <a:schemeClr val="bg1"/>
                </a:solidFill>
              </a:rPr>
              <a:t>Portfolio</a:t>
            </a:r>
          </a:p>
        </p:txBody>
      </p:sp>
      <p:sp>
        <p:nvSpPr>
          <p:cNvPr id="13" name="TextBox 12"/>
          <p:cNvSpPr txBox="1"/>
          <p:nvPr/>
        </p:nvSpPr>
        <p:spPr>
          <a:xfrm>
            <a:off x="2710579" y="1232681"/>
            <a:ext cx="663643" cy="184666"/>
          </a:xfrm>
          <a:prstGeom prst="rect">
            <a:avLst/>
          </a:prstGeom>
          <a:solidFill>
            <a:schemeClr val="accent2"/>
          </a:solidFill>
        </p:spPr>
        <p:txBody>
          <a:bodyPr wrap="square" lIns="0" tIns="0" rIns="0" bIns="0" rtlCol="0">
            <a:spAutoFit/>
          </a:bodyPr>
          <a:lstStyle/>
          <a:p>
            <a:r>
              <a:rPr lang="en-US" sz="1200" dirty="0">
                <a:solidFill>
                  <a:schemeClr val="bg1"/>
                </a:solidFill>
              </a:rPr>
              <a:t>Capability</a:t>
            </a:r>
          </a:p>
        </p:txBody>
      </p:sp>
      <p:sp>
        <p:nvSpPr>
          <p:cNvPr id="14" name="TextBox 13"/>
          <p:cNvSpPr txBox="1"/>
          <p:nvPr/>
        </p:nvSpPr>
        <p:spPr>
          <a:xfrm>
            <a:off x="5047101" y="1232682"/>
            <a:ext cx="593111" cy="184666"/>
          </a:xfrm>
          <a:prstGeom prst="rect">
            <a:avLst/>
          </a:prstGeom>
          <a:solidFill>
            <a:schemeClr val="accent4"/>
          </a:solidFill>
        </p:spPr>
        <p:txBody>
          <a:bodyPr wrap="none" lIns="0" tIns="0" rIns="0" bIns="0" rtlCol="0">
            <a:spAutoFit/>
          </a:bodyPr>
          <a:lstStyle/>
          <a:p>
            <a:r>
              <a:rPr lang="en-US" sz="1200" dirty="0">
                <a:solidFill>
                  <a:schemeClr val="bg1"/>
                </a:solidFill>
              </a:rPr>
              <a:t>Specialty</a:t>
            </a:r>
          </a:p>
        </p:txBody>
      </p:sp>
      <p:sp>
        <p:nvSpPr>
          <p:cNvPr id="16" name="TextBox 15"/>
          <p:cNvSpPr txBox="1"/>
          <p:nvPr/>
        </p:nvSpPr>
        <p:spPr>
          <a:xfrm>
            <a:off x="6213258" y="1238633"/>
            <a:ext cx="2777180" cy="184666"/>
          </a:xfrm>
          <a:prstGeom prst="rect">
            <a:avLst/>
          </a:prstGeom>
          <a:solidFill>
            <a:schemeClr val="bg1">
              <a:lumMod val="50000"/>
            </a:schemeClr>
          </a:solidFill>
        </p:spPr>
        <p:txBody>
          <a:bodyPr wrap="square" lIns="0" tIns="0" rIns="0" bIns="0" rtlCol="0">
            <a:spAutoFit/>
          </a:bodyPr>
          <a:lstStyle/>
          <a:p>
            <a:r>
              <a:rPr lang="en-US" sz="1200" dirty="0">
                <a:solidFill>
                  <a:schemeClr val="bg1"/>
                </a:solidFill>
              </a:rPr>
              <a:t>Product, system, procedure</a:t>
            </a:r>
          </a:p>
        </p:txBody>
      </p:sp>
      <p:sp>
        <p:nvSpPr>
          <p:cNvPr id="22" name="Rectangle 21"/>
          <p:cNvSpPr/>
          <p:nvPr/>
        </p:nvSpPr>
        <p:spPr>
          <a:xfrm>
            <a:off x="4753516" y="2894483"/>
            <a:ext cx="1893609" cy="1939450"/>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flipV="1">
            <a:off x="6280771" y="1417346"/>
            <a:ext cx="203941" cy="2243229"/>
          </a:xfrm>
          <a:prstGeom prst="upArrow">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p:cNvSpPr/>
          <p:nvPr/>
        </p:nvSpPr>
        <p:spPr>
          <a:xfrm flipV="1">
            <a:off x="6944032" y="1423296"/>
            <a:ext cx="203941" cy="2237278"/>
          </a:xfrm>
          <a:prstGeom prst="upArrow">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839847" y="2894484"/>
            <a:ext cx="1933896" cy="1086674"/>
          </a:xfrm>
          <a:prstGeom prst="rect">
            <a:avLst/>
          </a:prstGeom>
          <a:no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85169" y="940579"/>
            <a:ext cx="617156" cy="161583"/>
          </a:xfrm>
          <a:prstGeom prst="rect">
            <a:avLst/>
          </a:prstGeom>
          <a:noFill/>
        </p:spPr>
        <p:txBody>
          <a:bodyPr wrap="none" lIns="0" tIns="0" rIns="0" bIns="0" rtlCol="0">
            <a:spAutoFit/>
          </a:bodyPr>
          <a:lstStyle/>
          <a:p>
            <a:pPr algn="ctr"/>
            <a:r>
              <a:rPr lang="en-US" sz="1050" dirty="0"/>
              <a:t>Homepage</a:t>
            </a:r>
          </a:p>
        </p:txBody>
      </p:sp>
      <p:sp>
        <p:nvSpPr>
          <p:cNvPr id="28" name="TextBox 27"/>
          <p:cNvSpPr txBox="1"/>
          <p:nvPr/>
        </p:nvSpPr>
        <p:spPr>
          <a:xfrm>
            <a:off x="3166324" y="954479"/>
            <a:ext cx="411972" cy="161583"/>
          </a:xfrm>
          <a:prstGeom prst="rect">
            <a:avLst/>
          </a:prstGeom>
          <a:noFill/>
        </p:spPr>
        <p:txBody>
          <a:bodyPr wrap="none" lIns="0" tIns="0" rIns="0" bIns="0" rtlCol="0">
            <a:spAutoFit/>
          </a:bodyPr>
          <a:lstStyle/>
          <a:p>
            <a:pPr algn="ctr"/>
            <a:r>
              <a:rPr lang="en-US" sz="1050" dirty="0"/>
              <a:t>Level 1</a:t>
            </a:r>
          </a:p>
        </p:txBody>
      </p:sp>
      <p:sp>
        <p:nvSpPr>
          <p:cNvPr id="29" name="TextBox 28"/>
          <p:cNvSpPr txBox="1"/>
          <p:nvPr/>
        </p:nvSpPr>
        <p:spPr>
          <a:xfrm>
            <a:off x="5303487" y="954479"/>
            <a:ext cx="411972" cy="161583"/>
          </a:xfrm>
          <a:prstGeom prst="rect">
            <a:avLst/>
          </a:prstGeom>
          <a:noFill/>
        </p:spPr>
        <p:txBody>
          <a:bodyPr wrap="none" lIns="0" tIns="0" rIns="0" bIns="0" rtlCol="0">
            <a:spAutoFit/>
          </a:bodyPr>
          <a:lstStyle/>
          <a:p>
            <a:pPr algn="ctr"/>
            <a:r>
              <a:rPr lang="en-US" sz="1050" dirty="0"/>
              <a:t>Level 2</a:t>
            </a:r>
          </a:p>
        </p:txBody>
      </p:sp>
      <p:sp>
        <p:nvSpPr>
          <p:cNvPr id="30" name="TextBox 29"/>
          <p:cNvSpPr txBox="1"/>
          <p:nvPr/>
        </p:nvSpPr>
        <p:spPr>
          <a:xfrm>
            <a:off x="7565094" y="954479"/>
            <a:ext cx="411971" cy="161583"/>
          </a:xfrm>
          <a:prstGeom prst="rect">
            <a:avLst/>
          </a:prstGeom>
          <a:noFill/>
        </p:spPr>
        <p:txBody>
          <a:bodyPr wrap="none" lIns="0" tIns="0" rIns="0" bIns="0" rtlCol="0">
            <a:spAutoFit/>
          </a:bodyPr>
          <a:lstStyle/>
          <a:p>
            <a:pPr algn="ctr"/>
            <a:r>
              <a:rPr lang="en-US" sz="1050" dirty="0"/>
              <a:t>Level 3</a:t>
            </a:r>
          </a:p>
        </p:txBody>
      </p:sp>
      <p:sp>
        <p:nvSpPr>
          <p:cNvPr id="9" name="Rectangle 8"/>
          <p:cNvSpPr/>
          <p:nvPr/>
        </p:nvSpPr>
        <p:spPr>
          <a:xfrm>
            <a:off x="241418" y="3660576"/>
            <a:ext cx="4320996" cy="1061829"/>
          </a:xfrm>
          <a:prstGeom prst="rect">
            <a:avLst/>
          </a:prstGeom>
        </p:spPr>
        <p:txBody>
          <a:bodyPr wrap="square">
            <a:spAutoFit/>
          </a:bodyPr>
          <a:lstStyle/>
          <a:p>
            <a:pPr marL="114300" indent="-114300"/>
            <a:r>
              <a:rPr lang="en-US" sz="900" b="1" dirty="0"/>
              <a:t>What is a portfolio, capability and specialty page?</a:t>
            </a:r>
          </a:p>
          <a:p>
            <a:pPr marL="114300" indent="-114300">
              <a:buFont typeface="Arial" panose="020B0604020202020204" pitchFamily="34" charset="0"/>
              <a:buChar char="•"/>
            </a:pPr>
            <a:r>
              <a:rPr lang="en-US" sz="900" dirty="0"/>
              <a:t>These are the three page types that form the product Brand Architecture section of the site. </a:t>
            </a:r>
          </a:p>
          <a:p>
            <a:pPr marL="114300" indent="-114300">
              <a:buFont typeface="Arial" panose="020B0604020202020204" pitchFamily="34" charset="0"/>
              <a:buChar char="•"/>
            </a:pPr>
            <a:r>
              <a:rPr lang="en-US" sz="900" dirty="0"/>
              <a:t>The page types form a loose rather than a strict hierarchy because an item or product can exist in more than one place. </a:t>
            </a:r>
          </a:p>
          <a:p>
            <a:pPr marL="571500" lvl="2" indent="-114300">
              <a:buFont typeface="Arial" panose="020B0604020202020204" pitchFamily="34" charset="0"/>
              <a:buChar char="•"/>
            </a:pPr>
            <a:r>
              <a:rPr lang="en-US" sz="900" dirty="0"/>
              <a:t>For example, the Spine capability appears in both the </a:t>
            </a:r>
            <a:r>
              <a:rPr lang="en-US" sz="900" dirty="0" err="1"/>
              <a:t>orthopaedic</a:t>
            </a:r>
            <a:r>
              <a:rPr lang="en-US" sz="900" dirty="0"/>
              <a:t> and </a:t>
            </a:r>
            <a:r>
              <a:rPr lang="en-US" sz="900" dirty="0" err="1"/>
              <a:t>neurotechnology</a:t>
            </a:r>
            <a:r>
              <a:rPr lang="en-US" sz="900" dirty="0"/>
              <a:t> portfolio. </a:t>
            </a:r>
          </a:p>
        </p:txBody>
      </p:sp>
    </p:spTree>
    <p:extLst>
      <p:ext uri="{BB962C8B-B14F-4D97-AF65-F5344CB8AC3E}">
        <p14:creationId xmlns:p14="http://schemas.microsoft.com/office/powerpoint/2010/main" val="2556998931"/>
      </p:ext>
    </p:extLst>
  </p:cSld>
  <p:clrMapOvr>
    <a:masterClrMapping/>
  </p:clrMapOvr>
</p:sld>
</file>

<file path=ppt/theme/theme1.xml><?xml version="1.0" encoding="utf-8"?>
<a:theme xmlns:a="http://schemas.openxmlformats.org/drawingml/2006/main" name="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owerpoint-template-general-use-fonts-16-9.potx" id="{620AA8EC-82CF-4CBC-9060-64FDECA53A02}" vid="{14AAE76D-3FCC-49AF-B425-7DC2966422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Stryker Branded-Widescreen</Template>
  <TotalTime>30550</TotalTime>
  <Words>3320</Words>
  <Application>Microsoft Macintosh PowerPoint</Application>
  <PresentationFormat>On-screen Show (16:9)</PresentationFormat>
  <Paragraphs>393</Paragraphs>
  <Slides>38</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.AppleSystemUIFont</vt:lpstr>
      <vt:lpstr>Arial</vt:lpstr>
      <vt:lpstr>Arial Black</vt:lpstr>
      <vt:lpstr>Cambria</vt:lpstr>
      <vt:lpstr>Courier New</vt:lpstr>
      <vt:lpstr>Egyptienne F LT Std</vt:lpstr>
      <vt:lpstr>HumanistSlab712W01</vt:lpstr>
      <vt:lpstr>Rockwell</vt:lpstr>
      <vt:lpstr>Wingdings</vt:lpstr>
      <vt:lpstr>Stryker Corporate Template_091815</vt:lpstr>
      <vt:lpstr>PowerPoint Presentation</vt:lpstr>
      <vt:lpstr>PowerPoint Presentation</vt:lpstr>
      <vt:lpstr>Definitions</vt:lpstr>
      <vt:lpstr>Business Requirements</vt:lpstr>
      <vt:lpstr>Roles</vt:lpstr>
      <vt:lpstr>Site Folder Hierarchy</vt:lpstr>
      <vt:lpstr>PowerPoint Presentation</vt:lpstr>
      <vt:lpstr>Product Hierarchy</vt:lpstr>
      <vt:lpstr>Visitor Experience: Brand Architecture</vt:lpstr>
      <vt:lpstr>How products appear on Stryker.com</vt:lpstr>
      <vt:lpstr>How products appear on Stryker.com</vt:lpstr>
      <vt:lpstr>How products appear on Stryker.com</vt:lpstr>
      <vt:lpstr>How products appear on Stryker.com</vt:lpstr>
      <vt:lpstr>PowerPoint Presentation</vt:lpstr>
      <vt:lpstr>Business Unit Hierarchy </vt:lpstr>
      <vt:lpstr>Template basics: Product Content-types</vt:lpstr>
      <vt:lpstr>BU landing page template</vt:lpstr>
      <vt:lpstr>PowerPoint Presentation</vt:lpstr>
      <vt:lpstr>Standard components overview  For additional components, information and governance around components, please visit:  https://www.stryker.com/content/userguide/us/en/components.html</vt:lpstr>
      <vt:lpstr>Comparison: Large Headline with RTE</vt:lpstr>
      <vt:lpstr>Standard components overview (cont’d)  For additional components, information and governance around components, please visit:  https://www.stryker.com/content/userguide/us/en/components.html</vt:lpstr>
      <vt:lpstr>PowerPoint Presentation</vt:lpstr>
      <vt:lpstr>PowerPoint Presentation</vt:lpstr>
      <vt:lpstr>Product Page sections</vt:lpstr>
      <vt:lpstr>PowerPoint Presentation</vt:lpstr>
      <vt:lpstr>PowerPoint Presentation</vt:lpstr>
      <vt:lpstr>PowerPoint Presentation</vt:lpstr>
      <vt:lpstr>PowerPoint Presentation</vt:lpstr>
      <vt:lpstr>PowerPoint Presentation</vt:lpstr>
      <vt:lpstr>Page Creation Checklist for Publishers</vt:lpstr>
      <vt:lpstr>Publishers only: Publishing a page </vt:lpstr>
      <vt:lpstr>Publish Checklist</vt:lpstr>
      <vt:lpstr>PowerPoint Presentation</vt:lpstr>
      <vt:lpstr>Uploading resources and assets</vt:lpstr>
      <vt:lpstr>How to edit an AEM page</vt:lpstr>
      <vt:lpstr>Adding images to pages</vt:lpstr>
      <vt:lpstr>Stryker.com Resource Center</vt:lpstr>
      <vt:lpstr>Contact us</vt:lpstr>
    </vt:vector>
  </TitlesOfParts>
  <Company>DDM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Campomanes, Bridget</dc:creator>
  <cp:lastModifiedBy>Shue, Garrett</cp:lastModifiedBy>
  <cp:revision>189</cp:revision>
  <cp:lastPrinted>2018-04-10T16:01:52Z</cp:lastPrinted>
  <dcterms:created xsi:type="dcterms:W3CDTF">2018-03-16T22:19:37Z</dcterms:created>
  <dcterms:modified xsi:type="dcterms:W3CDTF">2021-07-12T17:44:21Z</dcterms:modified>
</cp:coreProperties>
</file>