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Lst>
  <p:sldSz cx="7556500" cy="10693400"/>
  <p:notesSz cx="7556500" cy="10693400"/>
  <p:embeddedFontLst>
    <p:embeddedFont>
      <p:font typeface="Cambria" panose="02040503050406030204" pitchFamily="18" charset="0"/>
      <p:regular r:id="rId10"/>
      <p:bold r:id="rId11"/>
      <p:italic r:id="rId12"/>
      <p:boldItalic r:id="rId13"/>
    </p:embeddedFont>
    <p:embeddedFont>
      <p:font typeface="Futura For Stryker" panose="020B0802020204020204" pitchFamily="34" charset="0"/>
      <p:bold r:id="rId14"/>
    </p:embeddedFont>
    <p:embeddedFont>
      <p:font typeface="HumstSlab712 BT" panose="02040603040506030204" pitchFamily="18" charset="0"/>
      <p:regular r:id="rId15"/>
    </p:embeddedFont>
    <p:embeddedFont>
      <p:font typeface="URWEgyptienneTOTLig" panose="04000500000000000000" pitchFamily="82" charset="0"/>
      <p:regular r:id="rId16"/>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A82E0-D945-4BC9-BE08-D9ABEED04D54}" v="32" dt="2025-04-09T08:43:52.9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318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450" b="1" i="0">
                <a:solidFill>
                  <a:srgbClr val="231F20"/>
                </a:solidFill>
                <a:latin typeface="Futura For Stryker"/>
                <a:cs typeface="Futura For Stryke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231F20"/>
                </a:solidFill>
                <a:latin typeface="Futura For Stryker"/>
                <a:cs typeface="Futura For Stryker"/>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231F20"/>
                </a:solidFill>
                <a:latin typeface="Futura For Stryker"/>
                <a:cs typeface="Futura For Stryke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231F20"/>
                </a:solidFill>
                <a:latin typeface="Futura For Stryker"/>
                <a:cs typeface="Futura For Stryke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300233"/>
            <a:ext cx="7560309" cy="391795"/>
          </a:xfrm>
          <a:custGeom>
            <a:avLst/>
            <a:gdLst/>
            <a:ahLst/>
            <a:cxnLst/>
            <a:rect l="l" t="t" r="r" b="b"/>
            <a:pathLst>
              <a:path w="7560309" h="391795">
                <a:moveTo>
                  <a:pt x="7559992" y="0"/>
                </a:moveTo>
                <a:lnTo>
                  <a:pt x="0" y="0"/>
                </a:lnTo>
                <a:lnTo>
                  <a:pt x="0" y="391769"/>
                </a:lnTo>
                <a:lnTo>
                  <a:pt x="7559992" y="391769"/>
                </a:lnTo>
                <a:lnTo>
                  <a:pt x="7559992" y="0"/>
                </a:lnTo>
                <a:close/>
              </a:path>
            </a:pathLst>
          </a:custGeom>
          <a:solidFill>
            <a:srgbClr val="FFB500"/>
          </a:solidFill>
        </p:spPr>
        <p:txBody>
          <a:bodyPr wrap="square" lIns="0" tIns="0" rIns="0" bIns="0" rtlCol="0"/>
          <a:lstStyle/>
          <a:p>
            <a:endParaRPr/>
          </a:p>
        </p:txBody>
      </p:sp>
      <p:sp>
        <p:nvSpPr>
          <p:cNvPr id="2" name="Holder 2"/>
          <p:cNvSpPr>
            <a:spLocks noGrp="1"/>
          </p:cNvSpPr>
          <p:nvPr>
            <p:ph type="title"/>
          </p:nvPr>
        </p:nvSpPr>
        <p:spPr>
          <a:xfrm>
            <a:off x="800399" y="995194"/>
            <a:ext cx="5892800" cy="2002789"/>
          </a:xfrm>
          <a:prstGeom prst="rect">
            <a:avLst/>
          </a:prstGeom>
        </p:spPr>
        <p:txBody>
          <a:bodyPr wrap="square" lIns="0" tIns="0" rIns="0" bIns="0">
            <a:spAutoFit/>
          </a:bodyPr>
          <a:lstStyle>
            <a:lvl1pPr>
              <a:defRPr sz="4450" b="1" i="0">
                <a:solidFill>
                  <a:srgbClr val="231F20"/>
                </a:solidFill>
                <a:latin typeface="Futura For Stryker"/>
                <a:cs typeface="Futura For Stryker"/>
              </a:defRPr>
            </a:lvl1pPr>
          </a:lstStyle>
          <a:p>
            <a:endParaRPr/>
          </a:p>
        </p:txBody>
      </p:sp>
      <p:sp>
        <p:nvSpPr>
          <p:cNvPr id="3" name="Holder 3"/>
          <p:cNvSpPr>
            <a:spLocks noGrp="1"/>
          </p:cNvSpPr>
          <p:nvPr>
            <p:ph type="body" idx="1"/>
          </p:nvPr>
        </p:nvSpPr>
        <p:spPr>
          <a:xfrm>
            <a:off x="762304" y="3895899"/>
            <a:ext cx="6043295" cy="4622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ndreea.grosu@stryker.com" TargetMode="External"/><Relationship Id="rId2" Type="http://schemas.openxmlformats.org/officeDocument/2006/relationships/hyperlink" Target="mailto:aura-maria.badea@stryke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D08FC6-BD4F-B161-2E82-F23300FDDAC8}"/>
              </a:ext>
            </a:extLst>
          </p:cNvPr>
          <p:cNvSpPr/>
          <p:nvPr/>
        </p:nvSpPr>
        <p:spPr>
          <a:xfrm>
            <a:off x="438299" y="1457324"/>
            <a:ext cx="6726774" cy="32666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skeleton of a person's legs&#10;&#10;Description automatically generated">
            <a:extLst>
              <a:ext uri="{FF2B5EF4-FFF2-40B4-BE49-F238E27FC236}">
                <a16:creationId xmlns:a16="http://schemas.microsoft.com/office/drawing/2014/main" id="{FF1CA342-16FA-3791-BD34-25FE44070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789" y="1448448"/>
            <a:ext cx="4224261" cy="5061349"/>
          </a:xfrm>
          <a:prstGeom prst="rect">
            <a:avLst/>
          </a:prstGeom>
        </p:spPr>
      </p:pic>
      <p:sp>
        <p:nvSpPr>
          <p:cNvPr id="7" name="Rectangle 6">
            <a:extLst>
              <a:ext uri="{FF2B5EF4-FFF2-40B4-BE49-F238E27FC236}">
                <a16:creationId xmlns:a16="http://schemas.microsoft.com/office/drawing/2014/main" id="{94CBB1BA-AF95-733A-2644-4C26504682FE}"/>
              </a:ext>
            </a:extLst>
          </p:cNvPr>
          <p:cNvSpPr/>
          <p:nvPr/>
        </p:nvSpPr>
        <p:spPr>
          <a:xfrm>
            <a:off x="438299" y="5103228"/>
            <a:ext cx="6726774" cy="1574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942648C-0CC4-A536-739A-F4169DE777A8}"/>
              </a:ext>
            </a:extLst>
          </p:cNvPr>
          <p:cNvSpPr/>
          <p:nvPr/>
        </p:nvSpPr>
        <p:spPr>
          <a:xfrm>
            <a:off x="621169" y="4179303"/>
            <a:ext cx="4265930" cy="923925"/>
          </a:xfrm>
          <a:prstGeom prst="rect">
            <a:avLst/>
          </a:prstGeom>
          <a:solidFill>
            <a:schemeClr val="bg1"/>
          </a:solidFill>
          <a:ln>
            <a:noFill/>
          </a:ln>
          <a:effectLst>
            <a:outerShdw blurRad="50800" dist="25400" sx="101000" sy="1010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bject 3"/>
          <p:cNvSpPr/>
          <p:nvPr/>
        </p:nvSpPr>
        <p:spPr>
          <a:xfrm>
            <a:off x="0" y="9270009"/>
            <a:ext cx="7560309" cy="1422400"/>
          </a:xfrm>
          <a:custGeom>
            <a:avLst/>
            <a:gdLst/>
            <a:ahLst/>
            <a:cxnLst/>
            <a:rect l="l" t="t" r="r" b="b"/>
            <a:pathLst>
              <a:path w="7560309" h="1422400">
                <a:moveTo>
                  <a:pt x="7559992" y="0"/>
                </a:moveTo>
                <a:lnTo>
                  <a:pt x="0" y="0"/>
                </a:lnTo>
                <a:lnTo>
                  <a:pt x="0" y="1421993"/>
                </a:lnTo>
                <a:lnTo>
                  <a:pt x="7559992" y="1421993"/>
                </a:lnTo>
                <a:lnTo>
                  <a:pt x="7559992" y="0"/>
                </a:lnTo>
                <a:close/>
              </a:path>
            </a:pathLst>
          </a:custGeom>
          <a:solidFill>
            <a:srgbClr val="FFB500"/>
          </a:solid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3225080153"/>
              </p:ext>
            </p:extLst>
          </p:nvPr>
        </p:nvGraphicFramePr>
        <p:xfrm>
          <a:off x="5451869" y="6447529"/>
          <a:ext cx="1676400" cy="1886585"/>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tblGrid>
              <a:tr h="227965">
                <a:tc>
                  <a:txBody>
                    <a:bodyPr/>
                    <a:lstStyle/>
                    <a:p>
                      <a:pPr>
                        <a:lnSpc>
                          <a:spcPct val="100000"/>
                        </a:lnSpc>
                        <a:spcBef>
                          <a:spcPts val="45"/>
                        </a:spcBef>
                      </a:pPr>
                      <a:r>
                        <a:rPr sz="1250" b="1" spc="-10" dirty="0">
                          <a:solidFill>
                            <a:srgbClr val="FFB500"/>
                          </a:solidFill>
                          <a:latin typeface="Futura For Stryker"/>
                          <a:cs typeface="Futura For Stryker"/>
                        </a:rPr>
                        <a:t>Date:</a:t>
                      </a:r>
                      <a:endParaRPr sz="1250">
                        <a:latin typeface="Futura For Stryker"/>
                        <a:cs typeface="Futura For Stryker"/>
                      </a:endParaRPr>
                    </a:p>
                  </a:txBody>
                  <a:tcPr marL="0" marR="0" marT="5715" marB="0"/>
                </a:tc>
                <a:extLst>
                  <a:ext uri="{0D108BD9-81ED-4DB2-BD59-A6C34878D82A}">
                    <a16:rowId xmlns:a16="http://schemas.microsoft.com/office/drawing/2014/main" val="10000"/>
                  </a:ext>
                </a:extLst>
              </a:tr>
              <a:tr h="273050">
                <a:tc>
                  <a:txBody>
                    <a:bodyPr/>
                    <a:lstStyle/>
                    <a:p>
                      <a:pPr>
                        <a:lnSpc>
                          <a:spcPct val="100000"/>
                        </a:lnSpc>
                        <a:spcBef>
                          <a:spcPts val="80"/>
                        </a:spcBef>
                      </a:pPr>
                      <a:r>
                        <a:rPr lang="pl-PL" sz="1250" dirty="0">
                          <a:solidFill>
                            <a:srgbClr val="231F20"/>
                          </a:solidFill>
                          <a:latin typeface="HumstSlab712 BT"/>
                          <a:cs typeface="HumstSlab712 BT"/>
                        </a:rPr>
                        <a:t>April 29th – 30th </a:t>
                      </a:r>
                      <a:endParaRPr sz="1250" dirty="0">
                        <a:latin typeface="HumstSlab712 BT"/>
                        <a:cs typeface="HumstSlab712 BT"/>
                      </a:endParaRPr>
                    </a:p>
                  </a:txBody>
                  <a:tcPr marL="0" marR="0" marT="10160" marB="0">
                    <a:lnB w="9525">
                      <a:solidFill>
                        <a:srgbClr val="4C4D4F"/>
                      </a:solidFill>
                      <a:prstDash val="solid"/>
                    </a:lnB>
                  </a:tcPr>
                </a:tc>
                <a:extLst>
                  <a:ext uri="{0D108BD9-81ED-4DB2-BD59-A6C34878D82A}">
                    <a16:rowId xmlns:a16="http://schemas.microsoft.com/office/drawing/2014/main" val="10001"/>
                  </a:ext>
                </a:extLst>
              </a:tr>
              <a:tr h="438150">
                <a:tc>
                  <a:txBody>
                    <a:bodyPr/>
                    <a:lstStyle/>
                    <a:p>
                      <a:pPr>
                        <a:lnSpc>
                          <a:spcPct val="100000"/>
                        </a:lnSpc>
                        <a:spcBef>
                          <a:spcPts val="254"/>
                        </a:spcBef>
                      </a:pPr>
                      <a:endParaRPr sz="1250">
                        <a:latin typeface="Times New Roman"/>
                        <a:cs typeface="Times New Roman"/>
                      </a:endParaRPr>
                    </a:p>
                    <a:p>
                      <a:pPr>
                        <a:lnSpc>
                          <a:spcPct val="100000"/>
                        </a:lnSpc>
                      </a:pPr>
                      <a:r>
                        <a:rPr sz="1250" b="1" spc="-10" dirty="0">
                          <a:solidFill>
                            <a:srgbClr val="FFB500"/>
                          </a:solidFill>
                          <a:latin typeface="Futura For Stryker"/>
                          <a:cs typeface="Futura For Stryker"/>
                        </a:rPr>
                        <a:t>Time:</a:t>
                      </a:r>
                      <a:endParaRPr sz="1250">
                        <a:latin typeface="Futura For Stryker"/>
                        <a:cs typeface="Futura For Stryker"/>
                      </a:endParaRPr>
                    </a:p>
                  </a:txBody>
                  <a:tcPr marL="0" marR="0" marT="32384" marB="0">
                    <a:lnT w="9525">
                      <a:solidFill>
                        <a:srgbClr val="4C4D4F"/>
                      </a:solidFill>
                      <a:prstDash val="solid"/>
                    </a:lnT>
                  </a:tcPr>
                </a:tc>
                <a:extLst>
                  <a:ext uri="{0D108BD9-81ED-4DB2-BD59-A6C34878D82A}">
                    <a16:rowId xmlns:a16="http://schemas.microsoft.com/office/drawing/2014/main" val="10002"/>
                  </a:ext>
                </a:extLst>
              </a:tr>
              <a:tr h="316865">
                <a:tc>
                  <a:txBody>
                    <a:bodyPr/>
                    <a:lstStyle/>
                    <a:p>
                      <a:pPr>
                        <a:lnSpc>
                          <a:spcPct val="100000"/>
                        </a:lnSpc>
                        <a:spcBef>
                          <a:spcPts val="95"/>
                        </a:spcBef>
                      </a:pPr>
                      <a:r>
                        <a:rPr sz="1150" dirty="0">
                          <a:solidFill>
                            <a:srgbClr val="231F20"/>
                          </a:solidFill>
                          <a:latin typeface="HumstSlab712 BT"/>
                          <a:cs typeface="HumstSlab712 BT"/>
                        </a:rPr>
                        <a:t>09:00</a:t>
                      </a:r>
                      <a:r>
                        <a:rPr sz="1150" spc="-40" dirty="0">
                          <a:solidFill>
                            <a:srgbClr val="231F20"/>
                          </a:solidFill>
                          <a:latin typeface="HumstSlab712 BT"/>
                          <a:cs typeface="HumstSlab712 BT"/>
                        </a:rPr>
                        <a:t> </a:t>
                      </a:r>
                      <a:r>
                        <a:rPr sz="1150">
                          <a:solidFill>
                            <a:srgbClr val="231F20"/>
                          </a:solidFill>
                          <a:latin typeface="HumstSlab712 BT"/>
                          <a:cs typeface="HumstSlab712 BT"/>
                        </a:rPr>
                        <a:t>AM</a:t>
                      </a:r>
                      <a:r>
                        <a:rPr sz="1150" spc="-40">
                          <a:solidFill>
                            <a:srgbClr val="231F20"/>
                          </a:solidFill>
                          <a:latin typeface="HumstSlab712 BT"/>
                          <a:cs typeface="HumstSlab712 BT"/>
                        </a:rPr>
                        <a:t> </a:t>
                      </a:r>
                      <a:r>
                        <a:rPr lang="pl-PL" sz="1150">
                          <a:solidFill>
                            <a:srgbClr val="231F20"/>
                          </a:solidFill>
                          <a:latin typeface="HumstSlab712 BT"/>
                          <a:cs typeface="HumstSlab712 BT"/>
                        </a:rPr>
                        <a:t> - </a:t>
                      </a:r>
                      <a:r>
                        <a:rPr sz="1150" spc="-35">
                          <a:solidFill>
                            <a:srgbClr val="231F20"/>
                          </a:solidFill>
                          <a:latin typeface="HumstSlab712 BT"/>
                          <a:cs typeface="HumstSlab712 BT"/>
                        </a:rPr>
                        <a:t> </a:t>
                      </a:r>
                      <a:r>
                        <a:rPr sz="1150">
                          <a:solidFill>
                            <a:srgbClr val="231F20"/>
                          </a:solidFill>
                          <a:latin typeface="HumstSlab712 BT"/>
                          <a:cs typeface="HumstSlab712 BT"/>
                        </a:rPr>
                        <a:t>1</a:t>
                      </a:r>
                      <a:r>
                        <a:rPr lang="pl-PL" sz="1150">
                          <a:solidFill>
                            <a:srgbClr val="231F20"/>
                          </a:solidFill>
                          <a:latin typeface="HumstSlab712 BT"/>
                          <a:cs typeface="HumstSlab712 BT"/>
                        </a:rPr>
                        <a:t>5</a:t>
                      </a:r>
                      <a:r>
                        <a:rPr sz="1150">
                          <a:solidFill>
                            <a:srgbClr val="231F20"/>
                          </a:solidFill>
                          <a:latin typeface="HumstSlab712 BT"/>
                          <a:cs typeface="HumstSlab712 BT"/>
                        </a:rPr>
                        <a:t>:00</a:t>
                      </a:r>
                      <a:r>
                        <a:rPr sz="1150" spc="-40">
                          <a:solidFill>
                            <a:srgbClr val="231F20"/>
                          </a:solidFill>
                          <a:latin typeface="HumstSlab712 BT"/>
                          <a:cs typeface="HumstSlab712 BT"/>
                        </a:rPr>
                        <a:t> </a:t>
                      </a:r>
                      <a:r>
                        <a:rPr sz="1150" spc="-25" dirty="0">
                          <a:solidFill>
                            <a:srgbClr val="231F20"/>
                          </a:solidFill>
                          <a:latin typeface="HumstSlab712 BT"/>
                          <a:cs typeface="HumstSlab712 BT"/>
                        </a:rPr>
                        <a:t>PM</a:t>
                      </a:r>
                      <a:endParaRPr sz="1150">
                        <a:latin typeface="HumstSlab712 BT"/>
                        <a:cs typeface="HumstSlab712 BT"/>
                      </a:endParaRPr>
                    </a:p>
                  </a:txBody>
                  <a:tcPr marL="0" marR="0" marT="12065" marB="0">
                    <a:lnB w="9525">
                      <a:solidFill>
                        <a:srgbClr val="4C4D4F"/>
                      </a:solidFill>
                      <a:prstDash val="solid"/>
                    </a:lnB>
                  </a:tcPr>
                </a:tc>
                <a:extLst>
                  <a:ext uri="{0D108BD9-81ED-4DB2-BD59-A6C34878D82A}">
                    <a16:rowId xmlns:a16="http://schemas.microsoft.com/office/drawing/2014/main" val="10003"/>
                  </a:ext>
                </a:extLst>
              </a:tr>
              <a:tr h="438150">
                <a:tc>
                  <a:txBody>
                    <a:bodyPr/>
                    <a:lstStyle/>
                    <a:p>
                      <a:pPr>
                        <a:lnSpc>
                          <a:spcPct val="100000"/>
                        </a:lnSpc>
                        <a:spcBef>
                          <a:spcPts val="254"/>
                        </a:spcBef>
                      </a:pPr>
                      <a:endParaRPr sz="1250">
                        <a:latin typeface="Times New Roman"/>
                        <a:cs typeface="Times New Roman"/>
                      </a:endParaRPr>
                    </a:p>
                    <a:p>
                      <a:pPr>
                        <a:lnSpc>
                          <a:spcPct val="100000"/>
                        </a:lnSpc>
                      </a:pPr>
                      <a:r>
                        <a:rPr sz="1250" b="1" spc="-10" dirty="0">
                          <a:solidFill>
                            <a:srgbClr val="FFB500"/>
                          </a:solidFill>
                          <a:latin typeface="Futura For Stryker"/>
                          <a:cs typeface="Futura For Stryker"/>
                        </a:rPr>
                        <a:t>Venue:</a:t>
                      </a:r>
                      <a:endParaRPr sz="1250">
                        <a:latin typeface="Futura For Stryker"/>
                        <a:cs typeface="Futura For Stryker"/>
                      </a:endParaRPr>
                    </a:p>
                  </a:txBody>
                  <a:tcPr marL="0" marR="0" marT="32384" marB="0">
                    <a:lnT w="9525">
                      <a:solidFill>
                        <a:srgbClr val="4C4D4F"/>
                      </a:solidFill>
                      <a:prstDash val="solid"/>
                    </a:lnT>
                  </a:tcPr>
                </a:tc>
                <a:extLst>
                  <a:ext uri="{0D108BD9-81ED-4DB2-BD59-A6C34878D82A}">
                    <a16:rowId xmlns:a16="http://schemas.microsoft.com/office/drawing/2014/main" val="10004"/>
                  </a:ext>
                </a:extLst>
              </a:tr>
              <a:tr h="192405">
                <a:tc>
                  <a:txBody>
                    <a:bodyPr/>
                    <a:lstStyle/>
                    <a:p>
                      <a:pPr>
                        <a:lnSpc>
                          <a:spcPts val="1320"/>
                        </a:lnSpc>
                        <a:spcBef>
                          <a:spcPts val="95"/>
                        </a:spcBef>
                      </a:pPr>
                      <a:r>
                        <a:rPr sz="1150" dirty="0">
                          <a:solidFill>
                            <a:srgbClr val="231F20"/>
                          </a:solidFill>
                          <a:latin typeface="HumstSlab712 BT"/>
                          <a:cs typeface="HumstSlab712 BT"/>
                        </a:rPr>
                        <a:t>InSITE</a:t>
                      </a:r>
                      <a:r>
                        <a:rPr sz="1150" spc="-45" dirty="0">
                          <a:solidFill>
                            <a:srgbClr val="231F20"/>
                          </a:solidFill>
                          <a:latin typeface="HumstSlab712 BT"/>
                          <a:cs typeface="HumstSlab712 BT"/>
                        </a:rPr>
                        <a:t> </a:t>
                      </a:r>
                      <a:r>
                        <a:rPr sz="1150" spc="-20" dirty="0">
                          <a:solidFill>
                            <a:srgbClr val="231F20"/>
                          </a:solidFill>
                          <a:latin typeface="HumstSlab712 BT"/>
                          <a:cs typeface="HumstSlab712 BT"/>
                        </a:rPr>
                        <a:t>Center,</a:t>
                      </a:r>
                      <a:r>
                        <a:rPr sz="1150" spc="-45" dirty="0">
                          <a:solidFill>
                            <a:srgbClr val="231F20"/>
                          </a:solidFill>
                          <a:latin typeface="HumstSlab712 BT"/>
                          <a:cs typeface="HumstSlab712 BT"/>
                        </a:rPr>
                        <a:t> </a:t>
                      </a:r>
                      <a:r>
                        <a:rPr sz="1150" spc="-10" dirty="0">
                          <a:solidFill>
                            <a:srgbClr val="231F20"/>
                          </a:solidFill>
                          <a:latin typeface="HumstSlab712 BT"/>
                          <a:cs typeface="HumstSlab712 BT"/>
                        </a:rPr>
                        <a:t>Istanbul</a:t>
                      </a:r>
                      <a:endParaRPr sz="1150" dirty="0">
                        <a:latin typeface="HumstSlab712 BT"/>
                        <a:cs typeface="HumstSlab712 BT"/>
                      </a:endParaRPr>
                    </a:p>
                  </a:txBody>
                  <a:tcPr marL="0" marR="0" marT="12065" marB="0"/>
                </a:tc>
                <a:extLst>
                  <a:ext uri="{0D108BD9-81ED-4DB2-BD59-A6C34878D82A}">
                    <a16:rowId xmlns:a16="http://schemas.microsoft.com/office/drawing/2014/main" val="10005"/>
                  </a:ext>
                </a:extLst>
              </a:tr>
            </a:tbl>
          </a:graphicData>
        </a:graphic>
      </p:graphicFrame>
      <p:sp>
        <p:nvSpPr>
          <p:cNvPr id="5" name="object 5"/>
          <p:cNvSpPr txBox="1"/>
          <p:nvPr/>
        </p:nvSpPr>
        <p:spPr>
          <a:xfrm>
            <a:off x="419299" y="6387440"/>
            <a:ext cx="4646930" cy="2096087"/>
          </a:xfrm>
          <a:prstGeom prst="rect">
            <a:avLst/>
          </a:prstGeom>
        </p:spPr>
        <p:txBody>
          <a:bodyPr vert="horz" wrap="square" lIns="0" tIns="33655" rIns="0" bIns="0" rtlCol="0">
            <a:spAutoFit/>
          </a:bodyPr>
          <a:lstStyle/>
          <a:p>
            <a:pPr marL="12700">
              <a:lnSpc>
                <a:spcPct val="100000"/>
              </a:lnSpc>
              <a:spcBef>
                <a:spcPts val="265"/>
              </a:spcBef>
            </a:pPr>
            <a:r>
              <a:rPr lang="pl-PL" sz="1900">
                <a:latin typeface="URWEgyptienneTOTLig" panose="04000500000000000000" pitchFamily="82" charset="0"/>
              </a:rPr>
              <a:t>Cadaver course</a:t>
            </a:r>
            <a:endParaRPr sz="1900" dirty="0">
              <a:latin typeface="URWEgyptienneTOTLig" panose="04000500000000000000" pitchFamily="82" charset="0"/>
            </a:endParaRPr>
          </a:p>
          <a:p>
            <a:pPr marL="12700">
              <a:lnSpc>
                <a:spcPts val="4165"/>
              </a:lnSpc>
              <a:spcBef>
                <a:spcPts val="310"/>
              </a:spcBef>
            </a:pPr>
            <a:r>
              <a:rPr lang="pl-PL" sz="2400" b="1">
                <a:solidFill>
                  <a:srgbClr val="231F20"/>
                </a:solidFill>
                <a:latin typeface="Futura For Stryker"/>
                <a:cs typeface="Futura For Stryker"/>
              </a:rPr>
              <a:t>Revision Knee Arthroplasty</a:t>
            </a:r>
            <a:endParaRPr sz="2400" dirty="0">
              <a:latin typeface="Futura For Stryker"/>
              <a:cs typeface="Futura For Stryker"/>
            </a:endParaRPr>
          </a:p>
          <a:p>
            <a:pPr marL="31115">
              <a:lnSpc>
                <a:spcPts val="9325"/>
              </a:lnSpc>
            </a:pPr>
            <a:r>
              <a:rPr sz="7800" b="1" spc="-300" dirty="0">
                <a:solidFill>
                  <a:srgbClr val="FFB500"/>
                </a:solidFill>
                <a:latin typeface="Futura For Stryker"/>
                <a:cs typeface="Futura For Stryker"/>
              </a:rPr>
              <a:t>AGENDA</a:t>
            </a:r>
            <a:endParaRPr sz="7800" spc="-300" dirty="0">
              <a:latin typeface="Futura For Stryker"/>
              <a:cs typeface="Futura For Stryker"/>
            </a:endParaRPr>
          </a:p>
        </p:txBody>
      </p:sp>
      <p:sp>
        <p:nvSpPr>
          <p:cNvPr id="9" name="object 9"/>
          <p:cNvSpPr txBox="1"/>
          <p:nvPr/>
        </p:nvSpPr>
        <p:spPr>
          <a:xfrm>
            <a:off x="630440" y="4011752"/>
            <a:ext cx="4407535" cy="928369"/>
          </a:xfrm>
          <a:prstGeom prst="rect">
            <a:avLst/>
          </a:prstGeom>
        </p:spPr>
        <p:txBody>
          <a:bodyPr vert="horz" wrap="square" lIns="0" tIns="327025" rIns="0" bIns="0" rtlCol="0">
            <a:spAutoFit/>
          </a:bodyPr>
          <a:lstStyle/>
          <a:p>
            <a:pPr marL="170815">
              <a:lnSpc>
                <a:spcPct val="100000"/>
              </a:lnSpc>
              <a:spcBef>
                <a:spcPts val="2575"/>
              </a:spcBef>
            </a:pPr>
            <a:r>
              <a:rPr sz="3250" b="1" spc="-55" dirty="0">
                <a:solidFill>
                  <a:srgbClr val="231F20"/>
                </a:solidFill>
                <a:latin typeface="Futura For Stryker"/>
                <a:cs typeface="Futura For Stryker"/>
              </a:rPr>
              <a:t>Take</a:t>
            </a:r>
            <a:r>
              <a:rPr sz="3250" b="1" spc="-175" dirty="0">
                <a:solidFill>
                  <a:srgbClr val="231F20"/>
                </a:solidFill>
                <a:latin typeface="Futura For Stryker"/>
                <a:cs typeface="Futura For Stryker"/>
              </a:rPr>
              <a:t> </a:t>
            </a:r>
            <a:r>
              <a:rPr sz="3250" b="1" dirty="0">
                <a:solidFill>
                  <a:srgbClr val="231F20"/>
                </a:solidFill>
                <a:latin typeface="Futura For Stryker"/>
                <a:cs typeface="Futura For Stryker"/>
              </a:rPr>
              <a:t>the</a:t>
            </a:r>
            <a:r>
              <a:rPr sz="3250" b="1" spc="-170" dirty="0">
                <a:solidFill>
                  <a:srgbClr val="231F20"/>
                </a:solidFill>
                <a:latin typeface="Futura For Stryker"/>
                <a:cs typeface="Futura For Stryker"/>
              </a:rPr>
              <a:t> </a:t>
            </a:r>
            <a:r>
              <a:rPr sz="3250" b="1" dirty="0">
                <a:solidFill>
                  <a:srgbClr val="231F20"/>
                </a:solidFill>
                <a:latin typeface="Futura For Stryker"/>
                <a:cs typeface="Futura For Stryker"/>
              </a:rPr>
              <a:t>next</a:t>
            </a:r>
            <a:r>
              <a:rPr sz="3250" b="1" spc="-170" dirty="0">
                <a:solidFill>
                  <a:srgbClr val="231F20"/>
                </a:solidFill>
                <a:latin typeface="Futura For Stryker"/>
                <a:cs typeface="Futura For Stryker"/>
              </a:rPr>
              <a:t> </a:t>
            </a:r>
            <a:r>
              <a:rPr sz="3250" b="1" spc="-20" dirty="0">
                <a:solidFill>
                  <a:srgbClr val="231F20"/>
                </a:solidFill>
                <a:latin typeface="Futura For Stryker"/>
                <a:cs typeface="Futura For Stryker"/>
              </a:rPr>
              <a:t>step</a:t>
            </a:r>
            <a:endParaRPr sz="3250" dirty="0">
              <a:latin typeface="Futura For Stryker"/>
              <a:cs typeface="Futura For Stryker"/>
            </a:endParaRPr>
          </a:p>
        </p:txBody>
      </p:sp>
      <p:sp>
        <p:nvSpPr>
          <p:cNvPr id="10" name="object 10"/>
          <p:cNvSpPr txBox="1">
            <a:spLocks noGrp="1"/>
          </p:cNvSpPr>
          <p:nvPr>
            <p:ph type="title"/>
          </p:nvPr>
        </p:nvSpPr>
        <p:spPr>
          <a:xfrm>
            <a:off x="824166" y="4939893"/>
            <a:ext cx="6169660" cy="810260"/>
          </a:xfrm>
          <a:prstGeom prst="rect">
            <a:avLst/>
          </a:prstGeom>
          <a:solidFill>
            <a:srgbClr val="FFB500"/>
          </a:solidFill>
        </p:spPr>
        <p:txBody>
          <a:bodyPr vert="horz" wrap="square" lIns="0" tIns="59690" rIns="0" bIns="0" rtlCol="0">
            <a:spAutoFit/>
          </a:bodyPr>
          <a:lstStyle/>
          <a:p>
            <a:pPr marL="217804">
              <a:lnSpc>
                <a:spcPct val="100000"/>
              </a:lnSpc>
              <a:spcBef>
                <a:spcPts val="470"/>
              </a:spcBef>
            </a:pPr>
            <a:r>
              <a:rPr sz="4500" spc="-20" dirty="0">
                <a:solidFill>
                  <a:srgbClr val="FFFFFF"/>
                </a:solidFill>
              </a:rPr>
              <a:t>Stryker</a:t>
            </a:r>
            <a:r>
              <a:rPr sz="4500" spc="-320" dirty="0">
                <a:solidFill>
                  <a:srgbClr val="FFFFFF"/>
                </a:solidFill>
              </a:rPr>
              <a:t> </a:t>
            </a:r>
            <a:r>
              <a:rPr sz="4500" spc="-10" dirty="0">
                <a:solidFill>
                  <a:srgbClr val="FFFFFF"/>
                </a:solidFill>
              </a:rPr>
              <a:t>education</a:t>
            </a:r>
            <a:endParaRPr sz="4500"/>
          </a:p>
        </p:txBody>
      </p:sp>
      <p:pic>
        <p:nvPicPr>
          <p:cNvPr id="8" name="Graphic 7">
            <a:extLst>
              <a:ext uri="{FF2B5EF4-FFF2-40B4-BE49-F238E27FC236}">
                <a16:creationId xmlns:a16="http://schemas.microsoft.com/office/drawing/2014/main" id="{F7E11304-85CB-CE1A-7AAF-3DF1EA6B8F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299" y="643493"/>
            <a:ext cx="1980138" cy="497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409" y="432206"/>
            <a:ext cx="3801745" cy="561051"/>
          </a:xfrm>
          <a:prstGeom prst="rect">
            <a:avLst/>
          </a:prstGeom>
          <a:solidFill>
            <a:srgbClr val="FDB515"/>
          </a:solidFill>
        </p:spPr>
        <p:txBody>
          <a:bodyPr vert="horz" wrap="square" lIns="0" tIns="151765" rIns="0" bIns="0" rtlCol="0">
            <a:spAutoFit/>
          </a:bodyPr>
          <a:lstStyle/>
          <a:p>
            <a:pPr marL="399415">
              <a:lnSpc>
                <a:spcPct val="100000"/>
              </a:lnSpc>
              <a:spcBef>
                <a:spcPts val="1195"/>
              </a:spcBef>
            </a:pPr>
            <a:r>
              <a:rPr sz="2650" dirty="0">
                <a:solidFill>
                  <a:srgbClr val="FFFFFF"/>
                </a:solidFill>
              </a:rPr>
              <a:t>Take the next step</a:t>
            </a:r>
            <a:endParaRPr sz="2650"/>
          </a:p>
        </p:txBody>
      </p:sp>
      <p:sp>
        <p:nvSpPr>
          <p:cNvPr id="3" name="object 3"/>
          <p:cNvSpPr txBox="1"/>
          <p:nvPr/>
        </p:nvSpPr>
        <p:spPr>
          <a:xfrm>
            <a:off x="1478241" y="1165781"/>
            <a:ext cx="5195609" cy="608500"/>
          </a:xfrm>
          <a:prstGeom prst="rect">
            <a:avLst/>
          </a:prstGeom>
        </p:spPr>
        <p:txBody>
          <a:bodyPr vert="horz" wrap="square" lIns="0" tIns="15875" rIns="0" bIns="0" rtlCol="0">
            <a:spAutoFit/>
          </a:bodyPr>
          <a:lstStyle/>
          <a:p>
            <a:pPr marL="12700">
              <a:lnSpc>
                <a:spcPct val="100000"/>
              </a:lnSpc>
              <a:spcBef>
                <a:spcPts val="125"/>
              </a:spcBef>
            </a:pPr>
            <a:r>
              <a:rPr sz="3850" b="1" dirty="0">
                <a:solidFill>
                  <a:srgbClr val="231F20"/>
                </a:solidFill>
                <a:latin typeface="Futura For Stryker"/>
                <a:cs typeface="Futura For Stryker"/>
              </a:rPr>
              <a:t>Stryker education</a:t>
            </a:r>
            <a:endParaRPr sz="3850">
              <a:latin typeface="Futura For Stryker"/>
              <a:cs typeface="Futura For Stryker"/>
            </a:endParaRPr>
          </a:p>
        </p:txBody>
      </p:sp>
      <p:sp>
        <p:nvSpPr>
          <p:cNvPr id="4" name="object 4"/>
          <p:cNvSpPr txBox="1"/>
          <p:nvPr/>
        </p:nvSpPr>
        <p:spPr>
          <a:xfrm>
            <a:off x="432409" y="2075395"/>
            <a:ext cx="6696075" cy="540000"/>
          </a:xfrm>
          <a:prstGeom prst="rect">
            <a:avLst/>
          </a:prstGeom>
          <a:solidFill>
            <a:srgbClr val="DDDDDD"/>
          </a:solidFill>
        </p:spPr>
        <p:txBody>
          <a:bodyPr vert="horz" wrap="square" lIns="0" tIns="107314" rIns="0" bIns="0" rtlCol="0">
            <a:spAutoFit/>
          </a:bodyPr>
          <a:lstStyle/>
          <a:p>
            <a:pPr marL="27940" algn="ctr">
              <a:lnSpc>
                <a:spcPct val="100000"/>
              </a:lnSpc>
              <a:spcBef>
                <a:spcPts val="844"/>
              </a:spcBef>
              <a:tabLst>
                <a:tab pos="979169" algn="l"/>
                <a:tab pos="1642110" algn="l"/>
              </a:tabLst>
            </a:pPr>
            <a:r>
              <a:rPr sz="2200" b="1">
                <a:solidFill>
                  <a:srgbClr val="231F20"/>
                </a:solidFill>
                <a:latin typeface="Futura For Stryker"/>
                <a:cs typeface="Futura For Stryker"/>
              </a:rPr>
              <a:t>Meet</a:t>
            </a:r>
            <a:r>
              <a:rPr lang="pl-PL" sz="2200" b="1">
                <a:solidFill>
                  <a:srgbClr val="231F20"/>
                </a:solidFill>
                <a:latin typeface="Futura For Stryker"/>
                <a:cs typeface="Futura For Stryker"/>
              </a:rPr>
              <a:t> </a:t>
            </a:r>
            <a:r>
              <a:rPr sz="2200" b="1">
                <a:solidFill>
                  <a:srgbClr val="231F20"/>
                </a:solidFill>
                <a:latin typeface="Futura For Stryker"/>
                <a:cs typeface="Futura For Stryker"/>
              </a:rPr>
              <a:t>the</a:t>
            </a:r>
            <a:r>
              <a:rPr lang="pl-PL" sz="2200" b="1">
                <a:solidFill>
                  <a:srgbClr val="231F20"/>
                </a:solidFill>
                <a:latin typeface="Futura For Stryker"/>
                <a:cs typeface="Futura For Stryker"/>
              </a:rPr>
              <a:t> </a:t>
            </a:r>
            <a:r>
              <a:rPr sz="2200" b="1">
                <a:solidFill>
                  <a:srgbClr val="231F20"/>
                </a:solidFill>
                <a:latin typeface="Futura For Stryker"/>
                <a:cs typeface="Futura For Stryker"/>
              </a:rPr>
              <a:t>faculty </a:t>
            </a:r>
            <a:endParaRPr sz="2200">
              <a:latin typeface="Futura For Stryker"/>
              <a:cs typeface="Futura For Stryker"/>
            </a:endParaRPr>
          </a:p>
        </p:txBody>
      </p:sp>
      <p:sp>
        <p:nvSpPr>
          <p:cNvPr id="15" name="object 15"/>
          <p:cNvSpPr txBox="1"/>
          <p:nvPr/>
        </p:nvSpPr>
        <p:spPr>
          <a:xfrm>
            <a:off x="1988855" y="4051300"/>
            <a:ext cx="1941795" cy="475836"/>
          </a:xfrm>
          <a:prstGeom prst="rect">
            <a:avLst/>
          </a:prstGeom>
        </p:spPr>
        <p:txBody>
          <a:bodyPr vert="horz" wrap="square" lIns="0" tIns="12065" rIns="0" bIns="0" rtlCol="0">
            <a:spAutoFit/>
          </a:bodyPr>
          <a:lstStyle/>
          <a:p>
            <a:pPr algn="ctr">
              <a:lnSpc>
                <a:spcPts val="1914"/>
              </a:lnSpc>
              <a:spcBef>
                <a:spcPts val="95"/>
              </a:spcBef>
            </a:pPr>
            <a:r>
              <a:rPr lang="pl-PL" sz="1200" b="1" dirty="0">
                <a:solidFill>
                  <a:srgbClr val="FFB500"/>
                </a:solidFill>
                <a:latin typeface="Futura For Stryker"/>
                <a:cs typeface="Futura For Stryker"/>
              </a:rPr>
              <a:t>Dr. Radu  Prejbeanu</a:t>
            </a:r>
            <a:br>
              <a:rPr lang="pl-PL" sz="1200" b="1" dirty="0">
                <a:solidFill>
                  <a:srgbClr val="FFB500"/>
                </a:solidFill>
                <a:latin typeface="Futura For Stryker"/>
                <a:cs typeface="Futura For Stryker"/>
              </a:rPr>
            </a:br>
            <a:r>
              <a:rPr lang="pl-PL" sz="1200" dirty="0">
                <a:solidFill>
                  <a:srgbClr val="231F20"/>
                </a:solidFill>
                <a:latin typeface="HumstSlab712 BT"/>
                <a:cs typeface="HumstSlab712 BT"/>
              </a:rPr>
              <a:t>Romania</a:t>
            </a:r>
            <a:endParaRPr lang="pl-PL" sz="1200" dirty="0">
              <a:latin typeface="HumstSlab712 BT"/>
              <a:cs typeface="HumstSlab712 BT"/>
            </a:endParaRPr>
          </a:p>
        </p:txBody>
      </p:sp>
      <p:sp>
        <p:nvSpPr>
          <p:cNvPr id="16" name="object 16"/>
          <p:cNvSpPr txBox="1"/>
          <p:nvPr/>
        </p:nvSpPr>
        <p:spPr>
          <a:xfrm>
            <a:off x="-67048" y="4042649"/>
            <a:ext cx="2452775" cy="684867"/>
          </a:xfrm>
          <a:prstGeom prst="rect">
            <a:avLst/>
          </a:prstGeom>
        </p:spPr>
        <p:txBody>
          <a:bodyPr vert="horz" wrap="square" lIns="0" tIns="12700" rIns="0" bIns="0" rtlCol="0">
            <a:spAutoFit/>
          </a:bodyPr>
          <a:lstStyle/>
          <a:p>
            <a:pPr marL="390525" marR="383540" algn="ctr">
              <a:lnSpc>
                <a:spcPct val="124700"/>
              </a:lnSpc>
              <a:spcBef>
                <a:spcPts val="100"/>
              </a:spcBef>
            </a:pPr>
            <a:r>
              <a:rPr sz="1200" b="1" dirty="0">
                <a:solidFill>
                  <a:srgbClr val="FFB500"/>
                </a:solidFill>
                <a:latin typeface="Futura For Stryker"/>
                <a:cs typeface="Futura For Stryker"/>
              </a:rPr>
              <a:t>Dr. </a:t>
            </a:r>
            <a:r>
              <a:rPr lang="en-US" sz="1200" b="1" dirty="0">
                <a:solidFill>
                  <a:srgbClr val="FFB500"/>
                </a:solidFill>
                <a:latin typeface="Futura For Stryker"/>
                <a:cs typeface="Futura For Stryker"/>
              </a:rPr>
              <a:t>Phil Simpson - Chairman</a:t>
            </a:r>
            <a:br>
              <a:rPr lang="pl-PL" sz="1200" b="1" dirty="0">
                <a:solidFill>
                  <a:srgbClr val="FFB500"/>
                </a:solidFill>
                <a:latin typeface="Futura For Stryker"/>
                <a:cs typeface="Futura For Stryker"/>
              </a:rPr>
            </a:br>
            <a:r>
              <a:rPr lang="pl-PL" sz="1200" dirty="0">
                <a:solidFill>
                  <a:srgbClr val="231F20"/>
                </a:solidFill>
                <a:latin typeface="HumstSlab712 BT"/>
              </a:rPr>
              <a:t>UK</a:t>
            </a:r>
            <a:endParaRPr lang="en-US" sz="1200" dirty="0">
              <a:solidFill>
                <a:srgbClr val="231F20"/>
              </a:solidFill>
              <a:latin typeface="HumstSlab712 BT"/>
            </a:endParaRPr>
          </a:p>
        </p:txBody>
      </p:sp>
      <p:sp>
        <p:nvSpPr>
          <p:cNvPr id="17" name="object 17"/>
          <p:cNvSpPr txBox="1"/>
          <p:nvPr/>
        </p:nvSpPr>
        <p:spPr>
          <a:xfrm>
            <a:off x="657225" y="5110485"/>
            <a:ext cx="6242050" cy="1365567"/>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31F20"/>
                </a:solidFill>
                <a:latin typeface="Futura For Stryker"/>
                <a:cs typeface="Futura For Stryker"/>
              </a:rPr>
              <a:t>Course </a:t>
            </a:r>
            <a:r>
              <a:rPr sz="1700" b="1" dirty="0">
                <a:solidFill>
                  <a:srgbClr val="FFB500"/>
                </a:solidFill>
                <a:latin typeface="Futura For Stryker"/>
                <a:cs typeface="Futura For Stryker"/>
              </a:rPr>
              <a:t>description</a:t>
            </a:r>
            <a:endParaRPr sz="1700">
              <a:latin typeface="Futura For Stryker"/>
              <a:cs typeface="Futura For Stryker"/>
            </a:endParaRPr>
          </a:p>
          <a:p>
            <a:pPr marL="12700" marR="5080" algn="just">
              <a:lnSpc>
                <a:spcPct val="133300"/>
              </a:lnSpc>
              <a:spcBef>
                <a:spcPts val="710"/>
              </a:spcBef>
            </a:pPr>
            <a:r>
              <a:rPr lang="en-US" sz="1000">
                <a:latin typeface="Cambria" panose="02040503050406030204" pitchFamily="18" charset="0"/>
                <a:ea typeface="Cambria" panose="02040503050406030204" pitchFamily="18" charset="0"/>
              </a:rPr>
              <a:t>This training focuses on the complexities of </a:t>
            </a:r>
            <a:r>
              <a:rPr lang="en-US" sz="1000" b="1">
                <a:latin typeface="Cambria" panose="02040503050406030204" pitchFamily="18" charset="0"/>
                <a:ea typeface="Cambria" panose="02040503050406030204" pitchFamily="18" charset="0"/>
              </a:rPr>
              <a:t>revision knee arthroplasty </a:t>
            </a:r>
            <a:r>
              <a:rPr lang="en-US" sz="1000">
                <a:latin typeface="Cambria" panose="02040503050406030204" pitchFamily="18" charset="0"/>
                <a:ea typeface="Cambria" panose="02040503050406030204" pitchFamily="18" charset="0"/>
              </a:rPr>
              <a:t>procedures, providing in-depth knowledge and hands-on experience to address the challenges of managing failed primary implants. Participants will explore surgical techniques, advanced instrumentation, and strategies for joint line restoration, bone defect management, and implant stability. The course integrates theoretical insights with practical applications, enabling participants to refine their skills in revision procedures using </a:t>
            </a:r>
            <a:r>
              <a:rPr lang="en-US" sz="1000" b="1">
                <a:latin typeface="Cambria" panose="02040503050406030204" pitchFamily="18" charset="0"/>
                <a:ea typeface="Cambria" panose="02040503050406030204" pitchFamily="18" charset="0"/>
              </a:rPr>
              <a:t>Stryker's Triathlon Revision Knee System</a:t>
            </a:r>
            <a:r>
              <a:rPr lang="en-US" sz="1000">
                <a:latin typeface="Cambria" panose="02040503050406030204" pitchFamily="18" charset="0"/>
                <a:ea typeface="Cambria" panose="02040503050406030204" pitchFamily="18" charset="0"/>
              </a:rPr>
              <a:t>.</a:t>
            </a:r>
            <a:endParaRPr lang="pl-PL" sz="1000">
              <a:latin typeface="Cambria" panose="02040503050406030204" pitchFamily="18" charset="0"/>
              <a:ea typeface="Cambria" panose="02040503050406030204" pitchFamily="18" charset="0"/>
              <a:cs typeface="HumstSlab712 BT"/>
            </a:endParaRPr>
          </a:p>
        </p:txBody>
      </p:sp>
      <p:sp>
        <p:nvSpPr>
          <p:cNvPr id="18" name="object 18"/>
          <p:cNvSpPr txBox="1"/>
          <p:nvPr/>
        </p:nvSpPr>
        <p:spPr>
          <a:xfrm>
            <a:off x="654050" y="6710685"/>
            <a:ext cx="19786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31F20"/>
                </a:solidFill>
                <a:latin typeface="Futura For Stryker"/>
                <a:cs typeface="Futura For Stryker"/>
              </a:rPr>
              <a:t>Course </a:t>
            </a:r>
            <a:r>
              <a:rPr sz="1700" b="1" dirty="0">
                <a:solidFill>
                  <a:srgbClr val="FFB500"/>
                </a:solidFill>
                <a:latin typeface="Futura For Stryker"/>
                <a:cs typeface="Futura For Stryker"/>
              </a:rPr>
              <a:t>objectives</a:t>
            </a:r>
            <a:endParaRPr sz="1700">
              <a:latin typeface="Futura For Stryker"/>
              <a:cs typeface="Futura For Stryker"/>
            </a:endParaRPr>
          </a:p>
        </p:txBody>
      </p:sp>
      <p:sp>
        <p:nvSpPr>
          <p:cNvPr id="19" name="object 19"/>
          <p:cNvSpPr txBox="1"/>
          <p:nvPr/>
        </p:nvSpPr>
        <p:spPr>
          <a:xfrm>
            <a:off x="657225" y="7059986"/>
            <a:ext cx="6107315" cy="1487587"/>
          </a:xfrm>
          <a:prstGeom prst="rect">
            <a:avLst/>
          </a:prstGeom>
        </p:spPr>
        <p:txBody>
          <a:bodyPr vert="horz" wrap="square" lIns="0" tIns="63500" rIns="0" bIns="0" rtlCol="0">
            <a:spAutoFit/>
          </a:bodyPr>
          <a:lstStyle/>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Master Revision Techniques: </a:t>
            </a:r>
            <a:r>
              <a:rPr lang="en-US" sz="1000">
                <a:solidFill>
                  <a:srgbClr val="231F20"/>
                </a:solidFill>
                <a:latin typeface="HumstSlab712 BT"/>
                <a:cs typeface="HumstSlab712 BT"/>
              </a:rPr>
              <a:t>Equip participants with the skills to address instability, bone loss, and joint line reconstruction in revision knee arthroplasty.</a:t>
            </a:r>
          </a:p>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Optimize Implant Selection and Placement: </a:t>
            </a:r>
            <a:r>
              <a:rPr lang="en-US" sz="1000">
                <a:solidFill>
                  <a:srgbClr val="231F20"/>
                </a:solidFill>
                <a:latin typeface="HumstSlab712 BT"/>
                <a:cs typeface="HumstSlab712 BT"/>
              </a:rPr>
              <a:t>Emphasize the effective use of modular components, cones, and augments to achieve stable and durable outcomes.</a:t>
            </a:r>
          </a:p>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Enhance Procedural Confidence: </a:t>
            </a:r>
            <a:r>
              <a:rPr lang="en-US" sz="1000">
                <a:solidFill>
                  <a:srgbClr val="231F20"/>
                </a:solidFill>
                <a:latin typeface="HumstSlab712 BT"/>
                <a:cs typeface="HumstSlab712 BT"/>
              </a:rPr>
              <a:t>Provide participants with hands-on cadaveric sessions to apply learned techniques and manage complex revision cases effectively.</a:t>
            </a:r>
          </a:p>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Promote Best Practices: </a:t>
            </a:r>
            <a:r>
              <a:rPr lang="en-US" sz="1000">
                <a:solidFill>
                  <a:srgbClr val="231F20"/>
                </a:solidFill>
                <a:latin typeface="HumstSlab712 BT"/>
                <a:cs typeface="HumstSlab712 BT"/>
              </a:rPr>
              <a:t>Teach strategies to avoid complications, including infection management, soft-tissue balancing, and extensor mechanism repair.</a:t>
            </a:r>
            <a:endParaRPr sz="1000">
              <a:latin typeface="HumstSlab712 BT"/>
              <a:cs typeface="HumstSlab712 BT"/>
            </a:endParaRPr>
          </a:p>
        </p:txBody>
      </p:sp>
      <p:sp>
        <p:nvSpPr>
          <p:cNvPr id="20" name="object 20"/>
          <p:cNvSpPr txBox="1"/>
          <p:nvPr/>
        </p:nvSpPr>
        <p:spPr>
          <a:xfrm>
            <a:off x="654050" y="8768085"/>
            <a:ext cx="20466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31F20"/>
                </a:solidFill>
                <a:latin typeface="Futura For Stryker"/>
                <a:cs typeface="Futura For Stryker"/>
              </a:rPr>
              <a:t>Participant </a:t>
            </a:r>
            <a:r>
              <a:rPr sz="1700" b="1" dirty="0">
                <a:solidFill>
                  <a:srgbClr val="FFB500"/>
                </a:solidFill>
                <a:latin typeface="Futura For Stryker"/>
                <a:cs typeface="Futura For Stryker"/>
              </a:rPr>
              <a:t>profile</a:t>
            </a:r>
            <a:endParaRPr sz="1700">
              <a:latin typeface="Futura For Stryker"/>
              <a:cs typeface="Futura For Stryker"/>
            </a:endParaRPr>
          </a:p>
        </p:txBody>
      </p:sp>
      <p:sp>
        <p:nvSpPr>
          <p:cNvPr id="21" name="object 21"/>
          <p:cNvSpPr txBox="1"/>
          <p:nvPr/>
        </p:nvSpPr>
        <p:spPr>
          <a:xfrm>
            <a:off x="657225" y="9100195"/>
            <a:ext cx="6242050" cy="589905"/>
          </a:xfrm>
          <a:prstGeom prst="rect">
            <a:avLst/>
          </a:prstGeom>
        </p:spPr>
        <p:txBody>
          <a:bodyPr vert="horz" wrap="square" lIns="0" tIns="63500" rIns="0" bIns="0" rtlCol="0">
            <a:spAutoFit/>
          </a:bodyPr>
          <a:lstStyle/>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Target Audience: </a:t>
            </a:r>
            <a:r>
              <a:rPr lang="en-US" sz="1000">
                <a:solidFill>
                  <a:srgbClr val="231F20"/>
                </a:solidFill>
                <a:latin typeface="HumstSlab712 BT"/>
                <a:cs typeface="HumstSlab712 BT"/>
              </a:rPr>
              <a:t>Orthopedic surgeons experienced in primary knee arthroplasty and looking to expand their expertise in revision knee procedures.</a:t>
            </a:r>
          </a:p>
          <a:p>
            <a:pPr marL="240665" indent="-227965" algn="just">
              <a:lnSpc>
                <a:spcPct val="100000"/>
              </a:lnSpc>
              <a:spcBef>
                <a:spcPts val="500"/>
              </a:spcBef>
              <a:buChar char="•"/>
              <a:tabLst>
                <a:tab pos="240665" algn="l"/>
              </a:tabLst>
            </a:pPr>
            <a:r>
              <a:rPr lang="en-US" sz="1000" b="1">
                <a:solidFill>
                  <a:srgbClr val="231F20"/>
                </a:solidFill>
                <a:latin typeface="HumstSlab712 BT"/>
                <a:cs typeface="HumstSlab712 BT"/>
              </a:rPr>
              <a:t>Experience Level: </a:t>
            </a:r>
            <a:r>
              <a:rPr lang="en-US" sz="1000">
                <a:solidFill>
                  <a:srgbClr val="231F20"/>
                </a:solidFill>
                <a:latin typeface="HumstSlab712 BT"/>
                <a:cs typeface="HumstSlab712 BT"/>
              </a:rPr>
              <a:t>Intermediate to advanced practitioners familiar with knee arthroplasty principles.</a:t>
            </a:r>
            <a:endParaRPr sz="1000">
              <a:latin typeface="HumstSlab712 BT"/>
              <a:cs typeface="HumstSlab712 BT"/>
            </a:endParaRPr>
          </a:p>
        </p:txBody>
      </p:sp>
      <p:sp>
        <p:nvSpPr>
          <p:cNvPr id="26" name="object 16">
            <a:extLst>
              <a:ext uri="{FF2B5EF4-FFF2-40B4-BE49-F238E27FC236}">
                <a16:creationId xmlns:a16="http://schemas.microsoft.com/office/drawing/2014/main" id="{0095A511-3CC0-AFBA-5A67-58B24F5B3018}"/>
              </a:ext>
            </a:extLst>
          </p:cNvPr>
          <p:cNvSpPr txBox="1"/>
          <p:nvPr/>
        </p:nvSpPr>
        <p:spPr>
          <a:xfrm>
            <a:off x="5004226" y="4047220"/>
            <a:ext cx="2743310" cy="454035"/>
          </a:xfrm>
          <a:prstGeom prst="rect">
            <a:avLst/>
          </a:prstGeom>
        </p:spPr>
        <p:txBody>
          <a:bodyPr vert="horz" wrap="square" lIns="0" tIns="12700" rIns="0" bIns="0" rtlCol="0">
            <a:spAutoFit/>
          </a:bodyPr>
          <a:lstStyle/>
          <a:p>
            <a:pPr marL="390525" marR="383540" algn="ctr">
              <a:lnSpc>
                <a:spcPct val="124700"/>
              </a:lnSpc>
              <a:spcBef>
                <a:spcPts val="100"/>
              </a:spcBef>
            </a:pPr>
            <a:r>
              <a:rPr lang="pl-PL" sz="1200" b="1" dirty="0">
                <a:solidFill>
                  <a:srgbClr val="FFB500"/>
                </a:solidFill>
                <a:latin typeface="Futura For Stryker"/>
                <a:cs typeface="Futura For Stryker"/>
              </a:rPr>
              <a:t>Dr. </a:t>
            </a:r>
            <a:r>
              <a:rPr lang="en-US" sz="1200" b="1" dirty="0">
                <a:solidFill>
                  <a:srgbClr val="FFB500"/>
                </a:solidFill>
                <a:latin typeface="Futura For Stryker"/>
                <a:cs typeface="Futura For Stryker"/>
              </a:rPr>
              <a:t>N</a:t>
            </a:r>
            <a:r>
              <a:rPr lang="ro-RO" sz="1200" b="1" dirty="0">
                <a:solidFill>
                  <a:srgbClr val="FFB500"/>
                </a:solidFill>
                <a:latin typeface="Futura For Stryker"/>
                <a:cs typeface="Futura For Stryker"/>
              </a:rPr>
              <a:t>iall</a:t>
            </a:r>
            <a:r>
              <a:rPr lang="en-US" sz="1200" b="1" dirty="0">
                <a:solidFill>
                  <a:srgbClr val="FFB500"/>
                </a:solidFill>
                <a:latin typeface="Futura For Stryker"/>
                <a:cs typeface="Futura For Stryker"/>
              </a:rPr>
              <a:t> Flynn</a:t>
            </a:r>
            <a:br>
              <a:rPr lang="pl-PL" sz="1200" b="1" dirty="0">
                <a:solidFill>
                  <a:srgbClr val="FFB500"/>
                </a:solidFill>
                <a:latin typeface="Futura For Stryker"/>
                <a:cs typeface="Futura For Stryker"/>
              </a:rPr>
            </a:br>
            <a:r>
              <a:rPr lang="ro-RO" sz="1200" dirty="0">
                <a:solidFill>
                  <a:srgbClr val="231F20"/>
                </a:solidFill>
                <a:latin typeface="HumstSlab712 BT"/>
              </a:rPr>
              <a:t>UK</a:t>
            </a:r>
            <a:endParaRPr lang="en-US" sz="1200" dirty="0">
              <a:solidFill>
                <a:srgbClr val="231F20"/>
              </a:solidFill>
              <a:latin typeface="HumstSlab712 BT"/>
            </a:endParaRPr>
          </a:p>
        </p:txBody>
      </p:sp>
      <p:sp>
        <p:nvSpPr>
          <p:cNvPr id="32" name="object 15">
            <a:extLst>
              <a:ext uri="{FF2B5EF4-FFF2-40B4-BE49-F238E27FC236}">
                <a16:creationId xmlns:a16="http://schemas.microsoft.com/office/drawing/2014/main" id="{7A771E96-3B96-E8DA-8737-777F1F6DF240}"/>
              </a:ext>
            </a:extLst>
          </p:cNvPr>
          <p:cNvSpPr txBox="1"/>
          <p:nvPr/>
        </p:nvSpPr>
        <p:spPr>
          <a:xfrm>
            <a:off x="3778250" y="4059812"/>
            <a:ext cx="1847031" cy="475836"/>
          </a:xfrm>
          <a:prstGeom prst="rect">
            <a:avLst/>
          </a:prstGeom>
        </p:spPr>
        <p:txBody>
          <a:bodyPr vert="horz" wrap="square" lIns="0" tIns="12065" rIns="0" bIns="0" rtlCol="0">
            <a:spAutoFit/>
          </a:bodyPr>
          <a:lstStyle/>
          <a:p>
            <a:pPr algn="ctr">
              <a:lnSpc>
                <a:spcPts val="1914"/>
              </a:lnSpc>
              <a:spcBef>
                <a:spcPts val="95"/>
              </a:spcBef>
            </a:pPr>
            <a:r>
              <a:rPr lang="pl-PL" sz="1200" b="1" dirty="0">
                <a:solidFill>
                  <a:srgbClr val="FFB500"/>
                </a:solidFill>
                <a:latin typeface="Futura For Stryker" panose="020B0802020204020204" pitchFamily="34" charset="0"/>
                <a:cs typeface="Futura For Stryker"/>
              </a:rPr>
              <a:t>Dr. Fatih Yildiz</a:t>
            </a:r>
            <a:br>
              <a:rPr lang="pl-PL" sz="1200" b="1" dirty="0">
                <a:solidFill>
                  <a:srgbClr val="FFB500"/>
                </a:solidFill>
                <a:latin typeface="Futura For Stryker"/>
                <a:cs typeface="Futura For Stryker"/>
              </a:rPr>
            </a:br>
            <a:r>
              <a:rPr lang="pl-PL" sz="1200" dirty="0">
                <a:solidFill>
                  <a:srgbClr val="231F20"/>
                </a:solidFill>
                <a:latin typeface="HumstSlab712 BT"/>
              </a:rPr>
              <a:t>Türkiye</a:t>
            </a:r>
          </a:p>
        </p:txBody>
      </p:sp>
      <p:pic>
        <p:nvPicPr>
          <p:cNvPr id="6" name="Picture 5" descr="A person in a white coat&#10;&#10;AI-generated content may be incorrect.">
            <a:extLst>
              <a:ext uri="{FF2B5EF4-FFF2-40B4-BE49-F238E27FC236}">
                <a16:creationId xmlns:a16="http://schemas.microsoft.com/office/drawing/2014/main" id="{A31F46A8-D2E6-1031-EB46-7B163EA69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20" y="2669010"/>
            <a:ext cx="1309536" cy="1309536"/>
          </a:xfrm>
          <a:prstGeom prst="rect">
            <a:avLst/>
          </a:prstGeom>
        </p:spPr>
      </p:pic>
      <p:pic>
        <p:nvPicPr>
          <p:cNvPr id="8" name="Picture 7" descr="A person in a white coat&#10;&#10;AI-generated content may be incorrect.">
            <a:extLst>
              <a:ext uri="{FF2B5EF4-FFF2-40B4-BE49-F238E27FC236}">
                <a16:creationId xmlns:a16="http://schemas.microsoft.com/office/drawing/2014/main" id="{25938C45-2432-D6FC-91C1-B84158CB1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779" y="2711175"/>
            <a:ext cx="1240265" cy="1240265"/>
          </a:xfrm>
          <a:prstGeom prst="rect">
            <a:avLst/>
          </a:prstGeom>
        </p:spPr>
      </p:pic>
      <p:pic>
        <p:nvPicPr>
          <p:cNvPr id="11" name="Picture 10" descr="A person in a suit and tie&#10;&#10;AI-generated content may be incorrect.">
            <a:extLst>
              <a:ext uri="{FF2B5EF4-FFF2-40B4-BE49-F238E27FC236}">
                <a16:creationId xmlns:a16="http://schemas.microsoft.com/office/drawing/2014/main" id="{CEBFC10B-7A11-EDA4-1C65-F64606377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23" y="2713332"/>
            <a:ext cx="1309536" cy="1309536"/>
          </a:xfrm>
          <a:prstGeom prst="rect">
            <a:avLst/>
          </a:prstGeom>
        </p:spPr>
      </p:pic>
      <p:pic>
        <p:nvPicPr>
          <p:cNvPr id="13" name="Picture 12" descr="A person with a red tie&#10;&#10;AI-generated content may be incorrect.">
            <a:extLst>
              <a:ext uri="{FF2B5EF4-FFF2-40B4-BE49-F238E27FC236}">
                <a16:creationId xmlns:a16="http://schemas.microsoft.com/office/drawing/2014/main" id="{18141D4D-381A-AAFC-7199-34E90A6AE3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407" y="2584284"/>
            <a:ext cx="1499341" cy="14993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8589285"/>
              </p:ext>
            </p:extLst>
          </p:nvPr>
        </p:nvGraphicFramePr>
        <p:xfrm>
          <a:off x="501650" y="3213100"/>
          <a:ext cx="7010400" cy="6953220"/>
        </p:xfrm>
        <a:graphic>
          <a:graphicData uri="http://schemas.openxmlformats.org/drawingml/2006/table">
            <a:tbl>
              <a:tblPr firstRow="1" bandRow="1">
                <a:tableStyleId>{2D5ABB26-0587-4C30-8999-92F81FD0307C}</a:tableStyleId>
              </a:tblPr>
              <a:tblGrid>
                <a:gridCol w="1334280">
                  <a:extLst>
                    <a:ext uri="{9D8B030D-6E8A-4147-A177-3AD203B41FA5}">
                      <a16:colId xmlns:a16="http://schemas.microsoft.com/office/drawing/2014/main" val="20000"/>
                    </a:ext>
                  </a:extLst>
                </a:gridCol>
                <a:gridCol w="399972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252000">
                <a:tc>
                  <a:txBody>
                    <a:bodyPr/>
                    <a:lstStyle/>
                    <a:p>
                      <a:pPr algn="ctr" fontAlgn="b"/>
                      <a:r>
                        <a:rPr lang="tr-TR" sz="1100" b="0" i="0" u="none" strike="noStrike">
                          <a:solidFill>
                            <a:srgbClr val="000000"/>
                          </a:solidFill>
                          <a:effectLst/>
                          <a:latin typeface="Futura For Stryker" panose="020B0802020204020204" pitchFamily="34" charset="0"/>
                        </a:rPr>
                        <a:t>09:00 - 09:20​</a:t>
                      </a:r>
                    </a:p>
                  </a:txBody>
                  <a:tcPr marL="7620" marR="7620" marT="7620" marB="0" anchor="ctr">
                    <a:lnL>
                      <a:noFill/>
                    </a:lnL>
                    <a:lnR>
                      <a:noFill/>
                    </a:lnR>
                    <a:lnT>
                      <a:noFill/>
                    </a:lnT>
                    <a:lnB w="6350">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mbria" panose="02040503050406030204" pitchFamily="18" charset="0"/>
                        </a:rPr>
                        <a:t>Registration​</a:t>
                      </a:r>
                    </a:p>
                  </a:txBody>
                  <a:tcPr marL="7620" marR="7620" marT="7620" marB="0" anchor="ctr">
                    <a:lnL>
                      <a:noFill/>
                    </a:lnL>
                    <a:lnR>
                      <a:noFill/>
                    </a:lnR>
                    <a:lnT>
                      <a:noFill/>
                    </a:lnT>
                    <a:lnB w="6350">
                      <a:noFill/>
                      <a:prstDash val="solid"/>
                    </a:lnB>
                    <a:lnTlToBr w="12700" cmpd="sng">
                      <a:noFill/>
                      <a:prstDash val="solid"/>
                    </a:lnTlToBr>
                    <a:lnBlToTr w="12700" cmpd="sng">
                      <a:noFill/>
                      <a:prstDash val="solid"/>
                    </a:lnBlToTr>
                    <a:noFill/>
                  </a:tcPr>
                </a:tc>
                <a:tc>
                  <a:txBody>
                    <a:bodyPr/>
                    <a:lstStyle/>
                    <a:p>
                      <a:pPr algn="ctr"/>
                      <a:r>
                        <a:rPr lang="en-US" sz="1000" b="0" i="0" u="none" strike="noStrike" dirty="0">
                          <a:solidFill>
                            <a:srgbClr val="000000"/>
                          </a:solidFill>
                          <a:effectLst/>
                          <a:latin typeface="Futura For Stryker" panose="020B0802020204020204" pitchFamily="34" charset="0"/>
                          <a:ea typeface="+mn-ea"/>
                          <a:cs typeface="+mn-cs"/>
                        </a:rPr>
                        <a:t>​ All</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marB="0" anchor="ctr">
                    <a:lnL>
                      <a:noFill/>
                    </a:lnL>
                    <a:lnR>
                      <a:noFill/>
                    </a:lnR>
                    <a:lnT>
                      <a:noFill/>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2000">
                <a:tc>
                  <a:txBody>
                    <a:bodyPr/>
                    <a:lstStyle/>
                    <a:p>
                      <a:pPr algn="ctr" fontAlgn="b"/>
                      <a:r>
                        <a:rPr lang="tr-TR" sz="1100" b="0" i="0" u="none" strike="noStrike">
                          <a:solidFill>
                            <a:srgbClr val="000000"/>
                          </a:solidFill>
                          <a:effectLst/>
                          <a:latin typeface="Futura For Stryker" panose="020B0802020204020204" pitchFamily="34" charset="0"/>
                        </a:rPr>
                        <a:t>09:20 - 09:35​</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tr-TR" sz="1100" b="0" i="0" u="none" strike="noStrike">
                          <a:solidFill>
                            <a:srgbClr val="000000"/>
                          </a:solidFill>
                          <a:effectLst/>
                          <a:latin typeface="Cambria" panose="02040503050406030204" pitchFamily="18" charset="0"/>
                        </a:rPr>
                        <a:t>InSITE Center surgical floor tour​</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ctr"/>
                      <a:r>
                        <a:rPr lang="tr-TR" sz="1000" b="0" i="0" u="none" strike="noStrike" dirty="0">
                          <a:solidFill>
                            <a:srgbClr val="000000"/>
                          </a:solidFill>
                          <a:effectLst/>
                          <a:latin typeface="Futura For Stryker" panose="020B0802020204020204" pitchFamily="34" charset="0"/>
                          <a:ea typeface="+mn-ea"/>
                          <a:cs typeface="+mn-cs"/>
                        </a:rPr>
                        <a:t>​ </a:t>
                      </a:r>
                      <a:r>
                        <a:rPr lang="en-US" sz="1000" b="0" i="0" u="none" strike="noStrike" dirty="0">
                          <a:solidFill>
                            <a:srgbClr val="000000"/>
                          </a:solidFill>
                          <a:effectLst/>
                          <a:latin typeface="Futura For Stryker" panose="020B0802020204020204" pitchFamily="34" charset="0"/>
                          <a:ea typeface="+mn-ea"/>
                          <a:cs typeface="+mn-cs"/>
                        </a:rPr>
                        <a:t>All</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1702233"/>
                  </a:ext>
                </a:extLst>
              </a:tr>
              <a:tr h="252000">
                <a:tc>
                  <a:txBody>
                    <a:bodyPr/>
                    <a:lstStyle/>
                    <a:p>
                      <a:pPr algn="ctr" fontAlgn="b"/>
                      <a:r>
                        <a:rPr lang="ro-RO" sz="1100" b="0" i="0" u="none" strike="noStrike" dirty="0">
                          <a:solidFill>
                            <a:srgbClr val="000000"/>
                          </a:solidFill>
                          <a:effectLst/>
                          <a:latin typeface="Futura For Stryker" panose="020B0802020204020204" pitchFamily="34" charset="0"/>
                        </a:rPr>
                        <a:t>09:35 - 09:45​</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tr-TR" sz="1100" b="0" i="0" u="none" strike="noStrike">
                          <a:solidFill>
                            <a:srgbClr val="000000"/>
                          </a:solidFill>
                          <a:effectLst/>
                          <a:latin typeface="Cambria" panose="02040503050406030204" pitchFamily="18" charset="0"/>
                        </a:rPr>
                        <a:t>Welcome &amp; Course Overview</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ctr"/>
                      <a:r>
                        <a:rPr lang="tr-TR" sz="1000" b="0" i="0" u="none" strike="noStrike" dirty="0">
                          <a:solidFill>
                            <a:srgbClr val="000000"/>
                          </a:solidFill>
                          <a:effectLst/>
                          <a:latin typeface="Futura For Stryker" panose="020B0802020204020204" pitchFamily="34" charset="0"/>
                        </a:rPr>
                        <a:t>Stryker​ </a:t>
                      </a:r>
                      <a:endParaRPr lang="pl-PL" sz="1000" dirty="0">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75540697"/>
                  </a:ext>
                </a:extLst>
              </a:tr>
              <a:tr h="252000">
                <a:tc>
                  <a:txBody>
                    <a:bodyPr/>
                    <a:lstStyle/>
                    <a:p>
                      <a:pPr algn="ctr" fontAlgn="b"/>
                      <a:r>
                        <a:rPr lang="ro-RO" sz="1100" b="0" i="0" u="none" strike="noStrike" dirty="0">
                          <a:solidFill>
                            <a:srgbClr val="000000"/>
                          </a:solidFill>
                          <a:effectLst/>
                          <a:latin typeface="Futura For Stryker" panose="020B0802020204020204" pitchFamily="34" charset="0"/>
                        </a:rPr>
                        <a:t>09:45 – 10:0</a:t>
                      </a:r>
                      <a:r>
                        <a:rPr lang="en-US" sz="1100" b="0" i="0" u="none" strike="noStrike" dirty="0">
                          <a:solidFill>
                            <a:srgbClr val="000000"/>
                          </a:solidFill>
                          <a:effectLst/>
                          <a:latin typeface="Futura For Stryker" panose="020B0802020204020204" pitchFamily="34" charset="0"/>
                        </a:rPr>
                        <a:t>0</a:t>
                      </a:r>
                      <a:endParaRPr lang="ro-RO" sz="1100" b="0" i="0" u="none" strike="noStrike" dirty="0">
                        <a:solidFill>
                          <a:srgbClr val="000000"/>
                        </a:solidFill>
                        <a:effectLst/>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pl-PL" sz="1100" b="0" i="0" u="none" strike="noStrike">
                          <a:solidFill>
                            <a:srgbClr val="000000"/>
                          </a:solidFill>
                          <a:effectLst/>
                          <a:latin typeface="Cambria" panose="02040503050406030204" pitchFamily="18" charset="0"/>
                        </a:rPr>
                        <a:t>Courses Expectations and Get-to-Know the Delegates</a:t>
                      </a:r>
                      <a:endParaRPr lang="tr-TR" sz="1100" b="0" i="0" u="none" strike="noStrike">
                        <a:solidFill>
                          <a:srgbClr val="000000"/>
                        </a:solidFill>
                        <a:effectLst/>
                        <a:latin typeface="Cambria" panose="02040503050406030204" pitchFamily="18"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ctr"/>
                      <a:r>
                        <a:rPr lang="pl-PL" sz="1000" b="0" i="0" u="none" strike="noStrike" dirty="0">
                          <a:solidFill>
                            <a:srgbClr val="000000"/>
                          </a:solidFill>
                          <a:effectLst/>
                          <a:latin typeface="Futura For Stryker" panose="020B0802020204020204" pitchFamily="34" charset="0"/>
                          <a:ea typeface="+mn-ea"/>
                          <a:cs typeface="+mn-cs"/>
                        </a:rPr>
                        <a:t>All</a:t>
                      </a:r>
                      <a:endParaRPr lang="en-US" sz="1000" b="0" i="0" u="none" strike="noStrike" dirty="0">
                        <a:solidFill>
                          <a:srgbClr val="000000"/>
                        </a:solidFill>
                        <a:effectLst/>
                        <a:latin typeface="Futura For Stryker" panose="020B0802020204020204" pitchFamily="34" charset="0"/>
                        <a:ea typeface="+mn-ea"/>
                        <a:cs typeface="+mn-cs"/>
                      </a:endParaRPr>
                    </a:p>
                    <a:p>
                      <a:pPr algn="ct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80412221"/>
                  </a:ext>
                </a:extLst>
              </a:tr>
              <a:tr h="252000">
                <a:tc>
                  <a:txBody>
                    <a:bodyPr/>
                    <a:lstStyle/>
                    <a:p>
                      <a:pPr algn="ctr" fontAlgn="b"/>
                      <a:r>
                        <a:rPr lang="ro-RO" sz="1100" b="0" i="0" u="none" strike="noStrike" dirty="0">
                          <a:solidFill>
                            <a:srgbClr val="000000"/>
                          </a:solidFill>
                          <a:effectLst/>
                          <a:latin typeface="Futura For Stryker" panose="020B0802020204020204" pitchFamily="34" charset="0"/>
                        </a:rPr>
                        <a:t>10:0</a:t>
                      </a:r>
                      <a:r>
                        <a:rPr lang="en-US" sz="1100" b="0" i="0" u="none" strike="noStrike" dirty="0">
                          <a:solidFill>
                            <a:srgbClr val="000000"/>
                          </a:solidFill>
                          <a:effectLst/>
                          <a:latin typeface="Futura For Stryker" panose="020B0802020204020204" pitchFamily="34" charset="0"/>
                        </a:rPr>
                        <a:t>0</a:t>
                      </a:r>
                      <a:r>
                        <a:rPr lang="ro-RO" sz="1100" b="0" i="0" u="none" strike="noStrike" dirty="0">
                          <a:solidFill>
                            <a:srgbClr val="000000"/>
                          </a:solidFill>
                          <a:effectLst/>
                          <a:latin typeface="Futura For Stryker" panose="020B0802020204020204" pitchFamily="34" charset="0"/>
                        </a:rPr>
                        <a:t> - 11:00​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ro-RO" sz="1100" b="0" i="0" u="none" strike="noStrike" dirty="0">
                          <a:solidFill>
                            <a:srgbClr val="000000"/>
                          </a:solidFill>
                          <a:effectLst/>
                          <a:latin typeface="Cambria" panose="02040503050406030204" pitchFamily="18" charset="0"/>
                        </a:rPr>
                        <a:t>Case Presentation</a:t>
                      </a:r>
                      <a:endParaRPr lang="en-US" sz="1100" b="0" i="0" u="none" strike="noStrike" dirty="0">
                        <a:solidFill>
                          <a:srgbClr val="000000"/>
                        </a:solidFill>
                        <a:effectLst/>
                        <a:latin typeface="Cambria" panose="02040503050406030204" pitchFamily="18"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Phil Simpson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Niall Flynn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Fatih Yildiz</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Radu Prejbeanu</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79784714"/>
                  </a:ext>
                </a:extLst>
              </a:tr>
              <a:tr h="252000">
                <a:tc>
                  <a:txBody>
                    <a:bodyPr/>
                    <a:lstStyle/>
                    <a:p>
                      <a:pPr marL="0" algn="ctr" fontAlgn="b"/>
                      <a:r>
                        <a:rPr lang="en-US" sz="1100" b="0" i="0" u="none" strike="noStrike" dirty="0">
                          <a:solidFill>
                            <a:srgbClr val="000000"/>
                          </a:solidFill>
                          <a:effectLst/>
                          <a:latin typeface="Futura For Stryker" panose="020B0802020204020204" pitchFamily="34" charset="0"/>
                          <a:ea typeface="+mn-ea"/>
                          <a:cs typeface="+mn-cs"/>
                        </a:rPr>
                        <a:t>1</a:t>
                      </a:r>
                      <a:r>
                        <a:rPr lang="ro-RO" sz="1100" b="0" i="0" u="none" strike="noStrike" dirty="0">
                          <a:solidFill>
                            <a:srgbClr val="000000"/>
                          </a:solidFill>
                          <a:effectLst/>
                          <a:latin typeface="Futura For Stryker" panose="020B0802020204020204" pitchFamily="34" charset="0"/>
                          <a:ea typeface="+mn-ea"/>
                          <a:cs typeface="+mn-cs"/>
                        </a:rPr>
                        <a:t>1</a:t>
                      </a:r>
                      <a:r>
                        <a:rPr lang="en-US" sz="1100" b="0" i="0" u="none" strike="noStrike" dirty="0">
                          <a:solidFill>
                            <a:srgbClr val="000000"/>
                          </a:solidFill>
                          <a:effectLst/>
                          <a:latin typeface="Futura For Stryker" panose="020B0802020204020204" pitchFamily="34" charset="0"/>
                          <a:ea typeface="+mn-ea"/>
                          <a:cs typeface="+mn-cs"/>
                        </a:rPr>
                        <a:t>:00 - 11:30​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mbria" panose="02040503050406030204" pitchFamily="18" charset="0"/>
                          <a:ea typeface="+mn-ea"/>
                          <a:cs typeface="+mn-cs"/>
                        </a:rPr>
                        <a:t>Coffee Break</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Futura For Stryker" panose="020B0802020204020204" pitchFamily="34" charset="0"/>
                          <a:ea typeface="+mn-ea"/>
                          <a:cs typeface="+mn-cs"/>
                        </a:rPr>
                        <a:t>All</a:t>
                      </a:r>
                      <a:r>
                        <a:rPr lang="ro-RO" sz="1000" b="0" i="0" u="none" strike="noStrike" dirty="0">
                          <a:solidFill>
                            <a:srgbClr val="000000"/>
                          </a:solidFill>
                          <a:effectLst/>
                          <a:latin typeface="Futura For Stryker" panose="020B0802020204020204" pitchFamily="34" charset="0"/>
                          <a:ea typeface="+mn-ea"/>
                          <a:cs typeface="+mn-cs"/>
                        </a:rPr>
                        <a:t>​ </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07376025"/>
                  </a:ext>
                </a:extLst>
              </a:tr>
              <a:tr h="252000">
                <a:tc>
                  <a:txBody>
                    <a:bodyPr/>
                    <a:lstStyle/>
                    <a:p>
                      <a:pPr algn="ctr" fontAlgn="b"/>
                      <a:r>
                        <a:rPr lang="en-US" sz="1100" b="0" i="0" u="none" strike="noStrike" dirty="0">
                          <a:solidFill>
                            <a:srgbClr val="000000"/>
                          </a:solidFill>
                          <a:effectLst/>
                          <a:latin typeface="Futura For Stryker" panose="020B0802020204020204" pitchFamily="34" charset="0"/>
                        </a:rPr>
                        <a:t>11:30 – 12</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en-US" sz="1100" b="0" i="0" u="sng" strike="noStrike" dirty="0">
                          <a:solidFill>
                            <a:srgbClr val="000000"/>
                          </a:solidFill>
                          <a:effectLst/>
                          <a:latin typeface="Cambria" panose="02040503050406030204" pitchFamily="18" charset="0"/>
                        </a:rPr>
                        <a:t>1</a:t>
                      </a:r>
                      <a:r>
                        <a:rPr lang="en-US" sz="1100" b="0" i="0" u="sng" strike="noStrike" baseline="30000" dirty="0">
                          <a:solidFill>
                            <a:srgbClr val="000000"/>
                          </a:solidFill>
                          <a:effectLst/>
                          <a:latin typeface="Cambria" panose="02040503050406030204" pitchFamily="18" charset="0"/>
                        </a:rPr>
                        <a:t>st</a:t>
                      </a:r>
                      <a:r>
                        <a:rPr lang="en-US" sz="1100" b="0" i="0" u="sng" strike="noStrike" dirty="0">
                          <a:solidFill>
                            <a:srgbClr val="000000"/>
                          </a:solidFill>
                          <a:effectLst/>
                          <a:latin typeface="Cambria" panose="02040503050406030204" pitchFamily="18" charset="0"/>
                        </a:rPr>
                        <a:t> rotation ( 3 groups</a:t>
                      </a:r>
                      <a:r>
                        <a:rPr lang="en-US" sz="1100" b="0" i="0" u="none" strike="noStrike" dirty="0">
                          <a:solidFill>
                            <a:srgbClr val="000000"/>
                          </a:solidFill>
                          <a:effectLst/>
                          <a:latin typeface="Cambria" panose="02040503050406030204" pitchFamily="18" charset="0"/>
                        </a:rPr>
                        <a:t>)</a:t>
                      </a:r>
                    </a:p>
                    <a:p>
                      <a:pPr algn="l" fontAlgn="b"/>
                      <a:r>
                        <a:rPr lang="en-US" sz="1100" b="0" i="0" u="none" strike="noStrike" dirty="0">
                          <a:solidFill>
                            <a:srgbClr val="000000"/>
                          </a:solidFill>
                          <a:effectLst/>
                          <a:latin typeface="Cambria" panose="02040503050406030204" pitchFamily="18" charset="0"/>
                        </a:rPr>
                        <a:t>Femoral Reconstruction</a:t>
                      </a:r>
                    </a:p>
                    <a:p>
                      <a:pPr algn="l" fontAlgn="b"/>
                      <a:r>
                        <a:rPr lang="en-US" sz="1100" b="0" i="0" u="none" strike="noStrike" dirty="0">
                          <a:solidFill>
                            <a:srgbClr val="000000"/>
                          </a:solidFill>
                          <a:effectLst/>
                          <a:latin typeface="Cambria" panose="02040503050406030204" pitchFamily="18" charset="0"/>
                        </a:rPr>
                        <a:t>Tibial Reconstruction</a:t>
                      </a:r>
                    </a:p>
                    <a:p>
                      <a:pPr algn="l" fontAlgn="b"/>
                      <a:r>
                        <a:rPr lang="en-US" sz="1100" b="0" i="0" u="none" strike="noStrike" dirty="0">
                          <a:solidFill>
                            <a:srgbClr val="000000"/>
                          </a:solidFill>
                          <a:effectLst/>
                          <a:latin typeface="Cambria" panose="02040503050406030204" pitchFamily="18" charset="0"/>
                        </a:rPr>
                        <a:t>Cone Augments</a:t>
                      </a:r>
                      <a:endParaRPr lang="ro-RO" sz="1100" b="0" i="0" u="none" strike="noStrike" dirty="0">
                        <a:solidFill>
                          <a:srgbClr val="000000"/>
                        </a:solidFill>
                        <a:effectLst/>
                        <a:latin typeface="Cambria" panose="02040503050406030204" pitchFamily="18"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Futura For Stryker" panose="020B0802020204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Phil Simpson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Niall Flynn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Fatih Yildiz</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Radu Prejbeanu</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44110032"/>
                  </a:ext>
                </a:extLst>
              </a:tr>
              <a:tr h="252000">
                <a:tc>
                  <a:txBody>
                    <a:bodyPr/>
                    <a:lstStyle/>
                    <a:p>
                      <a:pPr algn="ctr" fontAlgn="b"/>
                      <a:r>
                        <a:rPr lang="pl-PL" sz="1100" b="0" i="0" u="none" strike="noStrike" dirty="0">
                          <a:solidFill>
                            <a:srgbClr val="000000"/>
                          </a:solidFill>
                          <a:effectLst/>
                          <a:latin typeface="Futura For Stryker" panose="020B0802020204020204" pitchFamily="34" charset="0"/>
                        </a:rPr>
                        <a:t>1</a:t>
                      </a:r>
                      <a:r>
                        <a:rPr lang="en-US" sz="1100" b="0" i="0" u="none" strike="noStrike" dirty="0">
                          <a:solidFill>
                            <a:srgbClr val="000000"/>
                          </a:solidFill>
                          <a:effectLst/>
                          <a:latin typeface="Futura For Stryker" panose="020B0802020204020204" pitchFamily="34" charset="0"/>
                        </a:rPr>
                        <a:t>2</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a:t>
                      </a:r>
                      <a:r>
                        <a:rPr lang="pl-PL" sz="1100" b="0" i="0" u="none" strike="noStrike" dirty="0">
                          <a:solidFill>
                            <a:srgbClr val="000000"/>
                          </a:solidFill>
                          <a:effectLst/>
                          <a:latin typeface="Futura For Stryker" panose="020B0802020204020204" pitchFamily="34" charset="0"/>
                        </a:rPr>
                        <a:t>0 – 1</a:t>
                      </a:r>
                      <a:r>
                        <a:rPr lang="en-US" sz="1100" b="0" i="0" u="none" strike="noStrike" dirty="0">
                          <a:solidFill>
                            <a:srgbClr val="000000"/>
                          </a:solidFill>
                          <a:effectLst/>
                          <a:latin typeface="Futura For Stryker" panose="020B0802020204020204" pitchFamily="34" charset="0"/>
                        </a:rPr>
                        <a:t>3</a:t>
                      </a:r>
                      <a:r>
                        <a:rPr lang="pl-PL" sz="1100" b="0" i="0" u="none" strike="noStrike" dirty="0">
                          <a:solidFill>
                            <a:srgbClr val="000000"/>
                          </a:solidFill>
                          <a:effectLst/>
                          <a:latin typeface="Futura For Stryker" panose="020B0802020204020204" pitchFamily="34" charset="0"/>
                        </a:rPr>
                        <a:t>:30</a:t>
                      </a:r>
                      <a:r>
                        <a:rPr lang="en-US" sz="1100" b="0" i="0" u="none" strike="noStrike" dirty="0">
                          <a:solidFill>
                            <a:srgbClr val="000000"/>
                          </a:solidFill>
                          <a:effectLst/>
                          <a:latin typeface="Futura For Stryker" panose="020B0802020204020204" pitchFamily="34" charset="0"/>
                        </a:rPr>
                        <a:t>​</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mbria" panose="02040503050406030204" pitchFamily="18" charset="0"/>
                        </a:rPr>
                        <a:t>Lunch Break​</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Futura For Stryker" panose="020B0802020204020204" pitchFamily="34" charset="0"/>
                        </a:rPr>
                        <a:t>All​ </a:t>
                      </a:r>
                      <a:endParaRPr lang="pl-PL" sz="1400" dirty="0">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83018500"/>
                  </a:ext>
                </a:extLst>
              </a:tr>
              <a:tr h="252000">
                <a:tc>
                  <a:txBody>
                    <a:bodyPr/>
                    <a:lstStyle/>
                    <a:p>
                      <a:pPr algn="ctr" fontAlgn="b"/>
                      <a:r>
                        <a:rPr lang="en-US" sz="1100" b="0" i="0" u="none" strike="noStrike" dirty="0">
                          <a:solidFill>
                            <a:srgbClr val="000000"/>
                          </a:solidFill>
                          <a:effectLst/>
                          <a:latin typeface="Futura For Stryker" panose="020B0802020204020204" pitchFamily="34" charset="0"/>
                        </a:rPr>
                        <a:t>13:</a:t>
                      </a:r>
                      <a:r>
                        <a:rPr lang="pl-PL" sz="1100" b="0" i="0" u="none" strike="noStrike" dirty="0">
                          <a:solidFill>
                            <a:srgbClr val="000000"/>
                          </a:solidFill>
                          <a:effectLst/>
                          <a:latin typeface="Futura For Stryker" panose="020B0802020204020204" pitchFamily="34" charset="0"/>
                        </a:rPr>
                        <a:t>30</a:t>
                      </a:r>
                      <a:r>
                        <a:rPr lang="en-US" sz="1100" b="0" i="0" u="none" strike="noStrike" dirty="0">
                          <a:solidFill>
                            <a:srgbClr val="000000"/>
                          </a:solidFill>
                          <a:effectLst/>
                          <a:latin typeface="Futura For Stryker" panose="020B0802020204020204" pitchFamily="34" charset="0"/>
                        </a:rPr>
                        <a:t> - 14:30​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mbria" panose="02040503050406030204" pitchFamily="18" charset="0"/>
                        </a:rPr>
                        <a:t>2</a:t>
                      </a:r>
                      <a:r>
                        <a:rPr lang="en-US" sz="1100" b="0" i="0" u="none" strike="noStrike" baseline="30000" dirty="0">
                          <a:solidFill>
                            <a:srgbClr val="000000"/>
                          </a:solidFill>
                          <a:effectLst/>
                          <a:latin typeface="Cambria" panose="02040503050406030204" pitchFamily="18" charset="0"/>
                        </a:rPr>
                        <a:t>nd</a:t>
                      </a:r>
                      <a:r>
                        <a:rPr lang="en-US" sz="1100" b="0" i="0" u="none" strike="noStrike" dirty="0">
                          <a:solidFill>
                            <a:srgbClr val="000000"/>
                          </a:solidFill>
                          <a:effectLst/>
                          <a:latin typeface="Cambria" panose="02040503050406030204" pitchFamily="18" charset="0"/>
                        </a:rPr>
                        <a:t> rotation ( 3 groups)</a:t>
                      </a:r>
                    </a:p>
                    <a:p>
                      <a:pPr algn="l" fontAlgn="b"/>
                      <a:r>
                        <a:rPr lang="en-US" sz="1100" b="0" i="0" u="none" strike="noStrike" dirty="0">
                          <a:solidFill>
                            <a:srgbClr val="000000"/>
                          </a:solidFill>
                          <a:effectLst/>
                          <a:latin typeface="Cambria" panose="02040503050406030204" pitchFamily="18" charset="0"/>
                        </a:rPr>
                        <a:t>Femoral Reconstruction</a:t>
                      </a:r>
                    </a:p>
                    <a:p>
                      <a:pPr algn="l" fontAlgn="b"/>
                      <a:r>
                        <a:rPr lang="en-US" sz="1100" b="0" i="0" u="none" strike="noStrike" dirty="0">
                          <a:solidFill>
                            <a:srgbClr val="000000"/>
                          </a:solidFill>
                          <a:effectLst/>
                          <a:latin typeface="Cambria" panose="02040503050406030204" pitchFamily="18" charset="0"/>
                        </a:rPr>
                        <a:t>Tibial Reconstruction</a:t>
                      </a:r>
                    </a:p>
                    <a:p>
                      <a:pPr algn="l" fontAlgn="b"/>
                      <a:r>
                        <a:rPr lang="en-US" sz="1100" b="0" i="0" u="none" strike="noStrike" dirty="0">
                          <a:solidFill>
                            <a:srgbClr val="000000"/>
                          </a:solidFill>
                          <a:effectLst/>
                          <a:latin typeface="Cambria" panose="02040503050406030204" pitchFamily="18" charset="0"/>
                        </a:rPr>
                        <a:t>Cone Augments</a:t>
                      </a:r>
                      <a:endParaRPr lang="ro-RO" sz="1100" b="0" i="0" u="none" strike="noStrike" dirty="0">
                        <a:solidFill>
                          <a:srgbClr val="000000"/>
                        </a:solidFill>
                        <a:effectLst/>
                        <a:latin typeface="Cambria" panose="02040503050406030204" pitchFamily="18" charset="0"/>
                      </a:endParaRPr>
                    </a:p>
                    <a:p>
                      <a:pPr marL="0" marR="0" lvl="0" indent="0" algn="l" defTabSz="914400" eaLnBrk="1" fontAlgn="b" latinLnBrk="0" hangingPunct="1">
                        <a:lnSpc>
                          <a:spcPct val="100000"/>
                        </a:lnSpc>
                        <a:spcBef>
                          <a:spcPts val="0"/>
                        </a:spcBef>
                        <a:spcAft>
                          <a:spcPts val="0"/>
                        </a:spcAft>
                        <a:buClrTx/>
                        <a:buSzTx/>
                        <a:buFontTx/>
                        <a:buNone/>
                        <a:tabLst/>
                        <a:defRPr/>
                      </a:pPr>
                      <a:endParaRPr lang="ro-RO" sz="1100" b="0" i="0" u="none" strike="noStrike" dirty="0">
                        <a:solidFill>
                          <a:srgbClr val="000000"/>
                        </a:solidFill>
                        <a:effectLst/>
                        <a:latin typeface="Cambria" panose="02040503050406030204" pitchFamily="18"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Phil Simpson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Niall Flynn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Fatih Yildiz</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Radu Prejbeanu</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2704465"/>
                  </a:ext>
                </a:extLst>
              </a:tr>
              <a:tr h="252000">
                <a:tc>
                  <a:txBody>
                    <a:bodyPr/>
                    <a:lstStyle/>
                    <a:p>
                      <a:pPr algn="ctr" fontAlgn="b"/>
                      <a:r>
                        <a:rPr lang="tr-TR" sz="1100" b="0" i="0" u="none" strike="noStrike" dirty="0">
                          <a:solidFill>
                            <a:srgbClr val="000000"/>
                          </a:solidFill>
                          <a:effectLst/>
                          <a:latin typeface="Futura For Stryker" panose="020B0802020204020204" pitchFamily="34" charset="0"/>
                        </a:rPr>
                        <a:t>1</a:t>
                      </a:r>
                      <a:r>
                        <a:rPr lang="en-US" sz="1100" b="0" i="0" u="none" strike="noStrike" dirty="0">
                          <a:solidFill>
                            <a:srgbClr val="000000"/>
                          </a:solidFill>
                          <a:effectLst/>
                          <a:latin typeface="Futura For Stryker" panose="020B0802020204020204" pitchFamily="34" charset="0"/>
                        </a:rPr>
                        <a:t>4</a:t>
                      </a:r>
                      <a:r>
                        <a:rPr lang="tr-TR"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a:t>
                      </a:r>
                      <a:r>
                        <a:rPr lang="tr-TR" sz="1100" b="0" i="0" u="none" strike="noStrike" dirty="0">
                          <a:solidFill>
                            <a:srgbClr val="000000"/>
                          </a:solidFill>
                          <a:effectLst/>
                          <a:latin typeface="Futura For Stryker" panose="020B0802020204020204" pitchFamily="34" charset="0"/>
                        </a:rPr>
                        <a:t>0 - 1</a:t>
                      </a:r>
                      <a:r>
                        <a:rPr lang="en-US" sz="1100" b="0" i="0" u="none" strike="noStrike" dirty="0">
                          <a:solidFill>
                            <a:srgbClr val="000000"/>
                          </a:solidFill>
                          <a:effectLst/>
                          <a:latin typeface="Futura For Stryker" panose="020B0802020204020204" pitchFamily="34" charset="0"/>
                        </a:rPr>
                        <a:t>5</a:t>
                      </a:r>
                      <a:r>
                        <a:rPr lang="tr-TR"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a:t>
                      </a:r>
                      <a:r>
                        <a:rPr lang="tr-TR" sz="1100" b="0" i="0" u="none" strike="noStrike" dirty="0">
                          <a:solidFill>
                            <a:srgbClr val="000000"/>
                          </a:solidFill>
                          <a:effectLst/>
                          <a:latin typeface="Futura For Stryker" panose="020B0802020204020204" pitchFamily="34" charset="0"/>
                        </a:rPr>
                        <a:t>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fr-FR" sz="1100" b="0" i="0" u="none" strike="noStrike">
                          <a:solidFill>
                            <a:srgbClr val="000000"/>
                          </a:solidFill>
                          <a:effectLst/>
                          <a:latin typeface="Cambria" panose="02040503050406030204" pitchFamily="18" charset="0"/>
                        </a:rPr>
                        <a:t>3rd </a:t>
                      </a:r>
                      <a:r>
                        <a:rPr lang="fr-FR" sz="1100" b="0" i="0" u="none" strike="noStrike" dirty="0">
                          <a:solidFill>
                            <a:srgbClr val="000000"/>
                          </a:solidFill>
                          <a:effectLst/>
                          <a:latin typeface="Cambria" panose="02040503050406030204" pitchFamily="18" charset="0"/>
                        </a:rPr>
                        <a:t>rotation ( 3 groups)</a:t>
                      </a:r>
                    </a:p>
                    <a:p>
                      <a:pPr algn="l" fontAlgn="b"/>
                      <a:r>
                        <a:rPr lang="en-US" sz="1100" b="0" i="0" u="none" strike="noStrike" dirty="0">
                          <a:solidFill>
                            <a:srgbClr val="000000"/>
                          </a:solidFill>
                          <a:effectLst/>
                          <a:latin typeface="Cambria" panose="02040503050406030204" pitchFamily="18" charset="0"/>
                        </a:rPr>
                        <a:t>Femoral Reconstruction</a:t>
                      </a:r>
                    </a:p>
                    <a:p>
                      <a:pPr algn="l" fontAlgn="b"/>
                      <a:r>
                        <a:rPr lang="en-US" sz="1100" b="0" i="0" u="none" strike="noStrike" dirty="0">
                          <a:solidFill>
                            <a:srgbClr val="000000"/>
                          </a:solidFill>
                          <a:effectLst/>
                          <a:latin typeface="Cambria" panose="02040503050406030204" pitchFamily="18" charset="0"/>
                        </a:rPr>
                        <a:t>Tibial Reconstruction</a:t>
                      </a:r>
                    </a:p>
                    <a:p>
                      <a:pPr algn="l" fontAlgn="b"/>
                      <a:r>
                        <a:rPr lang="en-US" sz="1100" b="0" i="0" u="none" strike="noStrike" dirty="0">
                          <a:solidFill>
                            <a:srgbClr val="000000"/>
                          </a:solidFill>
                          <a:effectLst/>
                          <a:latin typeface="Cambria" panose="02040503050406030204" pitchFamily="18" charset="0"/>
                        </a:rPr>
                        <a:t>Cone Augments</a:t>
                      </a:r>
                      <a:endParaRPr lang="ro-RO" sz="1100" b="0" i="0" u="none" strike="noStrike" dirty="0">
                        <a:solidFill>
                          <a:srgbClr val="000000"/>
                        </a:solidFill>
                        <a:effectLst/>
                        <a:latin typeface="Cambria" panose="02040503050406030204" pitchFamily="18" charset="0"/>
                      </a:endParaRPr>
                    </a:p>
                    <a:p>
                      <a:pPr algn="l" fontAlgn="b"/>
                      <a:endParaRPr lang="fr-FR" sz="1100" b="0" i="0" u="none" strike="noStrike" dirty="0">
                        <a:solidFill>
                          <a:srgbClr val="000000"/>
                        </a:solidFill>
                        <a:effectLst/>
                        <a:latin typeface="Cambria" panose="02040503050406030204" pitchFamily="18" charset="0"/>
                      </a:endParaRPr>
                    </a:p>
                    <a:p>
                      <a:pPr algn="l" fontAlgn="b"/>
                      <a:endParaRPr lang="en-US" sz="1100" b="0" i="0" u="none" strike="noStrike" dirty="0">
                        <a:solidFill>
                          <a:srgbClr val="000000"/>
                        </a:solidFill>
                        <a:effectLst/>
                        <a:latin typeface="Cambria" panose="02040503050406030204" pitchFamily="18"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Phil Simpson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Niall Flynn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Fatih Yildiz</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Radu Prejbeanu</a:t>
                      </a:r>
                      <a:r>
                        <a:rPr lang="en-US" sz="1000" b="0" i="0" u="none" strike="noStrike" dirty="0">
                          <a:solidFill>
                            <a:srgbClr val="000000"/>
                          </a:solidFill>
                          <a:effectLst/>
                          <a:latin typeface="Futura For Stryker" panose="020B0802020204020204" pitchFamily="34" charset="0"/>
                        </a:rPr>
                        <a:t>​ </a:t>
                      </a:r>
                      <a:endParaRPr lang="pl-PL" sz="1400" dirty="0">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65055056"/>
                  </a:ext>
                </a:extLst>
              </a:tr>
              <a:tr h="252000">
                <a:tc>
                  <a:txBody>
                    <a:bodyPr/>
                    <a:lstStyle/>
                    <a:p>
                      <a:pPr algn="ctr" fontAlgn="b"/>
                      <a:r>
                        <a:rPr lang="en-US" sz="1100" b="0" i="0" u="none" strike="noStrike" dirty="0">
                          <a:solidFill>
                            <a:srgbClr val="000000"/>
                          </a:solidFill>
                          <a:effectLst/>
                          <a:latin typeface="Futura For Stryker" panose="020B0802020204020204" pitchFamily="34" charset="0"/>
                        </a:rPr>
                        <a:t>15:30 - 16:00​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algn="l" fontAlgn="b"/>
                      <a:r>
                        <a:rPr lang="en-US" sz="1100" b="0" i="0" u="none" strike="noStrike" dirty="0">
                          <a:solidFill>
                            <a:srgbClr val="000000"/>
                          </a:solidFill>
                          <a:effectLst/>
                          <a:latin typeface="Cambria" panose="02040503050406030204" pitchFamily="18" charset="0"/>
                        </a:rPr>
                        <a:t>Coffee Break</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tc>
                  <a:txBody>
                    <a:bodyPr/>
                    <a:lstStyle/>
                    <a:p>
                      <a:pPr algn="ctr"/>
                      <a:r>
                        <a:rPr lang="en-US" sz="1000" b="0" i="0" u="none" strike="noStrike" dirty="0">
                          <a:solidFill>
                            <a:srgbClr val="000000"/>
                          </a:solidFill>
                          <a:effectLst/>
                          <a:latin typeface="Futura For Stryker" panose="020B0802020204020204" pitchFamily="34" charset="0"/>
                        </a:rPr>
                        <a:t>All</a:t>
                      </a:r>
                      <a:endParaRPr lang="pl-PL" sz="1400" dirty="0">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975607736"/>
                  </a:ext>
                </a:extLst>
              </a:tr>
              <a:tr h="252000">
                <a:tc>
                  <a:txBody>
                    <a:bodyPr/>
                    <a:lstStyle/>
                    <a:p>
                      <a:pPr algn="ctr" fontAlgn="b"/>
                      <a:r>
                        <a:rPr lang="tr-TR" sz="1100" b="0" i="0" u="none" strike="noStrike" dirty="0">
                          <a:solidFill>
                            <a:srgbClr val="000000"/>
                          </a:solidFill>
                          <a:effectLst/>
                          <a:latin typeface="Futura For Stryker" panose="020B0802020204020204" pitchFamily="34" charset="0"/>
                        </a:rPr>
                        <a:t>1</a:t>
                      </a:r>
                      <a:r>
                        <a:rPr lang="en-US" sz="1100" b="0" i="0" u="none" strike="noStrike" dirty="0">
                          <a:solidFill>
                            <a:srgbClr val="000000"/>
                          </a:solidFill>
                          <a:effectLst/>
                          <a:latin typeface="Futura For Stryker" panose="020B0802020204020204" pitchFamily="34" charset="0"/>
                        </a:rPr>
                        <a:t>6</a:t>
                      </a:r>
                      <a:r>
                        <a:rPr lang="tr-TR"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0</a:t>
                      </a:r>
                      <a:r>
                        <a:rPr lang="tr-TR" sz="1100" b="0" i="0" u="none" strike="noStrike" dirty="0">
                          <a:solidFill>
                            <a:srgbClr val="000000"/>
                          </a:solidFill>
                          <a:effectLst/>
                          <a:latin typeface="Futura For Stryker" panose="020B0802020204020204" pitchFamily="34" charset="0"/>
                        </a:rPr>
                        <a:t>0 - 1</a:t>
                      </a:r>
                      <a:r>
                        <a:rPr lang="en-US" sz="1100" b="0" i="0" u="none" strike="noStrike" dirty="0">
                          <a:solidFill>
                            <a:srgbClr val="000000"/>
                          </a:solidFill>
                          <a:effectLst/>
                          <a:latin typeface="Futura For Stryker" panose="020B0802020204020204" pitchFamily="34" charset="0"/>
                        </a:rPr>
                        <a:t>6</a:t>
                      </a:r>
                      <a:r>
                        <a:rPr lang="tr-TR"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a:t>
                      </a:r>
                      <a:r>
                        <a:rPr lang="tr-TR" sz="1100" b="0" i="0" u="none" strike="noStrike" dirty="0">
                          <a:solidFill>
                            <a:srgbClr val="000000"/>
                          </a:solidFill>
                          <a:effectLst/>
                          <a:latin typeface="Futura For Stryker" panose="020B0802020204020204" pitchFamily="34" charset="0"/>
                        </a:rPr>
                        <a:t>0​</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dirty="0">
                          <a:solidFill>
                            <a:srgbClr val="000000"/>
                          </a:solidFill>
                          <a:effectLst/>
                          <a:latin typeface="Cambria" panose="02040503050406030204" pitchFamily="18" charset="0"/>
                        </a:rPr>
                        <a:t>Triathlon</a:t>
                      </a:r>
                      <a:r>
                        <a:rPr lang="pl-PL" sz="1100" b="0" i="0" u="none" strike="noStrike" dirty="0">
                          <a:solidFill>
                            <a:srgbClr val="000000"/>
                          </a:solidFill>
                          <a:effectLst/>
                          <a:latin typeface="Cambria" panose="02040503050406030204" pitchFamily="18" charset="0"/>
                        </a:rPr>
                        <a:t> Revision</a:t>
                      </a:r>
                      <a:r>
                        <a:rPr lang="en-US" sz="1100" b="0" i="0" u="none" strike="noStrike" dirty="0">
                          <a:solidFill>
                            <a:srgbClr val="000000"/>
                          </a:solidFill>
                          <a:effectLst/>
                          <a:latin typeface="Cambria" panose="02040503050406030204" pitchFamily="18" charset="0"/>
                        </a:rPr>
                        <a:t> Surgical Demo Video​</a:t>
                      </a: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Futura For Stryker" panose="020B0802020204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Phil Simpson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Niall Flynn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Fatih Yildiz</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utura For Stryker" panose="020B0802020204020204" pitchFamily="34" charset="0"/>
                          <a:ea typeface="+mn-ea"/>
                          <a:cs typeface="+mn-cs"/>
                        </a:rPr>
                        <a:t>Dr. Radu Prejbeanu</a:t>
                      </a:r>
                      <a:endParaRPr lang="pl-PL" sz="1000" b="0" i="0" u="none" strike="noStrike" dirty="0">
                        <a:solidFill>
                          <a:srgbClr val="000000"/>
                        </a:solidFill>
                        <a:effectLst/>
                        <a:latin typeface="Futura For Stryker" panose="020B0802020204020204" pitchFamily="34" charset="0"/>
                        <a:ea typeface="+mn-ea"/>
                        <a:cs typeface="+mn-cs"/>
                      </a:endParaRPr>
                    </a:p>
                    <a:p>
                      <a:pPr algn="ctr"/>
                      <a:endParaRPr lang="pl-PL" sz="1400" dirty="0">
                        <a:latin typeface="Futura For Stryker" panose="020B0802020204020204" pitchFamily="34" charset="0"/>
                      </a:endParaRPr>
                    </a:p>
                  </a:txBody>
                  <a:tcPr marL="7620" marR="7620" marT="7620" anchor="ctr">
                    <a:lnL>
                      <a:noFill/>
                    </a:lnL>
                    <a:lnR>
                      <a:noFill/>
                    </a:lnR>
                    <a:lnT w="635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21707802"/>
                  </a:ext>
                </a:extLst>
              </a:tr>
              <a:tr h="252000">
                <a:tc>
                  <a:txBody>
                    <a:bodyPr/>
                    <a:lstStyle/>
                    <a:p>
                      <a:pPr algn="ctr" fontAlgn="b"/>
                      <a:r>
                        <a:rPr lang="en-US" sz="1100" b="0" i="0" u="none" strike="noStrike" dirty="0">
                          <a:solidFill>
                            <a:srgbClr val="000000"/>
                          </a:solidFill>
                          <a:effectLst/>
                          <a:latin typeface="Futura For Stryker" panose="020B0802020204020204" pitchFamily="34" charset="0"/>
                        </a:rPr>
                        <a:t>16:30 - 17:00</a:t>
                      </a:r>
                      <a:r>
                        <a:rPr lang="tr-TR" sz="1100" b="0" i="0" u="none" strike="noStrike" dirty="0">
                          <a:solidFill>
                            <a:srgbClr val="000000"/>
                          </a:solidFill>
                          <a:effectLst/>
                          <a:latin typeface="Futura For Stryker" panose="020B0802020204020204" pitchFamily="34" charset="0"/>
                        </a:rPr>
                        <a:t>​</a:t>
                      </a:r>
                    </a:p>
                  </a:txBody>
                  <a:tcPr marL="7620" marR="7620" marT="7620" anchor="ctr">
                    <a:lnL>
                      <a:noFill/>
                    </a:lnL>
                    <a:lnR>
                      <a:noFill/>
                    </a:lnR>
                    <a:lnT w="6350">
                      <a:noFill/>
                      <a:prstDash val="solid"/>
                    </a:lnT>
                    <a:lnB w="6350">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dirty="0">
                          <a:solidFill>
                            <a:srgbClr val="000000"/>
                          </a:solidFill>
                          <a:effectLst/>
                          <a:latin typeface="Cambria" panose="02040503050406030204" pitchFamily="18" charset="0"/>
                        </a:rPr>
                        <a:t>Ask the faculty</a:t>
                      </a:r>
                    </a:p>
                  </a:txBody>
                  <a:tcPr marL="7620" marR="7620" marT="7620" anchor="ctr">
                    <a:lnL>
                      <a:noFill/>
                    </a:lnL>
                    <a:lnR>
                      <a:noFill/>
                    </a:lnR>
                    <a:lnT w="6350">
                      <a:noFill/>
                      <a:prstDash val="solid"/>
                    </a:lnT>
                    <a:lnB w="6350">
                      <a:noFill/>
                      <a:prstDash val="solid"/>
                    </a:lnB>
                    <a:lnTlToBr w="12700" cmpd="sng">
                      <a:noFill/>
                      <a:prstDash val="solid"/>
                    </a:lnTlToBr>
                    <a:lnBlToTr w="12700" cmpd="sng">
                      <a:noFill/>
                      <a:prstDash val="solid"/>
                    </a:lnBlToTr>
                    <a:noFill/>
                  </a:tcPr>
                </a:tc>
                <a:tc>
                  <a:txBody>
                    <a:bodyPr/>
                    <a:lstStyle/>
                    <a:p>
                      <a:pPr algn="ctr"/>
                      <a:r>
                        <a:rPr lang="en-US" sz="1000" b="0" i="0" u="none" strike="noStrike" dirty="0">
                          <a:solidFill>
                            <a:srgbClr val="000000"/>
                          </a:solidFill>
                          <a:effectLst/>
                          <a:latin typeface="Futura For Stryker" panose="020B0802020204020204" pitchFamily="34" charset="0"/>
                        </a:rPr>
                        <a:t>All</a:t>
                      </a:r>
                      <a:endParaRPr lang="pl-PL" sz="1400" dirty="0">
                        <a:latin typeface="Futura For Stryker" panose="020B0802020204020204" pitchFamily="34" charset="0"/>
                      </a:endParaRPr>
                    </a:p>
                  </a:txBody>
                  <a:tcPr marL="7620" marR="7620" marT="7620" anchor="ctr">
                    <a:lnL>
                      <a:noFill/>
                    </a:lnL>
                    <a:lnR>
                      <a:noFill/>
                    </a:lnR>
                    <a:lnT w="6350">
                      <a:noFill/>
                      <a:prstDash val="solid"/>
                    </a:lnT>
                    <a:lnB w="635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0940">
                <a:tc>
                  <a:txBody>
                    <a:bodyPr/>
                    <a:lstStyle/>
                    <a:p>
                      <a:pPr algn="ctr" fontAlgn="b"/>
                      <a:r>
                        <a:rPr lang="en-US" sz="1100" b="0" i="0" u="none" strike="noStrike">
                          <a:solidFill>
                            <a:srgbClr val="000000"/>
                          </a:solidFill>
                          <a:effectLst/>
                          <a:latin typeface="Futura For Stryker" panose="020B0802020204020204" pitchFamily="34" charset="0"/>
                        </a:rPr>
                        <a:t>19:30​</a:t>
                      </a:r>
                    </a:p>
                  </a:txBody>
                  <a:tcPr marL="7620" marR="7620" marT="762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mbria" panose="02040503050406030204" pitchFamily="18" charset="0"/>
                        </a:rPr>
                        <a:t>Group Dinner​</a:t>
                      </a:r>
                    </a:p>
                  </a:txBody>
                  <a:tcPr marL="7620" marR="7620" marT="762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pl-PL" sz="1100" b="0" i="0" u="none" strike="noStrike" dirty="0">
                          <a:solidFill>
                            <a:srgbClr val="000000"/>
                          </a:solidFill>
                          <a:effectLst/>
                          <a:latin typeface="Cambria" panose="02040503050406030204" pitchFamily="18" charset="0"/>
                        </a:rPr>
                        <a:t>​ </a:t>
                      </a:r>
                      <a:r>
                        <a:rPr lang="en-US" sz="1000" b="0" i="0" u="none" strike="noStrike" dirty="0">
                          <a:solidFill>
                            <a:srgbClr val="000000"/>
                          </a:solidFill>
                          <a:effectLst/>
                          <a:latin typeface="Futura For Stryker" panose="020B0802020204020204" pitchFamily="34" charset="0"/>
                          <a:ea typeface="+mn-ea"/>
                          <a:cs typeface="+mn-cs"/>
                        </a:rPr>
                        <a:t>All</a:t>
                      </a:r>
                      <a:endParaRPr lang="pl-PL" sz="1000" b="0" i="0" u="none" strike="noStrike" dirty="0">
                        <a:solidFill>
                          <a:srgbClr val="000000"/>
                        </a:solidFill>
                        <a:effectLst/>
                        <a:latin typeface="Futura For Stryker" panose="020B0802020204020204" pitchFamily="34" charset="0"/>
                        <a:ea typeface="+mn-ea"/>
                        <a:cs typeface="+mn-cs"/>
                      </a:endParaRPr>
                    </a:p>
                  </a:txBody>
                  <a:tcPr marL="7620" marR="7620" marT="76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object 3"/>
          <p:cNvSpPr txBox="1"/>
          <p:nvPr/>
        </p:nvSpPr>
        <p:spPr>
          <a:xfrm>
            <a:off x="501650" y="2832100"/>
            <a:ext cx="4116070" cy="284693"/>
          </a:xfrm>
          <a:prstGeom prst="rect">
            <a:avLst/>
          </a:prstGeom>
          <a:solidFill>
            <a:srgbClr val="FFB500"/>
          </a:solidFill>
        </p:spPr>
        <p:txBody>
          <a:bodyPr vert="horz" wrap="square" lIns="0" tIns="38100" rIns="0" bIns="0" rtlCol="0">
            <a:spAutoFit/>
          </a:bodyPr>
          <a:lstStyle/>
          <a:p>
            <a:pPr marL="20320" algn="ctr">
              <a:lnSpc>
                <a:spcPct val="100000"/>
              </a:lnSpc>
              <a:spcBef>
                <a:spcPts val="300"/>
              </a:spcBef>
            </a:pPr>
            <a:r>
              <a:rPr sz="1600" b="1" spc="95" dirty="0">
                <a:solidFill>
                  <a:srgbClr val="FFFFFF"/>
                </a:solidFill>
                <a:latin typeface="Futura For Stryker"/>
                <a:cs typeface="Futura For Stryker"/>
              </a:rPr>
              <a:t>1st</a:t>
            </a:r>
            <a:r>
              <a:rPr sz="1600" b="1" spc="305" dirty="0">
                <a:solidFill>
                  <a:srgbClr val="FFFFFF"/>
                </a:solidFill>
                <a:latin typeface="Futura For Stryker"/>
                <a:cs typeface="Futura For Stryker"/>
              </a:rPr>
              <a:t> </a:t>
            </a:r>
            <a:r>
              <a:rPr sz="1600" b="1" spc="120" dirty="0">
                <a:solidFill>
                  <a:srgbClr val="FFFFFF"/>
                </a:solidFill>
                <a:latin typeface="Futura For Stryker"/>
                <a:cs typeface="Futura For Stryker"/>
              </a:rPr>
              <a:t>Day:</a:t>
            </a:r>
            <a:r>
              <a:rPr sz="1600" b="1" spc="315" dirty="0">
                <a:solidFill>
                  <a:srgbClr val="FFFFFF"/>
                </a:solidFill>
                <a:latin typeface="Futura For Stryker"/>
                <a:cs typeface="Futura For Stryker"/>
              </a:rPr>
              <a:t> </a:t>
            </a:r>
            <a:r>
              <a:rPr lang="pl-PL" sz="1600" b="1" spc="90" dirty="0">
                <a:solidFill>
                  <a:srgbClr val="FFFFFF"/>
                </a:solidFill>
                <a:latin typeface="Futura For Stryker"/>
                <a:cs typeface="Futura For Stryker"/>
              </a:rPr>
              <a:t>29 May</a:t>
            </a:r>
            <a:r>
              <a:rPr sz="1600" b="1" dirty="0">
                <a:solidFill>
                  <a:srgbClr val="FFFFFF"/>
                </a:solidFill>
                <a:latin typeface="Futura For Stryker"/>
                <a:cs typeface="Futura For Stryker"/>
              </a:rPr>
              <a:t>,</a:t>
            </a:r>
            <a:r>
              <a:rPr lang="ro-RO" sz="1600" b="1" spc="310" dirty="0">
                <a:solidFill>
                  <a:srgbClr val="FFFFFF"/>
                </a:solidFill>
                <a:latin typeface="Futura For Stryker"/>
                <a:cs typeface="Futura For Stryker"/>
              </a:rPr>
              <a:t> Thursday</a:t>
            </a:r>
            <a:r>
              <a:rPr sz="1600" b="1" spc="130" dirty="0">
                <a:solidFill>
                  <a:srgbClr val="FFFFFF"/>
                </a:solidFill>
                <a:latin typeface="Futura For Stryker"/>
                <a:cs typeface="Futura For Stryker"/>
              </a:rPr>
              <a:t> </a:t>
            </a:r>
            <a:endParaRPr sz="1600" dirty="0">
              <a:latin typeface="Futura For Stryker"/>
              <a:cs typeface="Futura For Stryker"/>
            </a:endParaRPr>
          </a:p>
        </p:txBody>
      </p:sp>
      <p:sp>
        <p:nvSpPr>
          <p:cNvPr id="4" name="object 4"/>
          <p:cNvSpPr txBox="1"/>
          <p:nvPr/>
        </p:nvSpPr>
        <p:spPr>
          <a:xfrm>
            <a:off x="654050" y="440090"/>
            <a:ext cx="5676265" cy="401320"/>
          </a:xfrm>
          <a:prstGeom prst="rect">
            <a:avLst/>
          </a:prstGeom>
        </p:spPr>
        <p:txBody>
          <a:bodyPr vert="horz" wrap="square" lIns="0" tIns="14604" rIns="0" bIns="0" rtlCol="0">
            <a:spAutoFit/>
          </a:bodyPr>
          <a:lstStyle/>
          <a:p>
            <a:pPr marL="12700">
              <a:lnSpc>
                <a:spcPct val="100000"/>
              </a:lnSpc>
              <a:spcBef>
                <a:spcPts val="114"/>
              </a:spcBef>
            </a:pPr>
            <a:r>
              <a:rPr lang="pl-PL" sz="2450">
                <a:solidFill>
                  <a:srgbClr val="231F20"/>
                </a:solidFill>
                <a:latin typeface="HumstSlab712 BT"/>
                <a:cs typeface="HumstSlab712 BT"/>
              </a:rPr>
              <a:t>Cadaver Course</a:t>
            </a:r>
            <a:endParaRPr sz="2450">
              <a:latin typeface="HumstSlab712 BT"/>
              <a:cs typeface="HumstSlab712 BT"/>
            </a:endParaRPr>
          </a:p>
        </p:txBody>
      </p:sp>
      <p:sp>
        <p:nvSpPr>
          <p:cNvPr id="5" name="object 5"/>
          <p:cNvSpPr txBox="1">
            <a:spLocks noGrp="1"/>
          </p:cNvSpPr>
          <p:nvPr>
            <p:ph type="title"/>
          </p:nvPr>
        </p:nvSpPr>
        <p:spPr>
          <a:xfrm>
            <a:off x="654050" y="866140"/>
            <a:ext cx="5892800" cy="2012089"/>
          </a:xfrm>
          <a:prstGeom prst="rect">
            <a:avLst/>
          </a:prstGeom>
        </p:spPr>
        <p:txBody>
          <a:bodyPr vert="horz" wrap="square" lIns="0" tIns="11430" rIns="0" bIns="0" rtlCol="0">
            <a:spAutoFit/>
          </a:bodyPr>
          <a:lstStyle/>
          <a:p>
            <a:pPr marL="12700">
              <a:lnSpc>
                <a:spcPts val="5030"/>
              </a:lnSpc>
              <a:spcBef>
                <a:spcPts val="90"/>
              </a:spcBef>
            </a:pPr>
            <a:r>
              <a:rPr lang="pl-PL" sz="3200"/>
              <a:t>Revision Knee Arthroplasty</a:t>
            </a:r>
            <a:endParaRPr sz="3200" spc="-10" dirty="0"/>
          </a:p>
          <a:p>
            <a:pPr marL="36195">
              <a:lnSpc>
                <a:spcPts val="10550"/>
              </a:lnSpc>
            </a:pPr>
            <a:r>
              <a:rPr sz="9050" spc="-300" dirty="0">
                <a:solidFill>
                  <a:srgbClr val="FFB500"/>
                </a:solidFill>
              </a:rPr>
              <a:t>AGENDA</a:t>
            </a:r>
            <a:endParaRPr sz="9050" spc="-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422205960"/>
              </p:ext>
            </p:extLst>
          </p:nvPr>
        </p:nvGraphicFramePr>
        <p:xfrm>
          <a:off x="501650" y="3213100"/>
          <a:ext cx="6934200" cy="2575560"/>
        </p:xfrm>
        <a:graphic>
          <a:graphicData uri="http://schemas.openxmlformats.org/drawingml/2006/table">
            <a:tbl>
              <a:tblPr firstRow="1" bandRow="1">
                <a:tableStyleId>{2D5ABB26-0587-4C30-8999-92F81FD0307C}</a:tableStyleId>
              </a:tblPr>
              <a:tblGrid>
                <a:gridCol w="1338541">
                  <a:extLst>
                    <a:ext uri="{9D8B030D-6E8A-4147-A177-3AD203B41FA5}">
                      <a16:colId xmlns:a16="http://schemas.microsoft.com/office/drawing/2014/main" val="20000"/>
                    </a:ext>
                  </a:extLst>
                </a:gridCol>
                <a:gridCol w="399545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0">
                <a:tc>
                  <a:txBody>
                    <a:bodyPr/>
                    <a:lstStyle/>
                    <a:p>
                      <a:pPr algn="ctr" fontAlgn="b"/>
                      <a:r>
                        <a:rPr lang="pl-PL" sz="1100" b="0" i="0" u="none" strike="noStrike">
                          <a:solidFill>
                            <a:srgbClr val="000000"/>
                          </a:solidFill>
                          <a:effectLst/>
                          <a:latin typeface="Futura For Stryker" panose="020B0802020204020204" pitchFamily="34" charset="0"/>
                        </a:rPr>
                        <a:t>09:00 - 09:30</a:t>
                      </a:r>
                    </a:p>
                  </a:txBody>
                  <a:tcPr anchor="ctr">
                    <a:lnL>
                      <a:noFill/>
                    </a:lnL>
                    <a:lnR>
                      <a:noFill/>
                    </a:lnR>
                    <a:lnT>
                      <a:noFill/>
                    </a:lnT>
                    <a:lnB w="6350">
                      <a:noFill/>
                      <a:prstDash val="solid"/>
                    </a:lnB>
                    <a:lnTlToBr w="12700" cmpd="sng">
                      <a:noFill/>
                      <a:prstDash val="solid"/>
                    </a:lnTlToBr>
                    <a:lnBlToTr w="12700" cmpd="sng">
                      <a:noFill/>
                      <a:prstDash val="solid"/>
                    </a:lnBlToTr>
                  </a:tcPr>
                </a:tc>
                <a:tc>
                  <a:txBody>
                    <a:bodyPr/>
                    <a:lstStyle/>
                    <a:p>
                      <a:pPr algn="l" fontAlgn="b"/>
                      <a:r>
                        <a:rPr lang="pl-PL" sz="1100" b="0" i="0" u="none" strike="noStrike">
                          <a:solidFill>
                            <a:srgbClr val="000000"/>
                          </a:solidFill>
                          <a:effectLst/>
                          <a:latin typeface="Cambria" panose="02040503050406030204" pitchFamily="18" charset="0"/>
                        </a:rPr>
                        <a:t>Welcome &amp; OR Scrub Prep</a:t>
                      </a:r>
                    </a:p>
                  </a:txBody>
                  <a:tcPr anchor="ctr">
                    <a:lnL>
                      <a:noFill/>
                    </a:lnL>
                    <a:lnR>
                      <a:noFill/>
                    </a:lnR>
                    <a:lnT>
                      <a:noFill/>
                    </a:lnT>
                    <a:lnB w="6350">
                      <a:noFill/>
                      <a:prstDash val="solid"/>
                    </a:lnB>
                    <a:lnTlToBr w="12700" cmpd="sng">
                      <a:noFill/>
                      <a:prstDash val="solid"/>
                    </a:lnTlToBr>
                    <a:lnBlToTr w="12700" cmpd="sng">
                      <a:noFill/>
                      <a:prstDash val="solid"/>
                    </a:lnBlToTr>
                  </a:tcPr>
                </a:tc>
                <a:tc>
                  <a:txBody>
                    <a:bodyPr/>
                    <a:lstStyle/>
                    <a:p>
                      <a:pPr algn="ctr" fontAlgn="b"/>
                      <a:r>
                        <a:rPr lang="pl-PL" sz="1000" b="0" i="0" u="none" strike="noStrike" dirty="0">
                          <a:solidFill>
                            <a:srgbClr val="000000"/>
                          </a:solidFill>
                          <a:effectLst/>
                          <a:latin typeface="Futura For Stryker" panose="020B0802020204020204" pitchFamily="34" charset="0"/>
                        </a:rPr>
                        <a:t>All</a:t>
                      </a:r>
                    </a:p>
                  </a:txBody>
                  <a:tcPr anchor="ctr">
                    <a:lnL>
                      <a:noFill/>
                    </a:lnL>
                    <a:lnR>
                      <a:noFill/>
                    </a:lnR>
                    <a:lnT>
                      <a:noFill/>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fontAlgn="b"/>
                      <a:r>
                        <a:rPr lang="pl-PL" sz="1100" b="0" i="0" u="none" strike="noStrike" dirty="0">
                          <a:solidFill>
                            <a:srgbClr val="000000"/>
                          </a:solidFill>
                          <a:effectLst/>
                          <a:latin typeface="Futura For Stryker" panose="020B0802020204020204" pitchFamily="34" charset="0"/>
                        </a:rPr>
                        <a:t>09:30 - 1</a:t>
                      </a:r>
                      <a:r>
                        <a:rPr lang="en-US" sz="1100" b="0" i="0" u="none" strike="noStrike" dirty="0">
                          <a:solidFill>
                            <a:srgbClr val="000000"/>
                          </a:solidFill>
                          <a:effectLst/>
                          <a:latin typeface="Futura For Stryker" panose="020B0802020204020204" pitchFamily="34" charset="0"/>
                        </a:rPr>
                        <a:t>0</a:t>
                      </a:r>
                      <a:r>
                        <a:rPr lang="pl-PL" sz="1100" b="0" i="0" u="none" strike="noStrike" dirty="0">
                          <a:solidFill>
                            <a:srgbClr val="000000"/>
                          </a:solidFill>
                          <a:effectLst/>
                          <a:latin typeface="Futura For Stryker" panose="020B0802020204020204" pitchFamily="34" charset="0"/>
                        </a:rPr>
                        <a:t>:30</a:t>
                      </a:r>
                    </a:p>
                  </a:txBody>
                  <a:tcPr anchor="ctr">
                    <a:lnL>
                      <a:noFill/>
                    </a:lnL>
                    <a:lnR>
                      <a:noFill/>
                    </a:lnR>
                    <a:lnT w="6350">
                      <a:noFill/>
                      <a:prstDash val="solid"/>
                    </a:lnT>
                    <a:lnB>
                      <a:noFill/>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mbria" panose="02040503050406030204" pitchFamily="18" charset="0"/>
                        </a:rPr>
                        <a:t>Surgical Exposures</a:t>
                      </a:r>
                    </a:p>
                  </a:txBody>
                  <a:tcPr anchor="ctr">
                    <a:lnL>
                      <a:noFill/>
                    </a:lnL>
                    <a:lnR>
                      <a:noFill/>
                    </a:lnR>
                    <a:lnT w="6350">
                      <a:noFill/>
                      <a:prstDash val="solid"/>
                    </a:lnT>
                    <a:lnB>
                      <a:noFill/>
                    </a:lnB>
                    <a:lnTlToBr w="12700" cmpd="sng">
                      <a:noFill/>
                      <a:prstDash val="solid"/>
                    </a:lnTlToBr>
                    <a:lnBlToTr w="12700" cmpd="sng">
                      <a:noFill/>
                      <a:prstDash val="solid"/>
                    </a:lnBlToTr>
                  </a:tcPr>
                </a:tc>
                <a:tc>
                  <a:txBody>
                    <a:bodyPr/>
                    <a:lstStyle/>
                    <a:p>
                      <a:pPr algn="ctr" fontAlgn="b"/>
                      <a:r>
                        <a:rPr lang="en-GB" sz="1000" b="0" i="0" u="none" strike="noStrike" dirty="0">
                          <a:solidFill>
                            <a:srgbClr val="000000"/>
                          </a:solidFill>
                          <a:effectLst/>
                          <a:latin typeface="Futura For Stryker" panose="020B0802020204020204" pitchFamily="34" charset="0"/>
                        </a:rPr>
                        <a:t>Dr. Phil Simpson</a:t>
                      </a:r>
                    </a:p>
                    <a:p>
                      <a:pPr algn="ctr" fontAlgn="b"/>
                      <a:r>
                        <a:rPr lang="en-GB" sz="1000" b="0" i="0" u="none" strike="noStrike" dirty="0">
                          <a:solidFill>
                            <a:srgbClr val="000000"/>
                          </a:solidFill>
                          <a:effectLst/>
                          <a:latin typeface="Futura For Stryker" panose="020B0802020204020204" pitchFamily="34" charset="0"/>
                        </a:rPr>
                        <a:t>Dr. Niall Flynn</a:t>
                      </a:r>
                    </a:p>
                  </a:txBody>
                  <a:tcPr anchor="ctr">
                    <a:lnL>
                      <a:noFill/>
                    </a:lnL>
                    <a:lnR>
                      <a:noFill/>
                    </a:lnR>
                    <a:lnT w="6350">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ctr" fontAlgn="b"/>
                      <a:r>
                        <a:rPr lang="pl-PL" sz="1100" b="0" i="0" u="none" strike="noStrike" dirty="0">
                          <a:solidFill>
                            <a:srgbClr val="000000"/>
                          </a:solidFill>
                          <a:effectLst/>
                          <a:latin typeface="Futura For Stryker" panose="020B0802020204020204" pitchFamily="34" charset="0"/>
                        </a:rPr>
                        <a:t>1</a:t>
                      </a:r>
                      <a:r>
                        <a:rPr lang="en-US" sz="1100" b="0" i="0" u="none" strike="noStrike" dirty="0">
                          <a:solidFill>
                            <a:srgbClr val="000000"/>
                          </a:solidFill>
                          <a:effectLst/>
                          <a:latin typeface="Futura For Stryker" panose="020B0802020204020204" pitchFamily="34" charset="0"/>
                        </a:rPr>
                        <a:t>0</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30</a:t>
                      </a:r>
                      <a:r>
                        <a:rPr lang="pl-PL" sz="1100" b="0" i="0" u="none" strike="noStrike" dirty="0">
                          <a:solidFill>
                            <a:srgbClr val="000000"/>
                          </a:solidFill>
                          <a:effectLst/>
                          <a:latin typeface="Futura For Stryker" panose="020B0802020204020204" pitchFamily="34" charset="0"/>
                        </a:rPr>
                        <a:t> - 1</a:t>
                      </a:r>
                      <a:r>
                        <a:rPr lang="en-US" sz="1100" b="0" i="0" u="none" strike="noStrike" dirty="0">
                          <a:solidFill>
                            <a:srgbClr val="000000"/>
                          </a:solidFill>
                          <a:effectLst/>
                          <a:latin typeface="Futura For Stryker" panose="020B0802020204020204" pitchFamily="34" charset="0"/>
                        </a:rPr>
                        <a:t>2</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1</a:t>
                      </a:r>
                      <a:r>
                        <a:rPr lang="pl-PL" sz="1100" b="0" i="0" u="none" strike="noStrike" dirty="0">
                          <a:solidFill>
                            <a:srgbClr val="000000"/>
                          </a:solidFill>
                          <a:effectLst/>
                          <a:latin typeface="Futura For Stryker" panose="020B0802020204020204" pitchFamily="34" charset="0"/>
                        </a:rPr>
                        <a:t>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mbria" panose="02040503050406030204" pitchFamily="18" charset="0"/>
                        </a:rPr>
                        <a:t>Triathlon TS Cadaveric Lab Session ( 4 stations)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pl-PL" sz="1000" b="0" i="0" u="none" strike="noStrike" dirty="0">
                          <a:solidFill>
                            <a:srgbClr val="000000"/>
                          </a:solidFill>
                          <a:effectLst/>
                          <a:latin typeface="Futura For Stryker" panose="020B0802020204020204" pitchFamily="34" charset="0"/>
                        </a:rPr>
                        <a:t>Dr. Phil Simpson</a:t>
                      </a:r>
                    </a:p>
                    <a:p>
                      <a:pPr algn="ctr" fontAlgn="b"/>
                      <a:r>
                        <a:rPr lang="pl-PL" sz="1000" b="0" i="0" u="none" strike="noStrike" dirty="0">
                          <a:solidFill>
                            <a:srgbClr val="000000"/>
                          </a:solidFill>
                          <a:effectLst/>
                          <a:latin typeface="Futura For Stryker" panose="020B0802020204020204" pitchFamily="34" charset="0"/>
                        </a:rPr>
                        <a:t>Dr. Niall Flynn</a:t>
                      </a:r>
                    </a:p>
                    <a:p>
                      <a:pPr algn="ctr" fontAlgn="b"/>
                      <a:r>
                        <a:rPr lang="pl-PL" sz="1000" b="0" i="0" u="none" strike="noStrike" dirty="0">
                          <a:solidFill>
                            <a:srgbClr val="000000"/>
                          </a:solidFill>
                          <a:effectLst/>
                          <a:latin typeface="Futura For Stryker" panose="020B0802020204020204" pitchFamily="34" charset="0"/>
                        </a:rPr>
                        <a:t>Dr. Fatih Yildiz</a:t>
                      </a:r>
                    </a:p>
                    <a:p>
                      <a:pPr algn="ctr" fontAlgn="b"/>
                      <a:r>
                        <a:rPr lang="pl-PL" sz="1000" b="0" i="0" u="none" strike="noStrike" dirty="0">
                          <a:solidFill>
                            <a:srgbClr val="000000"/>
                          </a:solidFill>
                          <a:effectLst/>
                          <a:latin typeface="Futura For Stryker" panose="020B0802020204020204" pitchFamily="34" charset="0"/>
                        </a:rPr>
                        <a:t>Dr. Radu Prejbeanu</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fontAlgn="b"/>
                      <a:r>
                        <a:rPr lang="pl-PL" sz="1100" b="0" i="0" u="none" strike="noStrike" dirty="0">
                          <a:solidFill>
                            <a:srgbClr val="000000"/>
                          </a:solidFill>
                          <a:effectLst/>
                          <a:latin typeface="Futura For Stryker" panose="020B0802020204020204" pitchFamily="34" charset="0"/>
                        </a:rPr>
                        <a:t>1</a:t>
                      </a:r>
                      <a:r>
                        <a:rPr lang="en-US" sz="1100" b="0" i="0" u="none" strike="noStrike" dirty="0">
                          <a:solidFill>
                            <a:srgbClr val="000000"/>
                          </a:solidFill>
                          <a:effectLst/>
                          <a:latin typeface="Futura For Stryker" panose="020B0802020204020204" pitchFamily="34" charset="0"/>
                        </a:rPr>
                        <a:t>2</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1</a:t>
                      </a:r>
                      <a:r>
                        <a:rPr lang="pl-PL" sz="1100" b="0" i="0" u="none" strike="noStrike" dirty="0">
                          <a:solidFill>
                            <a:srgbClr val="000000"/>
                          </a:solidFill>
                          <a:effectLst/>
                          <a:latin typeface="Futura For Stryker" panose="020B0802020204020204" pitchFamily="34" charset="0"/>
                        </a:rPr>
                        <a:t>0 - 1</a:t>
                      </a:r>
                      <a:r>
                        <a:rPr lang="en-US" sz="1100" b="0" i="0" u="none" strike="noStrike" dirty="0">
                          <a:solidFill>
                            <a:srgbClr val="000000"/>
                          </a:solidFill>
                          <a:effectLst/>
                          <a:latin typeface="Futura For Stryker" panose="020B0802020204020204" pitchFamily="34" charset="0"/>
                        </a:rPr>
                        <a:t>2</a:t>
                      </a:r>
                      <a:r>
                        <a:rPr lang="pl-PL" sz="1100" b="0" i="0" u="none" strike="noStrike" dirty="0">
                          <a:solidFill>
                            <a:srgbClr val="000000"/>
                          </a:solidFill>
                          <a:effectLst/>
                          <a:latin typeface="Futura For Stryker" panose="020B0802020204020204" pitchFamily="34" charset="0"/>
                        </a:rPr>
                        <a:t>:</a:t>
                      </a:r>
                      <a:r>
                        <a:rPr lang="en-US" sz="1100" b="0" i="0" u="none" strike="noStrike" dirty="0">
                          <a:solidFill>
                            <a:srgbClr val="000000"/>
                          </a:solidFill>
                          <a:effectLst/>
                          <a:latin typeface="Futura For Stryker" panose="020B0802020204020204" pitchFamily="34" charset="0"/>
                        </a:rPr>
                        <a:t>4</a:t>
                      </a:r>
                      <a:r>
                        <a:rPr lang="pl-PL" sz="1100" b="0" i="0" u="none" strike="noStrike" dirty="0">
                          <a:solidFill>
                            <a:srgbClr val="000000"/>
                          </a:solidFill>
                          <a:effectLst/>
                          <a:latin typeface="Futura For Stryker" panose="020B0802020204020204" pitchFamily="34" charset="0"/>
                        </a:rPr>
                        <a:t>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mbria" panose="02040503050406030204" pitchFamily="18" charset="0"/>
                        </a:rPr>
                        <a:t>Case study discussions</a:t>
                      </a:r>
                      <a:endParaRPr lang="pl-PL" sz="1100" b="0" i="0" u="none" strike="noStrike" dirty="0">
                        <a:solidFill>
                          <a:srgbClr val="000000"/>
                        </a:solidFill>
                        <a:effectLst/>
                        <a:latin typeface="Cambria" panose="02040503050406030204"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pl-PL" sz="1000" b="0" i="0" u="none" strike="noStrike" dirty="0">
                          <a:solidFill>
                            <a:srgbClr val="000000"/>
                          </a:solidFill>
                          <a:effectLst/>
                          <a:latin typeface="Futura For Stryker" panose="020B0802020204020204" pitchFamily="34" charset="0"/>
                        </a:rPr>
                        <a:t>Dr. Phil Simpson</a:t>
                      </a:r>
                    </a:p>
                    <a:p>
                      <a:pPr algn="ctr" fontAlgn="b"/>
                      <a:r>
                        <a:rPr lang="pl-PL" sz="1000" b="0" i="0" u="none" strike="noStrike" dirty="0">
                          <a:solidFill>
                            <a:srgbClr val="000000"/>
                          </a:solidFill>
                          <a:effectLst/>
                          <a:latin typeface="Futura For Stryker" panose="020B0802020204020204" pitchFamily="34" charset="0"/>
                        </a:rPr>
                        <a:t>Dr. Niall Flynn</a:t>
                      </a:r>
                    </a:p>
                    <a:p>
                      <a:pPr algn="ctr" fontAlgn="b"/>
                      <a:r>
                        <a:rPr lang="pl-PL" sz="1000" b="0" i="0" u="none" strike="noStrike" dirty="0">
                          <a:solidFill>
                            <a:srgbClr val="000000"/>
                          </a:solidFill>
                          <a:effectLst/>
                          <a:latin typeface="Futura For Stryker" panose="020B0802020204020204" pitchFamily="34" charset="0"/>
                        </a:rPr>
                        <a:t>Dr. Fatih Yildiz</a:t>
                      </a:r>
                    </a:p>
                    <a:p>
                      <a:pPr algn="ctr" fontAlgn="b"/>
                      <a:r>
                        <a:rPr lang="pl-PL" sz="1000" b="0" i="0" u="none" strike="noStrike" dirty="0">
                          <a:solidFill>
                            <a:srgbClr val="000000"/>
                          </a:solidFill>
                          <a:effectLst/>
                          <a:latin typeface="Futura For Stryker" panose="020B0802020204020204" pitchFamily="34" charset="0"/>
                        </a:rPr>
                        <a:t>Dr. Radu Prejbeanu</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algn="ctr" fontAlgn="b"/>
                      <a:r>
                        <a:rPr lang="en-US" sz="1100" b="0" i="0" u="none" strike="noStrike" dirty="0">
                          <a:solidFill>
                            <a:srgbClr val="000000"/>
                          </a:solidFill>
                          <a:effectLst/>
                          <a:latin typeface="Futura For Stryker" panose="020B0802020204020204" pitchFamily="34" charset="0"/>
                        </a:rPr>
                        <a:t>12:45 – 13:00</a:t>
                      </a:r>
                      <a:endParaRPr lang="pl-PL" sz="1100" b="0" i="0" u="none" strike="noStrike" dirty="0">
                        <a:solidFill>
                          <a:srgbClr val="000000"/>
                        </a:solidFill>
                        <a:effectLst/>
                        <a:latin typeface="Futura For Stryker" panose="020B08020202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mbria" panose="02040503050406030204" pitchFamily="18" charset="0"/>
                        </a:rPr>
                        <a:t>Meeting wrap-up and close</a:t>
                      </a:r>
                      <a:endParaRPr lang="pl-PL" sz="1100" b="0" i="0" u="none" strike="noStrike" dirty="0">
                        <a:solidFill>
                          <a:srgbClr val="000000"/>
                        </a:solidFill>
                        <a:effectLst/>
                        <a:latin typeface="Cambria" panose="02040503050406030204"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Futura For Stryker" panose="020B0802020204020204" pitchFamily="34" charset="0"/>
                        </a:rPr>
                        <a:t>Stryker</a:t>
                      </a:r>
                      <a:endParaRPr lang="pl-PL" sz="1000" b="0" i="0" u="none" strike="noStrike" dirty="0">
                        <a:solidFill>
                          <a:srgbClr val="000000"/>
                        </a:solidFill>
                        <a:effectLst/>
                        <a:latin typeface="Futura For Stryker" panose="020B080202020402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2461211"/>
                  </a:ext>
                </a:extLst>
              </a:tr>
              <a:tr h="0">
                <a:tc>
                  <a:txBody>
                    <a:bodyPr/>
                    <a:lstStyle/>
                    <a:p>
                      <a:pPr algn="ctr" fontAlgn="b"/>
                      <a:r>
                        <a:rPr lang="en-US" sz="1100" b="0" i="0" u="none" strike="noStrike" dirty="0">
                          <a:solidFill>
                            <a:srgbClr val="000000"/>
                          </a:solidFill>
                          <a:effectLst/>
                          <a:latin typeface="Futura For Stryker" panose="020B0802020204020204" pitchFamily="34" charset="0"/>
                        </a:rPr>
                        <a:t>13:00 – 14:00</a:t>
                      </a:r>
                      <a:endParaRPr lang="pl-PL" sz="1100" b="0" i="0" u="none" strike="noStrike" dirty="0">
                        <a:solidFill>
                          <a:srgbClr val="000000"/>
                        </a:solidFill>
                        <a:effectLst/>
                        <a:latin typeface="Futura For Stryker" panose="020B0802020204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en-US" sz="1100" b="0" i="0" u="none" strike="noStrike" dirty="0">
                          <a:solidFill>
                            <a:srgbClr val="000000"/>
                          </a:solidFill>
                          <a:effectLst/>
                          <a:latin typeface="Cambria" panose="02040503050406030204" pitchFamily="18" charset="0"/>
                        </a:rPr>
                        <a:t>Lunch &amp; Transfer/Departures</a:t>
                      </a:r>
                      <a:endParaRPr lang="pl-PL" sz="1100" b="0" i="0" u="none" strike="noStrike" dirty="0">
                        <a:solidFill>
                          <a:srgbClr val="000000"/>
                        </a:solidFill>
                        <a:effectLst/>
                        <a:latin typeface="Cambria" panose="02040503050406030204" pitchFamily="18" charset="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algn="ctr" fontAlgn="b"/>
                      <a:r>
                        <a:rPr lang="en-US" sz="1000" b="0" i="0" u="none" strike="noStrike" dirty="0">
                          <a:solidFill>
                            <a:srgbClr val="000000"/>
                          </a:solidFill>
                          <a:effectLst/>
                          <a:latin typeface="Futura For Stryker" panose="020B0802020204020204" pitchFamily="34" charset="0"/>
                        </a:rPr>
                        <a:t>All</a:t>
                      </a:r>
                      <a:endParaRPr lang="pl-PL" sz="1000" b="0" i="0" u="none" strike="noStrike" dirty="0">
                        <a:solidFill>
                          <a:srgbClr val="000000"/>
                        </a:solidFill>
                        <a:effectLst/>
                        <a:latin typeface="Futura For Stryker" panose="020B0802020204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598951459"/>
                  </a:ext>
                </a:extLst>
              </a:tr>
            </a:tbl>
          </a:graphicData>
        </a:graphic>
      </p:graphicFrame>
      <p:sp>
        <p:nvSpPr>
          <p:cNvPr id="4" name="object 4"/>
          <p:cNvSpPr txBox="1"/>
          <p:nvPr/>
        </p:nvSpPr>
        <p:spPr>
          <a:xfrm>
            <a:off x="501650" y="2832100"/>
            <a:ext cx="4116070" cy="284693"/>
          </a:xfrm>
          <a:prstGeom prst="rect">
            <a:avLst/>
          </a:prstGeom>
          <a:solidFill>
            <a:srgbClr val="FFB500"/>
          </a:solidFill>
        </p:spPr>
        <p:txBody>
          <a:bodyPr vert="horz" wrap="square" lIns="0" tIns="38100" rIns="0" bIns="0" rtlCol="0">
            <a:spAutoFit/>
          </a:bodyPr>
          <a:lstStyle/>
          <a:p>
            <a:pPr marL="20320" algn="ctr">
              <a:lnSpc>
                <a:spcPct val="100000"/>
              </a:lnSpc>
              <a:spcBef>
                <a:spcPts val="300"/>
              </a:spcBef>
            </a:pPr>
            <a:r>
              <a:rPr sz="1600" b="1" spc="95" dirty="0">
                <a:solidFill>
                  <a:srgbClr val="FFFFFF"/>
                </a:solidFill>
                <a:latin typeface="Futura For Stryker"/>
                <a:cs typeface="Futura For Stryker"/>
              </a:rPr>
              <a:t>2nd</a:t>
            </a:r>
            <a:r>
              <a:rPr sz="1600" b="1" spc="305" dirty="0">
                <a:solidFill>
                  <a:srgbClr val="FFFFFF"/>
                </a:solidFill>
                <a:latin typeface="Futura For Stryker"/>
                <a:cs typeface="Futura For Stryker"/>
              </a:rPr>
              <a:t> </a:t>
            </a:r>
            <a:r>
              <a:rPr sz="1600" b="1" spc="120" dirty="0">
                <a:solidFill>
                  <a:srgbClr val="FFFFFF"/>
                </a:solidFill>
                <a:latin typeface="Futura For Stryker"/>
                <a:cs typeface="Futura For Stryker"/>
              </a:rPr>
              <a:t>Day:</a:t>
            </a:r>
            <a:r>
              <a:rPr sz="1600" b="1" spc="310" dirty="0">
                <a:solidFill>
                  <a:srgbClr val="FFFFFF"/>
                </a:solidFill>
                <a:latin typeface="Futura For Stryker"/>
                <a:cs typeface="Futura For Stryker"/>
              </a:rPr>
              <a:t> </a:t>
            </a:r>
            <a:r>
              <a:rPr lang="pl-PL" sz="1600" b="1" spc="65" dirty="0">
                <a:solidFill>
                  <a:srgbClr val="FFFFFF"/>
                </a:solidFill>
                <a:latin typeface="Futura For Stryker"/>
                <a:cs typeface="Futura For Stryker"/>
              </a:rPr>
              <a:t>30</a:t>
            </a:r>
            <a:r>
              <a:rPr sz="1600" b="1" spc="310" dirty="0">
                <a:solidFill>
                  <a:srgbClr val="FFFFFF"/>
                </a:solidFill>
                <a:latin typeface="Futura For Stryker"/>
                <a:cs typeface="Futura For Stryker"/>
              </a:rPr>
              <a:t> </a:t>
            </a:r>
            <a:r>
              <a:rPr lang="pl-PL" sz="1600" b="1" spc="80" dirty="0">
                <a:solidFill>
                  <a:srgbClr val="FFFFFF"/>
                </a:solidFill>
                <a:latin typeface="Futura For Stryker"/>
                <a:cs typeface="Futura For Stryker"/>
              </a:rPr>
              <a:t>May</a:t>
            </a:r>
            <a:r>
              <a:rPr sz="1600" b="1" dirty="0">
                <a:solidFill>
                  <a:srgbClr val="FFFFFF"/>
                </a:solidFill>
                <a:latin typeface="Futura For Stryker"/>
                <a:cs typeface="Futura For Stryker"/>
              </a:rPr>
              <a:t>,</a:t>
            </a:r>
            <a:r>
              <a:rPr sz="1600" b="1" spc="310" dirty="0">
                <a:solidFill>
                  <a:srgbClr val="FFFFFF"/>
                </a:solidFill>
                <a:latin typeface="Futura For Stryker"/>
                <a:cs typeface="Futura For Stryker"/>
              </a:rPr>
              <a:t> </a:t>
            </a:r>
            <a:r>
              <a:rPr lang="pl-PL" sz="1600" b="1" spc="120" dirty="0">
                <a:solidFill>
                  <a:srgbClr val="FFFFFF"/>
                </a:solidFill>
                <a:latin typeface="Futura For Stryker"/>
                <a:cs typeface="Futura For Stryker"/>
              </a:rPr>
              <a:t>Friday</a:t>
            </a:r>
            <a:r>
              <a:rPr sz="1600" b="1" spc="120" dirty="0">
                <a:solidFill>
                  <a:srgbClr val="FFFFFF"/>
                </a:solidFill>
                <a:latin typeface="Futura For Stryker"/>
                <a:cs typeface="Futura For Stryker"/>
              </a:rPr>
              <a:t> </a:t>
            </a:r>
            <a:endParaRPr sz="1600" dirty="0">
              <a:latin typeface="Futura For Stryker"/>
              <a:cs typeface="Futura For Stryker"/>
            </a:endParaRPr>
          </a:p>
        </p:txBody>
      </p:sp>
      <p:sp>
        <p:nvSpPr>
          <p:cNvPr id="9" name="object 4">
            <a:extLst>
              <a:ext uri="{FF2B5EF4-FFF2-40B4-BE49-F238E27FC236}">
                <a16:creationId xmlns:a16="http://schemas.microsoft.com/office/drawing/2014/main" id="{4ACEF37A-0FFD-8960-F238-DA6779E9E3FE}"/>
              </a:ext>
            </a:extLst>
          </p:cNvPr>
          <p:cNvSpPr txBox="1"/>
          <p:nvPr/>
        </p:nvSpPr>
        <p:spPr>
          <a:xfrm>
            <a:off x="654050" y="440090"/>
            <a:ext cx="5676265" cy="401320"/>
          </a:xfrm>
          <a:prstGeom prst="rect">
            <a:avLst/>
          </a:prstGeom>
        </p:spPr>
        <p:txBody>
          <a:bodyPr vert="horz" wrap="square" lIns="0" tIns="14604" rIns="0" bIns="0" rtlCol="0">
            <a:spAutoFit/>
          </a:bodyPr>
          <a:lstStyle/>
          <a:p>
            <a:pPr marL="12700">
              <a:lnSpc>
                <a:spcPct val="100000"/>
              </a:lnSpc>
              <a:spcBef>
                <a:spcPts val="114"/>
              </a:spcBef>
            </a:pPr>
            <a:r>
              <a:rPr lang="pl-PL" sz="2450">
                <a:solidFill>
                  <a:srgbClr val="231F20"/>
                </a:solidFill>
                <a:latin typeface="HumstSlab712 BT"/>
                <a:cs typeface="HumstSlab712 BT"/>
              </a:rPr>
              <a:t>Cadaver Course</a:t>
            </a:r>
            <a:endParaRPr sz="2450">
              <a:latin typeface="HumstSlab712 BT"/>
              <a:cs typeface="HumstSlab712 BT"/>
            </a:endParaRPr>
          </a:p>
        </p:txBody>
      </p:sp>
      <p:sp>
        <p:nvSpPr>
          <p:cNvPr id="10" name="object 5">
            <a:extLst>
              <a:ext uri="{FF2B5EF4-FFF2-40B4-BE49-F238E27FC236}">
                <a16:creationId xmlns:a16="http://schemas.microsoft.com/office/drawing/2014/main" id="{57BC716A-AE54-970C-AAD6-4E9F2988081B}"/>
              </a:ext>
            </a:extLst>
          </p:cNvPr>
          <p:cNvSpPr txBox="1">
            <a:spLocks noGrp="1"/>
          </p:cNvSpPr>
          <p:nvPr>
            <p:ph type="title"/>
          </p:nvPr>
        </p:nvSpPr>
        <p:spPr>
          <a:xfrm>
            <a:off x="654050" y="866140"/>
            <a:ext cx="5892800" cy="2012089"/>
          </a:xfrm>
          <a:prstGeom prst="rect">
            <a:avLst/>
          </a:prstGeom>
        </p:spPr>
        <p:txBody>
          <a:bodyPr vert="horz" wrap="square" lIns="0" tIns="11430" rIns="0" bIns="0" rtlCol="0">
            <a:spAutoFit/>
          </a:bodyPr>
          <a:lstStyle/>
          <a:p>
            <a:pPr marL="12700">
              <a:lnSpc>
                <a:spcPts val="5030"/>
              </a:lnSpc>
              <a:spcBef>
                <a:spcPts val="90"/>
              </a:spcBef>
            </a:pPr>
            <a:r>
              <a:rPr lang="pl-PL" sz="3200"/>
              <a:t>Revision Knee Arthroplasty</a:t>
            </a:r>
            <a:endParaRPr sz="3200" spc="-10" dirty="0"/>
          </a:p>
          <a:p>
            <a:pPr marL="36195">
              <a:lnSpc>
                <a:spcPts val="10550"/>
              </a:lnSpc>
            </a:pPr>
            <a:r>
              <a:rPr sz="9050" spc="-300" dirty="0">
                <a:solidFill>
                  <a:srgbClr val="FFB500"/>
                </a:solidFill>
              </a:rPr>
              <a:t>AGENDA</a:t>
            </a:r>
            <a:endParaRPr sz="9050" spc="-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2409" y="2202395"/>
            <a:ext cx="6696075" cy="543560"/>
          </a:xfrm>
          <a:prstGeom prst="rect">
            <a:avLst/>
          </a:prstGeom>
          <a:solidFill>
            <a:srgbClr val="DDDDDD"/>
          </a:solidFill>
        </p:spPr>
        <p:txBody>
          <a:bodyPr vert="horz" wrap="square" lIns="0" tIns="139700" rIns="0" bIns="0" rtlCol="0">
            <a:spAutoFit/>
          </a:bodyPr>
          <a:lstStyle/>
          <a:p>
            <a:pPr marL="392430">
              <a:lnSpc>
                <a:spcPct val="100000"/>
              </a:lnSpc>
              <a:spcBef>
                <a:spcPts val="1100"/>
              </a:spcBef>
            </a:pPr>
            <a:r>
              <a:rPr sz="1700" b="1" dirty="0">
                <a:latin typeface="Futura For Stryker"/>
                <a:cs typeface="Futura For Stryker"/>
              </a:rPr>
              <a:t>Organisation</a:t>
            </a:r>
            <a:r>
              <a:rPr sz="1700" b="1" spc="-65" dirty="0">
                <a:latin typeface="Futura For Stryker"/>
                <a:cs typeface="Futura For Stryker"/>
              </a:rPr>
              <a:t> </a:t>
            </a:r>
            <a:r>
              <a:rPr sz="1700" b="1" dirty="0">
                <a:latin typeface="Futura For Stryker"/>
                <a:cs typeface="Futura For Stryker"/>
              </a:rPr>
              <a:t>and</a:t>
            </a:r>
            <a:r>
              <a:rPr sz="1700" b="1" spc="-65" dirty="0">
                <a:latin typeface="Futura For Stryker"/>
                <a:cs typeface="Futura For Stryker"/>
              </a:rPr>
              <a:t> </a:t>
            </a:r>
            <a:r>
              <a:rPr sz="1700" b="1" dirty="0">
                <a:solidFill>
                  <a:srgbClr val="FFB500"/>
                </a:solidFill>
                <a:latin typeface="Futura For Stryker"/>
                <a:cs typeface="Futura For Stryker"/>
              </a:rPr>
              <a:t>Contact</a:t>
            </a:r>
            <a:r>
              <a:rPr sz="1700" b="1" spc="-65" dirty="0">
                <a:solidFill>
                  <a:srgbClr val="FFB500"/>
                </a:solidFill>
                <a:latin typeface="Futura For Stryker"/>
                <a:cs typeface="Futura For Stryker"/>
              </a:rPr>
              <a:t> </a:t>
            </a:r>
            <a:r>
              <a:rPr sz="1700" b="1" spc="-10" dirty="0">
                <a:solidFill>
                  <a:srgbClr val="FFB500"/>
                </a:solidFill>
                <a:latin typeface="Futura For Stryker"/>
                <a:cs typeface="Futura For Stryker"/>
              </a:rPr>
              <a:t>information:</a:t>
            </a:r>
            <a:endParaRPr sz="1700">
              <a:latin typeface="Futura For Stryker"/>
              <a:cs typeface="Futura For Stryker"/>
            </a:endParaRPr>
          </a:p>
        </p:txBody>
      </p:sp>
      <p:sp>
        <p:nvSpPr>
          <p:cNvPr id="3" name="object 3"/>
          <p:cNvSpPr txBox="1"/>
          <p:nvPr/>
        </p:nvSpPr>
        <p:spPr>
          <a:xfrm>
            <a:off x="812299" y="2918319"/>
            <a:ext cx="4032751" cy="1756891"/>
          </a:xfrm>
          <a:prstGeom prst="rect">
            <a:avLst/>
          </a:prstGeom>
        </p:spPr>
        <p:txBody>
          <a:bodyPr vert="horz" wrap="square" lIns="0" tIns="12700" rIns="0" bIns="0" rtlCol="0">
            <a:spAutoFit/>
          </a:bodyPr>
          <a:lstStyle/>
          <a:p>
            <a:pPr marL="12700">
              <a:lnSpc>
                <a:spcPct val="100000"/>
              </a:lnSpc>
              <a:spcBef>
                <a:spcPts val="100"/>
              </a:spcBef>
            </a:pPr>
            <a:r>
              <a:rPr lang="pl-PL" sz="1600" b="1" dirty="0">
                <a:solidFill>
                  <a:srgbClr val="231F20"/>
                </a:solidFill>
                <a:latin typeface="Futura For Stryker"/>
                <a:cs typeface="Futura For Stryker"/>
              </a:rPr>
              <a:t>Aura Badea</a:t>
            </a:r>
            <a:endParaRPr lang="pl-PL" sz="1600" dirty="0">
              <a:latin typeface="Futura For Stryker"/>
              <a:cs typeface="Futura For Stryker"/>
            </a:endParaRPr>
          </a:p>
          <a:p>
            <a:pPr marL="12700" marR="5080">
              <a:lnSpc>
                <a:spcPts val="1500"/>
              </a:lnSpc>
              <a:spcBef>
                <a:spcPts val="20"/>
              </a:spcBef>
            </a:pPr>
            <a:r>
              <a:rPr lang="pl-PL" sz="1400" spc="-20" dirty="0">
                <a:solidFill>
                  <a:srgbClr val="231F20"/>
                </a:solidFill>
                <a:latin typeface="HumstSlab712 BT"/>
                <a:cs typeface="HumstSlab712 BT"/>
              </a:rPr>
              <a:t>Product Manager Joint Replacement, Romania</a:t>
            </a:r>
          </a:p>
          <a:p>
            <a:pPr marL="12700" marR="5080">
              <a:lnSpc>
                <a:spcPts val="1500"/>
              </a:lnSpc>
              <a:spcBef>
                <a:spcPts val="20"/>
              </a:spcBef>
            </a:pPr>
            <a:r>
              <a:rPr lang="pl-PL" sz="1400" dirty="0">
                <a:solidFill>
                  <a:srgbClr val="231F20"/>
                </a:solidFill>
                <a:latin typeface="HumstSlab712 BT"/>
                <a:cs typeface="HumstSlab712 BT"/>
              </a:rPr>
              <a:t> </a:t>
            </a:r>
            <a:r>
              <a:rPr lang="pl-PL" sz="1400" spc="-10" dirty="0">
                <a:solidFill>
                  <a:srgbClr val="231F20"/>
                </a:solidFill>
                <a:latin typeface="HumstSlab712 BT"/>
                <a:hlinkClick r:id="rId2"/>
              </a:rPr>
              <a:t>aura-maria.badea@stryker.com</a:t>
            </a:r>
            <a:endParaRPr lang="pl-PL" sz="1400" spc="-10" dirty="0">
              <a:solidFill>
                <a:srgbClr val="231F20"/>
              </a:solidFill>
              <a:latin typeface="HumstSlab712 BT"/>
            </a:endParaRPr>
          </a:p>
          <a:p>
            <a:pPr>
              <a:lnSpc>
                <a:spcPct val="100000"/>
              </a:lnSpc>
              <a:spcBef>
                <a:spcPts val="160"/>
              </a:spcBef>
            </a:pPr>
            <a:endParaRPr lang="pl-PL" sz="1400" spc="-10" dirty="0">
              <a:solidFill>
                <a:srgbClr val="231F20"/>
              </a:solidFill>
              <a:latin typeface="HumstSlab712 BT"/>
              <a:cs typeface="HumstSlab712 BT"/>
            </a:endParaRPr>
          </a:p>
          <a:p>
            <a:pPr>
              <a:lnSpc>
                <a:spcPct val="100000"/>
              </a:lnSpc>
              <a:spcBef>
                <a:spcPts val="160"/>
              </a:spcBef>
            </a:pPr>
            <a:endParaRPr lang="pl-PL" sz="1400" dirty="0">
              <a:latin typeface="HumstSlab712 BT"/>
              <a:cs typeface="HumstSlab712 BT"/>
            </a:endParaRPr>
          </a:p>
          <a:p>
            <a:pPr marL="12700">
              <a:lnSpc>
                <a:spcPct val="100000"/>
              </a:lnSpc>
            </a:pPr>
            <a:r>
              <a:rPr lang="pl-PL" sz="1600" b="1" dirty="0">
                <a:solidFill>
                  <a:srgbClr val="231F20"/>
                </a:solidFill>
                <a:latin typeface="Futura For Stryker"/>
                <a:cs typeface="Futura For Stryker"/>
              </a:rPr>
              <a:t>Andreea Grosu</a:t>
            </a:r>
            <a:endParaRPr lang="pl-PL" sz="1600" dirty="0">
              <a:latin typeface="Futura For Stryker"/>
              <a:cs typeface="Futura For Stryker"/>
            </a:endParaRPr>
          </a:p>
          <a:p>
            <a:pPr marL="12700" marR="520065">
              <a:lnSpc>
                <a:spcPts val="1500"/>
              </a:lnSpc>
              <a:spcBef>
                <a:spcPts val="20"/>
              </a:spcBef>
            </a:pPr>
            <a:r>
              <a:rPr lang="pl-PL" sz="1400" spc="-20" dirty="0">
                <a:solidFill>
                  <a:srgbClr val="231F20"/>
                </a:solidFill>
                <a:latin typeface="HumstSlab712 BT"/>
              </a:rPr>
              <a:t>Lead Specialist, Events Planning, Romania  </a:t>
            </a:r>
            <a:r>
              <a:rPr lang="pl-PL" sz="1400" spc="-10" dirty="0">
                <a:solidFill>
                  <a:srgbClr val="231F20"/>
                </a:solidFill>
                <a:latin typeface="HumstSlab712 BT"/>
                <a:hlinkClick r:id="rId3"/>
              </a:rPr>
              <a:t>andreea.grosu@stryker.com</a:t>
            </a:r>
            <a:endParaRPr lang="pl-PL" sz="1400" spc="-10" dirty="0">
              <a:solidFill>
                <a:srgbClr val="231F20"/>
              </a:solidFill>
              <a:latin typeface="HumstSlab712 BT"/>
            </a:endParaRPr>
          </a:p>
        </p:txBody>
      </p:sp>
      <p:sp>
        <p:nvSpPr>
          <p:cNvPr id="4" name="object 4"/>
          <p:cNvSpPr txBox="1">
            <a:spLocks noGrp="1"/>
          </p:cNvSpPr>
          <p:nvPr>
            <p:ph type="title"/>
          </p:nvPr>
        </p:nvSpPr>
        <p:spPr>
          <a:xfrm>
            <a:off x="432409" y="432206"/>
            <a:ext cx="3801745" cy="697865"/>
          </a:xfrm>
          <a:prstGeom prst="rect">
            <a:avLst/>
          </a:prstGeom>
          <a:solidFill>
            <a:srgbClr val="FDB515"/>
          </a:solidFill>
        </p:spPr>
        <p:txBody>
          <a:bodyPr vert="horz" wrap="square" lIns="0" tIns="151765" rIns="0" bIns="0" rtlCol="0">
            <a:spAutoFit/>
          </a:bodyPr>
          <a:lstStyle/>
          <a:p>
            <a:pPr marL="399415">
              <a:lnSpc>
                <a:spcPct val="100000"/>
              </a:lnSpc>
              <a:spcBef>
                <a:spcPts val="1195"/>
              </a:spcBef>
            </a:pPr>
            <a:r>
              <a:rPr sz="2650" spc="-45" dirty="0">
                <a:solidFill>
                  <a:srgbClr val="FFFFFF"/>
                </a:solidFill>
              </a:rPr>
              <a:t>Take</a:t>
            </a:r>
            <a:r>
              <a:rPr sz="2650" spc="-145" dirty="0">
                <a:solidFill>
                  <a:srgbClr val="FFFFFF"/>
                </a:solidFill>
              </a:rPr>
              <a:t> </a:t>
            </a:r>
            <a:r>
              <a:rPr sz="2650" dirty="0">
                <a:solidFill>
                  <a:srgbClr val="FFFFFF"/>
                </a:solidFill>
              </a:rPr>
              <a:t>the</a:t>
            </a:r>
            <a:r>
              <a:rPr sz="2650" spc="-135" dirty="0">
                <a:solidFill>
                  <a:srgbClr val="FFFFFF"/>
                </a:solidFill>
              </a:rPr>
              <a:t> </a:t>
            </a:r>
            <a:r>
              <a:rPr sz="2650" dirty="0">
                <a:solidFill>
                  <a:srgbClr val="FFFFFF"/>
                </a:solidFill>
              </a:rPr>
              <a:t>next</a:t>
            </a:r>
            <a:r>
              <a:rPr sz="2650" spc="-135" dirty="0">
                <a:solidFill>
                  <a:srgbClr val="FFFFFF"/>
                </a:solidFill>
              </a:rPr>
              <a:t> </a:t>
            </a:r>
            <a:r>
              <a:rPr sz="2650" spc="-20" dirty="0">
                <a:solidFill>
                  <a:srgbClr val="FFFFFF"/>
                </a:solidFill>
              </a:rPr>
              <a:t>step</a:t>
            </a:r>
            <a:endParaRPr sz="2650"/>
          </a:p>
        </p:txBody>
      </p:sp>
      <p:sp>
        <p:nvSpPr>
          <p:cNvPr id="5" name="object 5"/>
          <p:cNvSpPr txBox="1"/>
          <p:nvPr/>
        </p:nvSpPr>
        <p:spPr>
          <a:xfrm>
            <a:off x="1478241" y="1165781"/>
            <a:ext cx="4518025" cy="616585"/>
          </a:xfrm>
          <a:prstGeom prst="rect">
            <a:avLst/>
          </a:prstGeom>
        </p:spPr>
        <p:txBody>
          <a:bodyPr vert="horz" wrap="square" lIns="0" tIns="15875" rIns="0" bIns="0" rtlCol="0">
            <a:spAutoFit/>
          </a:bodyPr>
          <a:lstStyle/>
          <a:p>
            <a:pPr marL="12700">
              <a:lnSpc>
                <a:spcPct val="100000"/>
              </a:lnSpc>
              <a:spcBef>
                <a:spcPts val="125"/>
              </a:spcBef>
            </a:pPr>
            <a:r>
              <a:rPr sz="3850" b="1" dirty="0">
                <a:solidFill>
                  <a:srgbClr val="231F20"/>
                </a:solidFill>
                <a:latin typeface="Futura For Stryker"/>
                <a:cs typeface="Futura For Stryker"/>
              </a:rPr>
              <a:t>Stryker</a:t>
            </a:r>
            <a:r>
              <a:rPr sz="3850" b="1" spc="-240" dirty="0">
                <a:solidFill>
                  <a:srgbClr val="231F20"/>
                </a:solidFill>
                <a:latin typeface="Futura For Stryker"/>
                <a:cs typeface="Futura For Stryker"/>
              </a:rPr>
              <a:t> </a:t>
            </a:r>
            <a:r>
              <a:rPr sz="3850" b="1" spc="-10" dirty="0">
                <a:solidFill>
                  <a:srgbClr val="231F20"/>
                </a:solidFill>
                <a:latin typeface="Futura For Stryker"/>
                <a:cs typeface="Futura For Stryker"/>
              </a:rPr>
              <a:t>education</a:t>
            </a:r>
            <a:endParaRPr sz="3850">
              <a:latin typeface="Futura For Stryker"/>
              <a:cs typeface="Futura For Stryke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b2b17-b649-4230-8f3a-0974cdeeca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044273D9A0094C9C53D284E281427C" ma:contentTypeVersion="13" ma:contentTypeDescription="Create a new document." ma:contentTypeScope="" ma:versionID="b6e42d35d08d52d814033209f474fae6">
  <xsd:schema xmlns:xsd="http://www.w3.org/2001/XMLSchema" xmlns:xs="http://www.w3.org/2001/XMLSchema" xmlns:p="http://schemas.microsoft.com/office/2006/metadata/properties" xmlns:ns2="d7cb2b17-b649-4230-8f3a-0974cdeeca1a" xmlns:ns3="94848fef-bbcf-4db7-a771-30ca058e28f3" targetNamespace="http://schemas.microsoft.com/office/2006/metadata/properties" ma:root="true" ma:fieldsID="3395d4bdbd2254a2166aea757ec723c2" ns2:_="" ns3:_="">
    <xsd:import namespace="d7cb2b17-b649-4230-8f3a-0974cdeeca1a"/>
    <xsd:import namespace="94848fef-bbcf-4db7-a771-30ca058e28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b2b17-b649-4230-8f3a-0974cdeec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848fef-bbcf-4db7-a771-30ca058e28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51C52-5F62-4110-AEC6-87DB016B0408}">
  <ds:schemaRefs>
    <ds:schemaRef ds:uri="http://schemas.microsoft.com/sharepoint/v3/contenttype/forms"/>
  </ds:schemaRefs>
</ds:datastoreItem>
</file>

<file path=customXml/itemProps2.xml><?xml version="1.0" encoding="utf-8"?>
<ds:datastoreItem xmlns:ds="http://schemas.openxmlformats.org/officeDocument/2006/customXml" ds:itemID="{41066764-52A1-458F-9C04-BE286DD689FC}">
  <ds:schemaRefs>
    <ds:schemaRef ds:uri="d7cb2b17-b649-4230-8f3a-0974cdeeca1a"/>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94848fef-bbcf-4db7-a771-30ca058e28f3"/>
    <ds:schemaRef ds:uri="http://purl.org/dc/terms/"/>
  </ds:schemaRefs>
</ds:datastoreItem>
</file>

<file path=customXml/itemProps3.xml><?xml version="1.0" encoding="utf-8"?>
<ds:datastoreItem xmlns:ds="http://schemas.openxmlformats.org/officeDocument/2006/customXml" ds:itemID="{C9433808-6E1C-4555-A836-CFED4FC45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b2b17-b649-4230-8f3a-0974cdeeca1a"/>
    <ds:schemaRef ds:uri="94848fef-bbcf-4db7-a771-30ca058e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e9dbbfb-394a-4583-8810-53f81f819e3b}" enabled="0" method="" siteId="{4e9dbbfb-394a-4583-8810-53f81f819e3b}" removed="1"/>
</clbl:labelList>
</file>

<file path=docProps/app.xml><?xml version="1.0" encoding="utf-8"?>
<Properties xmlns="http://schemas.openxmlformats.org/officeDocument/2006/extended-properties" xmlns:vt="http://schemas.openxmlformats.org/officeDocument/2006/docPropsVTypes">
  <Template/>
  <TotalTime>8608</TotalTime>
  <Words>707</Words>
  <Application>Microsoft Office PowerPoint</Application>
  <PresentationFormat>Custom</PresentationFormat>
  <Paragraphs>141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HumstSlab712 BT</vt:lpstr>
      <vt:lpstr>URWEgyptienneTOTLig</vt:lpstr>
      <vt:lpstr>Cambria</vt:lpstr>
      <vt:lpstr>Times New Roman</vt:lpstr>
      <vt:lpstr>Futura For Stryker</vt:lpstr>
      <vt:lpstr>Calibri</vt:lpstr>
      <vt:lpstr>Office Theme</vt:lpstr>
      <vt:lpstr>Stryker education</vt:lpstr>
      <vt:lpstr>Take the next step</vt:lpstr>
      <vt:lpstr>Revision Knee Arthroplasty AGENDA</vt:lpstr>
      <vt:lpstr>Revision Knee Arthroplasty AGENDA</vt:lpstr>
      <vt:lpstr>Take the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Stryker education</dc:title>
  <dc:creator>Moila, Doughty</dc:creator>
  <cp:lastModifiedBy>Yavuz, Nisa</cp:lastModifiedBy>
  <cp:revision>24</cp:revision>
  <dcterms:created xsi:type="dcterms:W3CDTF">2024-05-27T08:25:27Z</dcterms:created>
  <dcterms:modified xsi:type="dcterms:W3CDTF">2025-04-16T07:25:25Z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2024-05-07T00:00:00Z</vt:filetime>
  </property>
  <property fmtid="{D5CDD505-2E9C-101B-9397-08002B2CF9AE}" pid="3" name="Creator">
    <vt:lpwstr>Adobe InDesign 19.4 (Windows)</vt:lpwstr>
  </property>
  <property fmtid="{D5CDD505-2E9C-101B-9397-08002B2CF9AE}" pid="4" name="LastSaved">
    <vt:filetime>2024-05-27T00:00:00Z</vt:filetime>
  </property>
  <property fmtid="{D5CDD505-2E9C-101B-9397-08002B2CF9AE}" pid="5" name="Producer">
    <vt:lpwstr>Adobe PDF Library 17.0</vt:lpwstr>
  </property>
  <property fmtid="{D5CDD505-2E9C-101B-9397-08002B2CF9AE}" pid="6" name="ContentTypeId">
    <vt:lpwstr>0x010100A0044273D9A0094C9C53D284E281427C</vt:lpwstr>
  </property>
</Properties>
</file>