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</p:sldIdLst>
  <p:sldSz cx="11518900" cy="8102600"/>
  <p:notesSz cx="11518900" cy="810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>
      <p:cViewPr varScale="1">
        <p:scale>
          <a:sx n="92" d="100"/>
          <a:sy n="92" d="100"/>
        </p:scale>
        <p:origin x="147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511806"/>
            <a:ext cx="9796463" cy="1701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4537456"/>
            <a:ext cx="8067675" cy="202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57591" y="65563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971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05769" y="3056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971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43404" y="268023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179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09788" y="3056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971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8973" y="268023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243179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51" y="1446724"/>
            <a:ext cx="11158778" cy="204409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150661" y="839028"/>
            <a:ext cx="393700" cy="200025"/>
          </a:xfrm>
          <a:custGeom>
            <a:avLst/>
            <a:gdLst/>
            <a:ahLst/>
            <a:cxnLst/>
            <a:rect l="l" t="t" r="r" b="b"/>
            <a:pathLst>
              <a:path w="393700" h="200025">
                <a:moveTo>
                  <a:pt x="268160" y="164604"/>
                </a:moveTo>
                <a:lnTo>
                  <a:pt x="231013" y="164604"/>
                </a:lnTo>
                <a:lnTo>
                  <a:pt x="231013" y="164731"/>
                </a:lnTo>
                <a:lnTo>
                  <a:pt x="227507" y="164465"/>
                </a:lnTo>
                <a:lnTo>
                  <a:pt x="220827" y="162547"/>
                </a:lnTo>
                <a:lnTo>
                  <a:pt x="220789" y="84010"/>
                </a:lnTo>
                <a:lnTo>
                  <a:pt x="267779" y="83985"/>
                </a:lnTo>
                <a:lnTo>
                  <a:pt x="267550" y="48679"/>
                </a:lnTo>
                <a:lnTo>
                  <a:pt x="220713" y="48679"/>
                </a:lnTo>
                <a:lnTo>
                  <a:pt x="220713" y="0"/>
                </a:lnTo>
                <a:lnTo>
                  <a:pt x="186372" y="215"/>
                </a:lnTo>
                <a:lnTo>
                  <a:pt x="186372" y="48679"/>
                </a:lnTo>
                <a:lnTo>
                  <a:pt x="68541" y="48717"/>
                </a:lnTo>
                <a:lnTo>
                  <a:pt x="64058" y="49034"/>
                </a:lnTo>
                <a:lnTo>
                  <a:pt x="29400" y="68935"/>
                </a:lnTo>
                <a:lnTo>
                  <a:pt x="22428" y="91833"/>
                </a:lnTo>
                <a:lnTo>
                  <a:pt x="22428" y="98590"/>
                </a:lnTo>
                <a:lnTo>
                  <a:pt x="40462" y="133159"/>
                </a:lnTo>
                <a:lnTo>
                  <a:pt x="68554" y="141643"/>
                </a:lnTo>
                <a:lnTo>
                  <a:pt x="140728" y="141566"/>
                </a:lnTo>
                <a:lnTo>
                  <a:pt x="142214" y="149237"/>
                </a:lnTo>
                <a:lnTo>
                  <a:pt x="142214" y="155994"/>
                </a:lnTo>
                <a:lnTo>
                  <a:pt x="140728" y="163690"/>
                </a:lnTo>
                <a:lnTo>
                  <a:pt x="0" y="163766"/>
                </a:lnTo>
                <a:lnTo>
                  <a:pt x="63" y="199110"/>
                </a:lnTo>
                <a:lnTo>
                  <a:pt x="129476" y="199072"/>
                </a:lnTo>
                <a:lnTo>
                  <a:pt x="168541" y="178803"/>
                </a:lnTo>
                <a:lnTo>
                  <a:pt x="175539" y="149237"/>
                </a:lnTo>
                <a:lnTo>
                  <a:pt x="175056" y="143535"/>
                </a:lnTo>
                <a:lnTo>
                  <a:pt x="144640" y="108699"/>
                </a:lnTo>
                <a:lnTo>
                  <a:pt x="129425" y="106197"/>
                </a:lnTo>
                <a:lnTo>
                  <a:pt x="57264" y="106349"/>
                </a:lnTo>
                <a:lnTo>
                  <a:pt x="55803" y="98590"/>
                </a:lnTo>
                <a:lnTo>
                  <a:pt x="55791" y="91833"/>
                </a:lnTo>
                <a:lnTo>
                  <a:pt x="57188" y="84074"/>
                </a:lnTo>
                <a:lnTo>
                  <a:pt x="186448" y="84023"/>
                </a:lnTo>
                <a:lnTo>
                  <a:pt x="186461" y="152908"/>
                </a:lnTo>
                <a:lnTo>
                  <a:pt x="186715" y="156857"/>
                </a:lnTo>
                <a:lnTo>
                  <a:pt x="206108" y="192417"/>
                </a:lnTo>
                <a:lnTo>
                  <a:pt x="228079" y="199948"/>
                </a:lnTo>
                <a:lnTo>
                  <a:pt x="268160" y="199936"/>
                </a:lnTo>
                <a:lnTo>
                  <a:pt x="268160" y="164731"/>
                </a:lnTo>
                <a:lnTo>
                  <a:pt x="268160" y="164604"/>
                </a:lnTo>
                <a:close/>
              </a:path>
              <a:path w="393700" h="200025">
                <a:moveTo>
                  <a:pt x="393484" y="91732"/>
                </a:moveTo>
                <a:lnTo>
                  <a:pt x="375158" y="57492"/>
                </a:lnTo>
                <a:lnTo>
                  <a:pt x="282206" y="48971"/>
                </a:lnTo>
                <a:lnTo>
                  <a:pt x="281762" y="49009"/>
                </a:lnTo>
                <a:lnTo>
                  <a:pt x="282206" y="199872"/>
                </a:lnTo>
                <a:lnTo>
                  <a:pt x="316623" y="199847"/>
                </a:lnTo>
                <a:lnTo>
                  <a:pt x="316598" y="84328"/>
                </a:lnTo>
                <a:lnTo>
                  <a:pt x="357466" y="84328"/>
                </a:lnTo>
                <a:lnTo>
                  <a:pt x="358990" y="93141"/>
                </a:lnTo>
                <a:lnTo>
                  <a:pt x="359092" y="94792"/>
                </a:lnTo>
                <a:lnTo>
                  <a:pt x="359156" y="95707"/>
                </a:lnTo>
                <a:lnTo>
                  <a:pt x="359143" y="94792"/>
                </a:lnTo>
                <a:lnTo>
                  <a:pt x="359232" y="96786"/>
                </a:lnTo>
                <a:lnTo>
                  <a:pt x="359092" y="94792"/>
                </a:lnTo>
                <a:lnTo>
                  <a:pt x="359067" y="96786"/>
                </a:lnTo>
                <a:lnTo>
                  <a:pt x="359067" y="116928"/>
                </a:lnTo>
                <a:lnTo>
                  <a:pt x="393484" y="116928"/>
                </a:lnTo>
                <a:lnTo>
                  <a:pt x="393484" y="94792"/>
                </a:lnTo>
                <a:lnTo>
                  <a:pt x="393484" y="91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67490" y="887737"/>
            <a:ext cx="111760" cy="151130"/>
          </a:xfrm>
          <a:custGeom>
            <a:avLst/>
            <a:gdLst/>
            <a:ahLst/>
            <a:cxnLst/>
            <a:rect l="l" t="t" r="r" b="b"/>
            <a:pathLst>
              <a:path w="111759" h="151130">
                <a:moveTo>
                  <a:pt x="65328" y="0"/>
                </a:moveTo>
                <a:lnTo>
                  <a:pt x="355" y="12"/>
                </a:lnTo>
                <a:lnTo>
                  <a:pt x="0" y="63"/>
                </a:lnTo>
                <a:lnTo>
                  <a:pt x="419" y="150914"/>
                </a:lnTo>
                <a:lnTo>
                  <a:pt x="34810" y="150914"/>
                </a:lnTo>
                <a:lnTo>
                  <a:pt x="34785" y="35369"/>
                </a:lnTo>
                <a:lnTo>
                  <a:pt x="110583" y="35369"/>
                </a:lnTo>
                <a:lnTo>
                  <a:pt x="80516" y="2517"/>
                </a:lnTo>
                <a:lnTo>
                  <a:pt x="69802" y="313"/>
                </a:lnTo>
                <a:lnTo>
                  <a:pt x="65328" y="0"/>
                </a:lnTo>
                <a:close/>
              </a:path>
              <a:path w="111759" h="151130">
                <a:moveTo>
                  <a:pt x="111692" y="45808"/>
                </a:moveTo>
                <a:lnTo>
                  <a:pt x="77317" y="45808"/>
                </a:lnTo>
                <a:lnTo>
                  <a:pt x="77444" y="47828"/>
                </a:lnTo>
                <a:lnTo>
                  <a:pt x="77317" y="67957"/>
                </a:lnTo>
                <a:lnTo>
                  <a:pt x="111683" y="67957"/>
                </a:lnTo>
                <a:lnTo>
                  <a:pt x="111692" y="45808"/>
                </a:lnTo>
                <a:close/>
              </a:path>
              <a:path w="111759" h="151130">
                <a:moveTo>
                  <a:pt x="77317" y="46005"/>
                </a:moveTo>
                <a:lnTo>
                  <a:pt x="77317" y="47828"/>
                </a:lnTo>
                <a:lnTo>
                  <a:pt x="77317" y="46005"/>
                </a:lnTo>
                <a:close/>
              </a:path>
              <a:path w="111759" h="151130">
                <a:moveTo>
                  <a:pt x="110583" y="35369"/>
                </a:moveTo>
                <a:lnTo>
                  <a:pt x="75603" y="35369"/>
                </a:lnTo>
                <a:lnTo>
                  <a:pt x="77190" y="44183"/>
                </a:lnTo>
                <a:lnTo>
                  <a:pt x="77317" y="46005"/>
                </a:lnTo>
                <a:lnTo>
                  <a:pt x="77317" y="45808"/>
                </a:lnTo>
                <a:lnTo>
                  <a:pt x="111692" y="45808"/>
                </a:lnTo>
                <a:lnTo>
                  <a:pt x="111693" y="42786"/>
                </a:lnTo>
                <a:lnTo>
                  <a:pt x="110980" y="36791"/>
                </a:lnTo>
                <a:lnTo>
                  <a:pt x="110583" y="35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538697" y="838863"/>
            <a:ext cx="413384" cy="238125"/>
          </a:xfrm>
          <a:custGeom>
            <a:avLst/>
            <a:gdLst/>
            <a:ahLst/>
            <a:cxnLst/>
            <a:rect l="l" t="t" r="r" b="b"/>
            <a:pathLst>
              <a:path w="413384" h="238125">
                <a:moveTo>
                  <a:pt x="132473" y="49428"/>
                </a:moveTo>
                <a:lnTo>
                  <a:pt x="99060" y="49441"/>
                </a:lnTo>
                <a:lnTo>
                  <a:pt x="69113" y="156819"/>
                </a:lnTo>
                <a:lnTo>
                  <a:pt x="39141" y="49479"/>
                </a:lnTo>
                <a:lnTo>
                  <a:pt x="5829" y="49491"/>
                </a:lnTo>
                <a:lnTo>
                  <a:pt x="47294" y="193992"/>
                </a:lnTo>
                <a:lnTo>
                  <a:pt x="48069" y="197218"/>
                </a:lnTo>
                <a:lnTo>
                  <a:pt x="48209" y="202234"/>
                </a:lnTo>
                <a:lnTo>
                  <a:pt x="42443" y="202717"/>
                </a:lnTo>
                <a:lnTo>
                  <a:pt x="0" y="202742"/>
                </a:lnTo>
                <a:lnTo>
                  <a:pt x="0" y="238061"/>
                </a:lnTo>
                <a:lnTo>
                  <a:pt x="46583" y="238036"/>
                </a:lnTo>
                <a:lnTo>
                  <a:pt x="86029" y="209105"/>
                </a:lnTo>
                <a:lnTo>
                  <a:pt x="90297" y="197993"/>
                </a:lnTo>
                <a:lnTo>
                  <a:pt x="132473" y="49428"/>
                </a:lnTo>
                <a:close/>
              </a:path>
              <a:path w="413384" h="238125">
                <a:moveTo>
                  <a:pt x="273888" y="199186"/>
                </a:moveTo>
                <a:lnTo>
                  <a:pt x="271653" y="195033"/>
                </a:lnTo>
                <a:lnTo>
                  <a:pt x="237070" y="131787"/>
                </a:lnTo>
                <a:lnTo>
                  <a:pt x="222110" y="104406"/>
                </a:lnTo>
                <a:lnTo>
                  <a:pt x="222834" y="103505"/>
                </a:lnTo>
                <a:lnTo>
                  <a:pt x="267335" y="48590"/>
                </a:lnTo>
                <a:lnTo>
                  <a:pt x="222554" y="48641"/>
                </a:lnTo>
                <a:lnTo>
                  <a:pt x="178041" y="103505"/>
                </a:lnTo>
                <a:lnTo>
                  <a:pt x="178003" y="127"/>
                </a:lnTo>
                <a:lnTo>
                  <a:pt x="154381" y="0"/>
                </a:lnTo>
                <a:lnTo>
                  <a:pt x="143649" y="0"/>
                </a:lnTo>
                <a:lnTo>
                  <a:pt x="143865" y="199186"/>
                </a:lnTo>
                <a:lnTo>
                  <a:pt x="178206" y="199186"/>
                </a:lnTo>
                <a:lnTo>
                  <a:pt x="178066" y="156743"/>
                </a:lnTo>
                <a:lnTo>
                  <a:pt x="197573" y="131787"/>
                </a:lnTo>
                <a:lnTo>
                  <a:pt x="234670" y="199186"/>
                </a:lnTo>
                <a:lnTo>
                  <a:pt x="273888" y="199186"/>
                </a:lnTo>
                <a:close/>
              </a:path>
              <a:path w="413384" h="238125">
                <a:moveTo>
                  <a:pt x="413258" y="123799"/>
                </a:moveTo>
                <a:lnTo>
                  <a:pt x="410210" y="108369"/>
                </a:lnTo>
                <a:lnTo>
                  <a:pt x="407466" y="94475"/>
                </a:lnTo>
                <a:lnTo>
                  <a:pt x="399224" y="81927"/>
                </a:lnTo>
                <a:lnTo>
                  <a:pt x="391744" y="70535"/>
                </a:lnTo>
                <a:lnTo>
                  <a:pt x="378066" y="61087"/>
                </a:lnTo>
                <a:lnTo>
                  <a:pt x="378066" y="108343"/>
                </a:lnTo>
                <a:lnTo>
                  <a:pt x="301955" y="108369"/>
                </a:lnTo>
                <a:lnTo>
                  <a:pt x="308063" y="97675"/>
                </a:lnTo>
                <a:lnTo>
                  <a:pt x="316826" y="89319"/>
                </a:lnTo>
                <a:lnTo>
                  <a:pt x="327685" y="83870"/>
                </a:lnTo>
                <a:lnTo>
                  <a:pt x="340004" y="81927"/>
                </a:lnTo>
                <a:lnTo>
                  <a:pt x="352374" y="83883"/>
                </a:lnTo>
                <a:lnTo>
                  <a:pt x="363220" y="89344"/>
                </a:lnTo>
                <a:lnTo>
                  <a:pt x="371983" y="97701"/>
                </a:lnTo>
                <a:lnTo>
                  <a:pt x="378066" y="108343"/>
                </a:lnTo>
                <a:lnTo>
                  <a:pt x="378066" y="61087"/>
                </a:lnTo>
                <a:lnTo>
                  <a:pt x="368401" y="54394"/>
                </a:lnTo>
                <a:lnTo>
                  <a:pt x="339801" y="48475"/>
                </a:lnTo>
                <a:lnTo>
                  <a:pt x="311238" y="54394"/>
                </a:lnTo>
                <a:lnTo>
                  <a:pt x="287921" y="70561"/>
                </a:lnTo>
                <a:lnTo>
                  <a:pt x="272199" y="94526"/>
                </a:lnTo>
                <a:lnTo>
                  <a:pt x="266433" y="123875"/>
                </a:lnTo>
                <a:lnTo>
                  <a:pt x="272034" y="152730"/>
                </a:lnTo>
                <a:lnTo>
                  <a:pt x="287299" y="176403"/>
                </a:lnTo>
                <a:lnTo>
                  <a:pt x="309981" y="192608"/>
                </a:lnTo>
                <a:lnTo>
                  <a:pt x="337832" y="199072"/>
                </a:lnTo>
                <a:lnTo>
                  <a:pt x="385521" y="199097"/>
                </a:lnTo>
                <a:lnTo>
                  <a:pt x="385470" y="166763"/>
                </a:lnTo>
                <a:lnTo>
                  <a:pt x="340829" y="166763"/>
                </a:lnTo>
                <a:lnTo>
                  <a:pt x="336473" y="166509"/>
                </a:lnTo>
                <a:lnTo>
                  <a:pt x="324954" y="164109"/>
                </a:lnTo>
                <a:lnTo>
                  <a:pt x="314794" y="157924"/>
                </a:lnTo>
                <a:lnTo>
                  <a:pt x="306616" y="148678"/>
                </a:lnTo>
                <a:lnTo>
                  <a:pt x="301078" y="137147"/>
                </a:lnTo>
                <a:lnTo>
                  <a:pt x="412102" y="137185"/>
                </a:lnTo>
                <a:lnTo>
                  <a:pt x="412889" y="132803"/>
                </a:lnTo>
                <a:lnTo>
                  <a:pt x="413258" y="128409"/>
                </a:lnTo>
                <a:lnTo>
                  <a:pt x="413258" y="123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URWEgyptienneTOTLig"/>
                <a:cs typeface="URWEgyptienneTOTLi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URWEgyptienneTOTLig"/>
                <a:cs typeface="URWEgyptienneTOTLi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863598"/>
            <a:ext cx="5013484" cy="5347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863598"/>
            <a:ext cx="5013484" cy="5347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URWEgyptienneTOTLig"/>
                <a:cs typeface="URWEgyptienneTOTLi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12" y="1044591"/>
            <a:ext cx="4595471" cy="269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786" y="1481598"/>
            <a:ext cx="9861677" cy="91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URWEgyptienneTOTLig"/>
                <a:cs typeface="URWEgyptienneTOTLi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863598"/>
            <a:ext cx="10372725" cy="5347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7535418"/>
            <a:ext cx="3688080" cy="405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7535418"/>
            <a:ext cx="2650807" cy="405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7535418"/>
            <a:ext cx="2650807" cy="405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600825">
              <a:lnSpc>
                <a:spcPct val="100000"/>
              </a:lnSpc>
              <a:spcBef>
                <a:spcPts val="360"/>
              </a:spcBef>
            </a:pPr>
            <a:r>
              <a:rPr spc="-5" dirty="0"/>
              <a:t>Stryker</a:t>
            </a:r>
            <a:r>
              <a:rPr spc="-60" dirty="0"/>
              <a:t> </a:t>
            </a:r>
            <a:r>
              <a:rPr spc="-5" dirty="0"/>
              <a:t>Spine:</a:t>
            </a:r>
          </a:p>
          <a:p>
            <a:pPr marL="6600825">
              <a:lnSpc>
                <a:spcPct val="100000"/>
              </a:lnSpc>
              <a:spcBef>
                <a:spcPts val="295"/>
              </a:spcBef>
            </a:pPr>
            <a:r>
              <a:rPr sz="2800" b="1" dirty="0">
                <a:solidFill>
                  <a:srgbClr val="FFFFFF"/>
                </a:solidFill>
                <a:latin typeface="Futura For Stryker"/>
                <a:cs typeface="Futura For Stryker"/>
              </a:rPr>
              <a:t>The</a:t>
            </a:r>
            <a:r>
              <a:rPr sz="2800" b="1" spc="-50" dirty="0">
                <a:solidFill>
                  <a:srgbClr val="FFFFFF"/>
                </a:solidFill>
                <a:latin typeface="Futura For Stryker"/>
                <a:cs typeface="Futura For Stryker"/>
              </a:rPr>
              <a:t> </a:t>
            </a:r>
            <a:r>
              <a:rPr sz="2800" b="1" dirty="0">
                <a:solidFill>
                  <a:srgbClr val="FFFFFF"/>
                </a:solidFill>
                <a:latin typeface="Futura For Stryker"/>
                <a:cs typeface="Futura For Stryker"/>
              </a:rPr>
              <a:t>Great</a:t>
            </a:r>
            <a:r>
              <a:rPr sz="2800" b="1" spc="-45" dirty="0">
                <a:solidFill>
                  <a:srgbClr val="FFFFFF"/>
                </a:solidFill>
                <a:latin typeface="Futura For Stryker"/>
                <a:cs typeface="Futura For Stryker"/>
              </a:rPr>
              <a:t> </a:t>
            </a:r>
            <a:r>
              <a:rPr sz="2800" b="1" dirty="0">
                <a:solidFill>
                  <a:srgbClr val="FFFFFF"/>
                </a:solidFill>
                <a:latin typeface="Futura For Stryker"/>
                <a:cs typeface="Futura For Stryker"/>
              </a:rPr>
              <a:t>Debate</a:t>
            </a:r>
            <a:endParaRPr sz="2800" dirty="0">
              <a:latin typeface="Futura For Stryker"/>
              <a:cs typeface="Futura For Stryke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8516" y="2305692"/>
            <a:ext cx="3308598" cy="100989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3200" b="1" spc="-40" dirty="0">
                <a:solidFill>
                  <a:schemeClr val="bg1"/>
                </a:solidFill>
                <a:latin typeface="URWEgyptienneTOTLig"/>
                <a:cs typeface="URWEgyptienneTOTLig"/>
              </a:rPr>
              <a:t>                 </a:t>
            </a:r>
            <a:r>
              <a:rPr lang="en-GB" sz="2400" b="1" spc="-4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FUTURA MEDIUM" panose="020B0602020204020303" pitchFamily="34" charset="-79"/>
              </a:rPr>
              <a:t>Agenda</a:t>
            </a:r>
            <a:endParaRPr sz="32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Futura Medium" panose="020B0602020204020303" pitchFamily="34" charset="-79"/>
            </a:endParaRPr>
          </a:p>
          <a:p>
            <a:pPr marL="34290" marR="5080">
              <a:lnSpc>
                <a:spcPct val="100400"/>
              </a:lnSpc>
              <a:spcBef>
                <a:spcPts val="940"/>
              </a:spcBef>
            </a:pPr>
            <a:r>
              <a:rPr lang="en-US" sz="1250" b="1" spc="10" dirty="0">
                <a:solidFill>
                  <a:schemeClr val="bg1"/>
                </a:solidFill>
                <a:latin typeface="Futura For Stryker"/>
                <a:cs typeface="Futura For Stryker"/>
              </a:rPr>
              <a:t>14</a:t>
            </a:r>
            <a:r>
              <a:rPr sz="1250" b="1" spc="-10" dirty="0">
                <a:solidFill>
                  <a:schemeClr val="bg1"/>
                </a:solidFill>
                <a:latin typeface="Futura For Stryker"/>
                <a:cs typeface="Futura For Stryker"/>
              </a:rPr>
              <a:t> </a:t>
            </a:r>
            <a:r>
              <a:rPr sz="1250" b="1" spc="5" dirty="0">
                <a:solidFill>
                  <a:schemeClr val="bg1"/>
                </a:solidFill>
                <a:latin typeface="Futura For Stryker"/>
                <a:cs typeface="Futura For Stryker"/>
              </a:rPr>
              <a:t>-</a:t>
            </a:r>
            <a:r>
              <a:rPr sz="1250" b="1" spc="-10" dirty="0">
                <a:solidFill>
                  <a:schemeClr val="bg1"/>
                </a:solidFill>
                <a:latin typeface="Futura For Stryker"/>
                <a:cs typeface="Futura For Stryker"/>
              </a:rPr>
              <a:t> </a:t>
            </a:r>
            <a:r>
              <a:rPr lang="en-US" sz="1250" b="1" spc="10" dirty="0">
                <a:solidFill>
                  <a:schemeClr val="bg1"/>
                </a:solidFill>
                <a:latin typeface="Futura For Stryker"/>
                <a:cs typeface="Futura For Stryker"/>
              </a:rPr>
              <a:t>15</a:t>
            </a:r>
            <a:r>
              <a:rPr sz="1250" b="1" spc="-10" dirty="0">
                <a:solidFill>
                  <a:schemeClr val="bg1"/>
                </a:solidFill>
                <a:latin typeface="Futura For Stryker"/>
                <a:cs typeface="Futura For Stryker"/>
              </a:rPr>
              <a:t> </a:t>
            </a:r>
            <a:r>
              <a:rPr sz="1250" b="1" spc="10" dirty="0">
                <a:solidFill>
                  <a:schemeClr val="bg1"/>
                </a:solidFill>
                <a:latin typeface="Futura For Stryker"/>
                <a:cs typeface="Futura For Stryker"/>
              </a:rPr>
              <a:t>October</a:t>
            </a:r>
            <a:r>
              <a:rPr sz="1250" b="1" spc="-10" dirty="0">
                <a:solidFill>
                  <a:schemeClr val="bg1"/>
                </a:solidFill>
                <a:latin typeface="Futura For Stryker"/>
                <a:cs typeface="Futura For Stryker"/>
              </a:rPr>
              <a:t> </a:t>
            </a:r>
            <a:r>
              <a:rPr sz="1250" b="1" spc="10" dirty="0">
                <a:solidFill>
                  <a:schemeClr val="bg1"/>
                </a:solidFill>
                <a:latin typeface="Futura For Stryker"/>
                <a:cs typeface="Futura For Stryker"/>
              </a:rPr>
              <a:t>20</a:t>
            </a:r>
            <a:r>
              <a:rPr lang="en-US" sz="1250" b="1" spc="10" dirty="0">
                <a:solidFill>
                  <a:schemeClr val="bg1"/>
                </a:solidFill>
                <a:latin typeface="Futura For Stryker"/>
                <a:cs typeface="Futura For Stryker"/>
              </a:rPr>
              <a:t>21</a:t>
            </a:r>
            <a:r>
              <a:rPr sz="1250" b="1" spc="10" dirty="0">
                <a:solidFill>
                  <a:schemeClr val="bg1"/>
                </a:solidFill>
                <a:latin typeface="Futura For Stryker"/>
                <a:cs typeface="Futura For Stryker"/>
              </a:rPr>
              <a:t> </a:t>
            </a:r>
            <a:r>
              <a:rPr sz="1250" b="1" spc="-415" dirty="0">
                <a:solidFill>
                  <a:schemeClr val="bg1"/>
                </a:solidFill>
                <a:latin typeface="Futura For Stryker"/>
                <a:cs typeface="Futura For Stryker"/>
              </a:rPr>
              <a:t> </a:t>
            </a:r>
            <a:r>
              <a:rPr sz="1250" b="1" spc="10" dirty="0">
                <a:solidFill>
                  <a:schemeClr val="bg1"/>
                </a:solidFill>
                <a:latin typeface="Futura For Stryker"/>
                <a:cs typeface="Futura For Stryker"/>
              </a:rPr>
              <a:t>Radisson Blu Hotel </a:t>
            </a:r>
            <a:r>
              <a:rPr sz="1250" b="1" spc="15" dirty="0">
                <a:solidFill>
                  <a:schemeClr val="bg1"/>
                </a:solidFill>
                <a:latin typeface="Futura For Stryker"/>
                <a:cs typeface="Futura For Stryker"/>
              </a:rPr>
              <a:t> </a:t>
            </a:r>
            <a:r>
              <a:rPr sz="1250" b="1" spc="10" dirty="0">
                <a:solidFill>
                  <a:schemeClr val="bg1"/>
                </a:solidFill>
                <a:latin typeface="Futura For Stryker"/>
                <a:cs typeface="Futura For Stryker"/>
              </a:rPr>
              <a:t>Amsterdam</a:t>
            </a:r>
            <a:endParaRPr sz="1250" dirty="0">
              <a:solidFill>
                <a:schemeClr val="bg1"/>
              </a:solidFill>
              <a:latin typeface="Futura For Stryker"/>
              <a:cs typeface="Futura For Stryke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809" y="4128372"/>
            <a:ext cx="11141075" cy="3479165"/>
            <a:chOff x="149809" y="4128372"/>
            <a:chExt cx="11141075" cy="3479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09" y="5905249"/>
              <a:ext cx="11140960" cy="9163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7763" y="4128372"/>
              <a:ext cx="3478719" cy="347872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31049" y="838863"/>
            <a:ext cx="929005" cy="238125"/>
          </a:xfrm>
          <a:custGeom>
            <a:avLst/>
            <a:gdLst/>
            <a:ahLst/>
            <a:cxnLst/>
            <a:rect l="l" t="t" r="r" b="b"/>
            <a:pathLst>
              <a:path w="929005" h="238125">
                <a:moveTo>
                  <a:pt x="268160" y="164769"/>
                </a:moveTo>
                <a:lnTo>
                  <a:pt x="231013" y="164769"/>
                </a:lnTo>
                <a:lnTo>
                  <a:pt x="231013" y="164896"/>
                </a:lnTo>
                <a:lnTo>
                  <a:pt x="227520" y="164630"/>
                </a:lnTo>
                <a:lnTo>
                  <a:pt x="220827" y="162712"/>
                </a:lnTo>
                <a:lnTo>
                  <a:pt x="220789" y="84175"/>
                </a:lnTo>
                <a:lnTo>
                  <a:pt x="267779" y="84150"/>
                </a:lnTo>
                <a:lnTo>
                  <a:pt x="267550" y="48844"/>
                </a:lnTo>
                <a:lnTo>
                  <a:pt x="220713" y="48844"/>
                </a:lnTo>
                <a:lnTo>
                  <a:pt x="220713" y="165"/>
                </a:lnTo>
                <a:lnTo>
                  <a:pt x="186372" y="381"/>
                </a:lnTo>
                <a:lnTo>
                  <a:pt x="186372" y="48844"/>
                </a:lnTo>
                <a:lnTo>
                  <a:pt x="68541" y="48882"/>
                </a:lnTo>
                <a:lnTo>
                  <a:pt x="64058" y="49199"/>
                </a:lnTo>
                <a:lnTo>
                  <a:pt x="29400" y="69100"/>
                </a:lnTo>
                <a:lnTo>
                  <a:pt x="22428" y="91998"/>
                </a:lnTo>
                <a:lnTo>
                  <a:pt x="22428" y="98755"/>
                </a:lnTo>
                <a:lnTo>
                  <a:pt x="40462" y="133324"/>
                </a:lnTo>
                <a:lnTo>
                  <a:pt x="68554" y="141808"/>
                </a:lnTo>
                <a:lnTo>
                  <a:pt x="140728" y="141732"/>
                </a:lnTo>
                <a:lnTo>
                  <a:pt x="142214" y="149402"/>
                </a:lnTo>
                <a:lnTo>
                  <a:pt x="142214" y="156159"/>
                </a:lnTo>
                <a:lnTo>
                  <a:pt x="140728" y="163855"/>
                </a:lnTo>
                <a:lnTo>
                  <a:pt x="0" y="163931"/>
                </a:lnTo>
                <a:lnTo>
                  <a:pt x="63" y="199275"/>
                </a:lnTo>
                <a:lnTo>
                  <a:pt x="129489" y="199237"/>
                </a:lnTo>
                <a:lnTo>
                  <a:pt x="168541" y="178968"/>
                </a:lnTo>
                <a:lnTo>
                  <a:pt x="175539" y="149402"/>
                </a:lnTo>
                <a:lnTo>
                  <a:pt x="175056" y="143700"/>
                </a:lnTo>
                <a:lnTo>
                  <a:pt x="144640" y="108864"/>
                </a:lnTo>
                <a:lnTo>
                  <a:pt x="129425" y="106362"/>
                </a:lnTo>
                <a:lnTo>
                  <a:pt x="57277" y="106514"/>
                </a:lnTo>
                <a:lnTo>
                  <a:pt x="55803" y="98755"/>
                </a:lnTo>
                <a:lnTo>
                  <a:pt x="55791" y="91998"/>
                </a:lnTo>
                <a:lnTo>
                  <a:pt x="57188" y="84239"/>
                </a:lnTo>
                <a:lnTo>
                  <a:pt x="186448" y="84188"/>
                </a:lnTo>
                <a:lnTo>
                  <a:pt x="186461" y="153073"/>
                </a:lnTo>
                <a:lnTo>
                  <a:pt x="186715" y="157022"/>
                </a:lnTo>
                <a:lnTo>
                  <a:pt x="206108" y="192582"/>
                </a:lnTo>
                <a:lnTo>
                  <a:pt x="228079" y="200113"/>
                </a:lnTo>
                <a:lnTo>
                  <a:pt x="268160" y="200101"/>
                </a:lnTo>
                <a:lnTo>
                  <a:pt x="268160" y="164896"/>
                </a:lnTo>
                <a:lnTo>
                  <a:pt x="268160" y="164769"/>
                </a:lnTo>
                <a:close/>
              </a:path>
              <a:path w="929005" h="238125">
                <a:moveTo>
                  <a:pt x="393484" y="91897"/>
                </a:moveTo>
                <a:lnTo>
                  <a:pt x="375158" y="57658"/>
                </a:lnTo>
                <a:lnTo>
                  <a:pt x="359232" y="51054"/>
                </a:lnTo>
                <a:lnTo>
                  <a:pt x="359232" y="96951"/>
                </a:lnTo>
                <a:lnTo>
                  <a:pt x="359092" y="95110"/>
                </a:lnTo>
                <a:lnTo>
                  <a:pt x="359156" y="95948"/>
                </a:lnTo>
                <a:lnTo>
                  <a:pt x="359143" y="94957"/>
                </a:lnTo>
                <a:lnTo>
                  <a:pt x="359232" y="96951"/>
                </a:lnTo>
                <a:lnTo>
                  <a:pt x="359232" y="51054"/>
                </a:lnTo>
                <a:lnTo>
                  <a:pt x="351510" y="49479"/>
                </a:lnTo>
                <a:lnTo>
                  <a:pt x="347027" y="49174"/>
                </a:lnTo>
                <a:lnTo>
                  <a:pt x="282206" y="49136"/>
                </a:lnTo>
                <a:lnTo>
                  <a:pt x="281762" y="49174"/>
                </a:lnTo>
                <a:lnTo>
                  <a:pt x="282206" y="200037"/>
                </a:lnTo>
                <a:lnTo>
                  <a:pt x="316623" y="200012"/>
                </a:lnTo>
                <a:lnTo>
                  <a:pt x="316598" y="84493"/>
                </a:lnTo>
                <a:lnTo>
                  <a:pt x="357466" y="84493"/>
                </a:lnTo>
                <a:lnTo>
                  <a:pt x="358978" y="93306"/>
                </a:lnTo>
                <a:lnTo>
                  <a:pt x="359067" y="94957"/>
                </a:lnTo>
                <a:lnTo>
                  <a:pt x="359067" y="96951"/>
                </a:lnTo>
                <a:lnTo>
                  <a:pt x="359067" y="117094"/>
                </a:lnTo>
                <a:lnTo>
                  <a:pt x="393484" y="117094"/>
                </a:lnTo>
                <a:lnTo>
                  <a:pt x="393484" y="94957"/>
                </a:lnTo>
                <a:lnTo>
                  <a:pt x="393484" y="91897"/>
                </a:lnTo>
                <a:close/>
              </a:path>
              <a:path w="929005" h="238125">
                <a:moveTo>
                  <a:pt x="520509" y="49428"/>
                </a:moveTo>
                <a:lnTo>
                  <a:pt x="487095" y="49441"/>
                </a:lnTo>
                <a:lnTo>
                  <a:pt x="457149" y="156819"/>
                </a:lnTo>
                <a:lnTo>
                  <a:pt x="427177" y="49479"/>
                </a:lnTo>
                <a:lnTo>
                  <a:pt x="393865" y="49491"/>
                </a:lnTo>
                <a:lnTo>
                  <a:pt x="435330" y="193992"/>
                </a:lnTo>
                <a:lnTo>
                  <a:pt x="436105" y="197218"/>
                </a:lnTo>
                <a:lnTo>
                  <a:pt x="436245" y="202234"/>
                </a:lnTo>
                <a:lnTo>
                  <a:pt x="430479" y="202717"/>
                </a:lnTo>
                <a:lnTo>
                  <a:pt x="388035" y="202742"/>
                </a:lnTo>
                <a:lnTo>
                  <a:pt x="388035" y="238061"/>
                </a:lnTo>
                <a:lnTo>
                  <a:pt x="434619" y="238036"/>
                </a:lnTo>
                <a:lnTo>
                  <a:pt x="474065" y="209105"/>
                </a:lnTo>
                <a:lnTo>
                  <a:pt x="478332" y="197993"/>
                </a:lnTo>
                <a:lnTo>
                  <a:pt x="520509" y="49428"/>
                </a:lnTo>
                <a:close/>
              </a:path>
              <a:path w="929005" h="238125">
                <a:moveTo>
                  <a:pt x="661924" y="199186"/>
                </a:moveTo>
                <a:lnTo>
                  <a:pt x="659688" y="195033"/>
                </a:lnTo>
                <a:lnTo>
                  <a:pt x="625106" y="131787"/>
                </a:lnTo>
                <a:lnTo>
                  <a:pt x="610146" y="104406"/>
                </a:lnTo>
                <a:lnTo>
                  <a:pt x="610870" y="103505"/>
                </a:lnTo>
                <a:lnTo>
                  <a:pt x="655370" y="48590"/>
                </a:lnTo>
                <a:lnTo>
                  <a:pt x="610590" y="48641"/>
                </a:lnTo>
                <a:lnTo>
                  <a:pt x="566077" y="103505"/>
                </a:lnTo>
                <a:lnTo>
                  <a:pt x="566039" y="127"/>
                </a:lnTo>
                <a:lnTo>
                  <a:pt x="542417" y="0"/>
                </a:lnTo>
                <a:lnTo>
                  <a:pt x="531685" y="0"/>
                </a:lnTo>
                <a:lnTo>
                  <a:pt x="531901" y="199186"/>
                </a:lnTo>
                <a:lnTo>
                  <a:pt x="566242" y="199186"/>
                </a:lnTo>
                <a:lnTo>
                  <a:pt x="566102" y="156743"/>
                </a:lnTo>
                <a:lnTo>
                  <a:pt x="585609" y="131787"/>
                </a:lnTo>
                <a:lnTo>
                  <a:pt x="622706" y="199186"/>
                </a:lnTo>
                <a:lnTo>
                  <a:pt x="661924" y="199186"/>
                </a:lnTo>
                <a:close/>
              </a:path>
              <a:path w="929005" h="238125">
                <a:moveTo>
                  <a:pt x="801293" y="123799"/>
                </a:moveTo>
                <a:lnTo>
                  <a:pt x="798245" y="108369"/>
                </a:lnTo>
                <a:lnTo>
                  <a:pt x="795502" y="94475"/>
                </a:lnTo>
                <a:lnTo>
                  <a:pt x="787260" y="81927"/>
                </a:lnTo>
                <a:lnTo>
                  <a:pt x="779780" y="70535"/>
                </a:lnTo>
                <a:lnTo>
                  <a:pt x="766102" y="61087"/>
                </a:lnTo>
                <a:lnTo>
                  <a:pt x="766102" y="108343"/>
                </a:lnTo>
                <a:lnTo>
                  <a:pt x="689991" y="108369"/>
                </a:lnTo>
                <a:lnTo>
                  <a:pt x="696099" y="97675"/>
                </a:lnTo>
                <a:lnTo>
                  <a:pt x="704862" y="89319"/>
                </a:lnTo>
                <a:lnTo>
                  <a:pt x="715721" y="83870"/>
                </a:lnTo>
                <a:lnTo>
                  <a:pt x="728052" y="81927"/>
                </a:lnTo>
                <a:lnTo>
                  <a:pt x="740422" y="83883"/>
                </a:lnTo>
                <a:lnTo>
                  <a:pt x="751255" y="89344"/>
                </a:lnTo>
                <a:lnTo>
                  <a:pt x="760018" y="97701"/>
                </a:lnTo>
                <a:lnTo>
                  <a:pt x="766102" y="108343"/>
                </a:lnTo>
                <a:lnTo>
                  <a:pt x="766102" y="61087"/>
                </a:lnTo>
                <a:lnTo>
                  <a:pt x="756437" y="54394"/>
                </a:lnTo>
                <a:lnTo>
                  <a:pt x="727837" y="48475"/>
                </a:lnTo>
                <a:lnTo>
                  <a:pt x="699274" y="54394"/>
                </a:lnTo>
                <a:lnTo>
                  <a:pt x="675957" y="70561"/>
                </a:lnTo>
                <a:lnTo>
                  <a:pt x="660234" y="94526"/>
                </a:lnTo>
                <a:lnTo>
                  <a:pt x="654469" y="123875"/>
                </a:lnTo>
                <a:lnTo>
                  <a:pt x="660069" y="152730"/>
                </a:lnTo>
                <a:lnTo>
                  <a:pt x="675335" y="176403"/>
                </a:lnTo>
                <a:lnTo>
                  <a:pt x="698017" y="192608"/>
                </a:lnTo>
                <a:lnTo>
                  <a:pt x="725868" y="199072"/>
                </a:lnTo>
                <a:lnTo>
                  <a:pt x="773557" y="199097"/>
                </a:lnTo>
                <a:lnTo>
                  <a:pt x="773506" y="166763"/>
                </a:lnTo>
                <a:lnTo>
                  <a:pt x="728878" y="166763"/>
                </a:lnTo>
                <a:lnTo>
                  <a:pt x="724509" y="166509"/>
                </a:lnTo>
                <a:lnTo>
                  <a:pt x="712990" y="164109"/>
                </a:lnTo>
                <a:lnTo>
                  <a:pt x="702818" y="157924"/>
                </a:lnTo>
                <a:lnTo>
                  <a:pt x="694651" y="148678"/>
                </a:lnTo>
                <a:lnTo>
                  <a:pt x="689114" y="137147"/>
                </a:lnTo>
                <a:lnTo>
                  <a:pt x="800138" y="137185"/>
                </a:lnTo>
                <a:lnTo>
                  <a:pt x="800925" y="132803"/>
                </a:lnTo>
                <a:lnTo>
                  <a:pt x="801293" y="128409"/>
                </a:lnTo>
                <a:lnTo>
                  <a:pt x="801293" y="123799"/>
                </a:lnTo>
                <a:close/>
              </a:path>
              <a:path w="929005" h="238125">
                <a:moveTo>
                  <a:pt x="928522" y="116840"/>
                </a:moveTo>
                <a:lnTo>
                  <a:pt x="928509" y="94691"/>
                </a:lnTo>
                <a:lnTo>
                  <a:pt x="928509" y="91668"/>
                </a:lnTo>
                <a:lnTo>
                  <a:pt x="927798" y="85674"/>
                </a:lnTo>
                <a:lnTo>
                  <a:pt x="897343" y="51396"/>
                </a:lnTo>
                <a:lnTo>
                  <a:pt x="882154" y="48882"/>
                </a:lnTo>
                <a:lnTo>
                  <a:pt x="817168" y="48895"/>
                </a:lnTo>
                <a:lnTo>
                  <a:pt x="816825" y="48945"/>
                </a:lnTo>
                <a:lnTo>
                  <a:pt x="817245" y="199796"/>
                </a:lnTo>
                <a:lnTo>
                  <a:pt x="851636" y="199796"/>
                </a:lnTo>
                <a:lnTo>
                  <a:pt x="851611" y="84251"/>
                </a:lnTo>
                <a:lnTo>
                  <a:pt x="892429" y="84251"/>
                </a:lnTo>
                <a:lnTo>
                  <a:pt x="894016" y="93065"/>
                </a:lnTo>
                <a:lnTo>
                  <a:pt x="894143" y="94881"/>
                </a:lnTo>
                <a:lnTo>
                  <a:pt x="894143" y="96710"/>
                </a:lnTo>
                <a:lnTo>
                  <a:pt x="894270" y="96710"/>
                </a:lnTo>
                <a:lnTo>
                  <a:pt x="894143" y="116840"/>
                </a:lnTo>
                <a:lnTo>
                  <a:pt x="928522" y="116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7739" y="7835512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971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102168" y="7831911"/>
            <a:ext cx="284480" cy="241300"/>
            <a:chOff x="11102168" y="7831911"/>
            <a:chExt cx="284480" cy="241300"/>
          </a:xfrm>
        </p:grpSpPr>
        <p:sp>
          <p:nvSpPr>
            <p:cNvPr id="10" name="object 10"/>
            <p:cNvSpPr/>
            <p:nvPr/>
          </p:nvSpPr>
          <p:spPr>
            <a:xfrm>
              <a:off x="11105769" y="786999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2971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43404" y="7835511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4">
                  <a:moveTo>
                    <a:pt x="0" y="0"/>
                  </a:moveTo>
                  <a:lnTo>
                    <a:pt x="243179" y="0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28973" y="7831911"/>
            <a:ext cx="284480" cy="241300"/>
            <a:chOff x="128973" y="7831911"/>
            <a:chExt cx="284480" cy="241300"/>
          </a:xfrm>
        </p:grpSpPr>
        <p:sp>
          <p:nvSpPr>
            <p:cNvPr id="13" name="object 13"/>
            <p:cNvSpPr/>
            <p:nvPr/>
          </p:nvSpPr>
          <p:spPr>
            <a:xfrm>
              <a:off x="409788" y="786999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2971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973" y="7835511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4">
                  <a:moveTo>
                    <a:pt x="243179" y="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59496" y="1386576"/>
            <a:ext cx="11566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spc="-35" dirty="0">
                <a:latin typeface="URWEgyptienneTOTLig"/>
                <a:cs typeface="URWEgyptienneTOTLig"/>
              </a:rPr>
              <a:t>Invited </a:t>
            </a:r>
            <a:r>
              <a:rPr sz="1400" b="1" spc="-35" dirty="0">
                <a:latin typeface="URWEgyptienneTOTLig"/>
                <a:cs typeface="URWEgyptienneTOTLig"/>
              </a:rPr>
              <a:t>Faculty</a:t>
            </a:r>
            <a:r>
              <a:rPr sz="1400" spc="-35" dirty="0">
                <a:latin typeface="URWEgyptienneTOTLig"/>
                <a:cs typeface="URWEgyptienneTOTLig"/>
              </a:rPr>
              <a:t>:</a:t>
            </a:r>
            <a:endParaRPr sz="1400" dirty="0">
              <a:latin typeface="URWEgyptienneTOTLig"/>
              <a:cs typeface="URWEgyptienneTOTLig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9048" y="1816301"/>
            <a:ext cx="2021205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">
              <a:lnSpc>
                <a:spcPct val="100000"/>
              </a:lnSpc>
              <a:spcBef>
                <a:spcPts val="100"/>
              </a:spcBef>
            </a:pPr>
            <a:r>
              <a:rPr lang="en-US" sz="1200" spc="5" dirty="0">
                <a:latin typeface="URWEgyptienneTOTLig"/>
                <a:cs typeface="URWEgyptienneTOTLig"/>
              </a:rPr>
              <a:t>Prof Richard Assaker</a:t>
            </a:r>
            <a:r>
              <a:rPr sz="1200" dirty="0">
                <a:latin typeface="URWEgyptienneTOTLig"/>
                <a:cs typeface="URWEgyptienneTOTLig"/>
              </a:rPr>
              <a:t>, </a:t>
            </a:r>
            <a:r>
              <a:rPr lang="en-US" sz="1200" dirty="0">
                <a:latin typeface="URWEgyptienneTOTLig"/>
                <a:cs typeface="URWEgyptienneTOTLig"/>
              </a:rPr>
              <a:t>France</a:t>
            </a:r>
            <a:r>
              <a:rPr sz="1200" dirty="0">
                <a:latin typeface="URWEgyptienneTOTLig"/>
                <a:cs typeface="URWEgyptienneTOTLig"/>
              </a:rPr>
              <a:t> </a:t>
            </a:r>
            <a:r>
              <a:rPr sz="1200" spc="5" dirty="0">
                <a:latin typeface="URWEgyptienneTOTLig"/>
                <a:cs typeface="URWEgyptienneTOTLig"/>
              </a:rPr>
              <a:t> </a:t>
            </a:r>
            <a:endParaRPr lang="en-US" sz="1200" spc="5" dirty="0">
              <a:latin typeface="URWEgyptienneTOTLig"/>
              <a:cs typeface="URWEgyptienneTOTLig"/>
            </a:endParaRPr>
          </a:p>
          <a:p>
            <a:pPr marL="12700" marR="18415">
              <a:lnSpc>
                <a:spcPct val="100000"/>
              </a:lnSpc>
              <a:spcBef>
                <a:spcPts val="100"/>
              </a:spcBef>
            </a:pPr>
            <a:r>
              <a:rPr lang="en-US" sz="1200" spc="5" dirty="0">
                <a:latin typeface="URWEgyptienneTOTLig"/>
                <a:cs typeface="URWEgyptienneTOTLig"/>
              </a:rPr>
              <a:t>Mr Nick Haden</a:t>
            </a:r>
            <a:r>
              <a:rPr sz="1200" dirty="0">
                <a:latin typeface="URWEgyptienneTOTLig"/>
                <a:cs typeface="URWEgyptienneTOTLig"/>
              </a:rPr>
              <a:t>,</a:t>
            </a:r>
            <a:r>
              <a:rPr sz="1200" spc="-30" dirty="0">
                <a:latin typeface="URWEgyptienneTOTLig"/>
                <a:cs typeface="URWEgyptienneTOTLig"/>
              </a:rPr>
              <a:t> </a:t>
            </a:r>
            <a:r>
              <a:rPr lang="en-US" sz="1200" spc="-30" dirty="0">
                <a:latin typeface="URWEgyptienneTOTLig"/>
                <a:cs typeface="URWEgyptienneTOTLig"/>
              </a:rPr>
              <a:t>UK </a:t>
            </a:r>
          </a:p>
          <a:p>
            <a:pPr marL="12700" marR="18415">
              <a:lnSpc>
                <a:spcPct val="100000"/>
              </a:lnSpc>
              <a:spcBef>
                <a:spcPts val="100"/>
              </a:spcBef>
            </a:pPr>
            <a:r>
              <a:rPr sz="1200" spc="-290" dirty="0">
                <a:latin typeface="URWEgyptienneTOTLig"/>
                <a:cs typeface="URWEgyptienneTOTLig"/>
              </a:rPr>
              <a:t> </a:t>
            </a:r>
            <a:r>
              <a:rPr lang="en-US" sz="1200" spc="-30" dirty="0">
                <a:latin typeface="URWEgyptienneTOTLig"/>
                <a:cs typeface="URWEgyptienneTOTLig"/>
              </a:rPr>
              <a:t>Prof </a:t>
            </a:r>
            <a:r>
              <a:rPr lang="en-US" sz="1200" dirty="0">
                <a:latin typeface="URWEgyptienneTOTLig"/>
                <a:cs typeface="URWEgyptienneTOTLig"/>
              </a:rPr>
              <a:t>Joseph Butler, Ireland</a:t>
            </a:r>
            <a:endParaRPr sz="1200" dirty="0">
              <a:latin typeface="URWEgyptienneTOTLig"/>
              <a:cs typeface="URWEgyptienneTOTLig"/>
            </a:endParaRPr>
          </a:p>
          <a:p>
            <a:pPr marL="12700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Dr Julien Tremlet, France</a:t>
            </a:r>
            <a:endParaRPr sz="1200" dirty="0">
              <a:latin typeface="URWEgyptienneTOTLig"/>
              <a:cs typeface="URWEgyptienneTOTLig"/>
            </a:endParaRPr>
          </a:p>
          <a:p>
            <a:pPr marL="12700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Mr Peter Loughenbury, UK</a:t>
            </a:r>
          </a:p>
          <a:p>
            <a:pPr marL="12700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Mr Jwalant Mehta, UK</a:t>
            </a:r>
          </a:p>
          <a:p>
            <a:pPr marL="12700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Dr David Noriega, Spain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URWEgyptienneTOTLig"/>
                <a:cs typeface="URWEgyptienneTOTLig"/>
              </a:rPr>
              <a:t>Dr Martin Gehrchen, Denmark</a:t>
            </a:r>
          </a:p>
          <a:p>
            <a:pPr marL="12700">
              <a:lnSpc>
                <a:spcPct val="100000"/>
              </a:lnSpc>
            </a:pPr>
            <a:endParaRPr sz="1200" dirty="0">
              <a:latin typeface="URWEgyptienneTOTLig"/>
              <a:cs typeface="URWEgyptienneTOTLig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7483" y="1654791"/>
            <a:ext cx="252984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URWEgyptienneTOTLig"/>
                <a:cs typeface="URWEgyptienneTOTLig"/>
              </a:rPr>
              <a:t>Mr Adrian Casey, UK</a:t>
            </a:r>
            <a:endParaRPr sz="1200" dirty="0">
              <a:latin typeface="URWEgyptienneTOTLig"/>
              <a:cs typeface="URWEgyptienneTOTLig"/>
            </a:endParaRPr>
          </a:p>
          <a:p>
            <a:pPr marL="12700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Dr Pedro Berjano, Italy</a:t>
            </a:r>
            <a:endParaRPr sz="1200" dirty="0">
              <a:latin typeface="URWEgyptienneTOTLig"/>
              <a:cs typeface="URWEgyptienneTOTLig"/>
            </a:endParaRPr>
          </a:p>
          <a:p>
            <a:pPr marL="12700" marR="104139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Dr Rene Schmidt, Germany</a:t>
            </a:r>
          </a:p>
          <a:p>
            <a:pPr marL="12700" marR="104139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Dr Avelino Parajon, Spain</a:t>
            </a:r>
          </a:p>
          <a:p>
            <a:pPr marL="12700" marR="104139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Dr Frank Hassel, Germany</a:t>
            </a:r>
          </a:p>
          <a:p>
            <a:pPr marL="12700" marR="104139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Prof Wilco Peul, Netherlands</a:t>
            </a:r>
          </a:p>
          <a:p>
            <a:pPr marL="12700" marR="104139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Mr Andreas Demetriades, UK</a:t>
            </a:r>
          </a:p>
          <a:p>
            <a:pPr marL="12700" marR="104139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Mr Thanos Tsirikos, UK</a:t>
            </a:r>
          </a:p>
          <a:p>
            <a:pPr marL="12700" marR="104139">
              <a:lnSpc>
                <a:spcPct val="100000"/>
              </a:lnSpc>
            </a:pPr>
            <a:r>
              <a:rPr lang="en-US" sz="1200" dirty="0">
                <a:latin typeface="URWEgyptienneTOTLig"/>
                <a:cs typeface="URWEgyptienneTOTLig"/>
              </a:rPr>
              <a:t>Dr Per Trobisch, Germany</a:t>
            </a:r>
            <a:endParaRPr sz="1200" dirty="0">
              <a:latin typeface="URWEgyptienneTOTLig"/>
              <a:cs typeface="URWEgyptienneTOTLig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FC4D6-673E-A74F-9938-E76C1259BE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80" b="7041"/>
          <a:stretch/>
        </p:blipFill>
        <p:spPr>
          <a:xfrm>
            <a:off x="831049" y="3818470"/>
            <a:ext cx="6762737" cy="32046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7916" y="4051300"/>
            <a:ext cx="4509109" cy="26960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1704" y="6913454"/>
            <a:ext cx="10920730" cy="1061085"/>
          </a:xfrm>
          <a:custGeom>
            <a:avLst/>
            <a:gdLst/>
            <a:ahLst/>
            <a:cxnLst/>
            <a:rect l="l" t="t" r="r" b="b"/>
            <a:pathLst>
              <a:path w="10920730" h="1061084">
                <a:moveTo>
                  <a:pt x="10920425" y="0"/>
                </a:moveTo>
                <a:lnTo>
                  <a:pt x="0" y="0"/>
                </a:lnTo>
                <a:lnTo>
                  <a:pt x="0" y="1060538"/>
                </a:lnTo>
                <a:lnTo>
                  <a:pt x="10920425" y="1060538"/>
                </a:lnTo>
                <a:lnTo>
                  <a:pt x="1092042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93993" y="6964036"/>
            <a:ext cx="4916170" cy="7562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0"/>
              </a:spcBef>
            </a:pPr>
            <a:r>
              <a:rPr sz="700" dirty="0">
                <a:latin typeface="HumstSlab712 BT"/>
                <a:cs typeface="HumstSlab712 BT"/>
              </a:rPr>
              <a:t>A </a:t>
            </a:r>
            <a:r>
              <a:rPr sz="700" spc="-5" dirty="0">
                <a:latin typeface="HumstSlab712 BT"/>
                <a:cs typeface="HumstSlab712 BT"/>
              </a:rPr>
              <a:t>surgeon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must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always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rely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on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his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or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her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own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professional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clinical judgment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when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deciding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whether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to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use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particular </a:t>
            </a:r>
            <a:r>
              <a:rPr sz="700" spc="-18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product when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treating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 particular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patient.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Stryker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does not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dispense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medical advice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and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recommends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that </a:t>
            </a:r>
            <a:r>
              <a:rPr sz="700" spc="-5" dirty="0">
                <a:latin typeface="HumstSlab712 BT"/>
                <a:cs typeface="HumstSlab712 BT"/>
              </a:rPr>
              <a:t>surgeons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be </a:t>
            </a:r>
            <a:r>
              <a:rPr sz="700" spc="-180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trained in the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use</a:t>
            </a:r>
            <a:r>
              <a:rPr sz="700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of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any particular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product </a:t>
            </a:r>
            <a:r>
              <a:rPr sz="700" spc="-5" dirty="0">
                <a:latin typeface="HumstSlab712 BT"/>
                <a:cs typeface="HumstSlab712 BT"/>
              </a:rPr>
              <a:t>before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using</a:t>
            </a:r>
            <a:r>
              <a:rPr sz="700" dirty="0">
                <a:latin typeface="HumstSlab712 BT"/>
                <a:cs typeface="HumstSlab712 BT"/>
              </a:rPr>
              <a:t> it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in </a:t>
            </a:r>
            <a:r>
              <a:rPr sz="700" spc="-5" dirty="0">
                <a:latin typeface="HumstSlab712 BT"/>
                <a:cs typeface="HumstSlab712 BT"/>
              </a:rPr>
              <a:t>surgery.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The information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presented</a:t>
            </a:r>
            <a:r>
              <a:rPr sz="700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is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intended to 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demonstrate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the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breadth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of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Stryker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product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offerings.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surgeon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must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always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refer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to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the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package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insert,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product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label 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and/or instructions </a:t>
            </a:r>
            <a:r>
              <a:rPr sz="700" spc="-5" dirty="0">
                <a:latin typeface="HumstSlab712 BT"/>
                <a:cs typeface="HumstSlab712 BT"/>
              </a:rPr>
              <a:t>for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use</a:t>
            </a:r>
            <a:r>
              <a:rPr sz="700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before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using</a:t>
            </a:r>
            <a:r>
              <a:rPr sz="700" dirty="0">
                <a:latin typeface="HumstSlab712 BT"/>
                <a:cs typeface="HumstSlab712 BT"/>
              </a:rPr>
              <a:t> any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Stryker product.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Products</a:t>
            </a:r>
            <a:r>
              <a:rPr sz="700" dirty="0">
                <a:latin typeface="HumstSlab712 BT"/>
                <a:cs typeface="HumstSlab712 BT"/>
              </a:rPr>
              <a:t> may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not be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available in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all </a:t>
            </a:r>
            <a:r>
              <a:rPr sz="700" spc="-5" dirty="0">
                <a:latin typeface="HumstSlab712 BT"/>
                <a:cs typeface="HumstSlab712 BT"/>
              </a:rPr>
              <a:t>markets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because 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product availability </a:t>
            </a:r>
            <a:r>
              <a:rPr sz="700" spc="-5" dirty="0">
                <a:latin typeface="HumstSlab712 BT"/>
                <a:cs typeface="HumstSlab712 BT"/>
              </a:rPr>
              <a:t>is </a:t>
            </a:r>
            <a:r>
              <a:rPr sz="700" dirty="0">
                <a:latin typeface="HumstSlab712 BT"/>
                <a:cs typeface="HumstSlab712 BT"/>
              </a:rPr>
              <a:t>subject to the regulatory and/or medical practices in individual </a:t>
            </a:r>
            <a:r>
              <a:rPr sz="700" spc="-5" dirty="0">
                <a:latin typeface="HumstSlab712 BT"/>
                <a:cs typeface="HumstSlab712 BT"/>
              </a:rPr>
              <a:t>markets. </a:t>
            </a:r>
            <a:r>
              <a:rPr sz="700" dirty="0">
                <a:latin typeface="HumstSlab712 BT"/>
                <a:cs typeface="HumstSlab712 BT"/>
              </a:rPr>
              <a:t>Please contact your 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Stryker </a:t>
            </a:r>
            <a:r>
              <a:rPr sz="700" spc="-5" dirty="0">
                <a:latin typeface="HumstSlab712 BT"/>
                <a:cs typeface="HumstSlab712 BT"/>
              </a:rPr>
              <a:t>representative</a:t>
            </a:r>
            <a:r>
              <a:rPr sz="700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if</a:t>
            </a:r>
            <a:r>
              <a:rPr sz="700" dirty="0">
                <a:latin typeface="HumstSlab712 BT"/>
                <a:cs typeface="HumstSlab712 BT"/>
              </a:rPr>
              <a:t> you have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spc="-5" dirty="0">
                <a:latin typeface="HumstSlab712 BT"/>
                <a:cs typeface="HumstSlab712 BT"/>
              </a:rPr>
              <a:t>questions</a:t>
            </a:r>
            <a:r>
              <a:rPr sz="700" dirty="0">
                <a:latin typeface="HumstSlab712 BT"/>
                <a:cs typeface="HumstSlab712 BT"/>
              </a:rPr>
              <a:t> about the availability </a:t>
            </a:r>
            <a:r>
              <a:rPr sz="700" spc="-5" dirty="0">
                <a:latin typeface="HumstSlab712 BT"/>
                <a:cs typeface="HumstSlab712 BT"/>
              </a:rPr>
              <a:t>of</a:t>
            </a:r>
            <a:r>
              <a:rPr sz="700" spc="5" dirty="0">
                <a:latin typeface="HumstSlab712 BT"/>
                <a:cs typeface="HumstSlab712 BT"/>
              </a:rPr>
              <a:t> </a:t>
            </a:r>
            <a:r>
              <a:rPr sz="700" dirty="0">
                <a:latin typeface="HumstSlab712 BT"/>
                <a:cs typeface="HumstSlab712 BT"/>
              </a:rPr>
              <a:t>Stryker products in your area.</a:t>
            </a:r>
          </a:p>
        </p:txBody>
      </p:sp>
      <p:sp>
        <p:nvSpPr>
          <p:cNvPr id="7" name="object 7"/>
          <p:cNvSpPr/>
          <p:nvPr/>
        </p:nvSpPr>
        <p:spPr>
          <a:xfrm>
            <a:off x="5759999" y="8376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205892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719" y="7823584"/>
            <a:ext cx="11340465" cy="274955"/>
            <a:chOff x="90719" y="7823584"/>
            <a:chExt cx="11340465" cy="274955"/>
          </a:xfrm>
        </p:grpSpPr>
        <p:sp>
          <p:nvSpPr>
            <p:cNvPr id="9" name="object 9"/>
            <p:cNvSpPr/>
            <p:nvPr/>
          </p:nvSpPr>
          <p:spPr>
            <a:xfrm>
              <a:off x="5760150" y="7889672"/>
              <a:ext cx="0" cy="206375"/>
            </a:xfrm>
            <a:custGeom>
              <a:avLst/>
              <a:gdLst/>
              <a:ahLst/>
              <a:cxnLst/>
              <a:rect l="l" t="t" r="r" b="b"/>
              <a:pathLst>
                <a:path h="206375">
                  <a:moveTo>
                    <a:pt x="0" y="20589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999" y="7892607"/>
              <a:ext cx="0" cy="206375"/>
            </a:xfrm>
            <a:custGeom>
              <a:avLst/>
              <a:gdLst/>
              <a:ahLst/>
              <a:cxnLst/>
              <a:rect l="l" t="t" r="r" b="b"/>
              <a:pathLst>
                <a:path h="206375">
                  <a:moveTo>
                    <a:pt x="0" y="0"/>
                  </a:moveTo>
                  <a:lnTo>
                    <a:pt x="0" y="205892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19" y="7830006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246672" y="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7483" y="7889785"/>
              <a:ext cx="0" cy="206375"/>
            </a:xfrm>
            <a:custGeom>
              <a:avLst/>
              <a:gdLst/>
              <a:ahLst/>
              <a:cxnLst/>
              <a:rect l="l" t="t" r="r" b="b"/>
              <a:pathLst>
                <a:path h="206375">
                  <a:moveTo>
                    <a:pt x="0" y="0"/>
                  </a:moveTo>
                  <a:lnTo>
                    <a:pt x="0" y="205892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84090" y="782718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672" y="0"/>
                  </a:lnTo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13999" y="7483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205892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89" y="275975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246672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07483" y="4660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205892"/>
                </a:moveTo>
                <a:lnTo>
                  <a:pt x="0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84721" y="273153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672" y="0"/>
                </a:lnTo>
              </a:path>
            </a:pathLst>
          </a:custGeom>
          <a:ln w="7200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80041" y="7095699"/>
            <a:ext cx="41402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HumstSlab712 Blk BT"/>
                <a:cs typeface="HumstSlab712 Blk BT"/>
              </a:rPr>
              <a:t>This meeting is planned to be an interactive </a:t>
            </a:r>
            <a:r>
              <a:rPr sz="1400" b="1" dirty="0">
                <a:latin typeface="HumstSlab712 Blk BT"/>
                <a:cs typeface="HumstSlab712 Blk BT"/>
              </a:rPr>
              <a:t> </a:t>
            </a:r>
            <a:r>
              <a:rPr sz="1400" b="1" spc="-10" dirty="0">
                <a:latin typeface="HumstSlab712 Blk BT"/>
                <a:cs typeface="HumstSlab712 Blk BT"/>
              </a:rPr>
              <a:t>discussion</a:t>
            </a:r>
            <a:r>
              <a:rPr sz="1400" b="1" spc="305" dirty="0">
                <a:latin typeface="HumstSlab712 Blk BT"/>
                <a:cs typeface="HumstSlab712 Blk BT"/>
              </a:rPr>
              <a:t> </a:t>
            </a:r>
            <a:r>
              <a:rPr sz="1400" b="1" spc="-5" dirty="0">
                <a:latin typeface="HumstSlab712 Blk BT"/>
                <a:cs typeface="HumstSlab712 Blk BT"/>
              </a:rPr>
              <a:t>and</a:t>
            </a:r>
            <a:r>
              <a:rPr sz="1400" b="1" spc="310" dirty="0">
                <a:latin typeface="HumstSlab712 Blk BT"/>
                <a:cs typeface="HumstSlab712 Blk BT"/>
              </a:rPr>
              <a:t> </a:t>
            </a:r>
            <a:r>
              <a:rPr sz="1400" b="1" spc="-5" dirty="0">
                <a:latin typeface="HumstSlab712 Blk BT"/>
                <a:cs typeface="HumstSlab712 Blk BT"/>
              </a:rPr>
              <a:t>debate</a:t>
            </a:r>
            <a:r>
              <a:rPr sz="1400" b="1" spc="310" dirty="0">
                <a:latin typeface="HumstSlab712 Blk BT"/>
                <a:cs typeface="HumstSlab712 Blk BT"/>
              </a:rPr>
              <a:t> </a:t>
            </a:r>
            <a:r>
              <a:rPr sz="1400" b="1" spc="-5" dirty="0">
                <a:latin typeface="HumstSlab712 Blk BT"/>
                <a:cs typeface="HumstSlab712 Blk BT"/>
              </a:rPr>
              <a:t>style</a:t>
            </a:r>
            <a:r>
              <a:rPr sz="1400" b="1" spc="310" dirty="0">
                <a:latin typeface="HumstSlab712 Blk BT"/>
                <a:cs typeface="HumstSlab712 Blk BT"/>
              </a:rPr>
              <a:t> </a:t>
            </a:r>
            <a:r>
              <a:rPr sz="1400" b="1" spc="-5" dirty="0">
                <a:latin typeface="HumstSlab712 Blk BT"/>
                <a:cs typeface="HumstSlab712 Blk BT"/>
              </a:rPr>
              <a:t>meeting</a:t>
            </a:r>
            <a:r>
              <a:rPr sz="1400" b="1" spc="310" dirty="0">
                <a:latin typeface="HumstSlab712 Blk BT"/>
                <a:cs typeface="HumstSlab712 Blk BT"/>
              </a:rPr>
              <a:t> </a:t>
            </a:r>
            <a:r>
              <a:rPr sz="1400" b="1" spc="-5" dirty="0">
                <a:latin typeface="HumstSlab712 Blk BT"/>
                <a:cs typeface="HumstSlab712 Blk BT"/>
              </a:rPr>
              <a:t>aimed </a:t>
            </a:r>
            <a:r>
              <a:rPr sz="1400" b="1" spc="-380" dirty="0">
                <a:latin typeface="HumstSlab712 Blk BT"/>
                <a:cs typeface="HumstSlab712 Blk BT"/>
              </a:rPr>
              <a:t> </a:t>
            </a:r>
            <a:r>
              <a:rPr sz="1400" b="1" spc="-5" dirty="0">
                <a:latin typeface="HumstSlab712 Blk BT"/>
                <a:cs typeface="HumstSlab712 Blk BT"/>
              </a:rPr>
              <a:t>at</a:t>
            </a:r>
            <a:r>
              <a:rPr sz="1400" b="1" dirty="0">
                <a:latin typeface="HumstSlab712 Blk BT"/>
                <a:cs typeface="HumstSlab712 Blk BT"/>
              </a:rPr>
              <a:t> </a:t>
            </a:r>
            <a:r>
              <a:rPr sz="1400" b="1" spc="-10" dirty="0">
                <a:latin typeface="HumstSlab712 Blk BT"/>
                <a:cs typeface="HumstSlab712 Blk BT"/>
              </a:rPr>
              <a:t>challenging</a:t>
            </a:r>
            <a:r>
              <a:rPr sz="1400" b="1" spc="-5" dirty="0">
                <a:latin typeface="HumstSlab712 Blk BT"/>
                <a:cs typeface="HumstSlab712 Blk BT"/>
              </a:rPr>
              <a:t> both</a:t>
            </a:r>
            <a:r>
              <a:rPr sz="1400" b="1" dirty="0">
                <a:latin typeface="HumstSlab712 Blk BT"/>
                <a:cs typeface="HumstSlab712 Blk BT"/>
              </a:rPr>
              <a:t> </a:t>
            </a:r>
            <a:r>
              <a:rPr sz="1400" b="1" spc="-5" dirty="0">
                <a:latin typeface="HumstSlab712 Blk BT"/>
                <a:cs typeface="HumstSlab712 Blk BT"/>
              </a:rPr>
              <a:t>current</a:t>
            </a:r>
            <a:r>
              <a:rPr sz="1400" b="1" dirty="0">
                <a:latin typeface="HumstSlab712 Blk BT"/>
                <a:cs typeface="HumstSlab712 Blk BT"/>
              </a:rPr>
              <a:t> </a:t>
            </a:r>
            <a:r>
              <a:rPr sz="1400" b="1" spc="-5" dirty="0">
                <a:latin typeface="HumstSlab712 Blk BT"/>
                <a:cs typeface="HumstSlab712 Blk BT"/>
              </a:rPr>
              <a:t>and</a:t>
            </a:r>
            <a:r>
              <a:rPr sz="1400" b="1" dirty="0">
                <a:latin typeface="HumstSlab712 Blk BT"/>
                <a:cs typeface="HumstSlab712 Blk BT"/>
              </a:rPr>
              <a:t> </a:t>
            </a:r>
            <a:r>
              <a:rPr sz="1400" b="1" spc="-10" dirty="0">
                <a:latin typeface="HumstSlab712 Blk BT"/>
                <a:cs typeface="HumstSlab712 Blk BT"/>
              </a:rPr>
              <a:t>future </a:t>
            </a:r>
            <a:r>
              <a:rPr sz="1400" b="1" spc="-5" dirty="0">
                <a:latin typeface="HumstSlab712 Blk BT"/>
                <a:cs typeface="HumstSlab712 Blk BT"/>
              </a:rPr>
              <a:t> </a:t>
            </a:r>
            <a:r>
              <a:rPr sz="1400" b="1" spc="-10" dirty="0">
                <a:latin typeface="HumstSlab712 Blk BT"/>
                <a:cs typeface="HumstSlab712 Blk BT"/>
              </a:rPr>
              <a:t>practices</a:t>
            </a:r>
            <a:endParaRPr sz="1400" dirty="0">
              <a:latin typeface="HumstSlab712 Blk BT"/>
              <a:cs typeface="HumstSlab712 Blk B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850" y="4051300"/>
            <a:ext cx="4509109" cy="26960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264363" y="1052948"/>
            <a:ext cx="3836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HumstSlab712 Blk BT"/>
                <a:cs typeface="HumstSlab712 Blk BT"/>
              </a:rPr>
              <a:t>Thursday</a:t>
            </a:r>
            <a:r>
              <a:rPr sz="1400" b="1" dirty="0">
                <a:solidFill>
                  <a:srgbClr val="FFFFFF"/>
                </a:solidFill>
                <a:latin typeface="HumstSlab712 Blk BT"/>
                <a:cs typeface="HumstSlab712 Blk BT"/>
              </a:rPr>
              <a:t> </a:t>
            </a:r>
            <a:r>
              <a:rPr lang="en-US" sz="1400" b="1" spc="-5" dirty="0">
                <a:solidFill>
                  <a:srgbClr val="FFFFFF"/>
                </a:solidFill>
                <a:latin typeface="HumstSlab712 Blk BT"/>
                <a:cs typeface="HumstSlab712 Blk BT"/>
              </a:rPr>
              <a:t>14</a:t>
            </a:r>
            <a:r>
              <a:rPr sz="1400" b="1" spc="-5" dirty="0">
                <a:solidFill>
                  <a:srgbClr val="FFFFFF"/>
                </a:solidFill>
                <a:latin typeface="HumstSlab712 Blk BT"/>
                <a:cs typeface="HumstSlab712 Blk BT"/>
              </a:rPr>
              <a:t>th</a:t>
            </a:r>
            <a:r>
              <a:rPr sz="1400" b="1" dirty="0">
                <a:solidFill>
                  <a:srgbClr val="FFFFFF"/>
                </a:solidFill>
                <a:latin typeface="HumstSlab712 Blk BT"/>
                <a:cs typeface="HumstSlab712 Blk BT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HumstSlab712 Blk BT"/>
                <a:cs typeface="HumstSlab712 Blk BT"/>
              </a:rPr>
              <a:t>October</a:t>
            </a:r>
            <a:r>
              <a:rPr sz="1400" b="1" spc="5" dirty="0">
                <a:solidFill>
                  <a:srgbClr val="FFFFFF"/>
                </a:solidFill>
                <a:latin typeface="HumstSlab712 Blk BT"/>
                <a:cs typeface="HumstSlab712 Blk BT"/>
              </a:rPr>
              <a:t> </a:t>
            </a:r>
            <a:endParaRPr sz="1400" dirty="0">
              <a:latin typeface="HumstSlab712 Blk BT"/>
              <a:cs typeface="HumstSlab712 Blk B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39FA48-46B0-DF46-8B32-DBFFFDD48410}"/>
              </a:ext>
            </a:extLst>
          </p:cNvPr>
          <p:cNvSpPr/>
          <p:nvPr/>
        </p:nvSpPr>
        <p:spPr>
          <a:xfrm>
            <a:off x="473176" y="3961785"/>
            <a:ext cx="10134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ject 26"/>
          <p:cNvSpPr txBox="1"/>
          <p:nvPr/>
        </p:nvSpPr>
        <p:spPr>
          <a:xfrm>
            <a:off x="311704" y="2532740"/>
            <a:ext cx="5600146" cy="382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spcBef>
                <a:spcPts val="135"/>
              </a:spcBef>
            </a:pPr>
            <a:r>
              <a:rPr lang="en-GB" sz="1400" b="1" spc="-30" dirty="0">
                <a:latin typeface="URWEgyptienneTOTLig"/>
                <a:cs typeface="URWEgyptienneTOTLig"/>
              </a:rPr>
              <a:t>12:30 - Welcome and introductions</a:t>
            </a:r>
            <a:endParaRPr lang="en-GB" sz="1400" b="1" i="1" spc="-30" dirty="0">
              <a:latin typeface="URWEgyptienneTOTLig"/>
              <a:cs typeface="URWEgyptienneTOTLig"/>
            </a:endParaRPr>
          </a:p>
          <a:p>
            <a:pPr marL="14604">
              <a:lnSpc>
                <a:spcPct val="150000"/>
              </a:lnSpc>
              <a:spcBef>
                <a:spcPts val="135"/>
              </a:spcBef>
            </a:pPr>
            <a:r>
              <a:rPr lang="en-GB" sz="1400" b="1" i="1" spc="-30" dirty="0">
                <a:latin typeface="URWEgyptienneTOTLig"/>
                <a:cs typeface="URWEgyptienneTOTLig"/>
              </a:rPr>
              <a:t>Debate 1</a:t>
            </a:r>
            <a:r>
              <a:rPr lang="en-GB" sz="1400" b="1" i="1" dirty="0">
                <a:latin typeface="URWEgyptienneTOTLig"/>
                <a:cs typeface="URWEgyptienneTOTLig"/>
              </a:rPr>
              <a:t>  </a:t>
            </a:r>
            <a:r>
              <a:rPr lang="en-GB" sz="1400" b="1" i="1" spc="-114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-</a:t>
            </a:r>
            <a:r>
              <a:rPr lang="en-GB" sz="1400" b="1" spc="-10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Prof Assaker</a:t>
            </a:r>
            <a:r>
              <a:rPr lang="en-GB" sz="1400" b="1" spc="-100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&amp;</a:t>
            </a:r>
            <a:r>
              <a:rPr lang="en-GB" sz="1400" b="1" spc="-100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Mr Haden</a:t>
            </a:r>
            <a:endParaRPr lang="en-GB" sz="1400" dirty="0">
              <a:latin typeface="URWEgyptienneTOTLig"/>
              <a:cs typeface="URWEgyptienneTOTLig"/>
            </a:endParaRPr>
          </a:p>
          <a:p>
            <a:pPr fontAlgn="t" hangingPunct="0"/>
            <a:r>
              <a:rPr lang="en-GB" sz="1400" dirty="0">
                <a:latin typeface="URWEgyptienneTOTLig"/>
                <a:cs typeface="URWEgyptienneTOTLig"/>
              </a:rPr>
              <a:t>Spinal alignment planning should be always performed, even on a single level</a:t>
            </a:r>
          </a:p>
          <a:p>
            <a:pPr fontAlgn="t" hangingPunct="0">
              <a:lnSpc>
                <a:spcPct val="150000"/>
              </a:lnSpc>
            </a:pPr>
            <a:r>
              <a:rPr lang="en-GB" sz="1400" b="1" i="1" spc="-30" dirty="0">
                <a:latin typeface="URWEgyptienneTOTLig"/>
                <a:cs typeface="URWEgyptienneTOTLig"/>
              </a:rPr>
              <a:t>Debate 2</a:t>
            </a:r>
            <a:r>
              <a:rPr lang="en-GB" sz="1400" b="1" i="1" spc="-114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-</a:t>
            </a:r>
            <a:r>
              <a:rPr lang="en-GB" sz="1400" b="1" spc="-10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Prof Butler</a:t>
            </a:r>
            <a:r>
              <a:rPr lang="en-GB" sz="1400" b="1" spc="-100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&amp;</a:t>
            </a:r>
            <a:r>
              <a:rPr lang="en-GB" sz="1400" b="1" spc="-100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Dr Tremlet</a:t>
            </a:r>
          </a:p>
          <a:p>
            <a:pPr fontAlgn="t" hangingPunct="0"/>
            <a:r>
              <a:rPr lang="en-GB" sz="1400" dirty="0">
                <a:latin typeface="URWEgyptienneTOTLig"/>
                <a:cs typeface="URWEgyptienneTOTLig"/>
              </a:rPr>
              <a:t>Robotic spine surgery – is it really of value compared to navigation</a:t>
            </a:r>
            <a:endParaRPr lang="en-GB" sz="1400" b="1" spc="-55" dirty="0">
              <a:latin typeface="URWEgyptienneTOTLig"/>
              <a:cs typeface="URWEgyptienneTOTLig"/>
            </a:endParaRPr>
          </a:p>
          <a:p>
            <a:pPr fontAlgn="t" hangingPunct="0">
              <a:lnSpc>
                <a:spcPct val="150000"/>
              </a:lnSpc>
            </a:pPr>
            <a:r>
              <a:rPr lang="en-GB" sz="1400" b="1" spc="-55" dirty="0">
                <a:latin typeface="URWEgyptienneTOTLig"/>
                <a:cs typeface="URWEgyptienneTOTLig"/>
              </a:rPr>
              <a:t>15:00 - Coffee Break</a:t>
            </a:r>
            <a:endParaRPr lang="en-GB" sz="1400" dirty="0">
              <a:latin typeface="URWEgyptienneTOTLig"/>
              <a:cs typeface="URWEgyptienneTOTLig"/>
            </a:endParaRPr>
          </a:p>
          <a:p>
            <a:pPr marL="14604">
              <a:lnSpc>
                <a:spcPct val="150000"/>
              </a:lnSpc>
              <a:spcBef>
                <a:spcPts val="135"/>
              </a:spcBef>
            </a:pPr>
            <a:r>
              <a:rPr lang="en-GB" sz="1400" b="1" i="1" spc="-30" dirty="0">
                <a:latin typeface="URWEgyptienneTOTLig"/>
                <a:cs typeface="URWEgyptienneTOTLig"/>
              </a:rPr>
              <a:t>Debate 3</a:t>
            </a:r>
            <a:r>
              <a:rPr lang="en-GB" sz="1400" b="1" i="1" spc="-114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-</a:t>
            </a:r>
            <a:r>
              <a:rPr lang="en-GB" sz="1400" b="1" spc="-10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Mr Loughenbury &amp; Mr Mehta</a:t>
            </a:r>
            <a:endParaRPr lang="en-GB" sz="1400" dirty="0">
              <a:latin typeface="URWEgyptienneTOTLig"/>
              <a:cs typeface="URWEgyptienneTOTLig"/>
            </a:endParaRPr>
          </a:p>
          <a:p>
            <a:pPr marL="64135"/>
            <a:r>
              <a:rPr lang="en-GB" sz="1400" dirty="0">
                <a:latin typeface="URWEgyptienneTOTLig"/>
                <a:cs typeface="URWEgyptienneTOTLig"/>
              </a:rPr>
              <a:t>PSO should no longer be performed, and only treats the surgeon's ego</a:t>
            </a:r>
          </a:p>
          <a:p>
            <a:pPr marL="39370">
              <a:spcBef>
                <a:spcPts val="1245"/>
              </a:spcBef>
            </a:pPr>
            <a:r>
              <a:rPr lang="en-GB" sz="1400" b="1" i="1" spc="-30" dirty="0">
                <a:latin typeface="URWEgyptienneTOTLig"/>
                <a:cs typeface="URWEgyptienneTOTLig"/>
              </a:rPr>
              <a:t>Debate 4</a:t>
            </a:r>
            <a:r>
              <a:rPr lang="en-GB" sz="1400" b="1" i="1" spc="-114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-</a:t>
            </a:r>
            <a:r>
              <a:rPr lang="en-GB" sz="1400" b="1" spc="-10" dirty="0">
                <a:latin typeface="URWEgyptienneTOTLig"/>
                <a:cs typeface="URWEgyptienneTOTLig"/>
              </a:rPr>
              <a:t> </a:t>
            </a:r>
            <a:r>
              <a:rPr lang="en-GB" sz="1400" b="1" spc="-30" dirty="0">
                <a:latin typeface="URWEgyptienneTOTLig"/>
                <a:cs typeface="URWEgyptienneTOTLig"/>
              </a:rPr>
              <a:t>Dr Noriega &amp; Dr Gehrchen</a:t>
            </a:r>
            <a:endParaRPr lang="en-GB" sz="1400" dirty="0">
              <a:latin typeface="URWEgyptienneTOTLig"/>
              <a:cs typeface="URWEgyptienneTOTLig"/>
            </a:endParaRPr>
          </a:p>
          <a:p>
            <a:pPr marL="64135"/>
            <a:r>
              <a:rPr lang="en-GB" sz="1400" dirty="0">
                <a:latin typeface="URWEgyptienneTOTLig"/>
                <a:cs typeface="URWEgyptienneTOTLig"/>
              </a:rPr>
              <a:t>Why should we pay a higher price for innovation when there is no clinical evidence that it is better for the patient?</a:t>
            </a:r>
          </a:p>
          <a:p>
            <a:pPr marL="64135">
              <a:lnSpc>
                <a:spcPct val="150000"/>
              </a:lnSpc>
            </a:pPr>
            <a:r>
              <a:rPr lang="en-GB" sz="1400" b="1" i="1" spc="-70" dirty="0">
                <a:latin typeface="URWEgyptienneTOTLig"/>
                <a:cs typeface="URWEgyptienneTOTLig"/>
              </a:rPr>
              <a:t>Keynote Lecture: </a:t>
            </a:r>
          </a:p>
          <a:p>
            <a:pPr marL="64135"/>
            <a:r>
              <a:rPr lang="en-GB" sz="1400" spc="-70" dirty="0">
                <a:latin typeface="URWEgyptienneTOTLig"/>
                <a:cs typeface="URWEgyptienneTOTLig"/>
              </a:rPr>
              <a:t>Tarlov Cysts An Enigma for the spine surgeon </a:t>
            </a:r>
            <a:r>
              <a:rPr lang="en-GB" sz="1400" b="1" spc="-70" dirty="0">
                <a:latin typeface="URWEgyptienneTOTLig"/>
                <a:cs typeface="URWEgyptienneTOTLig"/>
              </a:rPr>
              <a:t>- Mr Casey </a:t>
            </a:r>
          </a:p>
          <a:p>
            <a:pPr marL="64135">
              <a:lnSpc>
                <a:spcPct val="150000"/>
              </a:lnSpc>
            </a:pPr>
            <a:r>
              <a:rPr lang="en-GB" sz="1400" b="1" dirty="0">
                <a:latin typeface="URWEgyptienneTOTLig"/>
                <a:cs typeface="URWEgyptienneTOTLig"/>
              </a:rPr>
              <a:t>18:00 Close/Dinner instructions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FE365-2F60-5F47-8C00-AFEC09932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96" y="1812934"/>
            <a:ext cx="11188700" cy="4445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03DE8E6-6B46-1148-9F54-3E8EF0B24873}"/>
              </a:ext>
            </a:extLst>
          </p:cNvPr>
          <p:cNvSpPr/>
          <p:nvPr/>
        </p:nvSpPr>
        <p:spPr>
          <a:xfrm>
            <a:off x="688213" y="850900"/>
            <a:ext cx="494919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30F9A3-58CC-094A-98EC-431EDCF24D8D}"/>
              </a:ext>
            </a:extLst>
          </p:cNvPr>
          <p:cNvSpPr/>
          <p:nvPr/>
        </p:nvSpPr>
        <p:spPr>
          <a:xfrm>
            <a:off x="6264363" y="2532740"/>
            <a:ext cx="5166742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>
              <a:spcBef>
                <a:spcPts val="285"/>
              </a:spcBef>
            </a:pPr>
            <a:r>
              <a:rPr lang="en-US" sz="1400" b="1" spc="-30" dirty="0">
                <a:latin typeface="URWEgyptienneTOTLig"/>
                <a:cs typeface="URWEgyptienneTOTLig"/>
              </a:rPr>
              <a:t>08:00 </a:t>
            </a:r>
            <a:r>
              <a:rPr lang="en-US" sz="1400" b="1" spc="-165" dirty="0">
                <a:latin typeface="URWEgyptienneTOTLig"/>
                <a:cs typeface="URWEgyptienneTOTLig"/>
              </a:rPr>
              <a:t>- </a:t>
            </a:r>
            <a:r>
              <a:rPr lang="en-US" sz="1400" b="1" spc="-30" dirty="0">
                <a:latin typeface="URWEgyptienneTOTLig"/>
                <a:cs typeface="URWEgyptienneTOTLig"/>
              </a:rPr>
              <a:t>Start</a:t>
            </a:r>
            <a:endParaRPr lang="en-US" sz="1400" dirty="0">
              <a:latin typeface="URWEgyptienneTOTLig"/>
              <a:cs typeface="URWEgyptienneTOTLig"/>
            </a:endParaRPr>
          </a:p>
          <a:p>
            <a:pPr marL="37465">
              <a:spcBef>
                <a:spcPts val="975"/>
              </a:spcBef>
            </a:pPr>
            <a:r>
              <a:rPr lang="en-US" sz="1400" b="1" i="1" spc="-30" dirty="0">
                <a:latin typeface="URWEgyptienneTOTLig"/>
                <a:cs typeface="URWEgyptienneTOTLig"/>
              </a:rPr>
              <a:t>Debate</a:t>
            </a:r>
            <a:r>
              <a:rPr lang="en-US" sz="1400" b="1" i="1" spc="-150" dirty="0">
                <a:latin typeface="URWEgyptienneTOTLig"/>
                <a:cs typeface="URWEgyptienneTOTLig"/>
              </a:rPr>
              <a:t> </a:t>
            </a:r>
            <a:r>
              <a:rPr lang="en-US" sz="1400" b="1" i="1" spc="-30" dirty="0">
                <a:latin typeface="URWEgyptienneTOTLig"/>
                <a:cs typeface="URWEgyptienneTOTLig"/>
              </a:rPr>
              <a:t> 5</a:t>
            </a:r>
            <a:r>
              <a:rPr lang="en-US" sz="1400" b="1" i="1" spc="60" dirty="0">
                <a:latin typeface="URWEgyptienneTOTLig"/>
                <a:cs typeface="URWEgyptienneTOTLig"/>
              </a:rPr>
              <a:t> </a:t>
            </a:r>
            <a:r>
              <a:rPr lang="en-US" sz="1400" b="1" i="1" spc="-30" dirty="0">
                <a:latin typeface="URWEgyptienneTOTLig"/>
                <a:cs typeface="URWEgyptienneTOTLig"/>
              </a:rPr>
              <a:t>- Dr Berjano, Dr Schmidt, Dr Parajon </a:t>
            </a:r>
            <a:r>
              <a:rPr lang="en-US" sz="1400" b="1" spc="-30" dirty="0">
                <a:latin typeface="URWEgyptienneTOTLig"/>
                <a:cs typeface="URWEgyptienneTOTLig"/>
              </a:rPr>
              <a:t>&amp; Dr Hassel</a:t>
            </a:r>
          </a:p>
          <a:p>
            <a:pPr marL="64135"/>
            <a:r>
              <a:rPr lang="en-US" sz="1400" dirty="0">
                <a:latin typeface="URWEgyptienneTOTLig"/>
                <a:cs typeface="URWEgyptienneTOTLig"/>
              </a:rPr>
              <a:t>L4/5 single level spondylolisthesis: how should you do it? </a:t>
            </a:r>
          </a:p>
          <a:p>
            <a:pPr marL="64135"/>
            <a:r>
              <a:rPr lang="en-US" sz="1400" dirty="0">
                <a:latin typeface="URWEgyptienneTOTLig"/>
                <a:cs typeface="URWEgyptienneTOTLig"/>
              </a:rPr>
              <a:t>a) LLIF  b)  TLIF  c) Tubular Decompression  d) Endoscopic</a:t>
            </a:r>
          </a:p>
          <a:p>
            <a:pPr marL="64135"/>
            <a:endParaRPr lang="en-US" sz="1400" dirty="0">
              <a:latin typeface="URWEgyptienneTOTLig"/>
              <a:cs typeface="URWEgyptienneTOTLig"/>
            </a:endParaRPr>
          </a:p>
          <a:p>
            <a:r>
              <a:rPr lang="en-US" sz="1400" b="1" i="1" spc="-30" dirty="0">
                <a:latin typeface="URWEgyptienneTOTLig"/>
                <a:cs typeface="URWEgyptienneTOTLig"/>
              </a:rPr>
              <a:t>Debate 6</a:t>
            </a:r>
            <a:r>
              <a:rPr lang="en-US" sz="1400" b="1" i="1" dirty="0">
                <a:latin typeface="URWEgyptienneTOTLig"/>
                <a:cs typeface="URWEgyptienneTOTLig"/>
              </a:rPr>
              <a:t> </a:t>
            </a:r>
            <a:r>
              <a:rPr lang="en-US" sz="1400" b="1" spc="-30" dirty="0">
                <a:latin typeface="URWEgyptienneTOTLig"/>
                <a:cs typeface="URWEgyptienneTOTLig"/>
              </a:rPr>
              <a:t>-</a:t>
            </a:r>
            <a:r>
              <a:rPr lang="en-US" sz="1400" b="1" spc="-10" dirty="0">
                <a:latin typeface="URWEgyptienneTOTLig"/>
                <a:cs typeface="URWEgyptienneTOTLig"/>
              </a:rPr>
              <a:t> </a:t>
            </a:r>
            <a:r>
              <a:rPr lang="en-US" sz="1400" b="1" spc="-30" dirty="0">
                <a:latin typeface="URWEgyptienneTOTLig"/>
                <a:cs typeface="URWEgyptienneTOTLig"/>
              </a:rPr>
              <a:t>Prof Peul &amp; Mr Demetriades</a:t>
            </a:r>
          </a:p>
          <a:p>
            <a:r>
              <a:rPr lang="en-US" sz="1400" dirty="0">
                <a:latin typeface="URWEgyptienneTOTLig"/>
                <a:cs typeface="URWEgyptienneTOTLig"/>
              </a:rPr>
              <a:t> Surgery should be performed for type 2 odontoid peg fractures of the elderly</a:t>
            </a:r>
            <a:endParaRPr lang="en-US" sz="1400" b="1" spc="-55" dirty="0">
              <a:latin typeface="URWEgyptienneTOTLig"/>
              <a:cs typeface="URWEgyptienneTOTLig"/>
            </a:endParaRPr>
          </a:p>
          <a:p>
            <a:pPr marL="88900">
              <a:lnSpc>
                <a:spcPct val="150000"/>
              </a:lnSpc>
              <a:spcBef>
                <a:spcPts val="265"/>
              </a:spcBef>
            </a:pPr>
            <a:r>
              <a:rPr lang="en-US" sz="1400" b="1" spc="-55" dirty="0">
                <a:latin typeface="URWEgyptienneTOTLig"/>
                <a:cs typeface="URWEgyptienneTOTLig"/>
              </a:rPr>
              <a:t>10:30 - Coffee Break</a:t>
            </a:r>
            <a:endParaRPr lang="en-US" sz="1400" dirty="0">
              <a:latin typeface="URWEgyptienneTOTLig"/>
              <a:cs typeface="URWEgyptienneTOTLig"/>
            </a:endParaRPr>
          </a:p>
          <a:p>
            <a:pPr marL="14604">
              <a:lnSpc>
                <a:spcPct val="150000"/>
              </a:lnSpc>
              <a:spcBef>
                <a:spcPts val="135"/>
              </a:spcBef>
            </a:pPr>
            <a:r>
              <a:rPr lang="en-US" sz="1400" b="1" i="1" spc="-30" dirty="0">
                <a:latin typeface="URWEgyptienneTOTLig"/>
                <a:cs typeface="URWEgyptienneTOTLig"/>
              </a:rPr>
              <a:t>Debate 7</a:t>
            </a:r>
            <a:r>
              <a:rPr lang="en-US" sz="1400" b="1" i="1" dirty="0">
                <a:latin typeface="URWEgyptienneTOTLig"/>
                <a:cs typeface="URWEgyptienneTOTLig"/>
              </a:rPr>
              <a:t> </a:t>
            </a:r>
            <a:r>
              <a:rPr lang="en-US" sz="1400" b="1" spc="-30" dirty="0">
                <a:latin typeface="URWEgyptienneTOTLig"/>
                <a:cs typeface="URWEgyptienneTOTLig"/>
              </a:rPr>
              <a:t>-</a:t>
            </a:r>
            <a:r>
              <a:rPr lang="en-US" sz="1400" b="1" spc="-10" dirty="0">
                <a:latin typeface="URWEgyptienneTOTLig"/>
                <a:cs typeface="URWEgyptienneTOTLig"/>
              </a:rPr>
              <a:t> </a:t>
            </a:r>
            <a:r>
              <a:rPr lang="en-US" sz="1400" b="1" spc="-30" dirty="0">
                <a:latin typeface="URWEgyptienneTOTLig"/>
                <a:cs typeface="URWEgyptienneTOTLig"/>
              </a:rPr>
              <a:t>Mr Tsirikos &amp; Dr Trobish </a:t>
            </a:r>
          </a:p>
          <a:p>
            <a:pPr marL="64135"/>
            <a:r>
              <a:rPr lang="en-US" sz="1400" dirty="0">
                <a:latin typeface="URWEgyptienneTOTLig"/>
                <a:cs typeface="URWEgyptienneTOTLig"/>
              </a:rPr>
              <a:t>VBT is the future of AIS corrections in skeletally immature patients</a:t>
            </a:r>
          </a:p>
          <a:p>
            <a:pPr marL="64135"/>
            <a:endParaRPr lang="en-US" sz="1400" i="1" dirty="0">
              <a:latin typeface="URWEgyptienneTOTLig"/>
              <a:cs typeface="URWEgyptienneTOTLig"/>
            </a:endParaRPr>
          </a:p>
          <a:p>
            <a:pPr marL="64135"/>
            <a:r>
              <a:rPr lang="en-US" sz="1400" b="1" i="1" spc="-70" dirty="0">
                <a:latin typeface="URWEgyptienneTOTLig"/>
                <a:cs typeface="URWEgyptienneTOTLig"/>
              </a:rPr>
              <a:t>Keynote Lecture: </a:t>
            </a:r>
          </a:p>
          <a:p>
            <a:pPr marL="64135"/>
            <a:r>
              <a:rPr lang="en-US" sz="1400" spc="-70" dirty="0">
                <a:latin typeface="URWEgyptienneTOTLig"/>
                <a:cs typeface="URWEgyptienneTOTLig"/>
              </a:rPr>
              <a:t>How to be a better spine surgeon for my family – lessons learnt and tips</a:t>
            </a:r>
            <a:endParaRPr lang="en-US" sz="1400" dirty="0">
              <a:latin typeface="URWEgyptienneTOTLig"/>
              <a:cs typeface="URWEgyptienneTOTLig"/>
            </a:endParaRPr>
          </a:p>
          <a:p>
            <a:pPr marL="64135"/>
            <a:endParaRPr lang="en-US" sz="1400" dirty="0">
              <a:latin typeface="URWEgyptienneTOTLig"/>
              <a:cs typeface="URWEgyptienneTOTLig"/>
            </a:endParaRPr>
          </a:p>
          <a:p>
            <a:pPr marL="22860"/>
            <a:r>
              <a:rPr lang="en-US" sz="1400" b="1" spc="-35" dirty="0">
                <a:latin typeface="URWEgyptienneTOTLig"/>
                <a:cs typeface="URWEgyptienneTOTLig"/>
              </a:rPr>
              <a:t>12:30</a:t>
            </a:r>
            <a:r>
              <a:rPr lang="en-US" sz="1400" b="1" spc="-50" dirty="0">
                <a:latin typeface="URWEgyptienneTOTLig"/>
                <a:cs typeface="URWEgyptienneTOTLig"/>
              </a:rPr>
              <a:t> </a:t>
            </a:r>
            <a:r>
              <a:rPr lang="en-US" sz="1400" b="1" spc="-35" dirty="0">
                <a:latin typeface="URWEgyptienneTOTLig"/>
                <a:cs typeface="URWEgyptienneTOTLig"/>
              </a:rPr>
              <a:t>Lunch</a:t>
            </a:r>
            <a:r>
              <a:rPr lang="en-US" sz="1400" b="1" spc="-45" dirty="0">
                <a:latin typeface="URWEgyptienneTOTLig"/>
                <a:cs typeface="URWEgyptienneTOTLig"/>
              </a:rPr>
              <a:t> </a:t>
            </a:r>
            <a:r>
              <a:rPr lang="en-US" sz="1400" b="1" spc="-35" dirty="0">
                <a:latin typeface="URWEgyptienneTOTLig"/>
                <a:cs typeface="URWEgyptienneTOTLig"/>
              </a:rPr>
              <a:t>&amp;</a:t>
            </a:r>
            <a:r>
              <a:rPr lang="en-US" sz="1400" b="1" spc="-45" dirty="0">
                <a:latin typeface="URWEgyptienneTOTLig"/>
                <a:cs typeface="URWEgyptienneTOTLig"/>
              </a:rPr>
              <a:t> </a:t>
            </a:r>
            <a:r>
              <a:rPr lang="en-US" sz="1400" b="1" spc="-35" dirty="0">
                <a:latin typeface="URWEgyptienneTOTLig"/>
                <a:cs typeface="URWEgyptienneTOTLig"/>
              </a:rPr>
              <a:t>Departures</a:t>
            </a:r>
            <a:endParaRPr lang="en-US" sz="1400" dirty="0">
              <a:latin typeface="URWEgyptienneTOTLig"/>
              <a:cs typeface="URWEgyptienneTOTLig"/>
            </a:endParaRPr>
          </a:p>
        </p:txBody>
      </p:sp>
    </p:spTree>
    <p:extLst>
      <p:ext uri="{BB962C8B-B14F-4D97-AF65-F5344CB8AC3E}">
        <p14:creationId xmlns:p14="http://schemas.microsoft.com/office/powerpoint/2010/main" val="73270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9999</TotalTime>
  <Words>495</Words>
  <Application>Microsoft Office PowerPoint</Application>
  <PresentationFormat>Custom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Futura For Stryker</vt:lpstr>
      <vt:lpstr>Hiragino Kaku Gothic Std W8</vt:lpstr>
      <vt:lpstr>HumstSlab712 Blk BT</vt:lpstr>
      <vt:lpstr>HumstSlab712 BT</vt:lpstr>
      <vt:lpstr>URWEgyptienneTOTLig</vt:lpstr>
      <vt:lpstr>Office Theme</vt:lpstr>
      <vt:lpstr>Stryker Spine: The Great Debate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A5.cdr</dc:title>
  <dc:creator>Juncu Catalina</dc:creator>
  <cp:lastModifiedBy>Dulugeac, Razvan</cp:lastModifiedBy>
  <cp:revision>8</cp:revision>
  <dcterms:created xsi:type="dcterms:W3CDTF">2021-08-13T10:47:26Z</dcterms:created>
  <dcterms:modified xsi:type="dcterms:W3CDTF">2021-09-02T10:40:51Z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2016-08-19T00:00:00Z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2021-08-13T00:00:00Z</vt:filetime>
  </property>
</Properties>
</file>