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Lst>
  <p:notesMasterIdLst>
    <p:notesMasterId r:id="rId15"/>
  </p:notesMasterIdLst>
  <p:handoutMasterIdLst>
    <p:handoutMasterId r:id="rId16"/>
  </p:handoutMasterIdLst>
  <p:sldIdLst>
    <p:sldId id="590" r:id="rId7"/>
    <p:sldId id="783" r:id="rId8"/>
    <p:sldId id="594" r:id="rId9"/>
    <p:sldId id="738" r:id="rId10"/>
    <p:sldId id="721" r:id="rId11"/>
    <p:sldId id="722" r:id="rId12"/>
    <p:sldId id="723" r:id="rId13"/>
    <p:sldId id="579" r:id="rId14"/>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a:t>
            </a:fld>
            <a:endParaRPr lang="en-US" dirty="0"/>
          </a:p>
        </p:txBody>
      </p:sp>
    </p:spTree>
    <p:extLst>
      <p:ext uri="{BB962C8B-B14F-4D97-AF65-F5344CB8AC3E}">
        <p14:creationId xmlns:p14="http://schemas.microsoft.com/office/powerpoint/2010/main" val="419537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Goods Receipt </a:t>
            </a:r>
            <a:r>
              <a:rPr lang="en-US" sz="3200"/>
              <a:t>Training Guide</a:t>
            </a:r>
            <a:br>
              <a:rPr lang="en-US" sz="3200"/>
            </a:br>
            <a:r>
              <a:rPr lang="en-US" sz="280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Goods Receipts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Goods Receipts</a:t>
            </a:r>
          </a:p>
        </p:txBody>
      </p:sp>
      <p:sp>
        <p:nvSpPr>
          <p:cNvPr id="15" name="Action Button: Help 1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E240AD2D-D598-4959-8785-CCF6D90B8263}"/>
              </a:ext>
            </a:extLst>
          </p:cNvPr>
          <p:cNvSpPr txBox="1"/>
          <p:nvPr/>
        </p:nvSpPr>
        <p:spPr>
          <a:xfrm flipH="1">
            <a:off x="953137" y="1625919"/>
            <a:ext cx="7499827" cy="1815882"/>
          </a:xfrm>
          <a:prstGeom prst="rect">
            <a:avLst/>
          </a:prstGeom>
          <a:noFill/>
        </p:spPr>
        <p:txBody>
          <a:bodyPr wrap="square" lIns="0" tIns="0" rIns="0" bIns="0" rtlCol="0">
            <a:spAutoFit/>
          </a:bodyPr>
          <a:lstStyle/>
          <a:p>
            <a:pPr marL="342900" indent="-342900" fontAlgn="base">
              <a:spcBef>
                <a:spcPts val="600"/>
              </a:spcBef>
              <a:spcAft>
                <a:spcPct val="0"/>
              </a:spcAft>
              <a:buClr>
                <a:srgbClr val="F0AB00"/>
              </a:buClr>
              <a:buSzPct val="80000"/>
              <a:buFont typeface="+mj-lt"/>
              <a:buAutoNum type="arabicPeriod"/>
            </a:pPr>
            <a:r>
              <a:rPr lang="en-US" kern="0" dirty="0">
                <a:ea typeface="Arial Unicode MS" pitchFamily="34" charset="-128"/>
                <a:cs typeface="Arial Unicode MS" pitchFamily="34" charset="-128"/>
              </a:rPr>
              <a:t>Once the product is received at Stryker, a goods receipt will be sent to the Ariba Network. This will indicate the time and date the product was received.</a:t>
            </a:r>
            <a:endParaRPr lang="en-US" sz="1800" kern="0" dirty="0">
              <a:ea typeface="Arial Unicode MS" pitchFamily="34" charset="-128"/>
              <a:cs typeface="Arial Unicode MS" pitchFamily="34" charset="-128"/>
            </a:endParaRPr>
          </a:p>
          <a:p>
            <a:pPr marL="342900" indent="-342900" fontAlgn="base">
              <a:spcBef>
                <a:spcPts val="600"/>
              </a:spcBef>
              <a:spcAft>
                <a:spcPct val="0"/>
              </a:spcAft>
              <a:buClr>
                <a:srgbClr val="F0AB00"/>
              </a:buClr>
              <a:buSzPct val="80000"/>
              <a:buFont typeface="+mj-lt"/>
              <a:buAutoNum type="arabicPeriod"/>
            </a:pPr>
            <a:r>
              <a:rPr lang="en-US" kern="0" dirty="0">
                <a:ea typeface="Arial Unicode MS" pitchFamily="34" charset="-128"/>
                <a:cs typeface="Arial Unicode MS" pitchFamily="34" charset="-128"/>
              </a:rPr>
              <a:t>If the Inventory screen is used, it will transition the product listed as ‘in transit’ to now ‘on hand.’</a:t>
            </a:r>
          </a:p>
          <a:p>
            <a:pPr fontAlgn="base">
              <a:spcBef>
                <a:spcPts val="6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87226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5E9C2-31E1-4D50-BEA8-819BD0FD0A10}"/>
              </a:ext>
            </a:extLst>
          </p:cNvPr>
          <p:cNvPicPr>
            <a:picLocks noChangeAspect="1"/>
          </p:cNvPicPr>
          <p:nvPr/>
        </p:nvPicPr>
        <p:blipFill>
          <a:blip r:embed="rId2"/>
          <a:stretch>
            <a:fillRect/>
          </a:stretch>
        </p:blipFill>
        <p:spPr>
          <a:xfrm>
            <a:off x="260350" y="2334953"/>
            <a:ext cx="8623300" cy="3225509"/>
          </a:xfrm>
          <a:prstGeom prst="rect">
            <a:avLst/>
          </a:prstGeom>
        </p:spPr>
      </p:pic>
      <p:sp>
        <p:nvSpPr>
          <p:cNvPr id="4" name="Title 3"/>
          <p:cNvSpPr>
            <a:spLocks noGrp="1"/>
          </p:cNvSpPr>
          <p:nvPr>
            <p:ph type="title"/>
          </p:nvPr>
        </p:nvSpPr>
        <p:spPr>
          <a:xfrm>
            <a:off x="324000" y="425221"/>
            <a:ext cx="8496000" cy="756000"/>
          </a:xfrm>
        </p:spPr>
        <p:txBody>
          <a:bodyPr/>
          <a:lstStyle/>
          <a:p>
            <a:r>
              <a:rPr lang="en-US" dirty="0"/>
              <a:t>View Goods Receipts (Option 1)</a:t>
            </a:r>
            <a:endParaRPr lang="en-US" b="0" dirty="0"/>
          </a:p>
        </p:txBody>
      </p:sp>
      <p:sp>
        <p:nvSpPr>
          <p:cNvPr id="8" name="TextBox 7"/>
          <p:cNvSpPr txBox="1"/>
          <p:nvPr/>
        </p:nvSpPr>
        <p:spPr>
          <a:xfrm>
            <a:off x="324000" y="1558215"/>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arrow next to Search Filters to expand search criteria</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Select </a:t>
            </a:r>
            <a:r>
              <a:rPr kumimoji="0" lang="en-US" sz="1400" b="0" i="0" u="none" strike="noStrike" kern="0" cap="none" spc="0" normalizeH="0" baseline="0" noProof="0" dirty="0">
                <a:ln>
                  <a:noFill/>
                </a:ln>
                <a:solidFill>
                  <a:srgbClr val="000000"/>
                </a:solidFill>
                <a:effectLst/>
                <a:uLnTx/>
                <a:uFillTx/>
                <a:latin typeface="Arial"/>
                <a:ea typeface="+mn-ea"/>
                <a:cs typeface="+mn-cs"/>
              </a:rPr>
              <a:t>Received from Order Status dropdown to view the list of orders that have been received, during the specified date range</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150216" y="280894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6268040" y="337914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23015310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49206-AEBE-4F01-AF06-C65C3C1609E8}"/>
              </a:ext>
            </a:extLst>
          </p:cNvPr>
          <p:cNvPicPr>
            <a:picLocks noChangeAspect="1"/>
          </p:cNvPicPr>
          <p:nvPr/>
        </p:nvPicPr>
        <p:blipFill>
          <a:blip r:embed="rId2"/>
          <a:stretch>
            <a:fillRect/>
          </a:stretch>
        </p:blipFill>
        <p:spPr>
          <a:xfrm>
            <a:off x="207492" y="2572674"/>
            <a:ext cx="8626839" cy="2794562"/>
          </a:xfrm>
          <a:prstGeom prst="rect">
            <a:avLst/>
          </a:prstGeom>
        </p:spPr>
      </p:pic>
      <p:sp>
        <p:nvSpPr>
          <p:cNvPr id="4" name="Title 3"/>
          <p:cNvSpPr>
            <a:spLocks noGrp="1"/>
          </p:cNvSpPr>
          <p:nvPr>
            <p:ph type="title"/>
          </p:nvPr>
        </p:nvSpPr>
        <p:spPr>
          <a:xfrm>
            <a:off x="324000" y="425221"/>
            <a:ext cx="8496000" cy="756000"/>
          </a:xfrm>
        </p:spPr>
        <p:txBody>
          <a:bodyPr/>
          <a:lstStyle/>
          <a:p>
            <a:r>
              <a:rPr lang="en-US" dirty="0"/>
              <a:t>View Goods Receipts (Option 2)</a:t>
            </a:r>
            <a:br>
              <a:rPr lang="en-US" dirty="0"/>
            </a:br>
            <a:endParaRPr lang="en-US" b="0" dirty="0"/>
          </a:p>
        </p:txBody>
      </p:sp>
      <p:sp>
        <p:nvSpPr>
          <p:cNvPr id="8" name="TextBox 7"/>
          <p:cNvSpPr txBox="1"/>
          <p:nvPr/>
        </p:nvSpPr>
        <p:spPr>
          <a:xfrm>
            <a:off x="324000" y="1606319"/>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Inbox</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Select </a:t>
            </a:r>
            <a:r>
              <a:rPr kumimoji="0" lang="en-US" sz="1400" b="0" i="0" u="none" strike="noStrike" kern="0" cap="none" spc="0" normalizeH="0" baseline="0" noProof="0" dirty="0">
                <a:ln>
                  <a:noFill/>
                </a:ln>
                <a:solidFill>
                  <a:srgbClr val="000000"/>
                </a:solidFill>
                <a:effectLst/>
                <a:uLnTx/>
                <a:uFillTx/>
                <a:latin typeface="Arial"/>
                <a:ea typeface="+mn-ea"/>
                <a:cs typeface="+mn-cs"/>
              </a:rPr>
              <a:t>Receipts from the dropdown menu.</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938519" y="276005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938519" y="386041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31597876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CE605-87F2-4BE4-80D0-FDD8A52B3571}"/>
              </a:ext>
            </a:extLst>
          </p:cNvPr>
          <p:cNvPicPr>
            <a:picLocks noChangeAspect="1"/>
          </p:cNvPicPr>
          <p:nvPr/>
        </p:nvPicPr>
        <p:blipFill>
          <a:blip r:embed="rId2"/>
          <a:stretch>
            <a:fillRect/>
          </a:stretch>
        </p:blipFill>
        <p:spPr>
          <a:xfrm>
            <a:off x="434133" y="2795041"/>
            <a:ext cx="8199620" cy="2991161"/>
          </a:xfrm>
          <a:prstGeom prst="rect">
            <a:avLst/>
          </a:prstGeom>
        </p:spPr>
      </p:pic>
      <p:sp>
        <p:nvSpPr>
          <p:cNvPr id="4" name="Title 3"/>
          <p:cNvSpPr>
            <a:spLocks noGrp="1"/>
          </p:cNvSpPr>
          <p:nvPr>
            <p:ph type="title"/>
          </p:nvPr>
        </p:nvSpPr>
        <p:spPr/>
        <p:txBody>
          <a:bodyPr/>
          <a:lstStyle/>
          <a:p>
            <a:r>
              <a:rPr lang="en-US" dirty="0"/>
              <a:t>View Goods Receipts (Option 2)</a:t>
            </a:r>
            <a:endParaRPr lang="en-US" b="0" dirty="0"/>
          </a:p>
        </p:txBody>
      </p:sp>
      <p:sp>
        <p:nvSpPr>
          <p:cNvPr id="8" name="TextBox 7"/>
          <p:cNvSpPr txBox="1"/>
          <p:nvPr/>
        </p:nvSpPr>
        <p:spPr>
          <a:xfrm>
            <a:off x="324000" y="1606319"/>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the Search Filters to expand the section</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Enter</a:t>
            </a:r>
            <a:r>
              <a:rPr kumimoji="0" lang="en-US" sz="1400" b="0" i="0" u="none" strike="noStrike" kern="0" cap="none" spc="0" normalizeH="0" baseline="0" noProof="0" dirty="0">
                <a:ln>
                  <a:noFill/>
                </a:ln>
                <a:solidFill>
                  <a:srgbClr val="000000"/>
                </a:solidFill>
                <a:effectLst/>
                <a:uLnTx/>
                <a:uFillTx/>
                <a:latin typeface="Arial"/>
                <a:ea typeface="+mn-ea"/>
                <a:cs typeface="+mn-cs"/>
              </a:rPr>
              <a:t> the Purchase Order Number or the Receipt ID and Click Search</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a:t>
            </a:r>
            <a:r>
              <a:rPr kumimoji="0" lang="en-US" sz="1400" b="0" i="0" u="none" strike="noStrike" kern="0" cap="none" spc="0" normalizeH="0" baseline="0" noProof="0" dirty="0">
                <a:ln>
                  <a:noFill/>
                </a:ln>
                <a:solidFill>
                  <a:srgbClr val="000000"/>
                </a:solidFill>
                <a:effectLst/>
                <a:uLnTx/>
                <a:uFillTx/>
                <a:latin typeface="Arial"/>
                <a:ea typeface="+mn-ea"/>
                <a:cs typeface="+mn-cs"/>
              </a:rPr>
              <a:t> on the Receipt Number to view the detailed Goods Receipts </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1143257"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1765011" y="41810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 name="Oval 15"/>
          <p:cNvSpPr/>
          <p:nvPr/>
        </p:nvSpPr>
        <p:spPr bwMode="gray">
          <a:xfrm>
            <a:off x="1438137" y="54013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22391403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Goods Receipts (Option 2)</a:t>
            </a:r>
            <a:endParaRPr lang="en-US" b="0" dirty="0"/>
          </a:p>
        </p:txBody>
      </p:sp>
      <p:sp>
        <p:nvSpPr>
          <p:cNvPr id="8" name="TextBox 7"/>
          <p:cNvSpPr txBox="1"/>
          <p:nvPr/>
        </p:nvSpPr>
        <p:spPr>
          <a:xfrm>
            <a:off x="323999" y="1608252"/>
            <a:ext cx="8496000" cy="632136"/>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Quantity received and date received can be viewed at the header and line level</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Done to return to the previous screen</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213866" y="34020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595778" y="416201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2"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 name="Oval 15"/>
          <p:cNvSpPr/>
          <p:nvPr/>
        </p:nvSpPr>
        <p:spPr bwMode="gray">
          <a:xfrm>
            <a:off x="816045" y="549878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pic>
        <p:nvPicPr>
          <p:cNvPr id="2" name="Picture 1"/>
          <p:cNvPicPr>
            <a:picLocks noChangeAspect="1"/>
          </p:cNvPicPr>
          <p:nvPr/>
        </p:nvPicPr>
        <p:blipFill>
          <a:blip r:embed="rId3"/>
          <a:stretch>
            <a:fillRect/>
          </a:stretch>
        </p:blipFill>
        <p:spPr>
          <a:xfrm>
            <a:off x="161108" y="2363926"/>
            <a:ext cx="8821784" cy="4014558"/>
          </a:xfrm>
          <a:prstGeom prst="rect">
            <a:avLst/>
          </a:prstGeom>
        </p:spPr>
      </p:pic>
      <p:sp>
        <p:nvSpPr>
          <p:cNvPr id="5" name="Oval 4"/>
          <p:cNvSpPr/>
          <p:nvPr/>
        </p:nvSpPr>
        <p:spPr bwMode="gray">
          <a:xfrm>
            <a:off x="4572000" y="2444177"/>
            <a:ext cx="949234" cy="506199"/>
          </a:xfrm>
          <a:prstGeom prst="ellipse">
            <a:avLst/>
          </a:prstGeom>
          <a:solidFill>
            <a:schemeClr val="accent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Quantity Received and Date Received </a:t>
            </a:r>
          </a:p>
        </p:txBody>
      </p:sp>
      <p:cxnSp>
        <p:nvCxnSpPr>
          <p:cNvPr id="7" name="Straight Arrow Connector 6"/>
          <p:cNvCxnSpPr>
            <a:cxnSpLocks/>
            <a:stCxn id="5" idx="4"/>
          </p:cNvCxnSpPr>
          <p:nvPr/>
        </p:nvCxnSpPr>
        <p:spPr>
          <a:xfrm>
            <a:off x="5046617" y="2950376"/>
            <a:ext cx="1328057" cy="1682584"/>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5"/>
          </p:cNvCxnSpPr>
          <p:nvPr/>
        </p:nvCxnSpPr>
        <p:spPr>
          <a:xfrm>
            <a:off x="5382222" y="2876245"/>
            <a:ext cx="975035" cy="63537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8821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43062</TotalTime>
  <Words>222</Words>
  <Application>Microsoft Macintosh PowerPoint</Application>
  <PresentationFormat>On-screen Show (4:3)</PresentationFormat>
  <Paragraphs>48</Paragraphs>
  <Slides>8</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Wingdings</vt:lpstr>
      <vt:lpstr>Courier New</vt:lpstr>
      <vt:lpstr>Wingdings</vt:lpstr>
      <vt:lpstr>Symbol</vt:lpstr>
      <vt:lpstr>Arial</vt:lpstr>
      <vt:lpstr>SAP_Ariba_2016_4x3_white</vt:lpstr>
      <vt:lpstr>SAP_2013_v1.2</vt:lpstr>
      <vt:lpstr>1_SAP_Ariba_2016_4x3_white</vt:lpstr>
      <vt:lpstr>Goods Receipt Training Guide 2023</vt:lpstr>
      <vt:lpstr>Agenda</vt:lpstr>
      <vt:lpstr>Goods Receipts</vt:lpstr>
      <vt:lpstr>View Goods Receipts (Option 1)</vt:lpstr>
      <vt:lpstr>View Goods Receipts (Option 2) </vt:lpstr>
      <vt:lpstr>View Goods Receipts (Option 2)</vt:lpstr>
      <vt:lpstr>View Goods Receipts (Option 2)</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 Goods Receipt Training Guide</dc:title>
  <dc:subject/>
  <dc:creator>SAP SE</dc:creator>
  <cp:keywords/>
  <dc:description/>
  <cp:lastModifiedBy>Bocage, Kristian</cp:lastModifiedBy>
  <cp:revision>998</cp:revision>
  <dcterms:created xsi:type="dcterms:W3CDTF">2016-08-22T13:51:35Z</dcterms:created>
  <dcterms:modified xsi:type="dcterms:W3CDTF">2023-04-11T14:53:06Z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