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7" r:id="rId4"/>
    <p:sldMasterId id="2147483796" r:id="rId5"/>
    <p:sldMasterId id="2147483810" r:id="rId6"/>
    <p:sldMasterId id="2147483842" r:id="rId7"/>
    <p:sldMasterId id="2147483871" r:id="rId8"/>
  </p:sldMasterIdLst>
  <p:notesMasterIdLst>
    <p:notesMasterId r:id="rId25"/>
  </p:notesMasterIdLst>
  <p:handoutMasterIdLst>
    <p:handoutMasterId r:id="rId26"/>
  </p:handoutMasterIdLst>
  <p:sldIdLst>
    <p:sldId id="590" r:id="rId9"/>
    <p:sldId id="783" r:id="rId10"/>
    <p:sldId id="729" r:id="rId11"/>
    <p:sldId id="761" r:id="rId12"/>
    <p:sldId id="403" r:id="rId13"/>
    <p:sldId id="404" r:id="rId14"/>
    <p:sldId id="1341" r:id="rId15"/>
    <p:sldId id="1342" r:id="rId16"/>
    <p:sldId id="793" r:id="rId17"/>
    <p:sldId id="808" r:id="rId18"/>
    <p:sldId id="410" r:id="rId19"/>
    <p:sldId id="668" r:id="rId20"/>
    <p:sldId id="411" r:id="rId21"/>
    <p:sldId id="762" r:id="rId22"/>
    <p:sldId id="412" r:id="rId23"/>
    <p:sldId id="579" r:id="rId24"/>
  </p:sldIdLst>
  <p:sldSz cx="9144000" cy="6858000" type="screen4x3"/>
  <p:notesSz cx="6858000" cy="9144000"/>
  <p:embeddedFontLst>
    <p:embeddedFont>
      <p:font typeface="Arial Black" panose="020B0604020202020204" pitchFamily="34" charset="0"/>
      <p:bold r:id="rId27"/>
    </p:embeddedFont>
    <p:embeddedFont>
      <p:font typeface="Cambria" panose="02040503050406030204" pitchFamily="18" charset="0"/>
      <p:regular r:id="rId28"/>
      <p:bold r:id="rId29"/>
      <p:italic r:id="rId30"/>
      <p:boldItalic r:id="rId31"/>
    </p:embeddedFont>
  </p:embeddedFontLst>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7">
          <p15:clr>
            <a:srgbClr val="A4A3A4"/>
          </p15:clr>
        </p15:guide>
        <p15:guide id="3" orient="horz" pos="3834">
          <p15:clr>
            <a:srgbClr val="A4A3A4"/>
          </p15:clr>
        </p15:guide>
        <p15:guide id="4" orient="horz" pos="1071" userDrawn="1">
          <p15:clr>
            <a:srgbClr val="A4A3A4"/>
          </p15:clr>
        </p15:guide>
        <p15:guide id="5" orient="horz" pos="777">
          <p15:clr>
            <a:srgbClr val="A4A3A4"/>
          </p15:clr>
        </p15:guide>
        <p15:guide id="6" pos="5556">
          <p15:clr>
            <a:srgbClr val="A4A3A4"/>
          </p15:clr>
        </p15:guide>
        <p15:guide id="7" pos="206">
          <p15:clr>
            <a:srgbClr val="A4A3A4"/>
          </p15:clr>
        </p15:guide>
        <p15:guide id="8" pos="28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ck, Eugene" initials="ME [2]" lastIdx="7" clrIdx="6">
    <p:extLst>
      <p:ext uri="{19B8F6BF-5375-455C-9EA6-DF929625EA0E}">
        <p15:presenceInfo xmlns:p15="http://schemas.microsoft.com/office/powerpoint/2012/main" userId="S::eugene.mack@sap.com::2f1a34f5-6fc3-47bd-b911-a42729280adf" providerId="AD"/>
      </p:ext>
    </p:extLst>
  </p:cmAuthor>
  <p:cmAuthor id="1" name="Zedonek, Mark" initials="ZM" lastIdx="1" clrIdx="0">
    <p:extLst>
      <p:ext uri="{19B8F6BF-5375-455C-9EA6-DF929625EA0E}">
        <p15:presenceInfo xmlns:p15="http://schemas.microsoft.com/office/powerpoint/2012/main" userId="S-1-5-21-74642-3284969411-2123768488-737862" providerId="AD"/>
      </p:ext>
    </p:extLst>
  </p:cmAuthor>
  <p:cmAuthor id="8" name="Mack, Eugene" initials="ME [3]" lastIdx="2" clrIdx="7">
    <p:extLst>
      <p:ext uri="{19B8F6BF-5375-455C-9EA6-DF929625EA0E}">
        <p15:presenceInfo xmlns:p15="http://schemas.microsoft.com/office/powerpoint/2012/main" userId="S::eugene.mack@sap.com::8dfbadc0-aeb9-4896-9744-6701f18f7df9" providerId="AD"/>
      </p:ext>
    </p:extLst>
  </p:cmAuthor>
  <p:cmAuthor id="2" name="Fabich, Cathy" initials="FC" lastIdx="68" clrIdx="1">
    <p:extLst>
      <p:ext uri="{19B8F6BF-5375-455C-9EA6-DF929625EA0E}">
        <p15:presenceInfo xmlns:p15="http://schemas.microsoft.com/office/powerpoint/2012/main" userId="S-1-5-21-74642-3284969411-2123768488-1009102" providerId="AD"/>
      </p:ext>
    </p:extLst>
  </p:cmAuthor>
  <p:cmAuthor id="3" name="Bohart, Morgan" initials="BM" lastIdx="31" clrIdx="2">
    <p:extLst>
      <p:ext uri="{19B8F6BF-5375-455C-9EA6-DF929625EA0E}">
        <p15:presenceInfo xmlns:p15="http://schemas.microsoft.com/office/powerpoint/2012/main" userId="S-1-5-21-74642-3284969411-2123768488-737859" providerId="AD"/>
      </p:ext>
    </p:extLst>
  </p:cmAuthor>
  <p:cmAuthor id="4" name="Gray, Lindsay" initials="GL" lastIdx="34" clrIdx="3">
    <p:extLst>
      <p:ext uri="{19B8F6BF-5375-455C-9EA6-DF929625EA0E}">
        <p15:presenceInfo xmlns:p15="http://schemas.microsoft.com/office/powerpoint/2012/main" userId="S-1-5-21-2135248159-670042095-669932061-41745" providerId="AD"/>
      </p:ext>
    </p:extLst>
  </p:cmAuthor>
  <p:cmAuthor id="5" name="Clary, Christopher" initials="CC" lastIdx="2" clrIdx="4">
    <p:extLst>
      <p:ext uri="{19B8F6BF-5375-455C-9EA6-DF929625EA0E}">
        <p15:presenceInfo xmlns:p15="http://schemas.microsoft.com/office/powerpoint/2012/main" userId="S-1-5-21-74642-3284969411-2123768488-617764" providerId="AD"/>
      </p:ext>
    </p:extLst>
  </p:cmAuthor>
  <p:cmAuthor id="6" name="Mack, Eugene" initials="ME" lastIdx="22" clrIdx="5">
    <p:extLst>
      <p:ext uri="{19B8F6BF-5375-455C-9EA6-DF929625EA0E}">
        <p15:presenceInfo xmlns:p15="http://schemas.microsoft.com/office/powerpoint/2012/main" userId="S-1-5-21-74642-3284969411-2123768488-1003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7"/>
    <a:srgbClr val="FFFFFF"/>
    <a:srgbClr val="F5F5F5"/>
    <a:srgbClr val="666666"/>
    <a:srgbClr val="464646"/>
    <a:srgbClr val="FF5050"/>
    <a:srgbClr val="003283"/>
    <a:srgbClr val="FF0000"/>
    <a:srgbClr val="2B3F7B"/>
    <a:srgbClr val="9C2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A4788-ECBD-4867-8ACB-25F935760F74}" v="1" dt="2023-01-10T19:28:46.870"/>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93469" autoAdjust="0"/>
  </p:normalViewPr>
  <p:slideViewPr>
    <p:cSldViewPr snapToGrid="0" showGuides="1">
      <p:cViewPr varScale="1">
        <p:scale>
          <a:sx n="119" d="100"/>
          <a:sy n="119" d="100"/>
        </p:scale>
        <p:origin x="2272" y="192"/>
      </p:cViewPr>
      <p:guideLst>
        <p:guide orient="horz" pos="4117"/>
        <p:guide orient="horz" pos="3834"/>
        <p:guide orient="horz" pos="1071"/>
        <p:guide orient="horz" pos="777"/>
        <p:guide pos="5556"/>
        <p:guide pos="206"/>
        <p:guide pos="2886"/>
      </p:guideLst>
    </p:cSldViewPr>
  </p:slideViewPr>
  <p:outlineViewPr>
    <p:cViewPr>
      <p:scale>
        <a:sx n="33" d="100"/>
        <a:sy n="33" d="100"/>
      </p:scale>
      <p:origin x="0" y="-15948"/>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75" d="100"/>
          <a:sy n="75" d="100"/>
        </p:scale>
        <p:origin x="-4402" y="-5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Clr>
        <a:schemeClr val="accent1"/>
      </a:buClr>
      <a:buSzPct val="100000"/>
      <a:buFont typeface="Wingdings" pitchFamily="2" charset="2"/>
      <a:buChar char=""/>
      <a:defRPr sz="1100" kern="1200">
        <a:solidFill>
          <a:schemeClr val="tx1"/>
        </a:solidFill>
        <a:latin typeface="+mn-lt"/>
        <a:ea typeface="+mn-ea"/>
        <a:cs typeface="+mn-cs"/>
      </a:defRPr>
    </a:lvl2pPr>
    <a:lvl3pPr marL="357188" indent="-17621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27357BB-3A83-4A1C-9E1D-3585CFB4EBC5}" type="slidenum">
              <a:rPr lang="en-US" smtClean="0"/>
              <a:pPr/>
              <a:t>1</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100092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A65A13E-1D98-4A70-8DEC-2ADD03BB9BC0}"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2819400" y="1784350"/>
            <a:ext cx="0" cy="0"/>
          </a:xfrm>
          <a:ln/>
        </p:spPr>
      </p:sp>
      <p:sp>
        <p:nvSpPr>
          <p:cNvPr id="26628" name="Rectangle 3"/>
          <p:cNvSpPr>
            <a:spLocks noGrp="1" noChangeArrowheads="1"/>
          </p:cNvSpPr>
          <p:nvPr>
            <p:ph type="body" idx="1"/>
          </p:nvPr>
        </p:nvSpPr>
        <p:spPr>
          <a:xfrm>
            <a:off x="914400" y="6261100"/>
            <a:ext cx="5105400" cy="2163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Tree>
    <p:extLst>
      <p:ext uri="{BB962C8B-B14F-4D97-AF65-F5344CB8AC3E}">
        <p14:creationId xmlns:p14="http://schemas.microsoft.com/office/powerpoint/2010/main" val="262178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AF0FBB0-610A-4CE3-B35E-E68272420254}"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27036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5849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16</a:t>
            </a:fld>
            <a:endParaRPr lang="en-US" dirty="0"/>
          </a:p>
        </p:txBody>
      </p:sp>
    </p:spTree>
    <p:extLst>
      <p:ext uri="{BB962C8B-B14F-4D97-AF65-F5344CB8AC3E}">
        <p14:creationId xmlns:p14="http://schemas.microsoft.com/office/powerpoint/2010/main" val="3217388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35136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50618311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27898775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01315541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63328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594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38657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6615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986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5522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3914435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348650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91009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495985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9209524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5723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24203539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sz="2400" b="1" kern="1200" noProof="0" dirty="0">
                <a:solidFill>
                  <a:schemeClr val="accent2"/>
                </a:solidFill>
                <a:latin typeface="+mj-lt"/>
                <a:ea typeface="+mj-ea"/>
                <a:cs typeface="+mj-cs"/>
              </a:rPr>
              <a:t>© 2016 SAP SE oder ein SAP-Konzernunternehmen. </a:t>
            </a:r>
            <a:br>
              <a:rPr lang="de-DE" sz="2400" b="1" kern="1200" noProof="0" dirty="0">
                <a:solidFill>
                  <a:schemeClr val="accent2"/>
                </a:solidFill>
                <a:latin typeface="+mj-lt"/>
                <a:ea typeface="+mj-ea"/>
                <a:cs typeface="+mj-cs"/>
              </a:rPr>
            </a:br>
            <a:r>
              <a:rPr lang="de-DE" sz="2400" b="1" kern="1200" noProof="0" dirty="0">
                <a:solidFill>
                  <a:schemeClr val="accent2"/>
                </a:solidFill>
                <a:latin typeface="+mj-lt"/>
                <a:ea typeface="+mj-ea"/>
                <a:cs typeface="+mj-cs"/>
              </a:rPr>
              <a:t>Alle Rechte vorbehalten.</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de-DE" sz="10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nicht gestattet.</a:t>
            </a:r>
          </a:p>
          <a:p>
            <a:pPr>
              <a:spcBef>
                <a:spcPts val="1200"/>
              </a:spcBef>
            </a:pPr>
            <a:r>
              <a:rPr lang="de-DE" sz="10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von einem SAP-Konzernunternehmen) in Deutschland und verschiedenen anderen Ländern weltweit.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Weitere Hinweise und Informationen zum Markenrecht finden Sie unter </a:t>
            </a:r>
            <a:r>
              <a:rPr lang="de-DE" sz="1000" kern="1200" noProof="0" dirty="0">
                <a:solidFill>
                  <a:schemeClr val="tx1"/>
                </a:solidFill>
                <a:effectLst/>
                <a:latin typeface="Arial"/>
                <a:ea typeface="+mn-ea"/>
                <a:cs typeface="+mn-cs"/>
                <a:hlinkClick r:id="rId2"/>
              </a:rPr>
              <a:t>http://global.sap.com/corporate-de/legal/copyright/index.epx</a:t>
            </a:r>
            <a:r>
              <a:rPr lang="de-DE" sz="1000" kern="1200" noProof="0" dirty="0">
                <a:solidFill>
                  <a:schemeClr val="tx1"/>
                </a:solidFill>
                <a:effectLst/>
                <a:latin typeface="Arial"/>
                <a:ea typeface="+mn-ea"/>
                <a:cs typeface="+mn-cs"/>
              </a:rPr>
              <a:t>.</a:t>
            </a:r>
          </a:p>
          <a:p>
            <a:pPr>
              <a:spcBef>
                <a:spcPts val="1200"/>
              </a:spcBef>
            </a:pPr>
            <a:r>
              <a:rPr lang="de-DE"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000" kern="1200" noProof="0" dirty="0">
                <a:solidFill>
                  <a:schemeClr val="tx1"/>
                </a:solidFill>
                <a:effectLst/>
                <a:latin typeface="Arial"/>
                <a:ea typeface="+mn-ea"/>
                <a:cs typeface="+mn-cs"/>
              </a:rPr>
              <a:t>Produkte können länderspezifische Unterschiede aufweisen.</a:t>
            </a:r>
          </a:p>
          <a:p>
            <a:pPr>
              <a:spcBef>
                <a:spcPts val="1200"/>
              </a:spcBef>
            </a:pPr>
            <a:r>
              <a:rPr lang="de-DE"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übernehmen keinerlei Haftung oder Gewährleistung für Fehler oder Unvollständigkeiten in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eine zugehörige Präsentation, die Strategie und etwaige künftige Entwicklungen, Produkte und/oder Plattformen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ihrer Konzern-</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ihren Konzernunternehmen jederzeit und ohne Angabe von Gründen unangekündigt geändert werden.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12546653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13960426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Road map: 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a:t>Insert page title</a:t>
            </a:r>
            <a:endParaRPr lang="en-US" dirty="0"/>
          </a:p>
        </p:txBody>
      </p:sp>
      <p:sp>
        <p:nvSpPr>
          <p:cNvPr id="5" name="Content Placeholder 5"/>
          <p:cNvSpPr>
            <a:spLocks noGrp="1"/>
          </p:cNvSpPr>
          <p:nvPr>
            <p:ph sz="quarter" idx="10" hasCustomPrompt="1"/>
          </p:nvPr>
        </p:nvSpPr>
        <p:spPr>
          <a:xfrm>
            <a:off x="0" y="6086475"/>
            <a:ext cx="9144000" cy="252000"/>
          </a:xfrm>
          <a:solidFill>
            <a:schemeClr val="accent1"/>
          </a:solidFill>
          <a:ln w="9525">
            <a:noFill/>
            <a:round/>
            <a:headEnd/>
            <a:tailEnd/>
          </a:ln>
        </p:spPr>
        <p:txBody>
          <a:bodyPr vert="horz" lIns="0" tIns="0" rIns="0" bIns="0" rtlCol="0" anchor="ctr" anchorCtr="0">
            <a:noAutofit/>
          </a:bodyPr>
          <a:lstStyle>
            <a:lvl1pPr marL="0" algn="ctr" defTabSz="898486"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898486" rtl="0" eaLnBrk="1" fontAlgn="base" latinLnBrk="0" hangingPunct="1">
              <a:lnSpc>
                <a:spcPct val="100000"/>
              </a:lnSpc>
              <a:spcBef>
                <a:spcPts val="1593"/>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2930505013"/>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Roadmap - Solution Enhancements - Solution E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17" name="Text Placeholder 12"/>
          <p:cNvSpPr>
            <a:spLocks noGrp="1"/>
          </p:cNvSpPr>
          <p:nvPr>
            <p:ph type="body" sz="quarter" idx="11" hasCustomPrompt="1"/>
          </p:nvPr>
        </p:nvSpPr>
        <p:spPr>
          <a:xfrm>
            <a:off x="324008"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8" name="Text Placeholder 17"/>
          <p:cNvSpPr>
            <a:spLocks noGrp="1"/>
          </p:cNvSpPr>
          <p:nvPr>
            <p:ph type="body" sz="quarter" idx="14" hasCustomPrompt="1"/>
          </p:nvPr>
        </p:nvSpPr>
        <p:spPr>
          <a:xfrm>
            <a:off x="5896720" y="1690687"/>
            <a:ext cx="2923430" cy="169277"/>
          </a:xfrm>
        </p:spPr>
        <p:txBody>
          <a:bodyPr wrap="square">
            <a:spAutoFit/>
          </a:bodyPr>
          <a:lstStyle>
            <a:lvl1pPr>
              <a:defRPr sz="1100" b="0">
                <a:solidFill>
                  <a:schemeClr val="accent2"/>
                </a:solidFill>
              </a:defRPr>
            </a:lvl1pPr>
          </a:lstStyle>
          <a:p>
            <a:pPr lvl="0"/>
            <a:r>
              <a:rPr lang="en-US" dirty="0"/>
              <a:t>Add text</a:t>
            </a:r>
          </a:p>
        </p:txBody>
      </p:sp>
      <p:sp>
        <p:nvSpPr>
          <p:cNvPr id="11" name="Text Placeholder 12"/>
          <p:cNvSpPr>
            <a:spLocks noGrp="1"/>
          </p:cNvSpPr>
          <p:nvPr>
            <p:ph type="body" sz="quarter" idx="15" hasCustomPrompt="1"/>
          </p:nvPr>
        </p:nvSpPr>
        <p:spPr>
          <a:xfrm>
            <a:off x="3048313"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9" name="Content Placeholder 5"/>
          <p:cNvSpPr>
            <a:spLocks noGrp="1"/>
          </p:cNvSpPr>
          <p:nvPr>
            <p:ph sz="quarter" idx="10" hasCustomPrompt="1"/>
          </p:nvPr>
        </p:nvSpPr>
        <p:spPr>
          <a:xfrm>
            <a:off x="0" y="6086476"/>
            <a:ext cx="9144000" cy="252000"/>
          </a:xfrm>
          <a:solidFill>
            <a:schemeClr val="accent1"/>
          </a:solidFill>
          <a:ln w="9525">
            <a:noFill/>
            <a:round/>
            <a:headEnd/>
            <a:tailEnd/>
          </a:ln>
        </p:spPr>
        <p:txBody>
          <a:bodyPr vert="horz" lIns="0" tIns="0" rIns="0" bIns="0" rtlCol="0" anchor="ctr" anchorCtr="0">
            <a:noAutofit/>
          </a:bodyPr>
          <a:lstStyle>
            <a:lvl1pPr marL="0" marR="0" indent="0" algn="ctr" defTabSz="913445" rtl="0" eaLnBrk="1" fontAlgn="base" latinLnBrk="0" hangingPunct="1">
              <a:lnSpc>
                <a:spcPct val="100000"/>
              </a:lnSpc>
              <a:spcBef>
                <a:spcPts val="1619"/>
              </a:spcBef>
              <a:spcAft>
                <a:spcPct val="0"/>
              </a:spcAft>
              <a:buClr>
                <a:schemeClr val="accent1"/>
              </a:buClr>
              <a:buSzPct val="80000"/>
              <a:buFontTx/>
              <a:buNone/>
              <a:tabLst/>
              <a:defRPr lang="en-US" sz="11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3445" rtl="0" eaLnBrk="1" fontAlgn="base" latinLnBrk="0" hangingPunct="1">
              <a:lnSpc>
                <a:spcPct val="100000"/>
              </a:lnSpc>
              <a:spcBef>
                <a:spcPts val="1619"/>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88684401"/>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Header with bulleted list">
    <p:spTree>
      <p:nvGrpSpPr>
        <p:cNvPr id="1" name=""/>
        <p:cNvGrpSpPr/>
        <p:nvPr/>
      </p:nvGrpSpPr>
      <p:grpSpPr>
        <a:xfrm>
          <a:off x="0" y="0"/>
          <a:ext cx="0" cy="0"/>
          <a:chOff x="0" y="0"/>
          <a:chExt cx="0" cy="0"/>
        </a:xfrm>
      </p:grpSpPr>
      <p:sp>
        <p:nvSpPr>
          <p:cNvPr id="10" name="Text Placeholder 4"/>
          <p:cNvSpPr>
            <a:spLocks noGrp="1"/>
          </p:cNvSpPr>
          <p:nvPr>
            <p:ph type="body" sz="quarter" idx="10" hasCustomPrompt="1"/>
          </p:nvPr>
        </p:nvSpPr>
        <p:spPr>
          <a:xfrm>
            <a:off x="411164" y="1633729"/>
            <a:ext cx="8351521" cy="4427221"/>
          </a:xfrm>
          <a:prstGeom prst="rect">
            <a:avLst/>
          </a:prstGeom>
        </p:spPr>
        <p:txBody>
          <a:bodyPr lIns="137160">
            <a:normAutofit/>
          </a:bodyPr>
          <a:lstStyle>
            <a:lvl1pPr algn="l">
              <a:lnSpc>
                <a:spcPct val="120000"/>
              </a:lnSpc>
              <a:spcAft>
                <a:spcPts val="600"/>
              </a:spcAft>
              <a:defRPr sz="1600" b="1" i="0">
                <a:latin typeface="Cambria" charset="0"/>
                <a:ea typeface="Cambria" charset="0"/>
                <a:cs typeface="Cambria" charset="0"/>
              </a:defRPr>
            </a:lvl1pPr>
            <a:lvl2pPr marL="228594" indent="-228594" algn="l">
              <a:lnSpc>
                <a:spcPct val="120000"/>
              </a:lnSpc>
              <a:spcAft>
                <a:spcPts val="600"/>
              </a:spcAft>
              <a:buFont typeface="Arial" panose="020B0604020202020204" pitchFamily="34" charset="0"/>
              <a:buChar char="•"/>
              <a:defRPr sz="1600"/>
            </a:lvl2pPr>
            <a:lvl3pPr marL="457189" indent="-228594" algn="l">
              <a:lnSpc>
                <a:spcPct val="120000"/>
              </a:lnSpc>
              <a:spcAft>
                <a:spcPts val="600"/>
              </a:spcAft>
              <a:buFont typeface="Arial" panose="020B0604020202020204" pitchFamily="34" charset="0"/>
              <a:buChar char="•"/>
              <a:defRPr sz="1600"/>
            </a:lvl3pPr>
            <a:lvl4pPr marL="685783" indent="-228594" algn="l">
              <a:lnSpc>
                <a:spcPct val="120000"/>
              </a:lnSpc>
              <a:spcAft>
                <a:spcPts val="600"/>
              </a:spcAft>
              <a:buFont typeface="Arial" panose="020B0604020202020204" pitchFamily="34" charset="0"/>
              <a:buChar char="•"/>
              <a:defRPr sz="1600"/>
            </a:lvl4pPr>
            <a:lvl5pPr marL="914378" indent="-228594" algn="l">
              <a:lnSpc>
                <a:spcPct val="120000"/>
              </a:lnSpc>
              <a:spcAft>
                <a:spcPts val="600"/>
              </a:spcAft>
              <a:buFont typeface="Arial" panose="020B0604020202020204" pitchFamily="34" charset="0"/>
              <a:buChar char="•"/>
              <a:defRPr sz="1600"/>
            </a:lvl5pPr>
            <a:lvl6pPr marL="1142972" indent="-228594">
              <a:lnSpc>
                <a:spcPct val="120000"/>
              </a:lnSpc>
              <a:spcAft>
                <a:spcPts val="600"/>
              </a:spcAft>
              <a:buFont typeface="Arial" panose="020B0604020202020204" pitchFamily="34" charset="0"/>
              <a:buChar char="•"/>
              <a:defRPr sz="1600"/>
            </a:lvl6pPr>
            <a:lvl7pPr marL="1371566" indent="-228594">
              <a:lnSpc>
                <a:spcPct val="120000"/>
              </a:lnSpc>
              <a:spcAft>
                <a:spcPts val="600"/>
              </a:spcAft>
              <a:buFont typeface="Arial" panose="020B0604020202020204" pitchFamily="34" charset="0"/>
              <a:buChar char="•"/>
              <a:defRPr sz="1600"/>
            </a:lvl7pPr>
            <a:lvl8pPr marL="1600160" indent="-228594">
              <a:lnSpc>
                <a:spcPct val="120000"/>
              </a:lnSpc>
              <a:spcBef>
                <a:spcPts val="0"/>
              </a:spcBef>
              <a:spcAft>
                <a:spcPts val="600"/>
              </a:spcAft>
              <a:buFont typeface="Arial" panose="020B0604020202020204" pitchFamily="34" charset="0"/>
              <a:buChar char="•"/>
              <a:defRPr sz="1600"/>
            </a:lvl8pPr>
            <a:lvl9pPr marL="1828754" indent="-228594">
              <a:lnSpc>
                <a:spcPct val="120000"/>
              </a:lnSpc>
              <a:buFont typeface="Courier New" charset="0"/>
              <a:buChar char="o"/>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 Eighth level</a:t>
            </a:r>
          </a:p>
          <a:p>
            <a:pPr lvl="8"/>
            <a:endParaRPr lang="en-US"/>
          </a:p>
        </p:txBody>
      </p:sp>
      <p:sp>
        <p:nvSpPr>
          <p:cNvPr id="4" name="Title 1"/>
          <p:cNvSpPr>
            <a:spLocks noGrp="1"/>
          </p:cNvSpPr>
          <p:nvPr>
            <p:ph type="ctrTitle" hasCustomPrompt="1"/>
          </p:nvPr>
        </p:nvSpPr>
        <p:spPr>
          <a:xfrm>
            <a:off x="411480" y="414529"/>
            <a:ext cx="6858000" cy="659635"/>
          </a:xfrm>
          <a:prstGeom prst="rect">
            <a:avLst/>
          </a:prstGeom>
        </p:spPr>
        <p:txBody>
          <a:bodyPr>
            <a:noAutofit/>
          </a:bodyPr>
          <a:lstStyle>
            <a:lvl1pPr>
              <a:defRPr b="0" i="0">
                <a:latin typeface="+mj-lt"/>
                <a:cs typeface="Arial Black" panose="020B0A04020102020204" pitchFamily="34" charset="0"/>
              </a:defRPr>
            </a:lvl1pPr>
          </a:lstStyle>
          <a:p>
            <a:r>
              <a:rPr lang="en-US"/>
              <a:t>Click to edit master title style</a:t>
            </a:r>
            <a:br>
              <a:rPr lang="en-US"/>
            </a:br>
            <a:endParaRPr lang="en-US"/>
          </a:p>
        </p:txBody>
      </p:sp>
    </p:spTree>
    <p:extLst>
      <p:ext uri="{BB962C8B-B14F-4D97-AF65-F5344CB8AC3E}">
        <p14:creationId xmlns:p14="http://schemas.microsoft.com/office/powerpoint/2010/main" val="872818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283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64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118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759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58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398366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95216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23015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03999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6397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383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490919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a:solidFill>
                  <a:schemeClr val="accent2"/>
                </a:solidFill>
                <a:latin typeface="+mj-lt"/>
                <a:ea typeface="+mj-ea"/>
                <a:cs typeface="+mj-cs"/>
              </a:rPr>
              <a:t>© 2016 SAP SE </a:t>
            </a:r>
            <a:r>
              <a:rPr lang="en-US" sz="2400" b="1" kern="1200" noProof="0" dirty="0" err="1">
                <a:solidFill>
                  <a:schemeClr val="accent2"/>
                </a:solidFill>
                <a:latin typeface="+mj-lt"/>
                <a:ea typeface="+mj-ea"/>
                <a:cs typeface="+mj-cs"/>
              </a:rPr>
              <a:t>oder</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ein</a:t>
            </a:r>
            <a:r>
              <a:rPr lang="en-US" sz="2400" b="1" kern="1200" noProof="0" dirty="0">
                <a:solidFill>
                  <a:schemeClr val="accent2"/>
                </a:solidFill>
                <a:latin typeface="+mj-lt"/>
                <a:ea typeface="+mj-ea"/>
                <a:cs typeface="+mj-cs"/>
              </a:rPr>
              <a:t> SAP-Konzernunternehmen. </a:t>
            </a:r>
            <a:br>
              <a:rPr lang="en-US" sz="2400" b="1" kern="1200" noProof="0" dirty="0">
                <a:solidFill>
                  <a:schemeClr val="accent2"/>
                </a:solidFill>
                <a:latin typeface="+mj-lt"/>
                <a:ea typeface="+mj-ea"/>
                <a:cs typeface="+mj-cs"/>
              </a:rPr>
            </a:br>
            <a:r>
              <a:rPr lang="en-US" sz="2400" b="1" kern="1200" noProof="0" dirty="0" err="1">
                <a:solidFill>
                  <a:schemeClr val="accent2"/>
                </a:solidFill>
                <a:latin typeface="+mj-lt"/>
                <a:ea typeface="+mj-ea"/>
                <a:cs typeface="+mj-cs"/>
              </a:rPr>
              <a:t>Alle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Rechte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vorbehalten</a:t>
            </a:r>
            <a:r>
              <a:rPr lang="en-US" sz="2400" b="1" kern="1200" noProof="0" dirty="0">
                <a:solidFill>
                  <a:schemeClr val="accent2"/>
                </a:solidFill>
                <a:latin typeface="+mj-lt"/>
                <a:ea typeface="+mj-ea"/>
                <a:cs typeface="+mj-cs"/>
              </a:rPr>
              <a:t>.</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en-US" sz="1000" kern="1200" noProof="0" dirty="0">
                <a:solidFill>
                  <a:schemeClr val="tx1"/>
                </a:solidFill>
                <a:effectLst/>
                <a:latin typeface="Arial"/>
                <a:ea typeface="+mn-ea"/>
                <a:cs typeface="+mn-cs"/>
              </a:rPr>
              <a:t>Weitergabe und Vervielfältigung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nicht gestattet.</a:t>
            </a:r>
          </a:p>
          <a:p>
            <a:pPr>
              <a:spcBef>
                <a:spcPts val="1200"/>
              </a:spcBef>
            </a:pPr>
            <a:r>
              <a:rPr lang="en-US" sz="1000" kern="1200" noProof="0" dirty="0">
                <a:solidFill>
                  <a:schemeClr val="tx1"/>
                </a:solidFill>
                <a:effectLst/>
                <a:latin typeface="Arial"/>
                <a:ea typeface="+mn-ea"/>
                <a:cs typeface="+mn-cs"/>
              </a:rPr>
              <a:t>SAP und andere in diesem Dokument erwähnte Produkte und Dienstleistungen von SAP sowie die dazugehörigen Logos sind Marken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eingetragene Marken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einem SAP-Konzernunternehmen) in Deutschland und verschiedenen anderen Ländern weltweit.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Weitere Hinweise und Informationen zum Markenrecht finden Sie unter </a:t>
            </a:r>
            <a:r>
              <a:rPr lang="en-US" sz="1000" kern="1200" noProof="0" dirty="0">
                <a:solidFill>
                  <a:schemeClr val="tx1"/>
                </a:solidFill>
                <a:effectLst/>
                <a:latin typeface="Arial"/>
                <a:ea typeface="+mn-ea"/>
                <a:cs typeface="+mn-cs"/>
                <a:hlinkClick r:id="rId2"/>
              </a:rPr>
              <a:t>http://global.sap.com/corporate-de/legal/copyright/index.epx</a:t>
            </a:r>
            <a:r>
              <a:rPr lang="en-US" sz="1000" kern="1200" noProof="0" dirty="0">
                <a:solidFill>
                  <a:schemeClr val="tx1"/>
                </a:solidFill>
                <a:effectLst/>
                <a:latin typeface="Arial"/>
                <a:ea typeface="+mn-ea"/>
                <a:cs typeface="+mn-cs"/>
              </a:rPr>
              <a:t>.</a:t>
            </a:r>
          </a:p>
          <a:p>
            <a:pPr>
              <a:spcBef>
                <a:spcPts val="1200"/>
              </a:spcBef>
            </a:pPr>
            <a:r>
              <a:rPr lang="en-US"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deren Vertriebsfirmen angebotenen Softwareprodukte können Softwarekomponenten auch anderer Softwarehersteller enthalten.</a:t>
            </a:r>
          </a:p>
          <a:p>
            <a:pPr>
              <a:spcBef>
                <a:spcPts val="1200"/>
              </a:spcBef>
            </a:pPr>
            <a:r>
              <a:rPr lang="en-US" sz="1000" kern="1200" noProof="0" dirty="0">
                <a:solidFill>
                  <a:schemeClr val="tx1"/>
                </a:solidFill>
                <a:effectLst/>
                <a:latin typeface="Arial"/>
                <a:ea typeface="+mn-ea"/>
                <a:cs typeface="+mn-cs"/>
              </a:rPr>
              <a:t>Produkte können länderspezifische Unterschiede aufweisen.</a:t>
            </a:r>
          </a:p>
          <a:p>
            <a:pPr>
              <a:spcBef>
                <a:spcPts val="1200"/>
              </a:spcBef>
            </a:pPr>
            <a:r>
              <a:rPr lang="en-US"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übernehmen keinerlei Haftung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Gewährleistung für Fehler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Unvollständigkeiten in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steht lediglich für Produkte und Dienstleistungen nach der Maßgabe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die in der Vereinbarung über die jeweiligen Produkte und Dienstleistungen ausdrücklich geregelt ist. Keine der hierin enthaltenen Informationen ist als zusätzliche Garantie zu interpretieren. 	 </a:t>
            </a:r>
          </a:p>
          <a:p>
            <a:pPr>
              <a:spcBef>
                <a:spcPts val="1200"/>
              </a:spcBef>
            </a:pPr>
            <a:r>
              <a:rPr lang="en-US"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in keiner Weise verpflichtet, in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einer zugehörigen Präsentation dargestellte Geschäftsabläufe zu verfolgen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hierin wiedergegebene Funktionen zu entwickeln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zu veröffentlichen. Diese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eine zugehörige Präsentation, die Strategie und etwaige künftige Entwicklungen, Produkte und/</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Plattformen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ihrer Konzern-</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ihren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jederzeit und ohne Angabe von Gründen unangekündigt geändert werden.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Funktionen dar. Sämtliche vorausschauenden Aussagen unterliegen unterschiedlichen Risiken und Unsicherheiten, durch die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1108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120441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666" y="6053668"/>
            <a:ext cx="2571749" cy="493672"/>
          </a:xfrm>
          <a:prstGeom prst="rect">
            <a:avLst/>
          </a:prstGeom>
        </p:spPr>
      </p:pic>
    </p:spTree>
    <p:extLst>
      <p:ext uri="{BB962C8B-B14F-4D97-AF65-F5344CB8AC3E}">
        <p14:creationId xmlns:p14="http://schemas.microsoft.com/office/powerpoint/2010/main" val="2534112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3631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437083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8367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 1st Time Us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p:cNvGrpSpPr/>
          <p:nvPr userDrawn="1"/>
        </p:nvGrpSpPr>
        <p:grpSpPr>
          <a:xfrm>
            <a:off x="6815697" y="529163"/>
            <a:ext cx="1880010" cy="381000"/>
            <a:chOff x="6405781" y="497631"/>
            <a:chExt cx="1880010" cy="381000"/>
          </a:xfrm>
        </p:grpSpPr>
        <p:sp>
          <p:nvSpPr>
            <p:cNvPr id="5" name="AutoShape 38"/>
            <p:cNvSpPr>
              <a:spLocks noChangeArrowheads="1"/>
            </p:cNvSpPr>
            <p:nvPr userDrawn="1"/>
          </p:nvSpPr>
          <p:spPr bwMode="auto">
            <a:xfrm>
              <a:off x="6405781" y="497631"/>
              <a:ext cx="457200" cy="381000"/>
            </a:xfrm>
            <a:prstGeom prst="star5">
              <a:avLst/>
            </a:prstGeom>
            <a:solidFill>
              <a:schemeClr val="accent1"/>
            </a:solidFill>
            <a:ln w="9525" algn="ctr">
              <a:noFill/>
              <a:miter lim="800000"/>
              <a:headEnd/>
              <a:tailEnd/>
            </a:ln>
            <a:effectLst/>
          </p:spPr>
          <p:txBody>
            <a:bodyPr wrap="none" lIns="0" anchor="ctr"/>
            <a:lstStyle/>
            <a:p>
              <a:pPr marL="285750" indent="-285750" algn="ctr" fontAlgn="base">
                <a:spcBef>
                  <a:spcPct val="0"/>
                </a:spcBef>
                <a:spcAft>
                  <a:spcPct val="0"/>
                </a:spcAft>
                <a:defRPr/>
              </a:pPr>
              <a:r>
                <a:rPr lang="en-US" sz="1000" b="1" dirty="0">
                  <a:solidFill>
                    <a:srgbClr val="000000"/>
                  </a:solidFill>
                  <a:latin typeface="Arial" charset="0"/>
                </a:rPr>
                <a:t>  1</a:t>
              </a:r>
            </a:p>
          </p:txBody>
        </p:sp>
        <p:sp>
          <p:nvSpPr>
            <p:cNvPr id="3" name="TextBox 2"/>
            <p:cNvSpPr txBox="1"/>
            <p:nvPr userDrawn="1"/>
          </p:nvSpPr>
          <p:spPr>
            <a:xfrm>
              <a:off x="6894513" y="565021"/>
              <a:ext cx="1391278"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dirty="0">
                  <a:solidFill>
                    <a:srgbClr val="666666"/>
                  </a:solidFill>
                  <a:latin typeface="Arial" pitchFamily="34" charset="0"/>
                  <a:cs typeface="Arial" pitchFamily="34" charset="0"/>
                </a:rPr>
                <a:t>First Time User</a:t>
              </a:r>
            </a:p>
          </p:txBody>
        </p:sp>
      </p:grpSp>
    </p:spTree>
    <p:extLst>
      <p:ext uri="{BB962C8B-B14F-4D97-AF65-F5344CB8AC3E}">
        <p14:creationId xmlns:p14="http://schemas.microsoft.com/office/powerpoint/2010/main" val="427372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0277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Tree>
    <p:extLst>
      <p:ext uri="{BB962C8B-B14F-4D97-AF65-F5344CB8AC3E}">
        <p14:creationId xmlns:p14="http://schemas.microsoft.com/office/powerpoint/2010/main" val="4064511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4861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877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Tree>
    <p:extLst>
      <p:ext uri="{BB962C8B-B14F-4D97-AF65-F5344CB8AC3E}">
        <p14:creationId xmlns:p14="http://schemas.microsoft.com/office/powerpoint/2010/main" val="1382216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noChangeArrowheads="1"/>
          </p:cNvSpPr>
          <p:nvPr>
            <p:ph type="sldNum" sz="quarter" idx="11"/>
          </p:nvPr>
        </p:nvSpPr>
        <p:spPr>
          <a:xfrm>
            <a:off x="106363" y="6508601"/>
            <a:ext cx="407987" cy="306388"/>
          </a:xfrm>
          <a:prstGeom prst="rect">
            <a:avLst/>
          </a:prstGeom>
          <a:ln/>
        </p:spPr>
        <p:txBody>
          <a:bodyPr/>
          <a:lstStyle>
            <a:lvl1pPr>
              <a:defRPr/>
            </a:lvl1pPr>
          </a:lstStyle>
          <a:p>
            <a:pPr fontAlgn="base">
              <a:spcBef>
                <a:spcPct val="0"/>
              </a:spcBef>
              <a:spcAft>
                <a:spcPct val="0"/>
              </a:spcAft>
              <a:defRPr/>
            </a:pPr>
            <a:fld id="{140E8EEC-E7EB-44AA-9713-F3AD9A4A0444}" type="slidenum">
              <a:rPr lang="en-US">
                <a:solidFill>
                  <a:srgbClr val="000000"/>
                </a:solidFill>
                <a:latin typeface="Arial" charset="0"/>
              </a:rPr>
              <a:pPr fontAlgn="base">
                <a:spcBef>
                  <a:spcPct val="0"/>
                </a:spcBef>
                <a:spcAft>
                  <a:spcPct val="0"/>
                </a:spcAft>
                <a:defRPr/>
              </a:pPr>
              <a:t>‹#›</a:t>
            </a:fld>
            <a:endParaRPr lang="en-US" dirty="0">
              <a:solidFill>
                <a:srgbClr val="000000"/>
              </a:solidFill>
              <a:latin typeface="Arial" charset="0"/>
            </a:endParaRPr>
          </a:p>
        </p:txBody>
      </p:sp>
    </p:spTree>
    <p:extLst>
      <p:ext uri="{BB962C8B-B14F-4D97-AF65-F5344CB8AC3E}">
        <p14:creationId xmlns:p14="http://schemas.microsoft.com/office/powerpoint/2010/main" val="394237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106363" y="6508601"/>
            <a:ext cx="407987" cy="306388"/>
          </a:xfrm>
          <a:prstGeom prst="rect">
            <a:avLst/>
          </a:prstGeom>
        </p:spPr>
        <p:txBody>
          <a:bodyPr/>
          <a:lstStyle>
            <a:lvl1pPr>
              <a:defRPr/>
            </a:lvl1pPr>
          </a:lstStyle>
          <a:p>
            <a:pPr fontAlgn="base">
              <a:spcBef>
                <a:spcPct val="0"/>
              </a:spcBef>
              <a:spcAft>
                <a:spcPct val="0"/>
              </a:spcAft>
            </a:pPr>
            <a:fld id="{46841FCA-D452-4550-BE4C-7CB6932933CB}"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434422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403928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4652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653539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0597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8636849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96598457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4566844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29050898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383266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34822250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4160961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561825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76685559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695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967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62747696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681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1364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863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0150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3690063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2801965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1646995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77788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510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326816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7817398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sz="2400" b="1" kern="1200" noProof="0" dirty="0">
                <a:solidFill>
                  <a:schemeClr val="accent2"/>
                </a:solidFill>
                <a:latin typeface="+mj-lt"/>
                <a:ea typeface="+mj-ea"/>
                <a:cs typeface="+mj-cs"/>
              </a:rPr>
              <a:t>© 2016 SAP SE oder ein SAP-Konzernunternehmen. </a:t>
            </a:r>
            <a:br>
              <a:rPr lang="de-DE" sz="2400" b="1" kern="1200" noProof="0" dirty="0">
                <a:solidFill>
                  <a:schemeClr val="accent2"/>
                </a:solidFill>
                <a:latin typeface="+mj-lt"/>
                <a:ea typeface="+mj-ea"/>
                <a:cs typeface="+mj-cs"/>
              </a:rPr>
            </a:br>
            <a:r>
              <a:rPr lang="de-DE" sz="2400" b="1" kern="1200" noProof="0" dirty="0">
                <a:solidFill>
                  <a:schemeClr val="accent2"/>
                </a:solidFill>
                <a:latin typeface="+mj-lt"/>
                <a:ea typeface="+mj-ea"/>
                <a:cs typeface="+mj-cs"/>
              </a:rPr>
              <a:t>Alle Rechte vorbehalten.</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de-DE" sz="10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nicht gestattet.</a:t>
            </a:r>
          </a:p>
          <a:p>
            <a:pPr>
              <a:spcBef>
                <a:spcPts val="1200"/>
              </a:spcBef>
            </a:pPr>
            <a:r>
              <a:rPr lang="de-DE" sz="10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von einem SAP-Konzernunternehmen) in Deutschland und verschiedenen anderen Ländern weltweit.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Weitere Hinweise und Informationen zum Markenrecht finden Sie unter </a:t>
            </a:r>
            <a:r>
              <a:rPr lang="de-DE" sz="1000" kern="1200" noProof="0" dirty="0">
                <a:solidFill>
                  <a:schemeClr val="tx1"/>
                </a:solidFill>
                <a:effectLst/>
                <a:latin typeface="Arial"/>
                <a:ea typeface="+mn-ea"/>
                <a:cs typeface="+mn-cs"/>
                <a:hlinkClick r:id="rId2"/>
              </a:rPr>
              <a:t>http://global.sap.com/corporate-de/legal/copyright/index.epx</a:t>
            </a:r>
            <a:r>
              <a:rPr lang="de-DE" sz="1000" kern="1200" noProof="0" dirty="0">
                <a:solidFill>
                  <a:schemeClr val="tx1"/>
                </a:solidFill>
                <a:effectLst/>
                <a:latin typeface="Arial"/>
                <a:ea typeface="+mn-ea"/>
                <a:cs typeface="+mn-cs"/>
              </a:rPr>
              <a:t>.</a:t>
            </a:r>
          </a:p>
          <a:p>
            <a:pPr>
              <a:spcBef>
                <a:spcPts val="1200"/>
              </a:spcBef>
            </a:pPr>
            <a:r>
              <a:rPr lang="de-DE"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000" kern="1200" noProof="0" dirty="0">
                <a:solidFill>
                  <a:schemeClr val="tx1"/>
                </a:solidFill>
                <a:effectLst/>
                <a:latin typeface="Arial"/>
                <a:ea typeface="+mn-ea"/>
                <a:cs typeface="+mn-cs"/>
              </a:rPr>
              <a:t>Produkte können länderspezifische Unterschiede aufweisen.</a:t>
            </a:r>
          </a:p>
          <a:p>
            <a:pPr>
              <a:spcBef>
                <a:spcPts val="1200"/>
              </a:spcBef>
            </a:pPr>
            <a:r>
              <a:rPr lang="de-DE"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übernehmen keinerlei Haftung oder Gewährleistung für Fehler oder Unvollständigkeiten in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eine zugehörige Präsentation, die Strategie und etwaige künftige Entwicklungen, Produkte und/oder Plattformen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ihrer Konzern-</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ihren Konzernunternehmen jederzeit und ohne Angabe von Gründen unangekündigt geändert werden.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79967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4168215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Road map: 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a:t>Insert page title</a:t>
            </a:r>
            <a:endParaRPr lang="en-US" dirty="0"/>
          </a:p>
        </p:txBody>
      </p:sp>
      <p:sp>
        <p:nvSpPr>
          <p:cNvPr id="5" name="Content Placeholder 5"/>
          <p:cNvSpPr>
            <a:spLocks noGrp="1"/>
          </p:cNvSpPr>
          <p:nvPr>
            <p:ph sz="quarter" idx="10" hasCustomPrompt="1"/>
          </p:nvPr>
        </p:nvSpPr>
        <p:spPr>
          <a:xfrm>
            <a:off x="0" y="6086475"/>
            <a:ext cx="9144000" cy="252000"/>
          </a:xfrm>
          <a:solidFill>
            <a:schemeClr val="accent1"/>
          </a:solidFill>
          <a:ln w="9525">
            <a:noFill/>
            <a:round/>
            <a:headEnd/>
            <a:tailEnd/>
          </a:ln>
        </p:spPr>
        <p:txBody>
          <a:bodyPr vert="horz" lIns="0" tIns="0" rIns="0" bIns="0" rtlCol="0" anchor="ctr" anchorCtr="0">
            <a:noAutofit/>
          </a:bodyPr>
          <a:lstStyle>
            <a:lvl1pPr marL="0" algn="ctr" defTabSz="898486"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898486" rtl="0" eaLnBrk="1" fontAlgn="base" latinLnBrk="0" hangingPunct="1">
              <a:lnSpc>
                <a:spcPct val="100000"/>
              </a:lnSpc>
              <a:spcBef>
                <a:spcPts val="1593"/>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235362796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Roadmap - Solution Enhancements - Solution E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17" name="Text Placeholder 12"/>
          <p:cNvSpPr>
            <a:spLocks noGrp="1"/>
          </p:cNvSpPr>
          <p:nvPr>
            <p:ph type="body" sz="quarter" idx="11" hasCustomPrompt="1"/>
          </p:nvPr>
        </p:nvSpPr>
        <p:spPr>
          <a:xfrm>
            <a:off x="324008"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8" name="Text Placeholder 17"/>
          <p:cNvSpPr>
            <a:spLocks noGrp="1"/>
          </p:cNvSpPr>
          <p:nvPr>
            <p:ph type="body" sz="quarter" idx="14" hasCustomPrompt="1"/>
          </p:nvPr>
        </p:nvSpPr>
        <p:spPr>
          <a:xfrm>
            <a:off x="5896720" y="1690687"/>
            <a:ext cx="2923430" cy="169277"/>
          </a:xfrm>
        </p:spPr>
        <p:txBody>
          <a:bodyPr wrap="square">
            <a:spAutoFit/>
          </a:bodyPr>
          <a:lstStyle>
            <a:lvl1pPr>
              <a:defRPr sz="1100" b="0">
                <a:solidFill>
                  <a:schemeClr val="accent2"/>
                </a:solidFill>
              </a:defRPr>
            </a:lvl1pPr>
          </a:lstStyle>
          <a:p>
            <a:pPr lvl="0"/>
            <a:r>
              <a:rPr lang="en-US" dirty="0"/>
              <a:t>Add text</a:t>
            </a:r>
          </a:p>
        </p:txBody>
      </p:sp>
      <p:sp>
        <p:nvSpPr>
          <p:cNvPr id="11" name="Text Placeholder 12"/>
          <p:cNvSpPr>
            <a:spLocks noGrp="1"/>
          </p:cNvSpPr>
          <p:nvPr>
            <p:ph type="body" sz="quarter" idx="15" hasCustomPrompt="1"/>
          </p:nvPr>
        </p:nvSpPr>
        <p:spPr>
          <a:xfrm>
            <a:off x="3048313"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9" name="Content Placeholder 5"/>
          <p:cNvSpPr>
            <a:spLocks noGrp="1"/>
          </p:cNvSpPr>
          <p:nvPr>
            <p:ph sz="quarter" idx="10" hasCustomPrompt="1"/>
          </p:nvPr>
        </p:nvSpPr>
        <p:spPr>
          <a:xfrm>
            <a:off x="0" y="6086476"/>
            <a:ext cx="9144000" cy="252000"/>
          </a:xfrm>
          <a:solidFill>
            <a:schemeClr val="accent1"/>
          </a:solidFill>
          <a:ln w="9525">
            <a:noFill/>
            <a:round/>
            <a:headEnd/>
            <a:tailEnd/>
          </a:ln>
        </p:spPr>
        <p:txBody>
          <a:bodyPr vert="horz" lIns="0" tIns="0" rIns="0" bIns="0" rtlCol="0" anchor="ctr" anchorCtr="0">
            <a:noAutofit/>
          </a:bodyPr>
          <a:lstStyle>
            <a:lvl1pPr marL="0" marR="0" indent="0" algn="ctr" defTabSz="913445" rtl="0" eaLnBrk="1" fontAlgn="base" latinLnBrk="0" hangingPunct="1">
              <a:lnSpc>
                <a:spcPct val="100000"/>
              </a:lnSpc>
              <a:spcBef>
                <a:spcPts val="1619"/>
              </a:spcBef>
              <a:spcAft>
                <a:spcPct val="0"/>
              </a:spcAft>
              <a:buClr>
                <a:schemeClr val="accent1"/>
              </a:buClr>
              <a:buSzPct val="80000"/>
              <a:buFontTx/>
              <a:buNone/>
              <a:tabLst/>
              <a:defRPr lang="en-US" sz="11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3445" rtl="0" eaLnBrk="1" fontAlgn="base" latinLnBrk="0" hangingPunct="1">
              <a:lnSpc>
                <a:spcPct val="100000"/>
              </a:lnSpc>
              <a:spcBef>
                <a:spcPts val="1619"/>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1027523090"/>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287362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867279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38795938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517988202"/>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17247621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73915570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54533502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38945782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10961004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40188622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61295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62088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18258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51435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82801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10078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648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338935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34600128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22380112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5175343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915602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6812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6941396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a:solidFill>
                  <a:schemeClr val="accent2"/>
                </a:solidFill>
                <a:latin typeface="+mj-lt"/>
                <a:ea typeface="+mj-ea"/>
                <a:cs typeface="+mj-cs"/>
              </a:rPr>
              <a:t>© 2016 SAP SE </a:t>
            </a:r>
            <a:r>
              <a:rPr lang="en-US" sz="2400" b="1" kern="1200" noProof="0" dirty="0" err="1">
                <a:solidFill>
                  <a:schemeClr val="accent2"/>
                </a:solidFill>
                <a:latin typeface="+mj-lt"/>
                <a:ea typeface="+mj-ea"/>
                <a:cs typeface="+mj-cs"/>
              </a:rPr>
              <a:t>oder</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ein</a:t>
            </a:r>
            <a:r>
              <a:rPr lang="en-US" sz="2400" b="1" kern="1200" noProof="0" dirty="0">
                <a:solidFill>
                  <a:schemeClr val="accent2"/>
                </a:solidFill>
                <a:latin typeface="+mj-lt"/>
                <a:ea typeface="+mj-ea"/>
                <a:cs typeface="+mj-cs"/>
              </a:rPr>
              <a:t> SAP-Konzernunternehmen. </a:t>
            </a:r>
            <a:br>
              <a:rPr lang="en-US" sz="2400" b="1" kern="1200" noProof="0" dirty="0">
                <a:solidFill>
                  <a:schemeClr val="accent2"/>
                </a:solidFill>
                <a:latin typeface="+mj-lt"/>
                <a:ea typeface="+mj-ea"/>
                <a:cs typeface="+mj-cs"/>
              </a:rPr>
            </a:br>
            <a:r>
              <a:rPr lang="en-US" sz="2400" b="1" kern="1200" noProof="0" dirty="0" err="1">
                <a:solidFill>
                  <a:schemeClr val="accent2"/>
                </a:solidFill>
                <a:latin typeface="+mj-lt"/>
                <a:ea typeface="+mj-ea"/>
                <a:cs typeface="+mj-cs"/>
              </a:rPr>
              <a:t>Alle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Rechte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vorbehalten</a:t>
            </a:r>
            <a:r>
              <a:rPr lang="en-US" sz="2400" b="1" kern="1200" noProof="0" dirty="0">
                <a:solidFill>
                  <a:schemeClr val="accent2"/>
                </a:solidFill>
                <a:latin typeface="+mj-lt"/>
                <a:ea typeface="+mj-ea"/>
                <a:cs typeface="+mj-cs"/>
              </a:rPr>
              <a:t>.</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en-US" sz="1000" kern="1200" noProof="0" dirty="0">
                <a:solidFill>
                  <a:schemeClr val="tx1"/>
                </a:solidFill>
                <a:effectLst/>
                <a:latin typeface="Arial"/>
                <a:ea typeface="+mn-ea"/>
                <a:cs typeface="+mn-cs"/>
              </a:rPr>
              <a:t>Weitergabe und Vervielfältigung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nicht gestattet.</a:t>
            </a:r>
          </a:p>
          <a:p>
            <a:pPr>
              <a:spcBef>
                <a:spcPts val="1200"/>
              </a:spcBef>
            </a:pPr>
            <a:r>
              <a:rPr lang="en-US" sz="1000" kern="1200" noProof="0" dirty="0">
                <a:solidFill>
                  <a:schemeClr val="tx1"/>
                </a:solidFill>
                <a:effectLst/>
                <a:latin typeface="Arial"/>
                <a:ea typeface="+mn-ea"/>
                <a:cs typeface="+mn-cs"/>
              </a:rPr>
              <a:t>SAP und andere in diesem Dokument erwähnte Produkte und Dienstleistungen von SAP sowie die dazugehörigen Logos sind Marken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eingetragene Marken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einem SAP-Konzernunternehmen) in Deutschland und verschiedenen anderen Ländern weltweit.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Weitere Hinweise und Informationen zum Markenrecht finden Sie unter </a:t>
            </a:r>
            <a:r>
              <a:rPr lang="en-US" sz="1000" kern="1200" noProof="0" dirty="0">
                <a:solidFill>
                  <a:schemeClr val="tx1"/>
                </a:solidFill>
                <a:effectLst/>
                <a:latin typeface="Arial"/>
                <a:ea typeface="+mn-ea"/>
                <a:cs typeface="+mn-cs"/>
                <a:hlinkClick r:id="rId2"/>
              </a:rPr>
              <a:t>http://global.sap.com/corporate-de/legal/copyright/index.epx</a:t>
            </a:r>
            <a:r>
              <a:rPr lang="en-US" sz="1000" kern="1200" noProof="0" dirty="0">
                <a:solidFill>
                  <a:schemeClr val="tx1"/>
                </a:solidFill>
                <a:effectLst/>
                <a:latin typeface="Arial"/>
                <a:ea typeface="+mn-ea"/>
                <a:cs typeface="+mn-cs"/>
              </a:rPr>
              <a:t>.</a:t>
            </a:r>
          </a:p>
          <a:p>
            <a:pPr>
              <a:spcBef>
                <a:spcPts val="1200"/>
              </a:spcBef>
            </a:pPr>
            <a:r>
              <a:rPr lang="en-US"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deren Vertriebsfirmen angebotenen Softwareprodukte können Softwarekomponenten auch anderer Softwarehersteller enthalten.</a:t>
            </a:r>
          </a:p>
          <a:p>
            <a:pPr>
              <a:spcBef>
                <a:spcPts val="1200"/>
              </a:spcBef>
            </a:pPr>
            <a:r>
              <a:rPr lang="en-US" sz="1000" kern="1200" noProof="0" dirty="0">
                <a:solidFill>
                  <a:schemeClr val="tx1"/>
                </a:solidFill>
                <a:effectLst/>
                <a:latin typeface="Arial"/>
                <a:ea typeface="+mn-ea"/>
                <a:cs typeface="+mn-cs"/>
              </a:rPr>
              <a:t>Produkte können länderspezifische Unterschiede aufweisen.</a:t>
            </a:r>
          </a:p>
          <a:p>
            <a:pPr>
              <a:spcBef>
                <a:spcPts val="1200"/>
              </a:spcBef>
            </a:pPr>
            <a:r>
              <a:rPr lang="en-US"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übernehmen keinerlei Haftung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Gewährleistung für Fehler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Unvollständigkeiten in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steht lediglich für Produkte und Dienstleistungen nach der Maßgabe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die in der Vereinbarung über die jeweiligen Produkte und Dienstleistungen ausdrücklich geregelt ist. Keine der hierin enthaltenen Informationen ist als zusätzliche Garantie zu interpretieren. 	 </a:t>
            </a:r>
          </a:p>
          <a:p>
            <a:pPr>
              <a:spcBef>
                <a:spcPts val="1200"/>
              </a:spcBef>
            </a:pPr>
            <a:r>
              <a:rPr lang="en-US"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in keiner Weise verpflichtet, in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einer zugehörigen Präsentation dargestellte Geschäftsabläufe zu verfolgen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hierin wiedergegebene Funktionen zu entwickeln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zu veröffentlichen. Diese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eine zugehörige Präsentation, die Strategie und etwaige künftige Entwicklungen, Produkte und/</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Plattformen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ihrer Konzern-</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ihren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jederzeit und ohne Angabe von Gründen unangekündigt geändert werden.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Funktionen dar. Sämtliche vorausschauenden Aussagen unterliegen unterschiedlichen Risiken und Unsicherheiten, durch die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1421173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22196659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Roadmap - Solution Enhancements - Solution E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17" name="Text Placeholder 12"/>
          <p:cNvSpPr>
            <a:spLocks noGrp="1"/>
          </p:cNvSpPr>
          <p:nvPr>
            <p:ph type="body" sz="quarter" idx="11" hasCustomPrompt="1"/>
          </p:nvPr>
        </p:nvSpPr>
        <p:spPr>
          <a:xfrm>
            <a:off x="324008"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8" name="Text Placeholder 17"/>
          <p:cNvSpPr>
            <a:spLocks noGrp="1"/>
          </p:cNvSpPr>
          <p:nvPr>
            <p:ph type="body" sz="quarter" idx="14" hasCustomPrompt="1"/>
          </p:nvPr>
        </p:nvSpPr>
        <p:spPr>
          <a:xfrm>
            <a:off x="5896720" y="1690687"/>
            <a:ext cx="2923430" cy="169277"/>
          </a:xfrm>
        </p:spPr>
        <p:txBody>
          <a:bodyPr wrap="square">
            <a:spAutoFit/>
          </a:bodyPr>
          <a:lstStyle>
            <a:lvl1pPr>
              <a:defRPr sz="1100" b="0">
                <a:solidFill>
                  <a:schemeClr val="accent2"/>
                </a:solidFill>
              </a:defRPr>
            </a:lvl1pPr>
          </a:lstStyle>
          <a:p>
            <a:pPr lvl="0"/>
            <a:r>
              <a:rPr lang="en-US" dirty="0"/>
              <a:t>Add text</a:t>
            </a:r>
          </a:p>
        </p:txBody>
      </p:sp>
      <p:sp>
        <p:nvSpPr>
          <p:cNvPr id="11" name="Text Placeholder 12"/>
          <p:cNvSpPr>
            <a:spLocks noGrp="1"/>
          </p:cNvSpPr>
          <p:nvPr>
            <p:ph type="body" sz="quarter" idx="15" hasCustomPrompt="1"/>
          </p:nvPr>
        </p:nvSpPr>
        <p:spPr>
          <a:xfrm>
            <a:off x="3048313"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9" name="Content Placeholder 5"/>
          <p:cNvSpPr>
            <a:spLocks noGrp="1"/>
          </p:cNvSpPr>
          <p:nvPr>
            <p:ph sz="quarter" idx="10" hasCustomPrompt="1"/>
          </p:nvPr>
        </p:nvSpPr>
        <p:spPr>
          <a:xfrm>
            <a:off x="0" y="6086476"/>
            <a:ext cx="9144000" cy="252000"/>
          </a:xfrm>
          <a:solidFill>
            <a:schemeClr val="accent1"/>
          </a:solidFill>
          <a:ln w="9525">
            <a:noFill/>
            <a:round/>
            <a:headEnd/>
            <a:tailEnd/>
          </a:ln>
        </p:spPr>
        <p:txBody>
          <a:bodyPr vert="horz" lIns="0" tIns="0" rIns="0" bIns="0" rtlCol="0" anchor="ctr" anchorCtr="0">
            <a:noAutofit/>
          </a:bodyPr>
          <a:lstStyle>
            <a:lvl1pPr marL="0" marR="0" indent="0" algn="ctr" defTabSz="913445" rtl="0" eaLnBrk="1" fontAlgn="base" latinLnBrk="0" hangingPunct="1">
              <a:lnSpc>
                <a:spcPct val="100000"/>
              </a:lnSpc>
              <a:spcBef>
                <a:spcPts val="1619"/>
              </a:spcBef>
              <a:spcAft>
                <a:spcPct val="0"/>
              </a:spcAft>
              <a:buClr>
                <a:schemeClr val="accent1"/>
              </a:buClr>
              <a:buSzPct val="80000"/>
              <a:buFontTx/>
              <a:buNone/>
              <a:tabLst/>
              <a:defRPr lang="en-US" sz="11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3445" rtl="0" eaLnBrk="1" fontAlgn="base" latinLnBrk="0" hangingPunct="1">
              <a:lnSpc>
                <a:spcPct val="100000"/>
              </a:lnSpc>
              <a:spcBef>
                <a:spcPts val="1619"/>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711385307"/>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Basic Para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411480"/>
            <a:ext cx="6858000" cy="914400"/>
          </a:xfrm>
          <a:prstGeom prst="rect">
            <a:avLst/>
          </a:prstGeom>
        </p:spPr>
        <p:txBody>
          <a:bodyPr/>
          <a:lstStyle>
            <a:lvl1pPr>
              <a:defRPr b="0" i="0">
                <a:latin typeface="Arial Black"/>
                <a:cs typeface="Arial Black"/>
              </a:defRPr>
            </a:lvl1pPr>
          </a:lstStyle>
          <a:p>
            <a:r>
              <a:rPr lang="en-US" dirty="0"/>
              <a:t>Click to edit master title style</a:t>
            </a:r>
          </a:p>
        </p:txBody>
      </p:sp>
      <p:sp>
        <p:nvSpPr>
          <p:cNvPr id="3" name="Subtitle 2"/>
          <p:cNvSpPr>
            <a:spLocks noGrp="1"/>
          </p:cNvSpPr>
          <p:nvPr>
            <p:ph type="subTitle" idx="1" hasCustomPrompt="1"/>
          </p:nvPr>
        </p:nvSpPr>
        <p:spPr>
          <a:xfrm>
            <a:off x="411480" y="1752600"/>
            <a:ext cx="8351520" cy="4191000"/>
          </a:xfrm>
          <a:prstGeom prst="rect">
            <a:avLst/>
          </a:prstGeom>
        </p:spPr>
        <p:txBody>
          <a:bodyPr/>
          <a:lstStyle>
            <a:lvl1pPr marL="0" indent="0" algn="l">
              <a:lnSpc>
                <a:spcPct val="110000"/>
              </a:lnSpc>
              <a:spcAft>
                <a:spcPts val="675"/>
              </a:spcAft>
              <a:buFont typeface="Arial" panose="020B0604020202020204" pitchFamily="34" charset="0"/>
              <a:buNone/>
              <a:defRPr sz="1013" baseline="0">
                <a:solidFill>
                  <a:schemeClr val="tx1"/>
                </a:solidFill>
                <a:latin typeface="Cambria"/>
                <a:cs typeface="Cambria"/>
              </a:defRPr>
            </a:lvl1pPr>
            <a:lvl2pPr marL="257169" indent="0" algn="l">
              <a:buFont typeface="Arial" panose="020B0604020202020204" pitchFamily="34" charset="0"/>
              <a:buNone/>
              <a:defRPr>
                <a:solidFill>
                  <a:schemeClr val="tx1"/>
                </a:solidFill>
              </a:defRPr>
            </a:lvl2pPr>
            <a:lvl3pPr marL="514338" indent="0" algn="l">
              <a:buFont typeface="Arial" panose="020B0604020202020204" pitchFamily="34" charset="0"/>
              <a:buNone/>
              <a:defRPr>
                <a:solidFill>
                  <a:schemeClr val="tx1"/>
                </a:solidFill>
              </a:defRPr>
            </a:lvl3pPr>
            <a:lvl4pPr marL="771506" indent="0" algn="l">
              <a:buFont typeface="Arial" panose="020B0604020202020204" pitchFamily="34" charset="0"/>
              <a:buNone/>
              <a:defRPr>
                <a:solidFill>
                  <a:schemeClr val="tx1"/>
                </a:solidFill>
              </a:defRPr>
            </a:lvl4pPr>
            <a:lvl5pPr marL="1028675" indent="0" algn="l">
              <a:buFont typeface="Arial" panose="020B0604020202020204" pitchFamily="34" charset="0"/>
              <a:buNone/>
              <a:defRPr>
                <a:solidFill>
                  <a:schemeClr val="tx1"/>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11163" y="6375561"/>
            <a:ext cx="1143000" cy="184665"/>
          </a:xfrm>
          <a:prstGeom prst="rect">
            <a:avLst/>
          </a:prstGeom>
        </p:spPr>
        <p:txBody>
          <a:bodyPr anchor="ct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8561835" y="6375755"/>
            <a:ext cx="228598" cy="184665"/>
          </a:xfrm>
          <a:prstGeom prst="rect">
            <a:avLst/>
          </a:prstGeom>
        </p:spPr>
        <p:txBody>
          <a:bodyPr anchor="ctr"/>
          <a:lstStyle>
            <a:lvl1pPr>
              <a:defRPr sz="450"/>
            </a:lvl1pPr>
          </a:lstStyle>
          <a:p>
            <a:fld id="{FF74FD0C-C212-3E42-822A-D9927A3F32B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3382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1553114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4770615" y="1620000"/>
            <a:ext cx="3994960" cy="4716000"/>
          </a:xfrm>
          <a:noFill/>
        </p:spPr>
        <p:txBody>
          <a:bodyPr vert="horz" lIns="0" tIns="1512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377901" y="1620000"/>
            <a:ext cx="399496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377902" y="504000"/>
            <a:ext cx="8387673"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83819718"/>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General paragraph with bulleted list">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411164" y="1633729"/>
            <a:ext cx="8351521" cy="4427221"/>
          </a:xfrm>
          <a:prstGeom prst="rect">
            <a:avLst/>
          </a:prstGeom>
        </p:spPr>
        <p:txBody>
          <a:bodyPr lIns="137160">
            <a:normAutofit/>
          </a:bodyPr>
          <a:lstStyle>
            <a:lvl1pPr algn="l">
              <a:lnSpc>
                <a:spcPct val="120000"/>
              </a:lnSpc>
              <a:spcAft>
                <a:spcPts val="600"/>
              </a:spcAft>
              <a:defRPr sz="1600" b="0" i="0">
                <a:latin typeface="Cambria" charset="0"/>
                <a:ea typeface="Cambria" charset="0"/>
                <a:cs typeface="Cambria" charset="0"/>
              </a:defRPr>
            </a:lvl1pPr>
            <a:lvl2pPr marL="228594" indent="-228594" algn="l">
              <a:lnSpc>
                <a:spcPct val="120000"/>
              </a:lnSpc>
              <a:spcAft>
                <a:spcPts val="600"/>
              </a:spcAft>
              <a:buFont typeface="Arial" panose="020B0604020202020204" pitchFamily="34" charset="0"/>
              <a:buChar char="•"/>
              <a:defRPr sz="1600"/>
            </a:lvl2pPr>
            <a:lvl3pPr marL="457189" indent="-228594" algn="l">
              <a:lnSpc>
                <a:spcPct val="120000"/>
              </a:lnSpc>
              <a:spcAft>
                <a:spcPts val="600"/>
              </a:spcAft>
              <a:buFont typeface="Arial" panose="020B0604020202020204" pitchFamily="34" charset="0"/>
              <a:buChar char="•"/>
              <a:defRPr sz="1600"/>
            </a:lvl3pPr>
            <a:lvl4pPr marL="685783" indent="-228594" algn="l">
              <a:lnSpc>
                <a:spcPct val="120000"/>
              </a:lnSpc>
              <a:spcAft>
                <a:spcPts val="600"/>
              </a:spcAft>
              <a:buFont typeface="Arial" panose="020B0604020202020204" pitchFamily="34" charset="0"/>
              <a:buChar char="•"/>
              <a:defRPr sz="1600"/>
            </a:lvl4pPr>
            <a:lvl5pPr marL="914378" indent="-228594" algn="l">
              <a:lnSpc>
                <a:spcPct val="120000"/>
              </a:lnSpc>
              <a:spcAft>
                <a:spcPts val="600"/>
              </a:spcAft>
              <a:buFont typeface="Arial" panose="020B0604020202020204" pitchFamily="34" charset="0"/>
              <a:buChar char="•"/>
              <a:defRPr sz="1600"/>
            </a:lvl5pPr>
            <a:lvl6pPr marL="1142972" indent="-228594">
              <a:lnSpc>
                <a:spcPct val="120000"/>
              </a:lnSpc>
              <a:spcAft>
                <a:spcPts val="600"/>
              </a:spcAft>
              <a:buFont typeface="Arial" panose="020B0604020202020204" pitchFamily="34" charset="0"/>
              <a:buChar char="•"/>
              <a:defRPr sz="1600"/>
            </a:lvl6pPr>
            <a:lvl7pPr marL="1371566" indent="-228594">
              <a:lnSpc>
                <a:spcPct val="120000"/>
              </a:lnSpc>
              <a:spcAft>
                <a:spcPts val="600"/>
              </a:spcAft>
              <a:buFont typeface="Arial" panose="020B0604020202020204" pitchFamily="34" charset="0"/>
              <a:buChar char="•"/>
              <a:defRPr sz="1600"/>
            </a:lvl7pPr>
            <a:lvl8pPr marL="1600160" indent="-228594">
              <a:lnSpc>
                <a:spcPct val="120000"/>
              </a:lnSpc>
              <a:spcBef>
                <a:spcPts val="0"/>
              </a:spcBef>
              <a:spcAft>
                <a:spcPts val="600"/>
              </a:spcAft>
              <a:buFont typeface="Arial" panose="020B0604020202020204" pitchFamily="34" charset="0"/>
              <a:buChar char="•"/>
              <a:defRPr sz="1600"/>
            </a:lvl8pPr>
            <a:lvl9pPr marL="1828754" indent="-228594">
              <a:lnSpc>
                <a:spcPct val="120000"/>
              </a:lnSpc>
              <a:buFont typeface="Courier New" charset="0"/>
              <a:buChar char="o"/>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 Eighth level</a:t>
            </a:r>
          </a:p>
          <a:p>
            <a:pPr lvl="8"/>
            <a:endParaRPr lang="en-US" dirty="0"/>
          </a:p>
        </p:txBody>
      </p:sp>
      <p:sp>
        <p:nvSpPr>
          <p:cNvPr id="4" name="Title 1"/>
          <p:cNvSpPr>
            <a:spLocks noGrp="1"/>
          </p:cNvSpPr>
          <p:nvPr>
            <p:ph type="ctrTitle" hasCustomPrompt="1"/>
          </p:nvPr>
        </p:nvSpPr>
        <p:spPr>
          <a:xfrm>
            <a:off x="411480" y="414529"/>
            <a:ext cx="6858000" cy="659635"/>
          </a:xfrm>
          <a:prstGeom prst="rect">
            <a:avLst/>
          </a:prstGeom>
        </p:spPr>
        <p:txBody>
          <a:bodyPr>
            <a:noAutofit/>
          </a:bodyPr>
          <a:lstStyle>
            <a:lvl1pPr>
              <a:defRPr b="0" i="0">
                <a:latin typeface="+mj-lt"/>
                <a:cs typeface="Arial Black" panose="020B0A04020102020204" pitchFamily="34" charset="0"/>
              </a:defRPr>
            </a:lvl1pPr>
          </a:lstStyle>
          <a:p>
            <a:r>
              <a:rPr lang="en-US" dirty="0"/>
              <a:t>Click to edit master title style</a:t>
            </a:r>
            <a:br>
              <a:rPr lang="en-US" dirty="0"/>
            </a:b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5126" y="809287"/>
            <a:ext cx="1387632" cy="360637"/>
          </a:xfrm>
          <a:prstGeom prst="rect">
            <a:avLst/>
          </a:prstGeom>
        </p:spPr>
      </p:pic>
    </p:spTree>
    <p:extLst>
      <p:ext uri="{BB962C8B-B14F-4D97-AF65-F5344CB8AC3E}">
        <p14:creationId xmlns:p14="http://schemas.microsoft.com/office/powerpoint/2010/main" val="22404395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5528919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0801015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13099978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156241304"/>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5772089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80641071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78323951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344940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theme" Target="../theme/theme4.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theme" Target="../theme/theme5.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428059212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4" r:id="rId6"/>
    <p:sldLayoutId id="2147483745" r:id="rId7"/>
    <p:sldLayoutId id="2147483746" r:id="rId8"/>
    <p:sldLayoutId id="2147483747" r:id="rId9"/>
    <p:sldLayoutId id="2147483761"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2" r:id="rId2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latin typeface="Arial" charset="0"/>
              <a:ea typeface="Arial Unicode MS" pitchFamily="34" charset="-128"/>
              <a:cs typeface="Arial Unicode MS" pitchFamily="34" charset="-128"/>
            </a:endParaRPr>
          </a:p>
        </p:txBody>
      </p:sp>
      <p:sp>
        <p:nvSpPr>
          <p:cNvPr id="20" name="TextBox 19"/>
          <p:cNvSpPr txBox="1"/>
          <p:nvPr userDrawn="1"/>
        </p:nvSpPr>
        <p:spPr bwMode="black">
          <a:xfrm>
            <a:off x="324000" y="6636183"/>
            <a:ext cx="2507665" cy="123111"/>
          </a:xfrm>
          <a:prstGeom prst="rect">
            <a:avLst/>
          </a:prstGeom>
          <a:noFill/>
        </p:spPr>
        <p:txBody>
          <a:bodyPr wrap="none" lIns="72000" tIns="0" rIns="0" bIns="0" rtlCol="0">
            <a:spAutoFit/>
          </a:bodyPr>
          <a:lstStyle/>
          <a:p>
            <a:pPr marL="133350" indent="-133350" fontAlgn="base">
              <a:spcBef>
                <a:spcPct val="0"/>
              </a:spcBef>
              <a:spcAft>
                <a:spcPct val="0"/>
              </a:spcAft>
              <a:buClr>
                <a:srgbClr val="FFFFFF"/>
              </a:buClr>
              <a:buFont typeface="Arial" pitchFamily="34" charset="0"/>
              <a:buChar char="©"/>
            </a:pPr>
            <a:r>
              <a:rPr lang="en-US" sz="800" dirty="0">
                <a:solidFill>
                  <a:srgbClr val="FFFFFF"/>
                </a:solidFill>
                <a:latin typeface="Arial" charset="0"/>
              </a:rPr>
              <a:t>2014 Ariba - an SAP company. All rights reserved.</a:t>
            </a:r>
          </a:p>
        </p:txBody>
      </p:sp>
      <p:sp>
        <p:nvSpPr>
          <p:cNvPr id="21" name="TextBox 20"/>
          <p:cNvSpPr txBox="1"/>
          <p:nvPr userDrawn="1"/>
        </p:nvSpPr>
        <p:spPr bwMode="black">
          <a:xfrm>
            <a:off x="8625588" y="6636183"/>
            <a:ext cx="197737" cy="123111"/>
          </a:xfrm>
          <a:prstGeom prst="rect">
            <a:avLst/>
          </a:prstGeom>
          <a:noFill/>
        </p:spPr>
        <p:txBody>
          <a:bodyPr wrap="none" lIns="0" tIns="0" rIns="72000" bIns="0" rtlCol="0">
            <a:spAutoFit/>
          </a:bodyPr>
          <a:lstStyle/>
          <a:p>
            <a:pPr marL="93663" indent="-93663" algn="r" fontAlgn="base">
              <a:spcBef>
                <a:spcPct val="0"/>
              </a:spcBef>
              <a:spcAft>
                <a:spcPct val="0"/>
              </a:spcAft>
              <a:buClr>
                <a:srgbClr val="666666"/>
              </a:buClr>
              <a:buFont typeface="Arial" pitchFamily="34" charset="0"/>
              <a:buNone/>
            </a:pPr>
            <a:fld id="{0BDC132A-5C91-4078-9777-31DA19A62E0A}" type="slidenum">
              <a:rPr lang="en-US" sz="800" smtClean="0">
                <a:solidFill>
                  <a:srgbClr val="FFFFFF"/>
                </a:solidFill>
                <a:latin typeface="Arial" charset="0"/>
              </a:rPr>
              <a:pPr marL="93663" indent="-93663" algn="r" fontAlgn="base">
                <a:spcBef>
                  <a:spcPct val="0"/>
                </a:spcBef>
                <a:spcAft>
                  <a:spcPct val="0"/>
                </a:spcAft>
                <a:buClr>
                  <a:srgbClr val="666666"/>
                </a:buClr>
                <a:buFont typeface="Arial" pitchFamily="34" charset="0"/>
                <a:buNone/>
              </a:pPr>
              <a:t>‹#›</a:t>
            </a:fld>
            <a:endParaRPr lang="en-US" sz="800" dirty="0">
              <a:solidFill>
                <a:srgbClr val="FFFFFF"/>
              </a:solidFill>
              <a:latin typeface="Arial" charset="0"/>
            </a:endParaRPr>
          </a:p>
        </p:txBody>
      </p:sp>
      <p:sp>
        <p:nvSpPr>
          <p:cNvPr id="10"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27261010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5" name="Information_Classification"/>
          <p:cNvSpPr txBox="1"/>
          <p:nvPr userDrawn="1"/>
        </p:nvSpPr>
        <p:spPr>
          <a:xfrm>
            <a:off x="76698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19292732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255852467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5" name="Information_Classification"/>
          <p:cNvSpPr txBox="1"/>
          <p:nvPr userDrawn="1"/>
        </p:nvSpPr>
        <p:spPr>
          <a:xfrm>
            <a:off x="76698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6938722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 id="2147483897" r:id="rId26"/>
    <p:sldLayoutId id="2147483899" r:id="rId27"/>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image" Target="../media/image9.jpg"/><Relationship Id="rId5" Type="http://schemas.openxmlformats.org/officeDocument/2006/relationships/image" Target="../media/image1.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uex.ariba.com/directnode/2101/SE"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slide" Target="slide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8.xml"/><Relationship Id="rId5" Type="http://schemas.openxmlformats.org/officeDocument/2006/relationships/slide" Target="slide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3800"/>
          <a:stretch/>
        </p:blipFill>
        <p:spPr>
          <a:xfrm>
            <a:off x="0" y="1"/>
            <a:ext cx="9182100" cy="6857999"/>
          </a:xfrm>
          <a:prstGeom prst="rect">
            <a:avLst/>
          </a:prstGeom>
        </p:spPr>
      </p:pic>
      <p:sp>
        <p:nvSpPr>
          <p:cNvPr id="11" name="Rectangle 10"/>
          <p:cNvSpPr/>
          <p:nvPr/>
        </p:nvSpPr>
        <p:spPr bwMode="gray">
          <a:xfrm>
            <a:off x="0" y="1379418"/>
            <a:ext cx="3905250" cy="1455785"/>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 name="Title 6"/>
          <p:cNvSpPr>
            <a:spLocks noGrp="1"/>
          </p:cNvSpPr>
          <p:nvPr>
            <p:ph type="title"/>
          </p:nvPr>
        </p:nvSpPr>
        <p:spPr>
          <a:xfrm>
            <a:off x="96884" y="1379418"/>
            <a:ext cx="3514724" cy="1628625"/>
          </a:xfrm>
        </p:spPr>
        <p:txBody>
          <a:bodyPr/>
          <a:lstStyle/>
          <a:p>
            <a:pPr algn="ctr"/>
            <a:r>
              <a:rPr lang="en-US" sz="3200" dirty="0"/>
              <a:t>Ariba® Network </a:t>
            </a:r>
            <a:br>
              <a:rPr lang="en-US" sz="3200" dirty="0"/>
            </a:br>
            <a:r>
              <a:rPr lang="en-US" sz="3200" dirty="0"/>
              <a:t>Training</a:t>
            </a:r>
            <a:br>
              <a:rPr lang="en-US" sz="3200"/>
            </a:br>
            <a:r>
              <a:rPr lang="en-US" sz="2800"/>
              <a:t>2023</a:t>
            </a:r>
            <a:endParaRPr lang="en-US" sz="24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68" y="4714876"/>
            <a:ext cx="2100051" cy="409332"/>
          </a:xfrm>
          <a:prstGeom prst="rect">
            <a:avLst/>
          </a:prstGeom>
          <a:solidFill>
            <a:schemeClr val="bg1"/>
          </a:solidFill>
        </p:spPr>
      </p:pic>
      <p:pic>
        <p:nvPicPr>
          <p:cNvPr id="5" name="Picture 4"/>
          <p:cNvPicPr>
            <a:picLocks noChangeAspect="1"/>
          </p:cNvPicPr>
          <p:nvPr/>
        </p:nvPicPr>
        <p:blipFill>
          <a:blip r:embed="rId6"/>
          <a:stretch>
            <a:fillRect/>
          </a:stretch>
        </p:blipFill>
        <p:spPr>
          <a:xfrm>
            <a:off x="539730" y="606927"/>
            <a:ext cx="2825790" cy="763727"/>
          </a:xfrm>
          <a:prstGeom prst="rect">
            <a:avLst/>
          </a:prstGeom>
        </p:spPr>
      </p:pic>
    </p:spTree>
    <p:extLst>
      <p:ext uri="{BB962C8B-B14F-4D97-AF65-F5344CB8AC3E}">
        <p14:creationId xmlns:p14="http://schemas.microsoft.com/office/powerpoint/2010/main" val="3642208678"/>
      </p:ext>
    </p:extLst>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A767-9453-408C-86A2-56228E4D9238}"/>
              </a:ext>
            </a:extLst>
          </p:cNvPr>
          <p:cNvSpPr>
            <a:spLocks noGrp="1"/>
          </p:cNvSpPr>
          <p:nvPr>
            <p:ph type="title"/>
          </p:nvPr>
        </p:nvSpPr>
        <p:spPr/>
        <p:txBody>
          <a:bodyPr/>
          <a:lstStyle/>
          <a:p>
            <a:r>
              <a:rPr lang="en-US" dirty="0"/>
              <a:t>Purchase Order - Status</a:t>
            </a:r>
          </a:p>
        </p:txBody>
      </p:sp>
      <p:sp>
        <p:nvSpPr>
          <p:cNvPr id="3" name="Text Placeholder 2">
            <a:extLst>
              <a:ext uri="{FF2B5EF4-FFF2-40B4-BE49-F238E27FC236}">
                <a16:creationId xmlns:a16="http://schemas.microsoft.com/office/drawing/2014/main" id="{74E46E57-964C-409D-8288-49CE4188FD9A}"/>
              </a:ext>
            </a:extLst>
          </p:cNvPr>
          <p:cNvSpPr>
            <a:spLocks noGrp="1"/>
          </p:cNvSpPr>
          <p:nvPr>
            <p:ph type="body" sz="quarter" idx="10"/>
          </p:nvPr>
        </p:nvSpPr>
        <p:spPr>
          <a:xfrm>
            <a:off x="405497" y="1706729"/>
            <a:ext cx="8494713" cy="3771650"/>
          </a:xfrm>
        </p:spPr>
        <p:txBody>
          <a:bodyPr/>
          <a:lstStyle/>
          <a:p>
            <a:r>
              <a:rPr lang="en-US" dirty="0"/>
              <a:t>Order Status</a:t>
            </a:r>
          </a:p>
          <a:p>
            <a:pPr marL="285750" indent="-285750">
              <a:spcBef>
                <a:spcPts val="0"/>
              </a:spcBef>
              <a:buFont typeface="Arial" panose="020B0604020202020204" pitchFamily="34" charset="0"/>
              <a:buChar char="•"/>
            </a:pPr>
            <a:r>
              <a:rPr lang="en-US" sz="1400" dirty="0"/>
              <a:t>New/Changed/Obsoleted</a:t>
            </a:r>
          </a:p>
          <a:p>
            <a:pPr marL="285750" indent="-285750">
              <a:spcBef>
                <a:spcPts val="0"/>
              </a:spcBef>
              <a:buFont typeface="Arial" panose="020B0604020202020204" pitchFamily="34" charset="0"/>
              <a:buChar char="•"/>
            </a:pPr>
            <a:r>
              <a:rPr lang="en-US" sz="1400" dirty="0"/>
              <a:t>Failed</a:t>
            </a:r>
          </a:p>
          <a:p>
            <a:pPr marL="285750" indent="-285750">
              <a:spcBef>
                <a:spcPts val="0"/>
              </a:spcBef>
              <a:buFont typeface="Arial" panose="020B0604020202020204" pitchFamily="34" charset="0"/>
              <a:buChar char="•"/>
            </a:pPr>
            <a:r>
              <a:rPr lang="en-US" sz="1400" dirty="0"/>
              <a:t>Confirmed/Partially Confirmed</a:t>
            </a:r>
          </a:p>
          <a:p>
            <a:pPr marL="285750" indent="-285750">
              <a:spcBef>
                <a:spcPts val="0"/>
              </a:spcBef>
              <a:buFont typeface="Arial" panose="020B0604020202020204" pitchFamily="34" charset="0"/>
              <a:buChar char="•"/>
            </a:pPr>
            <a:r>
              <a:rPr lang="en-US" sz="1400" dirty="0"/>
              <a:t>Received/Partially Received</a:t>
            </a:r>
          </a:p>
          <a:p>
            <a:pPr marL="285750" indent="-285750">
              <a:spcBef>
                <a:spcPts val="0"/>
              </a:spcBef>
              <a:buFont typeface="Arial" panose="020B0604020202020204" pitchFamily="34" charset="0"/>
              <a:buChar char="•"/>
            </a:pPr>
            <a:r>
              <a:rPr lang="en-US" sz="1400" dirty="0"/>
              <a:t>Shipped/Partially Shipped</a:t>
            </a:r>
          </a:p>
          <a:p>
            <a:pPr marL="285750" indent="-285750">
              <a:spcBef>
                <a:spcPts val="0"/>
              </a:spcBef>
              <a:buFont typeface="Arial" panose="020B0604020202020204" pitchFamily="34" charset="0"/>
              <a:buChar char="•"/>
            </a:pPr>
            <a:r>
              <a:rPr lang="en-US" sz="1400" dirty="0"/>
              <a:t>Invoiced/Partially Invoiced</a:t>
            </a:r>
          </a:p>
          <a:p>
            <a:pPr marL="285750" indent="-285750">
              <a:spcBef>
                <a:spcPts val="0"/>
              </a:spcBef>
              <a:buFont typeface="Arial" panose="020B0604020202020204" pitchFamily="34" charset="0"/>
              <a:buChar char="•"/>
            </a:pPr>
            <a:r>
              <a:rPr lang="en-US" sz="1400" dirty="0"/>
              <a:t>Accepted/Rejected</a:t>
            </a:r>
          </a:p>
          <a:p>
            <a:pPr marL="285750" indent="-285750">
              <a:spcBef>
                <a:spcPts val="0"/>
              </a:spcBef>
              <a:buFont typeface="Arial" panose="020B0604020202020204" pitchFamily="34" charset="0"/>
              <a:buChar char="•"/>
            </a:pPr>
            <a:r>
              <a:rPr lang="en-US" sz="1400" dirty="0"/>
              <a:t>Returned</a:t>
            </a:r>
          </a:p>
        </p:txBody>
      </p:sp>
    </p:spTree>
    <p:extLst>
      <p:ext uri="{BB962C8B-B14F-4D97-AF65-F5344CB8AC3E}">
        <p14:creationId xmlns:p14="http://schemas.microsoft.com/office/powerpoint/2010/main" val="220691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74D638-2DE1-447B-8BE3-8B7A658CEF21}"/>
              </a:ext>
            </a:extLst>
          </p:cNvPr>
          <p:cNvPicPr>
            <a:picLocks noChangeAspect="1"/>
          </p:cNvPicPr>
          <p:nvPr/>
        </p:nvPicPr>
        <p:blipFill>
          <a:blip r:embed="rId3"/>
          <a:stretch>
            <a:fillRect/>
          </a:stretch>
        </p:blipFill>
        <p:spPr>
          <a:xfrm>
            <a:off x="3280410" y="2767538"/>
            <a:ext cx="5681272" cy="1916887"/>
          </a:xfrm>
          <a:prstGeom prst="rect">
            <a:avLst/>
          </a:prstGeom>
        </p:spPr>
      </p:pic>
      <p:pic>
        <p:nvPicPr>
          <p:cNvPr id="4" name="Picture 3">
            <a:extLst>
              <a:ext uri="{FF2B5EF4-FFF2-40B4-BE49-F238E27FC236}">
                <a16:creationId xmlns:a16="http://schemas.microsoft.com/office/drawing/2014/main" id="{1085AA8F-45CC-4AFA-AC74-21C6B1C30394}"/>
              </a:ext>
            </a:extLst>
          </p:cNvPr>
          <p:cNvPicPr>
            <a:picLocks noChangeAspect="1"/>
          </p:cNvPicPr>
          <p:nvPr/>
        </p:nvPicPr>
        <p:blipFill>
          <a:blip r:embed="rId4"/>
          <a:stretch>
            <a:fillRect/>
          </a:stretch>
        </p:blipFill>
        <p:spPr>
          <a:xfrm>
            <a:off x="3280410" y="1791463"/>
            <a:ext cx="5681272" cy="878997"/>
          </a:xfrm>
          <a:prstGeom prst="rect">
            <a:avLst/>
          </a:prstGeom>
        </p:spPr>
      </p:pic>
      <p:pic>
        <p:nvPicPr>
          <p:cNvPr id="6" name="Picture 5"/>
          <p:cNvPicPr>
            <a:picLocks noChangeAspect="1"/>
          </p:cNvPicPr>
          <p:nvPr/>
        </p:nvPicPr>
        <p:blipFill>
          <a:blip r:embed="rId5"/>
          <a:stretch>
            <a:fillRect/>
          </a:stretch>
        </p:blipFill>
        <p:spPr>
          <a:xfrm>
            <a:off x="7283244" y="4892458"/>
            <a:ext cx="1428956" cy="1366827"/>
          </a:xfrm>
          <a:prstGeom prst="rect">
            <a:avLst/>
          </a:prstGeom>
          <a:ln>
            <a:solidFill>
              <a:schemeClr val="tx1"/>
            </a:solidFill>
          </a:ln>
        </p:spPr>
      </p:pic>
      <p:sp>
        <p:nvSpPr>
          <p:cNvPr id="2" name="Title 1"/>
          <p:cNvSpPr>
            <a:spLocks noGrp="1"/>
          </p:cNvSpPr>
          <p:nvPr>
            <p:ph type="title"/>
          </p:nvPr>
        </p:nvSpPr>
        <p:spPr/>
        <p:txBody>
          <a:bodyPr/>
          <a:lstStyle/>
          <a:p>
            <a:r>
              <a:rPr lang="en-US" dirty="0"/>
              <a:t>Manage Orders</a:t>
            </a:r>
            <a:br>
              <a:rPr lang="en-US" dirty="0"/>
            </a:br>
            <a:r>
              <a:rPr lang="en-US" sz="2000" b="0" dirty="0"/>
              <a:t>Locate Purchase Orders</a:t>
            </a:r>
            <a:endParaRPr lang="en-US" b="0" dirty="0"/>
          </a:p>
        </p:txBody>
      </p:sp>
      <p:sp>
        <p:nvSpPr>
          <p:cNvPr id="15" name="TextBox 14"/>
          <p:cNvSpPr txBox="1"/>
          <p:nvPr/>
        </p:nvSpPr>
        <p:spPr>
          <a:xfrm>
            <a:off x="324000" y="1342951"/>
            <a:ext cx="2956410" cy="3438086"/>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on Inbox tab to manage your Purchase Orders/Scheduling Releases.</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Orders and Releases from dropdown menu</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the link on the Order Number column to view the purchase order details.</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Search </a:t>
            </a:r>
            <a:r>
              <a:rPr kumimoji="0" lang="en-US" sz="1400" b="0" i="0" u="none" strike="noStrike" kern="1200" cap="none" spc="0" normalizeH="0" baseline="0" noProof="0" dirty="0">
                <a:ln>
                  <a:noFill/>
                </a:ln>
                <a:solidFill>
                  <a:srgbClr val="000000"/>
                </a:solidFill>
                <a:effectLst/>
                <a:uLnTx/>
                <a:uFillTx/>
                <a:latin typeface="Arial"/>
                <a:ea typeface="+mn-ea"/>
                <a:cs typeface="+mn-cs"/>
              </a:rPr>
              <a:t>filters allows you to search using multiple criteria.</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the arrow next to Search Filters to display the query fields. Enter your criteria and click Search.</a:t>
            </a:r>
          </a:p>
        </p:txBody>
      </p:sp>
      <p:sp>
        <p:nvSpPr>
          <p:cNvPr id="16" name="Oval 15"/>
          <p:cNvSpPr/>
          <p:nvPr/>
        </p:nvSpPr>
        <p:spPr bwMode="gray">
          <a:xfrm>
            <a:off x="3844181" y="191366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grpSp>
        <p:nvGrpSpPr>
          <p:cNvPr id="25" name="Group 24"/>
          <p:cNvGrpSpPr/>
          <p:nvPr/>
        </p:nvGrpSpPr>
        <p:grpSpPr>
          <a:xfrm>
            <a:off x="322591" y="6014873"/>
            <a:ext cx="1913888" cy="519500"/>
            <a:chOff x="6906112" y="6021851"/>
            <a:chExt cx="1913888" cy="519500"/>
          </a:xfrm>
        </p:grpSpPr>
        <p:sp>
          <p:nvSpPr>
            <p:cNvPr id="26" name="Round Same Side Corner Rectangle 25">
              <a:hlinkClick r:id="rId6"/>
            </p:cNvPr>
            <p:cNvSpPr/>
            <p:nvPr/>
          </p:nvSpPr>
          <p:spPr bwMode="gray">
            <a:xfrm>
              <a:off x="6906112" y="6021851"/>
              <a:ext cx="1913888" cy="519500"/>
            </a:xfrm>
            <a:prstGeom prst="round2SameRect">
              <a:avLst>
                <a:gd name="adj1" fmla="val 29501"/>
                <a:gd name="adj2" fmla="val 0"/>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Rectangle 26">
              <a:hlinkClick r:id="rId6" highlightClick="1"/>
            </p:cNvPr>
            <p:cNvSpPr/>
            <p:nvPr/>
          </p:nvSpPr>
          <p:spPr bwMode="gray">
            <a:xfrm>
              <a:off x="7085418" y="6164726"/>
              <a:ext cx="1567737" cy="2743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000" b="0" i="0" u="sng"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hlinkClick r:id="rId6"/>
                </a:rPr>
                <a:t>Can’t Find Your PO?</a:t>
              </a:r>
              <a:endParaRPr kumimoji="0" lang="en-US" sz="1000" b="0" i="0" u="sng"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pic>
        <p:nvPicPr>
          <p:cNvPr id="8" name="Picture 7"/>
          <p:cNvPicPr>
            <a:picLocks noChangeAspect="1"/>
          </p:cNvPicPr>
          <p:nvPr/>
        </p:nvPicPr>
        <p:blipFill>
          <a:blip r:embed="rId7"/>
          <a:stretch>
            <a:fillRect/>
          </a:stretch>
        </p:blipFill>
        <p:spPr>
          <a:xfrm>
            <a:off x="2357499" y="4781037"/>
            <a:ext cx="4795847" cy="1490844"/>
          </a:xfrm>
          <a:prstGeom prst="rect">
            <a:avLst/>
          </a:prstGeom>
          <a:ln>
            <a:solidFill>
              <a:schemeClr val="tx1"/>
            </a:solidFill>
          </a:ln>
        </p:spPr>
      </p:pic>
      <p:sp>
        <p:nvSpPr>
          <p:cNvPr id="28" name="Oval 27"/>
          <p:cNvSpPr/>
          <p:nvPr/>
        </p:nvSpPr>
        <p:spPr bwMode="gray">
          <a:xfrm>
            <a:off x="2357499" y="504398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5</a:t>
            </a:r>
          </a:p>
        </p:txBody>
      </p:sp>
      <p:sp>
        <p:nvSpPr>
          <p:cNvPr id="11" name="TextBox 10"/>
          <p:cNvSpPr txBox="1"/>
          <p:nvPr/>
        </p:nvSpPr>
        <p:spPr>
          <a:xfrm>
            <a:off x="324000" y="4862488"/>
            <a:ext cx="1976514" cy="1077218"/>
          </a:xfrm>
          <a:prstGeom prst="rect">
            <a:avLst/>
          </a:prstGeom>
          <a:noFill/>
        </p:spPr>
        <p:txBody>
          <a:bodyPr wrap="square" lIns="0" tIns="0" rIns="0" bIns="0" rtlCol="0">
            <a:spAutoFit/>
          </a:bodyPr>
          <a:lstStyle/>
          <a:p>
            <a:pPr marL="342900" marR="0" lvl="0" indent="-342900" algn="l" defTabSz="914400" rtl="0" eaLnBrk="1" fontAlgn="base" latinLnBrk="0" hangingPunct="1">
              <a:lnSpc>
                <a:spcPct val="100000"/>
              </a:lnSpc>
              <a:spcBef>
                <a:spcPts val="600"/>
              </a:spcBef>
              <a:spcAft>
                <a:spcPct val="0"/>
              </a:spcAft>
              <a:buClr>
                <a:srgbClr val="F0AB00"/>
              </a:buClr>
              <a:buSzPct val="120000"/>
              <a:buFont typeface="+mj-lt"/>
              <a:buAutoNum type="arabicPeriod" startAt="6"/>
              <a:tabLst/>
              <a:defRPr/>
            </a:pPr>
            <a:r>
              <a:rPr kumimoji="0" lang="en-US" sz="14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Toggle</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the Table Options Menu to view ways of organizing your Inbox.</a:t>
            </a:r>
            <a:endParaRPr kumimoji="0" lang="en-US" sz="14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9" name="Oval 28"/>
          <p:cNvSpPr/>
          <p:nvPr/>
        </p:nvSpPr>
        <p:spPr bwMode="gray">
          <a:xfrm>
            <a:off x="4156065" y="218202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33" name="Oval 32"/>
          <p:cNvSpPr/>
          <p:nvPr/>
        </p:nvSpPr>
        <p:spPr bwMode="gray">
          <a:xfrm>
            <a:off x="8474004" y="515352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6</a:t>
            </a:r>
          </a:p>
        </p:txBody>
      </p:sp>
      <p:grpSp>
        <p:nvGrpSpPr>
          <p:cNvPr id="35" name="Group 34"/>
          <p:cNvGrpSpPr/>
          <p:nvPr/>
        </p:nvGrpSpPr>
        <p:grpSpPr>
          <a:xfrm>
            <a:off x="7223469" y="167979"/>
            <a:ext cx="1414722" cy="275496"/>
            <a:chOff x="7223468" y="202707"/>
            <a:chExt cx="1414722" cy="275496"/>
          </a:xfrm>
        </p:grpSpPr>
        <p:sp>
          <p:nvSpPr>
            <p:cNvPr id="36"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7" name="Action Button: Home 13">
              <a:hlinkClick r:id="rId8"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8"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9"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30" name="Action Button: Help 2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1" name="Oval 30">
            <a:extLst>
              <a:ext uri="{FF2B5EF4-FFF2-40B4-BE49-F238E27FC236}">
                <a16:creationId xmlns:a16="http://schemas.microsoft.com/office/drawing/2014/main" id="{E097FE6B-FA4E-464D-BCF5-B0C9817603BA}"/>
              </a:ext>
            </a:extLst>
          </p:cNvPr>
          <p:cNvSpPr/>
          <p:nvPr/>
        </p:nvSpPr>
        <p:spPr bwMode="gray">
          <a:xfrm>
            <a:off x="3636458" y="371416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
        <p:nvSpPr>
          <p:cNvPr id="32" name="Oval 31">
            <a:extLst>
              <a:ext uri="{FF2B5EF4-FFF2-40B4-BE49-F238E27FC236}">
                <a16:creationId xmlns:a16="http://schemas.microsoft.com/office/drawing/2014/main" id="{48CB5248-714B-4EAD-9B24-94D3FE57A4F2}"/>
              </a:ext>
            </a:extLst>
          </p:cNvPr>
          <p:cNvSpPr/>
          <p:nvPr/>
        </p:nvSpPr>
        <p:spPr bwMode="gray">
          <a:xfrm>
            <a:off x="3723463" y="343165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4</a:t>
            </a:r>
          </a:p>
        </p:txBody>
      </p:sp>
    </p:spTree>
    <p:extLst>
      <p:ext uri="{BB962C8B-B14F-4D97-AF65-F5344CB8AC3E}">
        <p14:creationId xmlns:p14="http://schemas.microsoft.com/office/powerpoint/2010/main" val="338754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FBDA7-F015-420E-823E-8CFBA48295CE}"/>
              </a:ext>
            </a:extLst>
          </p:cNvPr>
          <p:cNvPicPr>
            <a:picLocks noChangeAspect="1"/>
          </p:cNvPicPr>
          <p:nvPr/>
        </p:nvPicPr>
        <p:blipFill>
          <a:blip r:embed="rId2"/>
          <a:stretch>
            <a:fillRect/>
          </a:stretch>
        </p:blipFill>
        <p:spPr>
          <a:xfrm>
            <a:off x="2385401" y="1374210"/>
            <a:ext cx="6676154" cy="3647495"/>
          </a:xfrm>
          <a:prstGeom prst="rect">
            <a:avLst/>
          </a:prstGeom>
        </p:spPr>
      </p:pic>
      <p:sp>
        <p:nvSpPr>
          <p:cNvPr id="2" name="Title 1"/>
          <p:cNvSpPr>
            <a:spLocks noGrp="1"/>
          </p:cNvSpPr>
          <p:nvPr>
            <p:ph type="title"/>
          </p:nvPr>
        </p:nvSpPr>
        <p:spPr/>
        <p:txBody>
          <a:bodyPr/>
          <a:lstStyle/>
          <a:p>
            <a:r>
              <a:rPr lang="en-US" dirty="0"/>
              <a:t>Manage Orders</a:t>
            </a:r>
            <a:br>
              <a:rPr lang="en-US" dirty="0"/>
            </a:br>
            <a:r>
              <a:rPr lang="en-US" sz="2000" b="0" dirty="0"/>
              <a:t>Locate Scheduling Agreement Releases</a:t>
            </a:r>
            <a:endParaRPr lang="en-US" b="0" dirty="0"/>
          </a:p>
        </p:txBody>
      </p:sp>
      <p:sp>
        <p:nvSpPr>
          <p:cNvPr id="9" name="TextBox 8"/>
          <p:cNvSpPr txBox="1"/>
          <p:nvPr/>
        </p:nvSpPr>
        <p:spPr>
          <a:xfrm>
            <a:off x="324000" y="1374210"/>
            <a:ext cx="1997308" cy="2514875"/>
          </a:xfrm>
          <a:prstGeom prst="rect">
            <a:avLst/>
          </a:prstGeom>
          <a:noFill/>
        </p:spPr>
        <p:txBody>
          <a:bodyPr wrap="square" lIns="0" tIns="0" rIns="0" bIns="0" rtlCol="0">
            <a:noAutofit/>
          </a:bodyPr>
          <a:lstStyle/>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i="0" u="none" strike="noStrike" kern="0" cap="none" spc="0" normalizeH="0" baseline="0" noProof="0" dirty="0">
                <a:ln>
                  <a:noFill/>
                </a:ln>
                <a:solidFill>
                  <a:srgbClr val="000000"/>
                </a:solidFill>
                <a:effectLst/>
                <a:uLnTx/>
                <a:uFillTx/>
                <a:latin typeface="Arial"/>
                <a:ea typeface="+mn-ea"/>
                <a:cs typeface="+mn-cs"/>
              </a:rPr>
              <a:t>From the same Inbox, you can view Scheduling Agreement Releases by utilizing the Search Filter:</a:t>
            </a:r>
          </a:p>
          <a:p>
            <a:pPr marL="347472" marR="0" lvl="0" indent="-347472" algn="l" defTabSz="914400" rtl="0" eaLnBrk="1" fontAlgn="auto" latinLnBrk="0" hangingPunct="1">
              <a:lnSpc>
                <a:spcPts val="1700"/>
              </a:lnSpc>
              <a:spcBef>
                <a:spcPts val="0"/>
              </a:spcBef>
              <a:spcAft>
                <a:spcPts val="600"/>
              </a:spcAft>
              <a:buClr>
                <a:srgbClr val="F0AB00"/>
              </a:buClr>
              <a:buSzPct val="120000"/>
              <a:buFont typeface="+mj-lt"/>
              <a:buAutoNum type="arabicPeriod"/>
              <a:tabLst/>
              <a:defRPr/>
            </a:pPr>
            <a:r>
              <a:rPr kumimoji="0" lang="en-US" sz="1400" i="0" u="none" strike="noStrike" kern="0" cap="none" spc="0" normalizeH="0" baseline="0" noProof="0" dirty="0">
                <a:ln>
                  <a:noFill/>
                </a:ln>
                <a:solidFill>
                  <a:srgbClr val="000000"/>
                </a:solidFill>
                <a:effectLst/>
                <a:uLnTx/>
                <a:uFillTx/>
                <a:latin typeface="Arial"/>
                <a:ea typeface="+mn-ea"/>
                <a:cs typeface="+mn-cs"/>
              </a:rPr>
              <a:t>Select Search only scheduling agreement releases or scheduling agreements box.  Select Search to view all SAR’s only.</a:t>
            </a:r>
          </a:p>
          <a:p>
            <a:pPr marL="347472" marR="0" lvl="0" indent="-347472" algn="l" defTabSz="914400" rtl="0" eaLnBrk="1" fontAlgn="auto" latinLnBrk="0" hangingPunct="1">
              <a:lnSpc>
                <a:spcPts val="1700"/>
              </a:lnSpc>
              <a:spcBef>
                <a:spcPts val="0"/>
              </a:spcBef>
              <a:spcAft>
                <a:spcPts val="600"/>
              </a:spcAft>
              <a:buClr>
                <a:srgbClr val="F0AB00"/>
              </a:buClr>
              <a:buSzPct val="120000"/>
              <a:buFont typeface="+mj-lt"/>
              <a:buAutoNum type="arabicPeriod"/>
              <a:tabLst/>
              <a:defRPr/>
            </a:pPr>
            <a:r>
              <a:rPr kumimoji="0" lang="en-US" sz="1400" i="0" u="none" strike="noStrike" kern="0" cap="none" spc="0" normalizeH="0" baseline="0" noProof="0" dirty="0">
                <a:ln>
                  <a:noFill/>
                </a:ln>
                <a:solidFill>
                  <a:srgbClr val="000000"/>
                </a:solidFill>
                <a:effectLst/>
                <a:uLnTx/>
                <a:uFillTx/>
                <a:latin typeface="Arial"/>
                <a:ea typeface="+mn-ea"/>
                <a:cs typeface="+mn-cs"/>
              </a:rPr>
              <a:t>Under Orders and Releases, view the selected Scheduling Agreement Release documents.</a:t>
            </a:r>
          </a:p>
        </p:txBody>
      </p:sp>
      <p:sp>
        <p:nvSpPr>
          <p:cNvPr id="12" name="Oval 11"/>
          <p:cNvSpPr/>
          <p:nvPr/>
        </p:nvSpPr>
        <p:spPr bwMode="gray">
          <a:xfrm>
            <a:off x="6252308" y="290675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13" name="Oval 12"/>
          <p:cNvSpPr/>
          <p:nvPr/>
        </p:nvSpPr>
        <p:spPr bwMode="gray">
          <a:xfrm>
            <a:off x="2960647" y="432034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grpSp>
        <p:nvGrpSpPr>
          <p:cNvPr id="7" name="Group 6"/>
          <p:cNvGrpSpPr/>
          <p:nvPr/>
        </p:nvGrpSpPr>
        <p:grpSpPr>
          <a:xfrm>
            <a:off x="7223469" y="167979"/>
            <a:ext cx="1414722" cy="275496"/>
            <a:chOff x="7223468" y="202707"/>
            <a:chExt cx="1414722" cy="275496"/>
          </a:xfrm>
        </p:grpSpPr>
        <p:sp>
          <p:nvSpPr>
            <p:cNvPr id="8"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 name="Action Button: Home 13">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1"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4"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Tree>
    <p:extLst>
      <p:ext uri="{BB962C8B-B14F-4D97-AF65-F5344CB8AC3E}">
        <p14:creationId xmlns:p14="http://schemas.microsoft.com/office/powerpoint/2010/main" val="249601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20040"/>
            <a:ext cx="8496000" cy="756000"/>
          </a:xfrm>
        </p:spPr>
        <p:txBody>
          <a:bodyPr/>
          <a:lstStyle/>
          <a:p>
            <a:r>
              <a:rPr lang="en-US" dirty="0"/>
              <a:t>Manage Orders</a:t>
            </a:r>
            <a:br>
              <a:rPr lang="en-US" dirty="0"/>
            </a:br>
            <a:r>
              <a:rPr lang="en-US" sz="2000" b="0" dirty="0"/>
              <a:t>Purchase Order Detail</a:t>
            </a:r>
          </a:p>
        </p:txBody>
      </p:sp>
      <p:grpSp>
        <p:nvGrpSpPr>
          <p:cNvPr id="6" name="Group 5"/>
          <p:cNvGrpSpPr/>
          <p:nvPr/>
        </p:nvGrpSpPr>
        <p:grpSpPr>
          <a:xfrm>
            <a:off x="3922824" y="2691518"/>
            <a:ext cx="4789375" cy="1682199"/>
            <a:chOff x="3886312" y="2691518"/>
            <a:chExt cx="4789375" cy="1682199"/>
          </a:xfrm>
        </p:grpSpPr>
        <p:pic>
          <p:nvPicPr>
            <p:cNvPr id="7" name="Picture 6"/>
            <p:cNvPicPr>
              <a:picLocks noChangeAspect="1"/>
            </p:cNvPicPr>
            <p:nvPr/>
          </p:nvPicPr>
          <p:blipFill rotWithShape="1">
            <a:blip r:embed="rId3"/>
            <a:srcRect r="29897"/>
            <a:stretch/>
          </p:blipFill>
          <p:spPr>
            <a:xfrm>
              <a:off x="3886312" y="2691518"/>
              <a:ext cx="4789375" cy="1682199"/>
            </a:xfrm>
            <a:prstGeom prst="rect">
              <a:avLst/>
            </a:prstGeom>
            <a:ln>
              <a:solidFill>
                <a:schemeClr val="tx1"/>
              </a:solidFill>
            </a:ln>
          </p:spPr>
        </p:pic>
        <p:sp>
          <p:nvSpPr>
            <p:cNvPr id="14" name="Oval 13"/>
            <p:cNvSpPr/>
            <p:nvPr/>
          </p:nvSpPr>
          <p:spPr bwMode="gray">
            <a:xfrm>
              <a:off x="3970428" y="3911803"/>
              <a:ext cx="186690" cy="184119"/>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grpSp>
      <p:sp>
        <p:nvSpPr>
          <p:cNvPr id="11" name="TextBox 10"/>
          <p:cNvSpPr txBox="1"/>
          <p:nvPr/>
        </p:nvSpPr>
        <p:spPr>
          <a:xfrm>
            <a:off x="324000" y="1511999"/>
            <a:ext cx="3185009" cy="4164901"/>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i="0" u="none" strike="noStrike" kern="1200" cap="none" spc="0" normalizeH="0" baseline="0" noProof="0" dirty="0">
                <a:ln>
                  <a:noFill/>
                </a:ln>
                <a:solidFill>
                  <a:srgbClr val="000000"/>
                </a:solidFill>
                <a:effectLst/>
                <a:uLnTx/>
                <a:uFillTx/>
                <a:latin typeface="Arial"/>
                <a:ea typeface="+mn-ea"/>
                <a:cs typeface="+mn-cs"/>
              </a:rPr>
              <a:t>View the details of your order.</a:t>
            </a:r>
            <a:br>
              <a:rPr kumimoji="0" lang="en-US" sz="1400" i="0" u="none" strike="noStrike" kern="1200" cap="none" spc="0" normalizeH="0" baseline="0" noProof="0" dirty="0">
                <a:ln>
                  <a:noFill/>
                </a:ln>
                <a:solidFill>
                  <a:srgbClr val="000000"/>
                </a:solidFill>
                <a:effectLst/>
                <a:uLnTx/>
                <a:uFillTx/>
                <a:latin typeface="Arial"/>
                <a:ea typeface="+mn-ea"/>
                <a:cs typeface="+mn-cs"/>
              </a:rPr>
            </a:br>
            <a:r>
              <a:rPr kumimoji="0" lang="en-US" sz="1400" i="0" u="none" strike="noStrike" kern="1200" cap="none" spc="0" normalizeH="0" baseline="0" noProof="0" dirty="0">
                <a:ln>
                  <a:noFill/>
                </a:ln>
                <a:solidFill>
                  <a:srgbClr val="000000"/>
                </a:solidFill>
                <a:effectLst/>
                <a:uLnTx/>
                <a:uFillTx/>
                <a:latin typeface="Arial"/>
                <a:ea typeface="+mn-ea"/>
                <a:cs typeface="+mn-cs"/>
              </a:rPr>
              <a:t>The order header includes the order date and information about the buying organization and supplier.</a:t>
            </a:r>
          </a:p>
          <a:p>
            <a:pPr marL="35560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i="0" u="none" strike="noStrike" kern="1200" cap="none" spc="0" normalizeH="0" baseline="0" noProof="0" dirty="0">
                <a:ln>
                  <a:noFill/>
                </a:ln>
                <a:solidFill>
                  <a:srgbClr val="000000"/>
                </a:solidFill>
                <a:effectLst/>
                <a:uLnTx/>
                <a:uFillTx/>
                <a:latin typeface="Arial"/>
                <a:ea typeface="+mn-ea"/>
                <a:cs typeface="+mn-cs"/>
              </a:rPr>
              <a:t>Note: You can always Resend a PO which was not sent to your email address, cXML or EDI properly clicking Resend button.</a:t>
            </a:r>
            <a:br>
              <a:rPr kumimoji="0" lang="en-US" sz="1400" i="0" u="none" strike="noStrike" kern="1200" cap="none" spc="0" normalizeH="0" baseline="0" noProof="0" dirty="0">
                <a:ln>
                  <a:noFill/>
                </a:ln>
                <a:solidFill>
                  <a:srgbClr val="000000"/>
                </a:solidFill>
                <a:effectLst/>
                <a:uLnTx/>
                <a:uFillTx/>
                <a:latin typeface="Arial"/>
                <a:ea typeface="+mn-ea"/>
                <a:cs typeface="+mn-cs"/>
              </a:rPr>
            </a:br>
            <a:br>
              <a:rPr kumimoji="0" lang="en-US" sz="1400" i="0" u="none" strike="noStrike" kern="1200" cap="none" spc="0" normalizeH="0" baseline="0" noProof="0" dirty="0">
                <a:ln>
                  <a:noFill/>
                </a:ln>
                <a:solidFill>
                  <a:srgbClr val="000000"/>
                </a:solidFill>
                <a:effectLst/>
                <a:uLnTx/>
                <a:uFillTx/>
                <a:latin typeface="Arial"/>
                <a:ea typeface="+mn-ea"/>
                <a:cs typeface="+mn-cs"/>
              </a:rPr>
            </a:br>
            <a:r>
              <a:rPr kumimoji="0" lang="en-US" sz="1400" i="0" u="none" strike="noStrike" kern="1200" cap="none" spc="0" normalizeH="0" baseline="0" noProof="0" dirty="0">
                <a:ln>
                  <a:noFill/>
                </a:ln>
                <a:solidFill>
                  <a:srgbClr val="000000"/>
                </a:solidFill>
                <a:effectLst/>
                <a:uLnTx/>
                <a:uFillTx/>
                <a:latin typeface="Arial"/>
                <a:ea typeface="+mn-ea"/>
                <a:cs typeface="+mn-cs"/>
              </a:rPr>
              <a:t>Additional options: Export cXML to save a  copy of the cXML source information Order History for diagnosing problems and for auditing </a:t>
            </a:r>
            <a:r>
              <a:rPr kumimoji="0" lang="en-US" sz="140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total value.</a:t>
            </a:r>
            <a:endParaRPr kumimoji="0" lang="en-US" sz="1400" i="0" u="none" strike="noStrike" kern="1200" cap="none" spc="0" normalizeH="0" baseline="0" noProof="0" dirty="0">
              <a:ln>
                <a:noFill/>
              </a:ln>
              <a:solidFill>
                <a:srgbClr val="000000"/>
              </a:solidFill>
              <a:effectLst/>
              <a:uLnTx/>
              <a:uFillTx/>
              <a:latin typeface="Arial"/>
              <a:ea typeface="+mn-ea"/>
              <a:cs typeface="+mn-cs"/>
            </a:endParaRPr>
          </a:p>
          <a:p>
            <a:pPr marL="12700" marR="0" lvl="0" indent="0" algn="just" defTabSz="914400" rtl="0" eaLnBrk="1" fontAlgn="auto" latinLnBrk="0" hangingPunct="1">
              <a:lnSpc>
                <a:spcPts val="1700"/>
              </a:lnSpc>
              <a:spcBef>
                <a:spcPts val="0"/>
              </a:spcBef>
              <a:spcAft>
                <a:spcPts val="600"/>
              </a:spcAft>
              <a:buClr>
                <a:srgbClr val="F0AB00"/>
              </a:buClr>
              <a:buSzPct val="120000"/>
              <a:buFontTx/>
              <a:buNone/>
              <a:tabLst>
                <a:tab pos="355600" algn="l"/>
              </a:tabLst>
              <a:defRPr/>
            </a:pPr>
            <a:endPar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p:cNvSpPr txBox="1"/>
          <p:nvPr/>
        </p:nvSpPr>
        <p:spPr>
          <a:xfrm>
            <a:off x="324000" y="5078405"/>
            <a:ext cx="8496150" cy="646331"/>
          </a:xfrm>
          <a:prstGeom prst="rect">
            <a:avLst/>
          </a:prstGeom>
          <a:noFill/>
        </p:spPr>
        <p:txBody>
          <a:bodyPr wrap="square" lIns="0" tIns="0" rIns="0" bIns="0" rtlCol="0">
            <a:spAutoFit/>
          </a:bodyPr>
          <a:lstStyle/>
          <a:p>
            <a:pPr marL="342900" marR="0" lvl="0" indent="-342900" algn="l" defTabSz="914400" rtl="0" eaLnBrk="1" fontAlgn="auto" latinLnBrk="0" hangingPunct="1">
              <a:lnSpc>
                <a:spcPct val="100000"/>
              </a:lnSpc>
              <a:spcBef>
                <a:spcPct val="50000"/>
              </a:spcBef>
              <a:spcAft>
                <a:spcPts val="0"/>
              </a:spcAft>
              <a:buClr>
                <a:srgbClr val="F0AB00"/>
              </a:buClr>
              <a:buSzPct val="120000"/>
              <a:buFont typeface="+mj-lt"/>
              <a:buAutoNum type="arabicPeriod" startAt="2"/>
              <a:tabLst/>
              <a:defRPr/>
            </a:pPr>
            <a:r>
              <a:rPr kumimoji="0" lang="en-US" sz="14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Line Items section </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describes the ordered  items. Each line describes a quantity of  items </a:t>
            </a:r>
            <a:r>
              <a:rPr kumimoji="0" lang="en-US" sz="1400" b="0" i="0" u="none" strike="noStrike" kern="1200" cap="none" spc="0" normalizeH="0" baseline="0" noProof="0" dirty="0">
                <a:ln>
                  <a:noFill/>
                </a:ln>
                <a:solidFill>
                  <a:srgbClr val="000000"/>
                </a:solidFill>
                <a:effectLst/>
                <a:uLnTx/>
                <a:uFillTx/>
                <a:latin typeface="Arial"/>
                <a:ea typeface="+mn-ea"/>
                <a:cs typeface="+mn-cs"/>
              </a:rPr>
              <a:t>Stryker </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wants to purchase.  Set the status of each line item by sending order confirmations clicking Create Order Confirmation. The sub-total is located at the bottom of the purchase order.</a:t>
            </a:r>
          </a:p>
        </p:txBody>
      </p:sp>
      <p:pic>
        <p:nvPicPr>
          <p:cNvPr id="9" name="Picture 8"/>
          <p:cNvPicPr>
            <a:picLocks noChangeAspect="1"/>
          </p:cNvPicPr>
          <p:nvPr/>
        </p:nvPicPr>
        <p:blipFill>
          <a:blip r:embed="rId4"/>
          <a:stretch>
            <a:fillRect/>
          </a:stretch>
        </p:blipFill>
        <p:spPr>
          <a:xfrm>
            <a:off x="3922825" y="1511999"/>
            <a:ext cx="4789375" cy="638583"/>
          </a:xfrm>
          <a:prstGeom prst="rect">
            <a:avLst/>
          </a:prstGeom>
          <a:ln>
            <a:solidFill>
              <a:schemeClr val="tx1"/>
            </a:solidFill>
          </a:ln>
        </p:spPr>
      </p:pic>
      <p:sp>
        <p:nvSpPr>
          <p:cNvPr id="21" name="Oval 20"/>
          <p:cNvSpPr/>
          <p:nvPr/>
        </p:nvSpPr>
        <p:spPr bwMode="gray">
          <a:xfrm>
            <a:off x="8407686" y="1680372"/>
            <a:ext cx="186690" cy="184119"/>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grpSp>
        <p:nvGrpSpPr>
          <p:cNvPr id="18" name="Group 17"/>
          <p:cNvGrpSpPr/>
          <p:nvPr/>
        </p:nvGrpSpPr>
        <p:grpSpPr>
          <a:xfrm>
            <a:off x="7223469" y="167979"/>
            <a:ext cx="1414722" cy="275496"/>
            <a:chOff x="7223468" y="202707"/>
            <a:chExt cx="1414722" cy="275496"/>
          </a:xfrm>
        </p:grpSpPr>
        <p:sp>
          <p:nvSpPr>
            <p:cNvPr id="20"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Home 13">
              <a:hlinkClick r:id="rId5"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3"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7" name="Action Button: Help 16">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1119621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Orders</a:t>
            </a:r>
            <a:br>
              <a:rPr lang="en-US" dirty="0"/>
            </a:br>
            <a:r>
              <a:rPr lang="en-US" sz="2000" b="0" dirty="0"/>
              <a:t>Change Purchase Orders </a:t>
            </a:r>
            <a:endParaRPr lang="en-US" b="0" dirty="0"/>
          </a:p>
        </p:txBody>
      </p:sp>
      <p:sp>
        <p:nvSpPr>
          <p:cNvPr id="11" name="Text Placeholder 10">
            <a:extLst>
              <a:ext uri="{FF2B5EF4-FFF2-40B4-BE49-F238E27FC236}">
                <a16:creationId xmlns:a16="http://schemas.microsoft.com/office/drawing/2014/main" id="{E13EABBF-4735-4989-8EFA-BEDCE48D215F}"/>
              </a:ext>
            </a:extLst>
          </p:cNvPr>
          <p:cNvSpPr>
            <a:spLocks noGrp="1"/>
          </p:cNvSpPr>
          <p:nvPr>
            <p:ph type="body" sz="quarter" idx="10"/>
          </p:nvPr>
        </p:nvSpPr>
        <p:spPr/>
        <p:txBody>
          <a:bodyPr/>
          <a:lstStyle/>
          <a:p>
            <a:pPr marL="342900" indent="-342900">
              <a:buFont typeface="+mj-lt"/>
              <a:buAutoNum type="arabicPeriod"/>
            </a:pPr>
            <a:r>
              <a:rPr lang="en-US" b="0" dirty="0"/>
              <a:t>When a purchase order has been changed by Stryker, the Purchase order status will be updated to Changed. </a:t>
            </a:r>
          </a:p>
          <a:p>
            <a:pPr marL="342900" indent="-342900">
              <a:buFont typeface="+mj-lt"/>
              <a:buAutoNum type="arabicPeriod"/>
            </a:pPr>
            <a:r>
              <a:rPr lang="en-US" b="0" dirty="0"/>
              <a:t>In the Details of the PO, the status will also reflect as Changed.</a:t>
            </a:r>
          </a:p>
          <a:p>
            <a:pPr marL="342900" indent="-342900">
              <a:buFont typeface="+mj-lt"/>
              <a:buAutoNum type="arabicPeriod"/>
            </a:pPr>
            <a:r>
              <a:rPr lang="en-US" b="0" dirty="0"/>
              <a:t>Line items that have been updated on the purchase order will reflect and Edited status with the updates colored in orange font.</a:t>
            </a:r>
          </a:p>
        </p:txBody>
      </p:sp>
      <p:grpSp>
        <p:nvGrpSpPr>
          <p:cNvPr id="6" name="Group 5"/>
          <p:cNvGrpSpPr/>
          <p:nvPr/>
        </p:nvGrpSpPr>
        <p:grpSpPr>
          <a:xfrm>
            <a:off x="7223469" y="167979"/>
            <a:ext cx="1414722" cy="275496"/>
            <a:chOff x="7223468" y="202707"/>
            <a:chExt cx="1414722" cy="275496"/>
          </a:xfrm>
        </p:grpSpPr>
        <p:sp>
          <p:nvSpPr>
            <p:cNvPr id="7"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8" name="Action Button: Home 13">
              <a:hlinkClick r:id="rId2"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9"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pic>
        <p:nvPicPr>
          <p:cNvPr id="3" name="Picture 2">
            <a:extLst>
              <a:ext uri="{FF2B5EF4-FFF2-40B4-BE49-F238E27FC236}">
                <a16:creationId xmlns:a16="http://schemas.microsoft.com/office/drawing/2014/main" id="{9A2239E3-BC84-468B-A368-2C1DF6C6CEBB}"/>
              </a:ext>
            </a:extLst>
          </p:cNvPr>
          <p:cNvPicPr>
            <a:picLocks noChangeAspect="1"/>
          </p:cNvPicPr>
          <p:nvPr/>
        </p:nvPicPr>
        <p:blipFill>
          <a:blip r:embed="rId3"/>
          <a:stretch>
            <a:fillRect/>
          </a:stretch>
        </p:blipFill>
        <p:spPr>
          <a:xfrm>
            <a:off x="4571999" y="1416152"/>
            <a:ext cx="4345989" cy="978125"/>
          </a:xfrm>
          <a:prstGeom prst="rect">
            <a:avLst/>
          </a:prstGeom>
        </p:spPr>
      </p:pic>
      <p:pic>
        <p:nvPicPr>
          <p:cNvPr id="4" name="Picture 3">
            <a:extLst>
              <a:ext uri="{FF2B5EF4-FFF2-40B4-BE49-F238E27FC236}">
                <a16:creationId xmlns:a16="http://schemas.microsoft.com/office/drawing/2014/main" id="{C82D5092-DB55-4B7F-A48A-485FF2FD411B}"/>
              </a:ext>
            </a:extLst>
          </p:cNvPr>
          <p:cNvPicPr>
            <a:picLocks noChangeAspect="1"/>
          </p:cNvPicPr>
          <p:nvPr/>
        </p:nvPicPr>
        <p:blipFill>
          <a:blip r:embed="rId4"/>
          <a:stretch>
            <a:fillRect/>
          </a:stretch>
        </p:blipFill>
        <p:spPr>
          <a:xfrm>
            <a:off x="6199351" y="2519640"/>
            <a:ext cx="2322555" cy="1818720"/>
          </a:xfrm>
          <a:prstGeom prst="rect">
            <a:avLst/>
          </a:prstGeom>
        </p:spPr>
      </p:pic>
      <p:pic>
        <p:nvPicPr>
          <p:cNvPr id="5" name="Picture 4">
            <a:extLst>
              <a:ext uri="{FF2B5EF4-FFF2-40B4-BE49-F238E27FC236}">
                <a16:creationId xmlns:a16="http://schemas.microsoft.com/office/drawing/2014/main" id="{886B1437-8D5B-4A82-AE0B-99F5E8889773}"/>
              </a:ext>
            </a:extLst>
          </p:cNvPr>
          <p:cNvPicPr>
            <a:picLocks noChangeAspect="1"/>
          </p:cNvPicPr>
          <p:nvPr/>
        </p:nvPicPr>
        <p:blipFill>
          <a:blip r:embed="rId5"/>
          <a:stretch>
            <a:fillRect/>
          </a:stretch>
        </p:blipFill>
        <p:spPr>
          <a:xfrm>
            <a:off x="4756355" y="4477265"/>
            <a:ext cx="3744676" cy="1649483"/>
          </a:xfrm>
          <a:prstGeom prst="rect">
            <a:avLst/>
          </a:prstGeom>
        </p:spPr>
      </p:pic>
    </p:spTree>
    <p:extLst>
      <p:ext uri="{BB962C8B-B14F-4D97-AF65-F5344CB8AC3E}">
        <p14:creationId xmlns:p14="http://schemas.microsoft.com/office/powerpoint/2010/main" val="2404297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4000" y="1512001"/>
            <a:ext cx="2407325" cy="3451885"/>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Select “Download PDF” </a:t>
            </a:r>
            <a:r>
              <a:rPr kumimoji="0" lang="en-US" sz="1400" b="0" i="0" u="none" strike="noStrike" kern="1200" cap="none" spc="0" normalizeH="0" baseline="0" noProof="0" dirty="0">
                <a:ln>
                  <a:noFill/>
                </a:ln>
                <a:solidFill>
                  <a:srgbClr val="000000"/>
                </a:solidFill>
                <a:effectLst/>
                <a:uLnTx/>
                <a:uFillTx/>
                <a:latin typeface="Arial"/>
                <a:ea typeface="+mn-ea"/>
                <a:cs typeface="+mn-cs"/>
              </a:rPr>
              <a:t>as shown.</a:t>
            </a: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Note: </a:t>
            </a:r>
            <a:r>
              <a:rPr kumimoji="0" lang="en-US" sz="1400" b="0" i="0" u="none" strike="noStrike" kern="1200" cap="none" spc="0" normalizeH="0" baseline="0" noProof="0" dirty="0">
                <a:ln>
                  <a:noFill/>
                </a:ln>
                <a:solidFill>
                  <a:srgbClr val="000000"/>
                </a:solidFill>
                <a:effectLst/>
                <a:uLnTx/>
                <a:uFillTx/>
                <a:latin typeface="Arial"/>
                <a:ea typeface="+mn-ea"/>
                <a:cs typeface="+mn-cs"/>
              </a:rPr>
              <a:t>If the document exceeds 1000 lines or is larger than 1MB size, details are not shown in the UI. Therefore the detail is not included in the PDF generated.</a:t>
            </a: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2" name="Group 1"/>
          <p:cNvGrpSpPr/>
          <p:nvPr/>
        </p:nvGrpSpPr>
        <p:grpSpPr>
          <a:xfrm>
            <a:off x="3169315" y="1512000"/>
            <a:ext cx="5542885" cy="682201"/>
            <a:chOff x="3169315" y="1512000"/>
            <a:chExt cx="5542885" cy="682201"/>
          </a:xfrm>
        </p:grpSpPr>
        <p:pic>
          <p:nvPicPr>
            <p:cNvPr id="11" name="Picture 10"/>
            <p:cNvPicPr>
              <a:picLocks noChangeAspect="1"/>
            </p:cNvPicPr>
            <p:nvPr/>
          </p:nvPicPr>
          <p:blipFill>
            <a:blip r:embed="rId3"/>
            <a:stretch>
              <a:fillRect/>
            </a:stretch>
          </p:blipFill>
          <p:spPr>
            <a:xfrm>
              <a:off x="3169315" y="1512000"/>
              <a:ext cx="5542885" cy="682201"/>
            </a:xfrm>
            <a:prstGeom prst="rect">
              <a:avLst/>
            </a:prstGeom>
            <a:ln>
              <a:solidFill>
                <a:schemeClr val="tx1"/>
              </a:solidFill>
            </a:ln>
          </p:spPr>
        </p:pic>
        <p:sp>
          <p:nvSpPr>
            <p:cNvPr id="12" name="Oval 11"/>
            <p:cNvSpPr/>
            <p:nvPr/>
          </p:nvSpPr>
          <p:spPr bwMode="gray">
            <a:xfrm>
              <a:off x="6950192" y="170138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grpSp>
      <p:pic>
        <p:nvPicPr>
          <p:cNvPr id="16" name="Picture 15"/>
          <p:cNvPicPr>
            <a:picLocks noChangeAspect="1"/>
          </p:cNvPicPr>
          <p:nvPr/>
        </p:nvPicPr>
        <p:blipFill>
          <a:blip r:embed="rId4"/>
          <a:stretch>
            <a:fillRect/>
          </a:stretch>
        </p:blipFill>
        <p:spPr>
          <a:xfrm>
            <a:off x="3159014" y="2626026"/>
            <a:ext cx="5553186" cy="2004060"/>
          </a:xfrm>
          <a:prstGeom prst="rect">
            <a:avLst/>
          </a:prstGeom>
          <a:ln>
            <a:solidFill>
              <a:schemeClr val="tx1"/>
            </a:solidFill>
          </a:ln>
        </p:spPr>
      </p:pic>
      <p:sp>
        <p:nvSpPr>
          <p:cNvPr id="4" name="Title 3"/>
          <p:cNvSpPr>
            <a:spLocks noGrp="1"/>
          </p:cNvSpPr>
          <p:nvPr>
            <p:ph type="title"/>
          </p:nvPr>
        </p:nvSpPr>
        <p:spPr/>
        <p:txBody>
          <a:bodyPr/>
          <a:lstStyle/>
          <a:p>
            <a:r>
              <a:rPr lang="en-US" dirty="0"/>
              <a:t>Manage Orders</a:t>
            </a:r>
            <a:br>
              <a:rPr lang="en-US" dirty="0"/>
            </a:br>
            <a:r>
              <a:rPr lang="en-US" sz="2000" b="0" dirty="0"/>
              <a:t>Create PDF of Order or Release</a:t>
            </a:r>
          </a:p>
        </p:txBody>
      </p:sp>
      <p:grpSp>
        <p:nvGrpSpPr>
          <p:cNvPr id="18" name="Group 17"/>
          <p:cNvGrpSpPr/>
          <p:nvPr/>
        </p:nvGrpSpPr>
        <p:grpSpPr>
          <a:xfrm>
            <a:off x="7223469" y="167979"/>
            <a:ext cx="1414722" cy="275496"/>
            <a:chOff x="7223468" y="202707"/>
            <a:chExt cx="1414722" cy="275496"/>
          </a:xfrm>
        </p:grpSpPr>
        <p:sp>
          <p:nvSpPr>
            <p:cNvPr id="19"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Home 13">
              <a:hlinkClick r:id="rId5"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1"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7" name="Action Button: Help 16">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210105333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1870900" y="3267982"/>
            <a:ext cx="5103406" cy="1230794"/>
          </a:xfrm>
        </p:spPr>
        <p:txBody>
          <a:bodyPr/>
          <a:lstStyle/>
          <a:p>
            <a:pPr algn="ctr"/>
            <a:r>
              <a:rPr lang="en-US" sz="3333" dirty="0"/>
              <a:t>Thank you for joining the </a:t>
            </a:r>
            <a:br>
              <a:rPr lang="en-US" sz="3333" dirty="0"/>
            </a:br>
            <a:r>
              <a:rPr lang="en-US" sz="3333" dirty="0"/>
              <a:t>Ariba Network!</a:t>
            </a:r>
          </a:p>
        </p:txBody>
      </p:sp>
      <p:sp>
        <p:nvSpPr>
          <p:cNvPr id="5" name="Action Button: Help 4">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p:cNvPicPr>
            <a:picLocks noChangeAspect="1"/>
          </p:cNvPicPr>
          <p:nvPr/>
        </p:nvPicPr>
        <p:blipFill>
          <a:blip r:embed="rId3"/>
          <a:stretch>
            <a:fillRect/>
          </a:stretch>
        </p:blipFill>
        <p:spPr>
          <a:xfrm>
            <a:off x="315589" y="5986426"/>
            <a:ext cx="2142666" cy="417638"/>
          </a:xfrm>
          <a:prstGeom prst="rect">
            <a:avLst/>
          </a:prstGeom>
        </p:spPr>
      </p:pic>
      <p:pic>
        <p:nvPicPr>
          <p:cNvPr id="6" name="Picture Placeholder 4">
            <a:extLst>
              <a:ext uri="{FF2B5EF4-FFF2-40B4-BE49-F238E27FC236}">
                <a16:creationId xmlns:a16="http://schemas.microsoft.com/office/drawing/2014/main" id="{132B55D2-9677-4BB9-8DE9-E548EF7ED98A}"/>
              </a:ext>
            </a:extLst>
          </p:cNvPr>
          <p:cNvPicPr>
            <a:picLocks noChangeAspect="1"/>
          </p:cNvPicPr>
          <p:nvPr/>
        </p:nvPicPr>
        <p:blipFill>
          <a:blip r:embed="rId4"/>
          <a:srcRect l="220" r="220"/>
          <a:stretch>
            <a:fillRect/>
          </a:stretch>
        </p:blipFill>
        <p:spPr>
          <a:xfrm>
            <a:off x="324000" y="162000"/>
            <a:ext cx="8496000" cy="2134800"/>
          </a:xfrm>
          <a:prstGeom prst="rect">
            <a:avLst/>
          </a:prstGeom>
        </p:spPr>
      </p:pic>
    </p:spTree>
    <p:extLst>
      <p:ext uri="{BB962C8B-B14F-4D97-AF65-F5344CB8AC3E}">
        <p14:creationId xmlns:p14="http://schemas.microsoft.com/office/powerpoint/2010/main" val="348524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C9D4-66E7-4AE1-934B-A3F0B35A123D}"/>
              </a:ext>
            </a:extLst>
          </p:cNvPr>
          <p:cNvSpPr>
            <a:spLocks noGrp="1"/>
          </p:cNvSpPr>
          <p:nvPr>
            <p:ph type="title"/>
          </p:nvPr>
        </p:nvSpPr>
        <p:spPr/>
        <p:txBody>
          <a:bodyPr/>
          <a:lstStyle/>
          <a:p>
            <a:r>
              <a:rPr lang="en-US" sz="3600" dirty="0"/>
              <a:t>Agenda</a:t>
            </a:r>
          </a:p>
        </p:txBody>
      </p:sp>
      <p:sp>
        <p:nvSpPr>
          <p:cNvPr id="3" name="Subtitle 2">
            <a:extLst>
              <a:ext uri="{FF2B5EF4-FFF2-40B4-BE49-F238E27FC236}">
                <a16:creationId xmlns:a16="http://schemas.microsoft.com/office/drawing/2014/main" id="{0D6352C4-56F2-493E-94AE-7AD61146BF27}"/>
              </a:ext>
            </a:extLst>
          </p:cNvPr>
          <p:cNvSpPr>
            <a:spLocks noGrp="1"/>
          </p:cNvSpPr>
          <p:nvPr>
            <p:ph type="subTitle" idx="1"/>
          </p:nvPr>
        </p:nvSpPr>
        <p:spPr>
          <a:xfrm>
            <a:off x="351179" y="1395167"/>
            <a:ext cx="6840000" cy="5006209"/>
          </a:xfrm>
        </p:spPr>
        <p:txBody>
          <a:bodyPr/>
          <a:lstStyle/>
          <a:p>
            <a:pPr marL="285750" indent="-285750">
              <a:buFont typeface="Arial" panose="020B0604020202020204" pitchFamily="34" charset="0"/>
              <a:buChar char="•"/>
            </a:pPr>
            <a:r>
              <a:rPr lang="en-US" sz="1400" dirty="0"/>
              <a:t>Scope of Products and Documents</a:t>
            </a:r>
          </a:p>
          <a:p>
            <a:endParaRPr lang="en-US" sz="1400" dirty="0"/>
          </a:p>
          <a:p>
            <a:pPr marL="285750" indent="-285750">
              <a:buFont typeface="Arial" panose="020B0604020202020204" pitchFamily="34" charset="0"/>
              <a:buChar char="•"/>
            </a:pPr>
            <a:r>
              <a:rPr lang="en-US" sz="1400" dirty="0"/>
              <a:t>Demo</a:t>
            </a:r>
          </a:p>
          <a:p>
            <a:pPr marL="800100" lvl="1" indent="-342900" algn="l">
              <a:buFont typeface="Wingdings" panose="05000000000000000000" pitchFamily="2" charset="2"/>
              <a:buChar char="ü"/>
            </a:pPr>
            <a:r>
              <a:rPr lang="en-US" sz="1400" dirty="0">
                <a:solidFill>
                  <a:srgbClr val="003147"/>
                </a:solidFill>
              </a:rPr>
              <a:t>Purchase Orders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90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E73335-98A6-4141-A4EC-946AD88950CD}"/>
              </a:ext>
            </a:extLst>
          </p:cNvPr>
          <p:cNvSpPr>
            <a:spLocks noGrp="1"/>
          </p:cNvSpPr>
          <p:nvPr>
            <p:ph sz="quarter" idx="10"/>
          </p:nvPr>
        </p:nvSpPr>
        <p:spPr>
          <a:xfrm>
            <a:off x="326875" y="1353463"/>
            <a:ext cx="8493125" cy="4395787"/>
          </a:xfrm>
        </p:spPr>
        <p:txBody>
          <a:bodyPr/>
          <a:lstStyle/>
          <a:p>
            <a:pPr marL="285750" lvl="0" indent="-285750">
              <a:buFont typeface="Arial" panose="020B0604020202020204" pitchFamily="34" charset="0"/>
              <a:buChar char="•"/>
            </a:pPr>
            <a:r>
              <a:rPr lang="en-US" sz="1600" u="sng" dirty="0"/>
              <a:t>Revision ID- </a:t>
            </a:r>
            <a:r>
              <a:rPr lang="en-US" sz="1600" b="0" dirty="0"/>
              <a:t>reference number to a specification that can be found by clicking on the line item details section. (Only present if applicable)</a:t>
            </a:r>
          </a:p>
          <a:p>
            <a:pPr marL="285750" lvl="0" indent="-285750">
              <a:buFont typeface="Arial" panose="020B0604020202020204" pitchFamily="34" charset="0"/>
              <a:buChar char="•"/>
            </a:pPr>
            <a:r>
              <a:rPr lang="en-US" sz="1600" u="sng" dirty="0"/>
              <a:t>Price/Quantity- </a:t>
            </a:r>
            <a:r>
              <a:rPr lang="en-US" sz="1600" b="0" dirty="0"/>
              <a:t>Cannot be changed by a supplier in the Ariba Network. Supplier must contact Stryker to correct the price/quantity and reissue a change purchase order. The original purchase order version will be obsoleted in the Ariba Network and the new version with the same purchase order number will be sent to AN.</a:t>
            </a:r>
          </a:p>
          <a:p>
            <a:pPr marL="285750" lvl="0" indent="-285750">
              <a:buFont typeface="Arial" panose="020B0604020202020204" pitchFamily="34" charset="0"/>
              <a:buChar char="•"/>
            </a:pPr>
            <a:r>
              <a:rPr lang="en-US" sz="1600" u="sng" dirty="0"/>
              <a:t>Specific Notes to suppliers- </a:t>
            </a:r>
            <a:r>
              <a:rPr lang="en-US" sz="1600" b="0" dirty="0"/>
              <a:t>found in header if applicable. Note: Custom Implants suppliers know to check the notes section for any shipment details or product lot numbers </a:t>
            </a:r>
          </a:p>
          <a:p>
            <a:pPr marL="285750" lvl="0" indent="-285750">
              <a:buFont typeface="Arial" panose="020B0604020202020204" pitchFamily="34" charset="0"/>
              <a:buChar char="•"/>
            </a:pPr>
            <a:r>
              <a:rPr lang="en-US" sz="1600" u="sng" dirty="0"/>
              <a:t>Part number- </a:t>
            </a:r>
            <a:r>
              <a:rPr lang="en-US" sz="1600" b="0" dirty="0"/>
              <a:t>cannot be changed by supplier in the Ariba Network. Stryker does not accept substitutions.</a:t>
            </a:r>
          </a:p>
          <a:p>
            <a:pPr marL="285750" lvl="0" indent="-285750">
              <a:buFont typeface="Arial" panose="020B0604020202020204" pitchFamily="34" charset="0"/>
              <a:buChar char="•"/>
            </a:pPr>
            <a:r>
              <a:rPr lang="en-US" sz="1600" u="sng" dirty="0"/>
              <a:t>Order Routing- </a:t>
            </a:r>
            <a:r>
              <a:rPr lang="en-US" sz="1600" b="0" dirty="0"/>
              <a:t>Please make sure your order routing is set and the correct email addresses are maintained.</a:t>
            </a:r>
          </a:p>
          <a:p>
            <a:pPr marL="285750" lvl="0" indent="-285750">
              <a:buFont typeface="Arial" panose="020B0604020202020204" pitchFamily="34" charset="0"/>
              <a:buChar char="•"/>
            </a:pPr>
            <a:r>
              <a:rPr lang="en-US" sz="1600" u="sng" dirty="0"/>
              <a:t>Purchase Orders with more than 10 line items </a:t>
            </a:r>
            <a:r>
              <a:rPr lang="en-US" sz="1600" dirty="0"/>
              <a:t>- </a:t>
            </a:r>
            <a:r>
              <a:rPr lang="en-US" sz="1600" b="0" dirty="0"/>
              <a:t>will have 2 pages of line items to select from (Refer to slide 30) </a:t>
            </a:r>
          </a:p>
          <a:p>
            <a:pPr marL="285750" lvl="0" indent="-285750">
              <a:buFont typeface="Arial" panose="020B0604020202020204" pitchFamily="34" charset="0"/>
              <a:buChar char="•"/>
            </a:pPr>
            <a:r>
              <a:rPr lang="en-US" sz="1600" u="sng" dirty="0"/>
              <a:t>Unit of Measure </a:t>
            </a:r>
            <a:r>
              <a:rPr lang="en-US" sz="1600" b="0" dirty="0"/>
              <a:t>- Stryker is converting the UOM</a:t>
            </a:r>
            <a:r>
              <a:rPr lang="en-US" sz="1600" u="sng" dirty="0"/>
              <a:t>; </a:t>
            </a:r>
            <a:r>
              <a:rPr lang="en-US" sz="1600" b="0" dirty="0"/>
              <a:t>all parts that were previously EA will now be PC</a:t>
            </a:r>
            <a:endParaRPr lang="en-US" sz="1600" u="sng" dirty="0"/>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3C61E22D-BBB4-4A14-A8DB-75AA835F33C3}"/>
              </a:ext>
            </a:extLst>
          </p:cNvPr>
          <p:cNvSpPr>
            <a:spLocks noGrp="1"/>
          </p:cNvSpPr>
          <p:nvPr>
            <p:ph type="title"/>
          </p:nvPr>
        </p:nvSpPr>
        <p:spPr/>
        <p:txBody>
          <a:bodyPr/>
          <a:lstStyle/>
          <a:p>
            <a:r>
              <a:rPr lang="en-US" dirty="0"/>
              <a:t>Purchase Order/Change/Cancel Call Outs</a:t>
            </a:r>
          </a:p>
        </p:txBody>
      </p:sp>
    </p:spTree>
    <p:extLst>
      <p:ext uri="{BB962C8B-B14F-4D97-AF65-F5344CB8AC3E}">
        <p14:creationId xmlns:p14="http://schemas.microsoft.com/office/powerpoint/2010/main" val="381020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C65CEC-5962-44D0-A2E9-5A0B14E0F1C5}"/>
              </a:ext>
            </a:extLst>
          </p:cNvPr>
          <p:cNvSpPr>
            <a:spLocks noGrp="1"/>
          </p:cNvSpPr>
          <p:nvPr>
            <p:ph type="title"/>
          </p:nvPr>
        </p:nvSpPr>
        <p:spPr/>
        <p:txBody>
          <a:bodyPr/>
          <a:lstStyle/>
          <a:p>
            <a:r>
              <a:rPr lang="en-US" dirty="0"/>
              <a:t>Purchase Order Call Outs</a:t>
            </a:r>
          </a:p>
        </p:txBody>
      </p:sp>
      <p:sp>
        <p:nvSpPr>
          <p:cNvPr id="6" name="Text Placeholder 5">
            <a:extLst>
              <a:ext uri="{FF2B5EF4-FFF2-40B4-BE49-F238E27FC236}">
                <a16:creationId xmlns:a16="http://schemas.microsoft.com/office/drawing/2014/main" id="{78EA8679-27DB-456F-9C8A-18B0AED3DE1D}"/>
              </a:ext>
            </a:extLst>
          </p:cNvPr>
          <p:cNvSpPr>
            <a:spLocks noGrp="1"/>
          </p:cNvSpPr>
          <p:nvPr>
            <p:ph type="body" sz="quarter" idx="10"/>
          </p:nvPr>
        </p:nvSpPr>
        <p:spPr>
          <a:xfrm>
            <a:off x="261178" y="1513090"/>
            <a:ext cx="8496000" cy="4420039"/>
          </a:xfrm>
        </p:spPr>
        <p:txBody>
          <a:bodyPr>
            <a:normAutofit fontScale="92500" lnSpcReduction="10000"/>
          </a:bodyPr>
          <a:lstStyle/>
          <a:p>
            <a:pPr marL="285750" indent="-285750">
              <a:buFont typeface="Arial" panose="020B0604020202020204" pitchFamily="34" charset="0"/>
              <a:buChar char="•"/>
            </a:pPr>
            <a:r>
              <a:rPr lang="en-US" b="1" u="sng" dirty="0"/>
              <a:t>Purchase Group :</a:t>
            </a:r>
            <a:r>
              <a:rPr lang="en-US" b="1" dirty="0"/>
              <a:t> </a:t>
            </a:r>
            <a:r>
              <a:rPr lang="en-US" dirty="0"/>
              <a:t>Used to differentiate the Stryker buyer. </a:t>
            </a:r>
          </a:p>
          <a:p>
            <a:pPr marL="285750" indent="-285750">
              <a:buFont typeface="Arial" panose="020B0604020202020204" pitchFamily="34" charset="0"/>
              <a:buChar char="•"/>
            </a:pPr>
            <a:r>
              <a:rPr lang="en-US" b="1" u="sng" dirty="0"/>
              <a:t>Purchase Order Type: </a:t>
            </a:r>
            <a:r>
              <a:rPr lang="en-US" dirty="0"/>
              <a:t>drop ship, framework, discrete POs</a:t>
            </a:r>
          </a:p>
          <a:p>
            <a:pPr marL="285750" indent="-285750">
              <a:buFont typeface="Arial" panose="020B0604020202020204" pitchFamily="34" charset="0"/>
              <a:buChar char="•"/>
            </a:pPr>
            <a:r>
              <a:rPr lang="en-US" b="1" u="sng" dirty="0"/>
              <a:t>Purchase Group Description :</a:t>
            </a:r>
            <a:r>
              <a:rPr lang="en-US" b="1" dirty="0"/>
              <a:t> </a:t>
            </a:r>
            <a:r>
              <a:rPr lang="en-US" dirty="0"/>
              <a:t>Description of the Purchase Group</a:t>
            </a:r>
            <a:r>
              <a:rPr lang="en-US" b="1" dirty="0"/>
              <a:t>. </a:t>
            </a:r>
            <a:r>
              <a:rPr lang="en-US" dirty="0"/>
              <a:t>Not relevant for portal or external B2B supplier. Only required for internal CM</a:t>
            </a:r>
          </a:p>
          <a:p>
            <a:pPr marL="285750" lvl="0" indent="-285750">
              <a:buFont typeface="Arial" panose="020B0604020202020204" pitchFamily="34" charset="0"/>
              <a:buChar char="•"/>
            </a:pPr>
            <a:r>
              <a:rPr lang="en-US" b="1" u="sng" dirty="0"/>
              <a:t>Freight Text :</a:t>
            </a:r>
            <a:r>
              <a:rPr lang="en-US" b="1" dirty="0"/>
              <a:t> </a:t>
            </a:r>
            <a:r>
              <a:rPr lang="en-US" dirty="0"/>
              <a:t>This text field is in the “Specific Notes to Supplier” section of the header</a:t>
            </a:r>
          </a:p>
          <a:p>
            <a:pPr marL="285750" lvl="0" indent="-285750">
              <a:buFont typeface="Arial" panose="020B0604020202020204" pitchFamily="34" charset="0"/>
              <a:buChar char="•"/>
            </a:pPr>
            <a:r>
              <a:rPr lang="en-US" b="1" u="sng" dirty="0"/>
              <a:t>Supplier Document ID :</a:t>
            </a:r>
            <a:r>
              <a:rPr lang="en-US" b="1" dirty="0"/>
              <a:t> </a:t>
            </a:r>
            <a:r>
              <a:rPr lang="en-US" dirty="0"/>
              <a:t>Supplier reference document number e.g. RMA number for return PO</a:t>
            </a:r>
          </a:p>
          <a:p>
            <a:pPr marL="285750" indent="-285750">
              <a:buFont typeface="Arial" panose="020B0604020202020204" pitchFamily="34" charset="0"/>
              <a:buChar char="•"/>
            </a:pPr>
            <a:r>
              <a:rPr lang="en-US" b="1" u="sng" dirty="0"/>
              <a:t>Revision Level :</a:t>
            </a:r>
            <a:r>
              <a:rPr lang="en-US" b="1" dirty="0"/>
              <a:t> </a:t>
            </a:r>
            <a:r>
              <a:rPr lang="en-US" dirty="0"/>
              <a:t>If a material is revision managed then</a:t>
            </a:r>
            <a:r>
              <a:rPr lang="en-US" b="1" u="sng" dirty="0"/>
              <a:t> </a:t>
            </a:r>
            <a:r>
              <a:rPr lang="en-US" dirty="0"/>
              <a:t>Revision level will be the revision number of the material Stryker intends to purchase from supplier e.g. Revision Level A or B or C</a:t>
            </a:r>
          </a:p>
          <a:p>
            <a:pPr marL="285750" indent="-285750">
              <a:buFont typeface="Arial" panose="020B0604020202020204" pitchFamily="34" charset="0"/>
              <a:buChar char="•"/>
            </a:pPr>
            <a:r>
              <a:rPr lang="en-US" b="1" u="sng" dirty="0"/>
              <a:t>Revision Drawing:</a:t>
            </a:r>
            <a:r>
              <a:rPr lang="en-US" b="1" dirty="0"/>
              <a:t> </a:t>
            </a:r>
            <a:r>
              <a:rPr lang="en-US" dirty="0"/>
              <a:t>If a material is revision managed, then the revision drawing will inform the PLM of the drawing number of a material associated with the revision level.</a:t>
            </a:r>
          </a:p>
          <a:p>
            <a:pPr marL="285750" indent="-285750">
              <a:buFont typeface="Arial" panose="020B0604020202020204" pitchFamily="34" charset="0"/>
              <a:buChar char="•"/>
            </a:pPr>
            <a:r>
              <a:rPr lang="en-US" b="1" u="sng" dirty="0"/>
              <a:t>Trackwise ID </a:t>
            </a:r>
            <a:r>
              <a:rPr lang="en-US" b="1" dirty="0"/>
              <a:t>– </a:t>
            </a:r>
            <a:r>
              <a:rPr lang="en-US" dirty="0"/>
              <a:t>will be sent on the PO line item if a quality issue existed on that part.</a:t>
            </a:r>
            <a:endParaRPr lang="en-US" b="1" dirty="0"/>
          </a:p>
          <a:p>
            <a:pPr marL="342809" indent="-342809">
              <a:buFont typeface="Arial" panose="020B0604020202020204" pitchFamily="34" charset="0"/>
              <a:buChar char="•"/>
            </a:pPr>
            <a:endParaRPr lang="en-US" dirty="0"/>
          </a:p>
          <a:p>
            <a:endParaRPr lang="en-US" dirty="0"/>
          </a:p>
        </p:txBody>
      </p:sp>
      <p:sp>
        <p:nvSpPr>
          <p:cNvPr id="8" name="Rectangle 7">
            <a:extLst>
              <a:ext uri="{FF2B5EF4-FFF2-40B4-BE49-F238E27FC236}">
                <a16:creationId xmlns:a16="http://schemas.microsoft.com/office/drawing/2014/main" id="{CCFC725D-5882-4FC4-8F2B-F94F6B34D8E5}"/>
              </a:ext>
            </a:extLst>
          </p:cNvPr>
          <p:cNvSpPr/>
          <p:nvPr/>
        </p:nvSpPr>
        <p:spPr bwMode="gray">
          <a:xfrm>
            <a:off x="0" y="857919"/>
            <a:ext cx="1307465" cy="276927"/>
          </a:xfrm>
          <a:prstGeom prst="rect">
            <a:avLst/>
          </a:prstGeom>
          <a:solidFill>
            <a:schemeClr val="bg1"/>
          </a:solidFill>
          <a:ln w="25400" algn="ctr">
            <a:no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endParaRPr lang="en-US" sz="135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04253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92D82-9135-4B1C-B65B-134C91583B29}"/>
              </a:ext>
            </a:extLst>
          </p:cNvPr>
          <p:cNvSpPr>
            <a:spLocks noGrp="1"/>
          </p:cNvSpPr>
          <p:nvPr>
            <p:ph type="title"/>
          </p:nvPr>
        </p:nvSpPr>
        <p:spPr/>
        <p:txBody>
          <a:bodyPr/>
          <a:lstStyle/>
          <a:p>
            <a:r>
              <a:rPr lang="en-US" dirty="0"/>
              <a:t>Additional PO Fields (Header Level Fields)</a:t>
            </a:r>
          </a:p>
        </p:txBody>
      </p:sp>
      <p:sp>
        <p:nvSpPr>
          <p:cNvPr id="5" name="Text Placeholder 4">
            <a:extLst>
              <a:ext uri="{FF2B5EF4-FFF2-40B4-BE49-F238E27FC236}">
                <a16:creationId xmlns:a16="http://schemas.microsoft.com/office/drawing/2014/main" id="{CEC0491E-3DFC-457B-8895-35CB96175D91}"/>
              </a:ext>
            </a:extLst>
          </p:cNvPr>
          <p:cNvSpPr>
            <a:spLocks noGrp="1"/>
          </p:cNvSpPr>
          <p:nvPr>
            <p:ph type="body" sz="quarter" idx="10"/>
          </p:nvPr>
        </p:nvSpPr>
        <p:spPr/>
        <p:txBody>
          <a:bodyPr/>
          <a:lstStyle/>
          <a:p>
            <a:r>
              <a:rPr lang="en-US" b="0" dirty="0"/>
              <a:t>In header level of purchase order, specifically in other information section the below fields can be viewed in PO.</a:t>
            </a:r>
          </a:p>
          <a:p>
            <a:pPr marL="342809" indent="-342809">
              <a:buFont typeface="+mj-lt"/>
              <a:buAutoNum type="arabicPeriod"/>
            </a:pPr>
            <a:r>
              <a:rPr lang="en-US" b="0" dirty="0"/>
              <a:t>Header Level extrinsic customerOrderNo with Label Customer PO#</a:t>
            </a:r>
          </a:p>
          <a:p>
            <a:pPr marL="342809" indent="-342809">
              <a:buFont typeface="+mj-lt"/>
              <a:buAutoNum type="arabicPeriod"/>
            </a:pPr>
            <a:r>
              <a:rPr lang="en-US" b="0" dirty="0"/>
              <a:t>Header Level extrinsic shiptoCustomer with Label Ship to Customer ID</a:t>
            </a:r>
          </a:p>
          <a:p>
            <a:endParaRPr lang="en-US" dirty="0"/>
          </a:p>
        </p:txBody>
      </p:sp>
      <p:pic>
        <p:nvPicPr>
          <p:cNvPr id="1026" name="Picture 3" descr="image004">
            <a:extLst>
              <a:ext uri="{FF2B5EF4-FFF2-40B4-BE49-F238E27FC236}">
                <a16:creationId xmlns:a16="http://schemas.microsoft.com/office/drawing/2014/main" id="{628A5CF8-40B6-42D7-875A-AEB31EC0F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739" y="2149267"/>
            <a:ext cx="4491810" cy="312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884CD931-6ACE-4768-9017-CE4B15F653AB}"/>
              </a:ext>
            </a:extLst>
          </p:cNvPr>
          <p:cNvSpPr/>
          <p:nvPr/>
        </p:nvSpPr>
        <p:spPr bwMode="gray">
          <a:xfrm>
            <a:off x="5651906" y="4733173"/>
            <a:ext cx="160972" cy="19078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solidFill>
                  <a:srgbClr val="000000"/>
                </a:solidFill>
                <a:ea typeface="Arial Unicode MS" pitchFamily="34" charset="-128"/>
                <a:cs typeface="Arial Unicode MS" pitchFamily="34" charset="-128"/>
              </a:rPr>
              <a:t>1</a:t>
            </a:r>
          </a:p>
        </p:txBody>
      </p:sp>
      <p:sp>
        <p:nvSpPr>
          <p:cNvPr id="9" name="Oval 8">
            <a:extLst>
              <a:ext uri="{FF2B5EF4-FFF2-40B4-BE49-F238E27FC236}">
                <a16:creationId xmlns:a16="http://schemas.microsoft.com/office/drawing/2014/main" id="{50A51F2C-6D77-47A4-96E9-265E43AFBCB4}"/>
              </a:ext>
            </a:extLst>
          </p:cNvPr>
          <p:cNvSpPr/>
          <p:nvPr/>
        </p:nvSpPr>
        <p:spPr bwMode="gray">
          <a:xfrm>
            <a:off x="5651906" y="4923954"/>
            <a:ext cx="160972" cy="19078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solidFill>
                  <a:srgbClr val="000000"/>
                </a:solidFill>
                <a:ea typeface="Arial Unicode MS" pitchFamily="34" charset="-128"/>
                <a:cs typeface="Arial Unicode MS" pitchFamily="34" charset="-128"/>
              </a:rPr>
              <a:t>2</a:t>
            </a:r>
          </a:p>
        </p:txBody>
      </p:sp>
    </p:spTree>
    <p:extLst>
      <p:ext uri="{BB962C8B-B14F-4D97-AF65-F5344CB8AC3E}">
        <p14:creationId xmlns:p14="http://schemas.microsoft.com/office/powerpoint/2010/main" val="10200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92E514-018B-4793-9A3E-A362BFB53AA6}"/>
              </a:ext>
            </a:extLst>
          </p:cNvPr>
          <p:cNvSpPr>
            <a:spLocks noGrp="1"/>
          </p:cNvSpPr>
          <p:nvPr>
            <p:ph type="title"/>
          </p:nvPr>
        </p:nvSpPr>
        <p:spPr/>
        <p:txBody>
          <a:bodyPr/>
          <a:lstStyle/>
          <a:p>
            <a:r>
              <a:rPr lang="en-US" dirty="0"/>
              <a:t>Additional PO Fields (Line Level Level Fields)</a:t>
            </a:r>
          </a:p>
        </p:txBody>
      </p:sp>
      <p:sp>
        <p:nvSpPr>
          <p:cNvPr id="3" name="Text Placeholder 2">
            <a:extLst>
              <a:ext uri="{FF2B5EF4-FFF2-40B4-BE49-F238E27FC236}">
                <a16:creationId xmlns:a16="http://schemas.microsoft.com/office/drawing/2014/main" id="{47FA816F-36FC-4F0D-8DAB-16B8428C3B02}"/>
              </a:ext>
            </a:extLst>
          </p:cNvPr>
          <p:cNvSpPr>
            <a:spLocks noGrp="1"/>
          </p:cNvSpPr>
          <p:nvPr>
            <p:ph type="body" sz="quarter" idx="10"/>
          </p:nvPr>
        </p:nvSpPr>
        <p:spPr/>
        <p:txBody>
          <a:bodyPr>
            <a:normAutofit/>
          </a:bodyPr>
          <a:lstStyle/>
          <a:p>
            <a:r>
              <a:rPr lang="en-US" b="0" dirty="0"/>
              <a:t>In header level of purchase order, specifically in other information section the below fields can be viewed in PO.</a:t>
            </a:r>
          </a:p>
          <a:p>
            <a:pPr marL="342809" indent="-342809">
              <a:buFont typeface="+mj-lt"/>
              <a:buAutoNum type="arabicPeriod"/>
            </a:pPr>
            <a:r>
              <a:rPr lang="en-US" b="0" dirty="0"/>
              <a:t>Line level extrinsic plcmFlag with Label PLCM Flag</a:t>
            </a:r>
          </a:p>
          <a:p>
            <a:pPr marL="342809" indent="-342809">
              <a:buFont typeface="+mj-lt"/>
              <a:buAutoNum type="arabicPeriod"/>
            </a:pPr>
            <a:r>
              <a:rPr lang="en-US" b="0" dirty="0"/>
              <a:t>Line Level extrinsic patientNumber with label Patient ID/Patient Config</a:t>
            </a:r>
          </a:p>
          <a:p>
            <a:pPr marL="342809" indent="-342809">
              <a:buFont typeface="+mj-lt"/>
              <a:buAutoNum type="arabicPeriod"/>
            </a:pPr>
            <a:r>
              <a:rPr lang="en-US" b="0" dirty="0"/>
              <a:t>Line level extrinsic classcode with label NV Config</a:t>
            </a:r>
          </a:p>
          <a:p>
            <a:pPr marL="342809" indent="-342809">
              <a:buFont typeface="+mj-lt"/>
              <a:buAutoNum type="arabicPeriod"/>
            </a:pPr>
            <a:r>
              <a:rPr lang="en-US" b="0" dirty="0"/>
              <a:t>Line level extrinsic kitsRemark with label Kits Remark</a:t>
            </a:r>
          </a:p>
        </p:txBody>
      </p:sp>
      <p:pic>
        <p:nvPicPr>
          <p:cNvPr id="2050" name="Picture 2" descr="image005">
            <a:extLst>
              <a:ext uri="{FF2B5EF4-FFF2-40B4-BE49-F238E27FC236}">
                <a16:creationId xmlns:a16="http://schemas.microsoft.com/office/drawing/2014/main" id="{782D23BD-FFC8-4E82-883A-C4AD1B38A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492" y="2245499"/>
            <a:ext cx="4717270" cy="309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6C96592-4FC9-422B-B73D-BB12143E8D72}"/>
              </a:ext>
            </a:extLst>
          </p:cNvPr>
          <p:cNvSpPr/>
          <p:nvPr/>
        </p:nvSpPr>
        <p:spPr bwMode="gray">
          <a:xfrm>
            <a:off x="5426410" y="3551489"/>
            <a:ext cx="160972" cy="19078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solidFill>
                  <a:srgbClr val="000000"/>
                </a:solidFill>
                <a:ea typeface="Arial Unicode MS" pitchFamily="34" charset="-128"/>
                <a:cs typeface="Arial Unicode MS" pitchFamily="34" charset="-128"/>
              </a:rPr>
              <a:t>1</a:t>
            </a:r>
          </a:p>
        </p:txBody>
      </p:sp>
      <p:sp>
        <p:nvSpPr>
          <p:cNvPr id="8" name="Oval 7">
            <a:extLst>
              <a:ext uri="{FF2B5EF4-FFF2-40B4-BE49-F238E27FC236}">
                <a16:creationId xmlns:a16="http://schemas.microsoft.com/office/drawing/2014/main" id="{A9B2832D-C4FA-44AB-98EE-102DEE894198}"/>
              </a:ext>
            </a:extLst>
          </p:cNvPr>
          <p:cNvSpPr/>
          <p:nvPr/>
        </p:nvSpPr>
        <p:spPr bwMode="gray">
          <a:xfrm>
            <a:off x="5426410" y="3783675"/>
            <a:ext cx="160972" cy="19078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solidFill>
                  <a:srgbClr val="000000"/>
                </a:solidFill>
                <a:ea typeface="Arial Unicode MS" pitchFamily="34" charset="-128"/>
                <a:cs typeface="Arial Unicode MS" pitchFamily="34" charset="-128"/>
              </a:rPr>
              <a:t>2</a:t>
            </a:r>
          </a:p>
        </p:txBody>
      </p:sp>
      <p:sp>
        <p:nvSpPr>
          <p:cNvPr id="9" name="Oval 8">
            <a:extLst>
              <a:ext uri="{FF2B5EF4-FFF2-40B4-BE49-F238E27FC236}">
                <a16:creationId xmlns:a16="http://schemas.microsoft.com/office/drawing/2014/main" id="{70F19AD8-7D89-497D-8980-685C378CB1DD}"/>
              </a:ext>
            </a:extLst>
          </p:cNvPr>
          <p:cNvSpPr/>
          <p:nvPr/>
        </p:nvSpPr>
        <p:spPr bwMode="gray">
          <a:xfrm>
            <a:off x="5426410" y="4139515"/>
            <a:ext cx="160972" cy="19078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solidFill>
                  <a:srgbClr val="000000"/>
                </a:solidFill>
                <a:ea typeface="Arial Unicode MS" pitchFamily="34" charset="-128"/>
                <a:cs typeface="Arial Unicode MS" pitchFamily="34" charset="-128"/>
              </a:rPr>
              <a:t>3</a:t>
            </a:r>
          </a:p>
        </p:txBody>
      </p:sp>
      <p:sp>
        <p:nvSpPr>
          <p:cNvPr id="10" name="Oval 9">
            <a:extLst>
              <a:ext uri="{FF2B5EF4-FFF2-40B4-BE49-F238E27FC236}">
                <a16:creationId xmlns:a16="http://schemas.microsoft.com/office/drawing/2014/main" id="{A75D1AE2-7BCD-4EE1-80EF-8C247BCA9539}"/>
              </a:ext>
            </a:extLst>
          </p:cNvPr>
          <p:cNvSpPr/>
          <p:nvPr/>
        </p:nvSpPr>
        <p:spPr bwMode="gray">
          <a:xfrm>
            <a:off x="5426410" y="4330296"/>
            <a:ext cx="160972" cy="19078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solidFill>
                  <a:srgbClr val="000000"/>
                </a:solidFill>
                <a:ea typeface="Arial Unicode MS" pitchFamily="34" charset="-128"/>
                <a:cs typeface="Arial Unicode MS" pitchFamily="34" charset="-128"/>
              </a:rPr>
              <a:t>4</a:t>
            </a:r>
          </a:p>
        </p:txBody>
      </p:sp>
    </p:spTree>
    <p:extLst>
      <p:ext uri="{BB962C8B-B14F-4D97-AF65-F5344CB8AC3E}">
        <p14:creationId xmlns:p14="http://schemas.microsoft.com/office/powerpoint/2010/main" val="247891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652B14-AB1C-4D97-A689-14873921F8D9}"/>
              </a:ext>
            </a:extLst>
          </p:cNvPr>
          <p:cNvPicPr>
            <a:picLocks noChangeAspect="1"/>
          </p:cNvPicPr>
          <p:nvPr/>
        </p:nvPicPr>
        <p:blipFill>
          <a:blip r:embed="rId2"/>
          <a:stretch>
            <a:fillRect/>
          </a:stretch>
        </p:blipFill>
        <p:spPr>
          <a:xfrm>
            <a:off x="4381169" y="1811986"/>
            <a:ext cx="4696370" cy="3817537"/>
          </a:xfrm>
          <a:prstGeom prst="rect">
            <a:avLst/>
          </a:prstGeom>
        </p:spPr>
      </p:pic>
      <p:sp>
        <p:nvSpPr>
          <p:cNvPr id="4" name="Title 3">
            <a:extLst>
              <a:ext uri="{FF2B5EF4-FFF2-40B4-BE49-F238E27FC236}">
                <a16:creationId xmlns:a16="http://schemas.microsoft.com/office/drawing/2014/main" id="{9A92E514-018B-4793-9A3E-A362BFB53AA6}"/>
              </a:ext>
            </a:extLst>
          </p:cNvPr>
          <p:cNvSpPr>
            <a:spLocks noGrp="1"/>
          </p:cNvSpPr>
          <p:nvPr>
            <p:ph type="title"/>
          </p:nvPr>
        </p:nvSpPr>
        <p:spPr/>
        <p:txBody>
          <a:bodyPr/>
          <a:lstStyle/>
          <a:p>
            <a:r>
              <a:rPr lang="en-US" dirty="0"/>
              <a:t>Additional PO Fields (Batch Managed Flag)</a:t>
            </a:r>
          </a:p>
        </p:txBody>
      </p:sp>
      <p:sp>
        <p:nvSpPr>
          <p:cNvPr id="3" name="Text Placeholder 2">
            <a:extLst>
              <a:ext uri="{FF2B5EF4-FFF2-40B4-BE49-F238E27FC236}">
                <a16:creationId xmlns:a16="http://schemas.microsoft.com/office/drawing/2014/main" id="{47FA816F-36FC-4F0D-8DAB-16B8428C3B02}"/>
              </a:ext>
            </a:extLst>
          </p:cNvPr>
          <p:cNvSpPr>
            <a:spLocks noGrp="1"/>
          </p:cNvSpPr>
          <p:nvPr>
            <p:ph type="body" sz="quarter" idx="10"/>
          </p:nvPr>
        </p:nvSpPr>
        <p:spPr/>
        <p:txBody>
          <a:bodyPr>
            <a:normAutofit/>
          </a:bodyPr>
          <a:lstStyle/>
          <a:p>
            <a:r>
              <a:rPr lang="en-US" b="0" dirty="0"/>
              <a:t>In line item level details, the following fields can be viewed:</a:t>
            </a:r>
          </a:p>
          <a:p>
            <a:pPr marL="342900" indent="-342900">
              <a:buFont typeface="+mj-lt"/>
              <a:buAutoNum type="arabicPeriod"/>
            </a:pPr>
            <a:r>
              <a:rPr lang="en-US" b="0" dirty="0"/>
              <a:t>Product Code – Tells supplier if line item is batch managed (Yes means the line item is batch managed)</a:t>
            </a:r>
          </a:p>
          <a:p>
            <a:pPr marL="342900" indent="-342900">
              <a:buFont typeface="+mj-lt"/>
              <a:buAutoNum type="arabicPeriod"/>
            </a:pPr>
            <a:r>
              <a:rPr lang="en-US" b="0" dirty="0" err="1"/>
              <a:t>SledManaged</a:t>
            </a:r>
            <a:r>
              <a:rPr lang="en-US" b="0" dirty="0"/>
              <a:t>- Tells supplier if expiration date is required for line item</a:t>
            </a:r>
          </a:p>
        </p:txBody>
      </p:sp>
      <p:sp>
        <p:nvSpPr>
          <p:cNvPr id="7" name="Oval 6">
            <a:extLst>
              <a:ext uri="{FF2B5EF4-FFF2-40B4-BE49-F238E27FC236}">
                <a16:creationId xmlns:a16="http://schemas.microsoft.com/office/drawing/2014/main" id="{16C96592-4FC9-422B-B73D-BB12143E8D72}"/>
              </a:ext>
            </a:extLst>
          </p:cNvPr>
          <p:cNvSpPr/>
          <p:nvPr/>
        </p:nvSpPr>
        <p:spPr bwMode="gray">
          <a:xfrm>
            <a:off x="4804059" y="3803152"/>
            <a:ext cx="168757" cy="141137"/>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solidFill>
                  <a:srgbClr val="000000"/>
                </a:solidFill>
                <a:ea typeface="Arial Unicode MS" pitchFamily="34" charset="-128"/>
                <a:cs typeface="Arial Unicode MS" pitchFamily="34" charset="-128"/>
              </a:rPr>
              <a:t>1</a:t>
            </a:r>
          </a:p>
        </p:txBody>
      </p:sp>
      <p:sp>
        <p:nvSpPr>
          <p:cNvPr id="8" name="Oval 7">
            <a:extLst>
              <a:ext uri="{FF2B5EF4-FFF2-40B4-BE49-F238E27FC236}">
                <a16:creationId xmlns:a16="http://schemas.microsoft.com/office/drawing/2014/main" id="{A9B2832D-C4FA-44AB-98EE-102DEE894198}"/>
              </a:ext>
            </a:extLst>
          </p:cNvPr>
          <p:cNvSpPr/>
          <p:nvPr/>
        </p:nvSpPr>
        <p:spPr bwMode="gray">
          <a:xfrm>
            <a:off x="4847600" y="3944289"/>
            <a:ext cx="139503" cy="144270"/>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solidFill>
                  <a:srgbClr val="000000"/>
                </a:solidFill>
                <a:ea typeface="Arial Unicode MS" pitchFamily="34" charset="-128"/>
                <a:cs typeface="Arial Unicode MS" pitchFamily="34" charset="-128"/>
              </a:rPr>
              <a:t>2</a:t>
            </a:r>
          </a:p>
        </p:txBody>
      </p:sp>
    </p:spTree>
    <p:extLst>
      <p:ext uri="{BB962C8B-B14F-4D97-AF65-F5344CB8AC3E}">
        <p14:creationId xmlns:p14="http://schemas.microsoft.com/office/powerpoint/2010/main" val="3628405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9C5303-E12F-491E-B548-FC494F975A19}"/>
              </a:ext>
            </a:extLst>
          </p:cNvPr>
          <p:cNvPicPr>
            <a:picLocks noChangeAspect="1"/>
          </p:cNvPicPr>
          <p:nvPr/>
        </p:nvPicPr>
        <p:blipFill>
          <a:blip r:embed="rId2"/>
          <a:stretch>
            <a:fillRect/>
          </a:stretch>
        </p:blipFill>
        <p:spPr>
          <a:xfrm>
            <a:off x="3904090" y="2229751"/>
            <a:ext cx="5057030" cy="1689148"/>
          </a:xfrm>
          <a:prstGeom prst="rect">
            <a:avLst/>
          </a:prstGeom>
        </p:spPr>
      </p:pic>
      <p:sp>
        <p:nvSpPr>
          <p:cNvPr id="4" name="Title 3">
            <a:extLst>
              <a:ext uri="{FF2B5EF4-FFF2-40B4-BE49-F238E27FC236}">
                <a16:creationId xmlns:a16="http://schemas.microsoft.com/office/drawing/2014/main" id="{9A92E514-018B-4793-9A3E-A362BFB53AA6}"/>
              </a:ext>
            </a:extLst>
          </p:cNvPr>
          <p:cNvSpPr>
            <a:spLocks noGrp="1"/>
          </p:cNvSpPr>
          <p:nvPr>
            <p:ph type="title"/>
          </p:nvPr>
        </p:nvSpPr>
        <p:spPr/>
        <p:txBody>
          <a:bodyPr/>
          <a:lstStyle/>
          <a:p>
            <a:r>
              <a:rPr lang="en-US" dirty="0"/>
              <a:t>Additional PO Fields (Serial Managed Flag)</a:t>
            </a:r>
          </a:p>
        </p:txBody>
      </p:sp>
      <p:sp>
        <p:nvSpPr>
          <p:cNvPr id="3" name="Text Placeholder 2">
            <a:extLst>
              <a:ext uri="{FF2B5EF4-FFF2-40B4-BE49-F238E27FC236}">
                <a16:creationId xmlns:a16="http://schemas.microsoft.com/office/drawing/2014/main" id="{47FA816F-36FC-4F0D-8DAB-16B8428C3B02}"/>
              </a:ext>
            </a:extLst>
          </p:cNvPr>
          <p:cNvSpPr>
            <a:spLocks noGrp="1"/>
          </p:cNvSpPr>
          <p:nvPr>
            <p:ph type="body" sz="quarter" idx="10"/>
          </p:nvPr>
        </p:nvSpPr>
        <p:spPr>
          <a:xfrm>
            <a:off x="324000" y="1558456"/>
            <a:ext cx="3254087" cy="4525543"/>
          </a:xfrm>
        </p:spPr>
        <p:txBody>
          <a:bodyPr>
            <a:normAutofit/>
          </a:bodyPr>
          <a:lstStyle/>
          <a:p>
            <a:r>
              <a:rPr lang="en-US" b="0" dirty="0"/>
              <a:t>In line item level details, material lines are designated as Serial Managed via the following:</a:t>
            </a:r>
          </a:p>
          <a:p>
            <a:pPr marL="342900" indent="-342900">
              <a:buFont typeface="+mj-lt"/>
              <a:buAutoNum type="arabicPeriod"/>
            </a:pPr>
            <a:r>
              <a:rPr lang="en-US" b="0" dirty="0"/>
              <a:t>Serial Numbers- Tells supplier serial numbers are required in ship notice for this line item</a:t>
            </a:r>
          </a:p>
          <a:p>
            <a:pPr marL="342900" indent="-342900">
              <a:buFont typeface="+mj-lt"/>
              <a:buAutoNum type="arabicPeriod"/>
            </a:pPr>
            <a:endParaRPr lang="en-US" dirty="0"/>
          </a:p>
        </p:txBody>
      </p:sp>
      <p:sp>
        <p:nvSpPr>
          <p:cNvPr id="7" name="Oval 6">
            <a:extLst>
              <a:ext uri="{FF2B5EF4-FFF2-40B4-BE49-F238E27FC236}">
                <a16:creationId xmlns:a16="http://schemas.microsoft.com/office/drawing/2014/main" id="{16C96592-4FC9-422B-B73D-BB12143E8D72}"/>
              </a:ext>
            </a:extLst>
          </p:cNvPr>
          <p:cNvSpPr/>
          <p:nvPr/>
        </p:nvSpPr>
        <p:spPr bwMode="gray">
          <a:xfrm>
            <a:off x="4584764" y="3630446"/>
            <a:ext cx="160972" cy="190781"/>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1350" kern="0" dirty="0">
                <a:solidFill>
                  <a:srgbClr val="000000"/>
                </a:solidFill>
                <a:ea typeface="Arial Unicode MS" pitchFamily="34" charset="-128"/>
                <a:cs typeface="Arial Unicode MS" pitchFamily="34" charset="-128"/>
              </a:rPr>
              <a:t>1</a:t>
            </a:r>
          </a:p>
        </p:txBody>
      </p:sp>
    </p:spTree>
    <p:extLst>
      <p:ext uri="{BB962C8B-B14F-4D97-AF65-F5344CB8AC3E}">
        <p14:creationId xmlns:p14="http://schemas.microsoft.com/office/powerpoint/2010/main" val="273860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C65CEC-5962-44D0-A2E9-5A0B14E0F1C5}"/>
              </a:ext>
            </a:extLst>
          </p:cNvPr>
          <p:cNvSpPr>
            <a:spLocks noGrp="1"/>
          </p:cNvSpPr>
          <p:nvPr>
            <p:ph type="title"/>
          </p:nvPr>
        </p:nvSpPr>
        <p:spPr/>
        <p:txBody>
          <a:bodyPr/>
          <a:lstStyle/>
          <a:p>
            <a:r>
              <a:rPr lang="en-US" dirty="0"/>
              <a:t>Framework POs</a:t>
            </a:r>
          </a:p>
        </p:txBody>
      </p:sp>
      <p:sp>
        <p:nvSpPr>
          <p:cNvPr id="6" name="Text Placeholder 5">
            <a:extLst>
              <a:ext uri="{FF2B5EF4-FFF2-40B4-BE49-F238E27FC236}">
                <a16:creationId xmlns:a16="http://schemas.microsoft.com/office/drawing/2014/main" id="{78EA8679-27DB-456F-9C8A-18B0AED3DE1D}"/>
              </a:ext>
            </a:extLst>
          </p:cNvPr>
          <p:cNvSpPr>
            <a:spLocks noGrp="1"/>
          </p:cNvSpPr>
          <p:nvPr>
            <p:ph type="body" sz="quarter" idx="10"/>
          </p:nvPr>
        </p:nvSpPr>
        <p:spPr>
          <a:xfrm>
            <a:off x="261178" y="1513090"/>
            <a:ext cx="8496000" cy="4420039"/>
          </a:xfrm>
        </p:spPr>
        <p:txBody>
          <a:bodyPr>
            <a:normAutofit/>
          </a:bodyPr>
          <a:lstStyle/>
          <a:p>
            <a:pPr marL="285750" indent="-285750">
              <a:buFont typeface="Arial" panose="020B0604020202020204" pitchFamily="34" charset="0"/>
              <a:buChar char="•"/>
            </a:pPr>
            <a:r>
              <a:rPr lang="en-US" dirty="0"/>
              <a:t>Purchase order sent with a quantity of 1 with no tolerance.</a:t>
            </a:r>
          </a:p>
          <a:p>
            <a:pPr marL="285750" indent="-285750">
              <a:buFont typeface="Arial" panose="020B0604020202020204" pitchFamily="34" charset="0"/>
              <a:buChar char="•"/>
            </a:pPr>
            <a:r>
              <a:rPr lang="en-US" dirty="0"/>
              <a:t>This is used for Internal suppliers only, to be able to push out unlimited quantities of a particular part to replenish inventory levels.</a:t>
            </a:r>
          </a:p>
          <a:p>
            <a:pPr marL="342809" indent="-342809">
              <a:buFont typeface="Arial" panose="020B0604020202020204" pitchFamily="34" charset="0"/>
              <a:buChar char="•"/>
            </a:pPr>
            <a:endParaRPr lang="en-US" dirty="0"/>
          </a:p>
          <a:p>
            <a:endParaRPr lang="en-US" dirty="0"/>
          </a:p>
        </p:txBody>
      </p:sp>
      <p:sp>
        <p:nvSpPr>
          <p:cNvPr id="8" name="Rectangle 7">
            <a:extLst>
              <a:ext uri="{FF2B5EF4-FFF2-40B4-BE49-F238E27FC236}">
                <a16:creationId xmlns:a16="http://schemas.microsoft.com/office/drawing/2014/main" id="{CCFC725D-5882-4FC4-8F2B-F94F6B34D8E5}"/>
              </a:ext>
            </a:extLst>
          </p:cNvPr>
          <p:cNvSpPr/>
          <p:nvPr/>
        </p:nvSpPr>
        <p:spPr bwMode="gray">
          <a:xfrm>
            <a:off x="0" y="857919"/>
            <a:ext cx="1307465" cy="276927"/>
          </a:xfrm>
          <a:prstGeom prst="rect">
            <a:avLst/>
          </a:prstGeom>
          <a:solidFill>
            <a:schemeClr val="bg1"/>
          </a:solidFill>
          <a:ln w="25400" algn="ctr">
            <a:no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endParaRPr lang="en-US" sz="135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4088287784"/>
      </p:ext>
    </p:extLst>
  </p:cSld>
  <p:clrMapOvr>
    <a:masterClrMapping/>
  </p:clrMapOvr>
</p:sld>
</file>

<file path=ppt/theme/theme1.xml><?xml version="1.0" encoding="utf-8"?>
<a:theme xmlns:a="http://schemas.openxmlformats.org/drawingml/2006/main" name="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2.xml><?xml version="1.0" encoding="utf-8"?>
<a:theme xmlns:a="http://schemas.openxmlformats.org/drawingml/2006/main" name="SAP_2013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1_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4.xml><?xml version="1.0" encoding="utf-8"?>
<a:theme xmlns:a="http://schemas.openxmlformats.org/drawingml/2006/main" name="2_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5.xml><?xml version="1.0" encoding="utf-8"?>
<a:theme xmlns:a="http://schemas.openxmlformats.org/drawingml/2006/main" name="3_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6.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2" ma:contentTypeDescription="Create a new document." ma:contentTypeScope="" ma:versionID="11ccf136d411743aba99395d55934974">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70d1df0017a63eb7c8d941fb2d1ef8a7"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0E0BD3-5241-459E-B870-97BA622FFE2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4C4DE9F-1FD7-433D-AF5D-5159CE874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C677C9-0C7B-4041-A6AF-BDBE59FBFA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SAP_Ariba_2016_4x3_White</Template>
  <TotalTime>43005</TotalTime>
  <Words>1093</Words>
  <Application>Microsoft Macintosh PowerPoint</Application>
  <PresentationFormat>On-screen Show (4:3)</PresentationFormat>
  <Paragraphs>110</Paragraphs>
  <Slides>16</Slides>
  <Notes>5</Notes>
  <HiddenSlides>1</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Wingdings</vt:lpstr>
      <vt:lpstr>Courier New</vt:lpstr>
      <vt:lpstr>Wingdings</vt:lpstr>
      <vt:lpstr>Symbol</vt:lpstr>
      <vt:lpstr>Arial</vt:lpstr>
      <vt:lpstr>Cambria</vt:lpstr>
      <vt:lpstr>Arial Black</vt:lpstr>
      <vt:lpstr>SAP_Ariba_2016_4x3_white</vt:lpstr>
      <vt:lpstr>SAP_2013_v1.2</vt:lpstr>
      <vt:lpstr>1_SAP_Ariba_2016_4x3_white</vt:lpstr>
      <vt:lpstr>2_SAP_Ariba_2016_4x3_white</vt:lpstr>
      <vt:lpstr>3_SAP_Ariba_2016_4x3_white</vt:lpstr>
      <vt:lpstr>Ariba® Network  Training 2023</vt:lpstr>
      <vt:lpstr>Agenda</vt:lpstr>
      <vt:lpstr>Purchase Order/Change/Cancel Call Outs</vt:lpstr>
      <vt:lpstr>Purchase Order Call Outs</vt:lpstr>
      <vt:lpstr>Additional PO Fields (Header Level Fields)</vt:lpstr>
      <vt:lpstr>Additional PO Fields (Line Level Level Fields)</vt:lpstr>
      <vt:lpstr>Additional PO Fields (Batch Managed Flag)</vt:lpstr>
      <vt:lpstr>Additional PO Fields (Serial Managed Flag)</vt:lpstr>
      <vt:lpstr>Framework POs</vt:lpstr>
      <vt:lpstr>Purchase Order - Status</vt:lpstr>
      <vt:lpstr>Manage Orders Locate Purchase Orders</vt:lpstr>
      <vt:lpstr>Manage Orders Locate Scheduling Agreement Releases</vt:lpstr>
      <vt:lpstr>Manage Orders Purchase Order Detail</vt:lpstr>
      <vt:lpstr>Manage Orders Change Purchase Orders </vt:lpstr>
      <vt:lpstr>Manage Orders Create PDF of Order or Release</vt:lpstr>
      <vt:lpstr>Thank you for joining the  Ariba Network!</vt:lpstr>
    </vt:vector>
  </TitlesOfParts>
  <Manager/>
  <Company>SAP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Stryker View Purchase Order</dc:title>
  <dc:subject/>
  <dc:creator>SAP SE</dc:creator>
  <cp:keywords/>
  <dc:description/>
  <cp:lastModifiedBy>Bocage, Kristian</cp:lastModifiedBy>
  <cp:revision>997</cp:revision>
  <dcterms:created xsi:type="dcterms:W3CDTF">2016-08-22T13:51:35Z</dcterms:created>
  <dcterms:modified xsi:type="dcterms:W3CDTF">2023-04-11T14:52:43Z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0x010100CA2FD6F1506F564BB79A97F9C245AD34</vt:lpwstr>
  </property>
</Properties>
</file>