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 id="2147483871" r:id="rId7"/>
  </p:sldMasterIdLst>
  <p:notesMasterIdLst>
    <p:notesMasterId r:id="rId20"/>
  </p:notesMasterIdLst>
  <p:handoutMasterIdLst>
    <p:handoutMasterId r:id="rId21"/>
  </p:handoutMasterIdLst>
  <p:sldIdLst>
    <p:sldId id="590" r:id="rId8"/>
    <p:sldId id="783" r:id="rId9"/>
    <p:sldId id="686" r:id="rId10"/>
    <p:sldId id="752" r:id="rId11"/>
    <p:sldId id="753" r:id="rId12"/>
    <p:sldId id="754" r:id="rId13"/>
    <p:sldId id="1338" r:id="rId14"/>
    <p:sldId id="413" r:id="rId15"/>
    <p:sldId id="458" r:id="rId16"/>
    <p:sldId id="1328" r:id="rId17"/>
    <p:sldId id="755" r:id="rId18"/>
    <p:sldId id="579" r:id="rId19"/>
  </p:sldIdLst>
  <p:sldSz cx="9144000" cy="6858000" type="screen4x3"/>
  <p:notesSz cx="6858000" cy="9144000"/>
  <p:embeddedFontLst>
    <p:embeddedFont>
      <p:font typeface="Cambria" panose="02040503050406030204" pitchFamily="18" charset="0"/>
      <p:regular r:id="rId22"/>
      <p:bold r:id="rId23"/>
      <p:italic r:id="rId24"/>
      <p:boldItalic r:id="rId25"/>
    </p:embeddedFont>
  </p:embeddedFont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3A5C5-4936-4442-A1CF-7CD555DC29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995D25-E9A1-445E-9DCE-41C50AE15C19}">
      <dgm:prSet phldrT="[Text]"/>
      <dgm:spPr/>
      <dgm:t>
        <a:bodyPr/>
        <a:lstStyle/>
        <a:p>
          <a:r>
            <a:rPr lang="en-US" dirty="0"/>
            <a:t>Required Fields</a:t>
          </a:r>
        </a:p>
      </dgm:t>
    </dgm:pt>
    <dgm:pt modelId="{109C0E4E-6B0F-4F78-8C25-03D4235745A6}" type="parTrans" cxnId="{8D0835A7-1600-4B50-A3F8-426F23ABB94B}">
      <dgm:prSet/>
      <dgm:spPr/>
      <dgm:t>
        <a:bodyPr/>
        <a:lstStyle/>
        <a:p>
          <a:endParaRPr lang="en-US"/>
        </a:p>
      </dgm:t>
    </dgm:pt>
    <dgm:pt modelId="{9DDA41ED-1E0A-4B65-AFE1-BC0BC19F818A}" type="sibTrans" cxnId="{8D0835A7-1600-4B50-A3F8-426F23ABB94B}">
      <dgm:prSet/>
      <dgm:spPr/>
      <dgm:t>
        <a:bodyPr/>
        <a:lstStyle/>
        <a:p>
          <a:endParaRPr lang="en-US"/>
        </a:p>
      </dgm:t>
    </dgm:pt>
    <dgm:pt modelId="{C49C42CF-27E8-432F-B986-05AD4F198970}">
      <dgm:prSet phldrT="[Text]"/>
      <dgm:spPr/>
      <dgm:t>
        <a:bodyPr/>
        <a:lstStyle/>
        <a:p>
          <a:r>
            <a:rPr lang="en-US" dirty="0"/>
            <a:t>Packing Slip ID</a:t>
          </a:r>
        </a:p>
      </dgm:t>
    </dgm:pt>
    <dgm:pt modelId="{E99D182B-1783-4E41-A0FF-2FB3CB2F8892}" type="parTrans" cxnId="{6D26C103-40D3-4789-818D-4C30D5290D7A}">
      <dgm:prSet/>
      <dgm:spPr/>
      <dgm:t>
        <a:bodyPr/>
        <a:lstStyle/>
        <a:p>
          <a:endParaRPr lang="en-US"/>
        </a:p>
      </dgm:t>
    </dgm:pt>
    <dgm:pt modelId="{F503B9C8-5004-4375-8344-E8CD1B5F1790}" type="sibTrans" cxnId="{6D26C103-40D3-4789-818D-4C30D5290D7A}">
      <dgm:prSet/>
      <dgm:spPr/>
      <dgm:t>
        <a:bodyPr/>
        <a:lstStyle/>
        <a:p>
          <a:endParaRPr lang="en-US"/>
        </a:p>
      </dgm:t>
    </dgm:pt>
    <dgm:pt modelId="{72FD47B3-F0DD-4019-9A9C-7355856F8AE1}">
      <dgm:prSet phldrT="[Text]"/>
      <dgm:spPr/>
      <dgm:t>
        <a:bodyPr/>
        <a:lstStyle/>
        <a:p>
          <a:r>
            <a:rPr lang="en-US" dirty="0"/>
            <a:t>Actual Delivery Date</a:t>
          </a:r>
        </a:p>
      </dgm:t>
    </dgm:pt>
    <dgm:pt modelId="{53ADDAED-8100-42DB-B8C8-8F8DD2D003D1}" type="parTrans" cxnId="{4BFB9B83-80AC-4AF1-878E-599A6CB1E60F}">
      <dgm:prSet/>
      <dgm:spPr/>
      <dgm:t>
        <a:bodyPr/>
        <a:lstStyle/>
        <a:p>
          <a:endParaRPr lang="en-US"/>
        </a:p>
      </dgm:t>
    </dgm:pt>
    <dgm:pt modelId="{9F30A502-F3CF-4F33-BE5C-06D56FC89C7B}" type="sibTrans" cxnId="{4BFB9B83-80AC-4AF1-878E-599A6CB1E60F}">
      <dgm:prSet/>
      <dgm:spPr/>
      <dgm:t>
        <a:bodyPr/>
        <a:lstStyle/>
        <a:p>
          <a:endParaRPr lang="en-US"/>
        </a:p>
      </dgm:t>
    </dgm:pt>
    <dgm:pt modelId="{8690E546-354E-41EF-9AA2-DD6EC1FC8F02}">
      <dgm:prSet phldrT="[Text]"/>
      <dgm:spPr/>
      <dgm:t>
        <a:bodyPr/>
        <a:lstStyle/>
        <a:p>
          <a:r>
            <a:rPr lang="en-US" dirty="0"/>
            <a:t>Ship Qty</a:t>
          </a:r>
        </a:p>
      </dgm:t>
    </dgm:pt>
    <dgm:pt modelId="{D38721C3-437A-4BF0-8541-369C1D636EFB}" type="parTrans" cxnId="{AB46A3EF-87F7-495C-8A19-B007CC50B2D7}">
      <dgm:prSet/>
      <dgm:spPr/>
      <dgm:t>
        <a:bodyPr/>
        <a:lstStyle/>
        <a:p>
          <a:endParaRPr lang="en-US"/>
        </a:p>
      </dgm:t>
    </dgm:pt>
    <dgm:pt modelId="{3F26FF34-7E34-489B-BC00-708CBB861BA1}" type="sibTrans" cxnId="{AB46A3EF-87F7-495C-8A19-B007CC50B2D7}">
      <dgm:prSet/>
      <dgm:spPr/>
      <dgm:t>
        <a:bodyPr/>
        <a:lstStyle/>
        <a:p>
          <a:endParaRPr lang="en-US"/>
        </a:p>
      </dgm:t>
    </dgm:pt>
    <dgm:pt modelId="{F4E38800-8E07-4855-873F-DC581E04E771}">
      <dgm:prSet phldrT="[Text]"/>
      <dgm:spPr/>
      <dgm:t>
        <a:bodyPr/>
        <a:lstStyle/>
        <a:p>
          <a:r>
            <a:rPr lang="en-US" dirty="0"/>
            <a:t>Batch ID if batched managed product (Lot Number)</a:t>
          </a:r>
        </a:p>
      </dgm:t>
    </dgm:pt>
    <dgm:pt modelId="{D7051C06-92AB-4DF8-99CF-F67AB32AF806}" type="parTrans" cxnId="{879EBC4B-4751-421D-9AB3-36FC1BB3C724}">
      <dgm:prSet/>
      <dgm:spPr/>
      <dgm:t>
        <a:bodyPr/>
        <a:lstStyle/>
        <a:p>
          <a:endParaRPr lang="en-US"/>
        </a:p>
      </dgm:t>
    </dgm:pt>
    <dgm:pt modelId="{03198F0D-A366-4B64-BB02-65CD6AC8E645}" type="sibTrans" cxnId="{879EBC4B-4751-421D-9AB3-36FC1BB3C724}">
      <dgm:prSet/>
      <dgm:spPr/>
      <dgm:t>
        <a:bodyPr/>
        <a:lstStyle/>
        <a:p>
          <a:endParaRPr lang="en-US"/>
        </a:p>
      </dgm:t>
    </dgm:pt>
    <dgm:pt modelId="{3D9E3B8C-2772-4B3F-8ACE-15DA1E2DD003}">
      <dgm:prSet phldrT="[Text]"/>
      <dgm:spPr/>
      <dgm:t>
        <a:bodyPr/>
        <a:lstStyle/>
        <a:p>
          <a:r>
            <a:rPr lang="en-US" dirty="0"/>
            <a:t>Production Date</a:t>
          </a:r>
        </a:p>
      </dgm:t>
    </dgm:pt>
    <dgm:pt modelId="{42110D2B-216E-4698-AEBE-21D937ECDC3E}" type="parTrans" cxnId="{5CA04F3A-FB0A-497E-A472-AEBAAE31CF26}">
      <dgm:prSet/>
      <dgm:spPr/>
      <dgm:t>
        <a:bodyPr/>
        <a:lstStyle/>
        <a:p>
          <a:endParaRPr lang="en-US"/>
        </a:p>
      </dgm:t>
    </dgm:pt>
    <dgm:pt modelId="{2C53B5E7-D6D7-422B-AC97-3B63A1F3D8B4}" type="sibTrans" cxnId="{5CA04F3A-FB0A-497E-A472-AEBAAE31CF26}">
      <dgm:prSet/>
      <dgm:spPr/>
      <dgm:t>
        <a:bodyPr/>
        <a:lstStyle/>
        <a:p>
          <a:endParaRPr lang="en-US"/>
        </a:p>
      </dgm:t>
    </dgm:pt>
    <dgm:pt modelId="{4550F012-C36F-44E6-BFD2-42238D9E58AB}">
      <dgm:prSet phldrT="[Text]"/>
      <dgm:spPr/>
      <dgm:t>
        <a:bodyPr/>
        <a:lstStyle/>
        <a:p>
          <a:r>
            <a:rPr lang="en-US" dirty="0"/>
            <a:t>Serial Number if serial managed product</a:t>
          </a:r>
        </a:p>
      </dgm:t>
    </dgm:pt>
    <dgm:pt modelId="{FA938E83-B1AD-4A5A-AEE3-5D2FE417050E}" type="parTrans" cxnId="{6B212716-E6DA-444A-9734-8168D9BF83BF}">
      <dgm:prSet/>
      <dgm:spPr/>
      <dgm:t>
        <a:bodyPr/>
        <a:lstStyle/>
        <a:p>
          <a:endParaRPr lang="en-US"/>
        </a:p>
      </dgm:t>
    </dgm:pt>
    <dgm:pt modelId="{7FBCDA91-8AD2-4307-B0F2-850A8C79AEE7}" type="sibTrans" cxnId="{6B212716-E6DA-444A-9734-8168D9BF83BF}">
      <dgm:prSet/>
      <dgm:spPr/>
      <dgm:t>
        <a:bodyPr/>
        <a:lstStyle/>
        <a:p>
          <a:endParaRPr lang="en-US"/>
        </a:p>
      </dgm:t>
    </dgm:pt>
    <dgm:pt modelId="{ED26EB64-5B13-4CF2-94A9-35A5115A0C1B}">
      <dgm:prSet phldrT="[Text]"/>
      <dgm:spPr/>
      <dgm:t>
        <a:bodyPr/>
        <a:lstStyle/>
        <a:p>
          <a:r>
            <a:rPr lang="en-US" dirty="0"/>
            <a:t>Additional Stryker Preferred Fields</a:t>
          </a:r>
        </a:p>
      </dgm:t>
    </dgm:pt>
    <dgm:pt modelId="{0D3AB5F4-A403-44C8-ADDC-9C5D450C0C5C}" type="parTrans" cxnId="{28793BB2-A090-4654-A418-E29E2AA14615}">
      <dgm:prSet/>
      <dgm:spPr/>
      <dgm:t>
        <a:bodyPr/>
        <a:lstStyle/>
        <a:p>
          <a:endParaRPr lang="en-US"/>
        </a:p>
      </dgm:t>
    </dgm:pt>
    <dgm:pt modelId="{43DFD8BC-E604-4F0C-863E-E63F16A66945}" type="sibTrans" cxnId="{28793BB2-A090-4654-A418-E29E2AA14615}">
      <dgm:prSet/>
      <dgm:spPr/>
      <dgm:t>
        <a:bodyPr/>
        <a:lstStyle/>
        <a:p>
          <a:endParaRPr lang="en-US"/>
        </a:p>
      </dgm:t>
    </dgm:pt>
    <dgm:pt modelId="{0A118857-CA93-4245-B229-AF38B6443826}">
      <dgm:prSet phldrT="[Text]"/>
      <dgm:spPr/>
      <dgm:t>
        <a:bodyPr/>
        <a:lstStyle/>
        <a:p>
          <a:r>
            <a:rPr lang="en-US" dirty="0"/>
            <a:t>Batch Sterilization Number *</a:t>
          </a:r>
        </a:p>
      </dgm:t>
    </dgm:pt>
    <dgm:pt modelId="{5597F16C-5674-450C-B1C4-E92D342F39BB}" type="parTrans" cxnId="{87D6CE65-3CA1-4718-9EF4-13B384BFE19E}">
      <dgm:prSet/>
      <dgm:spPr/>
      <dgm:t>
        <a:bodyPr/>
        <a:lstStyle/>
        <a:p>
          <a:endParaRPr lang="en-US"/>
        </a:p>
      </dgm:t>
    </dgm:pt>
    <dgm:pt modelId="{5C67C97D-373B-4029-928B-A21FF2931692}" type="sibTrans" cxnId="{87D6CE65-3CA1-4718-9EF4-13B384BFE19E}">
      <dgm:prSet/>
      <dgm:spPr/>
      <dgm:t>
        <a:bodyPr/>
        <a:lstStyle/>
        <a:p>
          <a:endParaRPr lang="en-US"/>
        </a:p>
      </dgm:t>
    </dgm:pt>
    <dgm:pt modelId="{E8B56ACB-695C-43F1-B836-01ACF400B973}">
      <dgm:prSet phldrT="[Text]"/>
      <dgm:spPr/>
      <dgm:t>
        <a:bodyPr/>
        <a:lstStyle/>
        <a:p>
          <a:r>
            <a:rPr lang="en-US" dirty="0"/>
            <a:t>Sterilization Company *</a:t>
          </a:r>
        </a:p>
      </dgm:t>
    </dgm:pt>
    <dgm:pt modelId="{1C259532-CA5C-49AF-A9E9-05CD7AD30832}" type="parTrans" cxnId="{31EF9DA0-0756-4C63-9530-1DCABBF93AEE}">
      <dgm:prSet/>
      <dgm:spPr/>
      <dgm:t>
        <a:bodyPr/>
        <a:lstStyle/>
        <a:p>
          <a:endParaRPr lang="en-US"/>
        </a:p>
      </dgm:t>
    </dgm:pt>
    <dgm:pt modelId="{A4F5F90C-E22F-45E8-A742-1F922EF36DA2}" type="sibTrans" cxnId="{31EF9DA0-0756-4C63-9530-1DCABBF93AEE}">
      <dgm:prSet/>
      <dgm:spPr/>
      <dgm:t>
        <a:bodyPr/>
        <a:lstStyle/>
        <a:p>
          <a:endParaRPr lang="en-US"/>
        </a:p>
      </dgm:t>
    </dgm:pt>
    <dgm:pt modelId="{CEF371FF-3F3F-48DD-A2DC-C00C9F47B9CF}">
      <dgm:prSet phldrT="[Text]"/>
      <dgm:spPr/>
      <dgm:t>
        <a:bodyPr/>
        <a:lstStyle/>
        <a:p>
          <a:r>
            <a:rPr lang="en-US" dirty="0"/>
            <a:t>Country of Origin – Country where the product where is manufactured</a:t>
          </a:r>
        </a:p>
      </dgm:t>
    </dgm:pt>
    <dgm:pt modelId="{A768D5ED-559B-4103-B8E3-3D69C7DFE0D0}" type="parTrans" cxnId="{F52CAFFC-EFEF-465F-B3F0-B46D277A13E0}">
      <dgm:prSet/>
      <dgm:spPr/>
      <dgm:t>
        <a:bodyPr/>
        <a:lstStyle/>
        <a:p>
          <a:endParaRPr lang="en-US"/>
        </a:p>
      </dgm:t>
    </dgm:pt>
    <dgm:pt modelId="{001C0028-1829-49ED-84C3-7516632EC294}" type="sibTrans" cxnId="{F52CAFFC-EFEF-465F-B3F0-B46D277A13E0}">
      <dgm:prSet/>
      <dgm:spPr/>
      <dgm:t>
        <a:bodyPr/>
        <a:lstStyle/>
        <a:p>
          <a:endParaRPr lang="en-US"/>
        </a:p>
      </dgm:t>
    </dgm:pt>
    <dgm:pt modelId="{84CAB870-E257-4116-83AD-A100106B5F17}">
      <dgm:prSet phldrT="[Text]"/>
      <dgm:spPr/>
      <dgm:t>
        <a:bodyPr/>
        <a:lstStyle/>
        <a:p>
          <a:r>
            <a:rPr lang="en-US" dirty="0"/>
            <a:t>Carrier Name *</a:t>
          </a:r>
        </a:p>
      </dgm:t>
    </dgm:pt>
    <dgm:pt modelId="{08B7439C-E910-496F-8311-4E6F0CF9E867}" type="parTrans" cxnId="{E32CA464-2B45-4802-8934-02E2923323F6}">
      <dgm:prSet/>
      <dgm:spPr/>
      <dgm:t>
        <a:bodyPr/>
        <a:lstStyle/>
        <a:p>
          <a:endParaRPr lang="en-US"/>
        </a:p>
      </dgm:t>
    </dgm:pt>
    <dgm:pt modelId="{528BA790-A198-4591-BDB2-EAE466BE0A81}" type="sibTrans" cxnId="{E32CA464-2B45-4802-8934-02E2923323F6}">
      <dgm:prSet/>
      <dgm:spPr/>
      <dgm:t>
        <a:bodyPr/>
        <a:lstStyle/>
        <a:p>
          <a:endParaRPr lang="en-US"/>
        </a:p>
      </dgm:t>
    </dgm:pt>
    <dgm:pt modelId="{A2C57E2B-E2E1-4620-9187-64C9FBBBEC04}">
      <dgm:prSet phldrT="[Text]"/>
      <dgm:spPr/>
      <dgm:t>
        <a:bodyPr/>
        <a:lstStyle/>
        <a:p>
          <a:r>
            <a:rPr lang="en-US" dirty="0"/>
            <a:t>Expiry Date if applicable</a:t>
          </a:r>
        </a:p>
      </dgm:t>
    </dgm:pt>
    <dgm:pt modelId="{5688EB6A-E2CA-4327-8387-7134A1228696}" type="parTrans" cxnId="{0C4B0D63-1FEB-4464-ADB2-1D8B89446A63}">
      <dgm:prSet/>
      <dgm:spPr/>
      <dgm:t>
        <a:bodyPr/>
        <a:lstStyle/>
        <a:p>
          <a:endParaRPr lang="en-US"/>
        </a:p>
      </dgm:t>
    </dgm:pt>
    <dgm:pt modelId="{B856BBDD-0CCB-47FB-838E-B799E6183B38}" type="sibTrans" cxnId="{0C4B0D63-1FEB-4464-ADB2-1D8B89446A63}">
      <dgm:prSet/>
      <dgm:spPr/>
      <dgm:t>
        <a:bodyPr/>
        <a:lstStyle/>
        <a:p>
          <a:endParaRPr lang="en-US"/>
        </a:p>
      </dgm:t>
    </dgm:pt>
    <dgm:pt modelId="{C9751AFD-2411-48DB-B278-C506032EB1E9}">
      <dgm:prSet phldrT="[Text]"/>
      <dgm:spPr/>
      <dgm:t>
        <a:bodyPr/>
        <a:lstStyle/>
        <a:p>
          <a:r>
            <a:rPr lang="en-US" dirty="0"/>
            <a:t>CE Mark</a:t>
          </a:r>
        </a:p>
      </dgm:t>
    </dgm:pt>
    <dgm:pt modelId="{0AB40DB9-48C2-43AD-A65A-72E067FAD7E2}" type="parTrans" cxnId="{852FE874-54C2-4149-BDD5-E479A8AC01A6}">
      <dgm:prSet/>
      <dgm:spPr/>
      <dgm:t>
        <a:bodyPr/>
        <a:lstStyle/>
        <a:p>
          <a:endParaRPr lang="en-US"/>
        </a:p>
      </dgm:t>
    </dgm:pt>
    <dgm:pt modelId="{4DFAED66-A81E-4C8D-BD06-FAB7185B22DF}" type="sibTrans" cxnId="{852FE874-54C2-4149-BDD5-E479A8AC01A6}">
      <dgm:prSet/>
      <dgm:spPr/>
      <dgm:t>
        <a:bodyPr/>
        <a:lstStyle/>
        <a:p>
          <a:endParaRPr lang="en-US"/>
        </a:p>
      </dgm:t>
    </dgm:pt>
    <dgm:pt modelId="{F0E911F6-564F-423D-BD73-935A3F924902}">
      <dgm:prSet phldrT="[Text]"/>
      <dgm:spPr/>
      <dgm:t>
        <a:bodyPr/>
        <a:lstStyle/>
        <a:p>
          <a:r>
            <a:rPr lang="en-US" dirty="0"/>
            <a:t>Notified Body - If Notified Body number is not listed, the supplier should choose NL(Not Listed) </a:t>
          </a:r>
        </a:p>
      </dgm:t>
    </dgm:pt>
    <dgm:pt modelId="{00267A1E-6136-4B5E-B945-D721C45864E2}" type="parTrans" cxnId="{914A1F00-B365-4328-9831-1C26D5D3C8BD}">
      <dgm:prSet/>
      <dgm:spPr/>
      <dgm:t>
        <a:bodyPr/>
        <a:lstStyle/>
        <a:p>
          <a:endParaRPr lang="en-US"/>
        </a:p>
      </dgm:t>
    </dgm:pt>
    <dgm:pt modelId="{1932655E-0467-4071-82D5-94AE1EBB1723}" type="sibTrans" cxnId="{914A1F00-B365-4328-9831-1C26D5D3C8BD}">
      <dgm:prSet/>
      <dgm:spPr/>
      <dgm:t>
        <a:bodyPr/>
        <a:lstStyle/>
        <a:p>
          <a:endParaRPr lang="en-US"/>
        </a:p>
      </dgm:t>
    </dgm:pt>
    <dgm:pt modelId="{C429CE04-1340-4AED-ADB6-BEAE77C3FE74}">
      <dgm:prSet phldrT="[Text]"/>
      <dgm:spPr/>
      <dgm:t>
        <a:bodyPr/>
        <a:lstStyle/>
        <a:p>
          <a:r>
            <a:rPr lang="en-US" dirty="0"/>
            <a:t>Sterility Method *</a:t>
          </a:r>
        </a:p>
      </dgm:t>
    </dgm:pt>
    <dgm:pt modelId="{CB157273-BD55-4D2F-9741-5627321E987C}" type="parTrans" cxnId="{66720C49-8C63-41D1-AE48-091021F3437F}">
      <dgm:prSet/>
      <dgm:spPr/>
      <dgm:t>
        <a:bodyPr/>
        <a:lstStyle/>
        <a:p>
          <a:endParaRPr lang="en-US"/>
        </a:p>
      </dgm:t>
    </dgm:pt>
    <dgm:pt modelId="{CEDFC8B9-120B-4082-B5DE-22CD48579FA1}" type="sibTrans" cxnId="{66720C49-8C63-41D1-AE48-091021F3437F}">
      <dgm:prSet/>
      <dgm:spPr/>
      <dgm:t>
        <a:bodyPr/>
        <a:lstStyle/>
        <a:p>
          <a:endParaRPr lang="en-US"/>
        </a:p>
      </dgm:t>
    </dgm:pt>
    <dgm:pt modelId="{57B3998D-7939-41E7-BA95-C90F6F2D9D79}">
      <dgm:prSet/>
      <dgm:spPr/>
      <dgm:t>
        <a:bodyPr/>
        <a:lstStyle/>
        <a:p>
          <a:r>
            <a:rPr lang="en-US" dirty="0"/>
            <a:t>Tracking Number / Bill of Lading (Limited to 20 character length)*</a:t>
          </a:r>
        </a:p>
      </dgm:t>
    </dgm:pt>
    <dgm:pt modelId="{5F0A3E3B-96A1-479E-B554-E720740E9E3A}" type="parTrans" cxnId="{E33E4DCD-903A-456D-9370-D5A66938636D}">
      <dgm:prSet/>
      <dgm:spPr/>
      <dgm:t>
        <a:bodyPr/>
        <a:lstStyle/>
        <a:p>
          <a:endParaRPr lang="en-US"/>
        </a:p>
      </dgm:t>
    </dgm:pt>
    <dgm:pt modelId="{8E7EC77D-E236-4DC8-A74D-67A6EDED2597}" type="sibTrans" cxnId="{E33E4DCD-903A-456D-9370-D5A66938636D}">
      <dgm:prSet/>
      <dgm:spPr/>
      <dgm:t>
        <a:bodyPr/>
        <a:lstStyle/>
        <a:p>
          <a:endParaRPr lang="en-US"/>
        </a:p>
      </dgm:t>
    </dgm:pt>
    <dgm:pt modelId="{B2D05FC7-1892-4715-832A-5274BA081F49}" type="pres">
      <dgm:prSet presAssocID="{CB73A5C5-4936-4442-A1CF-7CD555DC2904}" presName="linear" presStyleCnt="0">
        <dgm:presLayoutVars>
          <dgm:dir/>
          <dgm:animLvl val="lvl"/>
          <dgm:resizeHandles val="exact"/>
        </dgm:presLayoutVars>
      </dgm:prSet>
      <dgm:spPr/>
    </dgm:pt>
    <dgm:pt modelId="{719F4033-4CD7-4AFC-BDBE-6BF9EE4B947D}" type="pres">
      <dgm:prSet presAssocID="{AA995D25-E9A1-445E-9DCE-41C50AE15C19}" presName="parentLin" presStyleCnt="0"/>
      <dgm:spPr/>
    </dgm:pt>
    <dgm:pt modelId="{372AADD4-CE8D-4429-AA6D-C228DE601553}" type="pres">
      <dgm:prSet presAssocID="{AA995D25-E9A1-445E-9DCE-41C50AE15C19}" presName="parentLeftMargin" presStyleLbl="node1" presStyleIdx="0" presStyleCnt="2"/>
      <dgm:spPr/>
    </dgm:pt>
    <dgm:pt modelId="{490AADA4-B4DB-4005-8F3E-23833FDCCE26}" type="pres">
      <dgm:prSet presAssocID="{AA995D25-E9A1-445E-9DCE-41C50AE15C19}" presName="parentText" presStyleLbl="node1" presStyleIdx="0" presStyleCnt="2">
        <dgm:presLayoutVars>
          <dgm:chMax val="0"/>
          <dgm:bulletEnabled val="1"/>
        </dgm:presLayoutVars>
      </dgm:prSet>
      <dgm:spPr/>
    </dgm:pt>
    <dgm:pt modelId="{6590417D-3E19-4B80-9F7A-19961DA3D855}" type="pres">
      <dgm:prSet presAssocID="{AA995D25-E9A1-445E-9DCE-41C50AE15C19}" presName="negativeSpace" presStyleCnt="0"/>
      <dgm:spPr/>
    </dgm:pt>
    <dgm:pt modelId="{6C04143D-5499-4CDA-BC17-3F6FBD7A2DAC}" type="pres">
      <dgm:prSet presAssocID="{AA995D25-E9A1-445E-9DCE-41C50AE15C19}" presName="childText" presStyleLbl="conFgAcc1" presStyleIdx="0" presStyleCnt="2" custScaleY="91966" custLinFactNeighborX="-11701" custLinFactNeighborY="-69603">
        <dgm:presLayoutVars>
          <dgm:bulletEnabled val="1"/>
        </dgm:presLayoutVars>
      </dgm:prSet>
      <dgm:spPr/>
    </dgm:pt>
    <dgm:pt modelId="{B14A2BAA-AF8A-47FE-B55F-EE8C5843BC0D}" type="pres">
      <dgm:prSet presAssocID="{9DDA41ED-1E0A-4B65-AFE1-BC0BC19F818A}" presName="spaceBetweenRectangles" presStyleCnt="0"/>
      <dgm:spPr/>
    </dgm:pt>
    <dgm:pt modelId="{232A515E-6555-43C1-8FB4-1ADD7514F6D1}" type="pres">
      <dgm:prSet presAssocID="{ED26EB64-5B13-4CF2-94A9-35A5115A0C1B}" presName="parentLin" presStyleCnt="0"/>
      <dgm:spPr/>
    </dgm:pt>
    <dgm:pt modelId="{EF9E621A-D39B-4EE9-97D3-953AF47D0570}" type="pres">
      <dgm:prSet presAssocID="{ED26EB64-5B13-4CF2-94A9-35A5115A0C1B}" presName="parentLeftMargin" presStyleLbl="node1" presStyleIdx="0" presStyleCnt="2"/>
      <dgm:spPr/>
    </dgm:pt>
    <dgm:pt modelId="{CA92F88C-C86A-4F86-AA3B-3F51621218F8}" type="pres">
      <dgm:prSet presAssocID="{ED26EB64-5B13-4CF2-94A9-35A5115A0C1B}" presName="parentText" presStyleLbl="node1" presStyleIdx="1" presStyleCnt="2">
        <dgm:presLayoutVars>
          <dgm:chMax val="0"/>
          <dgm:bulletEnabled val="1"/>
        </dgm:presLayoutVars>
      </dgm:prSet>
      <dgm:spPr/>
    </dgm:pt>
    <dgm:pt modelId="{91243693-D69A-42F3-AAF6-E28436F58EE2}" type="pres">
      <dgm:prSet presAssocID="{ED26EB64-5B13-4CF2-94A9-35A5115A0C1B}" presName="negativeSpace" presStyleCnt="0"/>
      <dgm:spPr/>
    </dgm:pt>
    <dgm:pt modelId="{E930B473-36CB-427B-A99E-EE403D2B97D1}" type="pres">
      <dgm:prSet presAssocID="{ED26EB64-5B13-4CF2-94A9-35A5115A0C1B}" presName="childText" presStyleLbl="conFgAcc1" presStyleIdx="1" presStyleCnt="2">
        <dgm:presLayoutVars>
          <dgm:bulletEnabled val="1"/>
        </dgm:presLayoutVars>
      </dgm:prSet>
      <dgm:spPr/>
    </dgm:pt>
  </dgm:ptLst>
  <dgm:cxnLst>
    <dgm:cxn modelId="{914A1F00-B365-4328-9831-1C26D5D3C8BD}" srcId="{ED26EB64-5B13-4CF2-94A9-35A5115A0C1B}" destId="{F0E911F6-564F-423D-BD73-935A3F924902}" srcOrd="6" destOrd="0" parTransId="{00267A1E-6136-4B5E-B945-D721C45864E2}" sibTransId="{1932655E-0467-4071-82D5-94AE1EBB1723}"/>
    <dgm:cxn modelId="{24E80103-0185-477C-B327-6621BD807871}" type="presOf" srcId="{F0E911F6-564F-423D-BD73-935A3F924902}" destId="{E930B473-36CB-427B-A99E-EE403D2B97D1}" srcOrd="0" destOrd="6" presId="urn:microsoft.com/office/officeart/2005/8/layout/list1"/>
    <dgm:cxn modelId="{6D26C103-40D3-4789-818D-4C30D5290D7A}" srcId="{AA995D25-E9A1-445E-9DCE-41C50AE15C19}" destId="{C49C42CF-27E8-432F-B986-05AD4F198970}" srcOrd="0" destOrd="0" parTransId="{E99D182B-1783-4E41-A0FF-2FB3CB2F8892}" sibTransId="{F503B9C8-5004-4375-8344-E8CD1B5F1790}"/>
    <dgm:cxn modelId="{F79C6205-1DC5-466C-B31E-C6FCDAC79FEA}" type="presOf" srcId="{C49C42CF-27E8-432F-B986-05AD4F198970}" destId="{6C04143D-5499-4CDA-BC17-3F6FBD7A2DAC}" srcOrd="0" destOrd="0" presId="urn:microsoft.com/office/officeart/2005/8/layout/list1"/>
    <dgm:cxn modelId="{238F5D07-C483-4E39-AD5D-E5B25A6B88EA}" type="presOf" srcId="{84CAB870-E257-4116-83AD-A100106B5F17}" destId="{E930B473-36CB-427B-A99E-EE403D2B97D1}" srcOrd="0" destOrd="0" presId="urn:microsoft.com/office/officeart/2005/8/layout/list1"/>
    <dgm:cxn modelId="{4C80BD0A-A6FD-4CCF-9BF2-F7780C95A245}" type="presOf" srcId="{E8B56ACB-695C-43F1-B836-01ACF400B973}" destId="{E930B473-36CB-427B-A99E-EE403D2B97D1}" srcOrd="0" destOrd="3" presId="urn:microsoft.com/office/officeart/2005/8/layout/list1"/>
    <dgm:cxn modelId="{6FC65E10-8C4D-46AE-B5D3-F50ECFBBF014}" type="presOf" srcId="{CEF371FF-3F3F-48DD-A2DC-C00C9F47B9CF}" destId="{6C04143D-5499-4CDA-BC17-3F6FBD7A2DAC}" srcOrd="0" destOrd="7" presId="urn:microsoft.com/office/officeart/2005/8/layout/list1"/>
    <dgm:cxn modelId="{DE3C2911-5FC4-4145-AA2C-67F050CCDEE4}" type="presOf" srcId="{ED26EB64-5B13-4CF2-94A9-35A5115A0C1B}" destId="{EF9E621A-D39B-4EE9-97D3-953AF47D0570}" srcOrd="0" destOrd="0" presId="urn:microsoft.com/office/officeart/2005/8/layout/list1"/>
    <dgm:cxn modelId="{6B212716-E6DA-444A-9734-8168D9BF83BF}" srcId="{AA995D25-E9A1-445E-9DCE-41C50AE15C19}" destId="{4550F012-C36F-44E6-BFD2-42238D9E58AB}" srcOrd="6" destOrd="0" parTransId="{FA938E83-B1AD-4A5A-AEE3-5D2FE417050E}" sibTransId="{7FBCDA91-8AD2-4307-B0F2-850A8C79AEE7}"/>
    <dgm:cxn modelId="{5DF20D30-EDC1-4A56-8857-6CD749991B19}" type="presOf" srcId="{AA995D25-E9A1-445E-9DCE-41C50AE15C19}" destId="{372AADD4-CE8D-4429-AA6D-C228DE601553}" srcOrd="0" destOrd="0" presId="urn:microsoft.com/office/officeart/2005/8/layout/list1"/>
    <dgm:cxn modelId="{5CA04F3A-FB0A-497E-A472-AEBAAE31CF26}" srcId="{AA995D25-E9A1-445E-9DCE-41C50AE15C19}" destId="{3D9E3B8C-2772-4B3F-8ACE-15DA1E2DD003}" srcOrd="4" destOrd="0" parTransId="{42110D2B-216E-4698-AEBE-21D937ECDC3E}" sibTransId="{2C53B5E7-D6D7-422B-AC97-3B63A1F3D8B4}"/>
    <dgm:cxn modelId="{52CE3F46-E601-4F67-A7D4-D55DF3E547BA}" type="presOf" srcId="{0A118857-CA93-4245-B229-AF38B6443826}" destId="{E930B473-36CB-427B-A99E-EE403D2B97D1}" srcOrd="0" destOrd="2" presId="urn:microsoft.com/office/officeart/2005/8/layout/list1"/>
    <dgm:cxn modelId="{66720C49-8C63-41D1-AE48-091021F3437F}" srcId="{ED26EB64-5B13-4CF2-94A9-35A5115A0C1B}" destId="{C429CE04-1340-4AED-ADB6-BEAE77C3FE74}" srcOrd="4" destOrd="0" parTransId="{CB157273-BD55-4D2F-9741-5627321E987C}" sibTransId="{CEDFC8B9-120B-4082-B5DE-22CD48579FA1}"/>
    <dgm:cxn modelId="{F3E16C49-9F43-441D-9061-3451E79E8C96}" type="presOf" srcId="{AA995D25-E9A1-445E-9DCE-41C50AE15C19}" destId="{490AADA4-B4DB-4005-8F3E-23833FDCCE26}" srcOrd="1" destOrd="0" presId="urn:microsoft.com/office/officeart/2005/8/layout/list1"/>
    <dgm:cxn modelId="{879EBC4B-4751-421D-9AB3-36FC1BB3C724}" srcId="{AA995D25-E9A1-445E-9DCE-41C50AE15C19}" destId="{F4E38800-8E07-4855-873F-DC581E04E771}" srcOrd="3" destOrd="0" parTransId="{D7051C06-92AB-4DF8-99CF-F67AB32AF806}" sibTransId="{03198F0D-A366-4B64-BB02-65CD6AC8E645}"/>
    <dgm:cxn modelId="{0C4B0D63-1FEB-4464-ADB2-1D8B89446A63}" srcId="{AA995D25-E9A1-445E-9DCE-41C50AE15C19}" destId="{A2C57E2B-E2E1-4620-9187-64C9FBBBEC04}" srcOrd="5" destOrd="0" parTransId="{5688EB6A-E2CA-4327-8387-7134A1228696}" sibTransId="{B856BBDD-0CCB-47FB-838E-B799E6183B38}"/>
    <dgm:cxn modelId="{E32CA464-2B45-4802-8934-02E2923323F6}" srcId="{ED26EB64-5B13-4CF2-94A9-35A5115A0C1B}" destId="{84CAB870-E257-4116-83AD-A100106B5F17}" srcOrd="0" destOrd="0" parTransId="{08B7439C-E910-496F-8311-4E6F0CF9E867}" sibTransId="{528BA790-A198-4591-BDB2-EAE466BE0A81}"/>
    <dgm:cxn modelId="{87D6CE65-3CA1-4718-9EF4-13B384BFE19E}" srcId="{ED26EB64-5B13-4CF2-94A9-35A5115A0C1B}" destId="{0A118857-CA93-4245-B229-AF38B6443826}" srcOrd="2" destOrd="0" parTransId="{5597F16C-5674-450C-B1C4-E92D342F39BB}" sibTransId="{5C67C97D-373B-4029-928B-A21FF2931692}"/>
    <dgm:cxn modelId="{D2C2A568-AF3C-4B3B-8B0D-6EA85DFD5ABD}" type="presOf" srcId="{ED26EB64-5B13-4CF2-94A9-35A5115A0C1B}" destId="{CA92F88C-C86A-4F86-AA3B-3F51621218F8}" srcOrd="1" destOrd="0" presId="urn:microsoft.com/office/officeart/2005/8/layout/list1"/>
    <dgm:cxn modelId="{852FE874-54C2-4149-BDD5-E479A8AC01A6}" srcId="{ED26EB64-5B13-4CF2-94A9-35A5115A0C1B}" destId="{C9751AFD-2411-48DB-B278-C506032EB1E9}" srcOrd="5" destOrd="0" parTransId="{0AB40DB9-48C2-43AD-A65A-72E067FAD7E2}" sibTransId="{4DFAED66-A81E-4C8D-BD06-FAB7185B22DF}"/>
    <dgm:cxn modelId="{FCE89C7A-11C5-4279-9B4C-B9449868EA12}" type="presOf" srcId="{F4E38800-8E07-4855-873F-DC581E04E771}" destId="{6C04143D-5499-4CDA-BC17-3F6FBD7A2DAC}" srcOrd="0" destOrd="3" presId="urn:microsoft.com/office/officeart/2005/8/layout/list1"/>
    <dgm:cxn modelId="{4BFB9B83-80AC-4AF1-878E-599A6CB1E60F}" srcId="{AA995D25-E9A1-445E-9DCE-41C50AE15C19}" destId="{72FD47B3-F0DD-4019-9A9C-7355856F8AE1}" srcOrd="1" destOrd="0" parTransId="{53ADDAED-8100-42DB-B8C8-8F8DD2D003D1}" sibTransId="{9F30A502-F3CF-4F33-BE5C-06D56FC89C7B}"/>
    <dgm:cxn modelId="{E2B5A490-9F1C-410B-8BE4-934BB44F3797}" type="presOf" srcId="{C9751AFD-2411-48DB-B278-C506032EB1E9}" destId="{E930B473-36CB-427B-A99E-EE403D2B97D1}" srcOrd="0" destOrd="5" presId="urn:microsoft.com/office/officeart/2005/8/layout/list1"/>
    <dgm:cxn modelId="{31EF9DA0-0756-4C63-9530-1DCABBF93AEE}" srcId="{ED26EB64-5B13-4CF2-94A9-35A5115A0C1B}" destId="{E8B56ACB-695C-43F1-B836-01ACF400B973}" srcOrd="3" destOrd="0" parTransId="{1C259532-CA5C-49AF-A9E9-05CD7AD30832}" sibTransId="{A4F5F90C-E22F-45E8-A742-1F922EF36DA2}"/>
    <dgm:cxn modelId="{3B7106A6-DC75-4B18-9C11-483F1C4D9605}" type="presOf" srcId="{C429CE04-1340-4AED-ADB6-BEAE77C3FE74}" destId="{E930B473-36CB-427B-A99E-EE403D2B97D1}" srcOrd="0" destOrd="4" presId="urn:microsoft.com/office/officeart/2005/8/layout/list1"/>
    <dgm:cxn modelId="{8D0835A7-1600-4B50-A3F8-426F23ABB94B}" srcId="{CB73A5C5-4936-4442-A1CF-7CD555DC2904}" destId="{AA995D25-E9A1-445E-9DCE-41C50AE15C19}" srcOrd="0" destOrd="0" parTransId="{109C0E4E-6B0F-4F78-8C25-03D4235745A6}" sibTransId="{9DDA41ED-1E0A-4B65-AFE1-BC0BC19F818A}"/>
    <dgm:cxn modelId="{5780A6B0-9AE3-4C10-89A4-0995329B4BD5}" type="presOf" srcId="{4550F012-C36F-44E6-BFD2-42238D9E58AB}" destId="{6C04143D-5499-4CDA-BC17-3F6FBD7A2DAC}" srcOrd="0" destOrd="6" presId="urn:microsoft.com/office/officeart/2005/8/layout/list1"/>
    <dgm:cxn modelId="{28793BB2-A090-4654-A418-E29E2AA14615}" srcId="{CB73A5C5-4936-4442-A1CF-7CD555DC2904}" destId="{ED26EB64-5B13-4CF2-94A9-35A5115A0C1B}" srcOrd="1" destOrd="0" parTransId="{0D3AB5F4-A403-44C8-ADDC-9C5D450C0C5C}" sibTransId="{43DFD8BC-E604-4F0C-863E-E63F16A66945}"/>
    <dgm:cxn modelId="{1003DDC1-3084-44A6-9E25-AEB40AD70920}" type="presOf" srcId="{3D9E3B8C-2772-4B3F-8ACE-15DA1E2DD003}" destId="{6C04143D-5499-4CDA-BC17-3F6FBD7A2DAC}" srcOrd="0" destOrd="4" presId="urn:microsoft.com/office/officeart/2005/8/layout/list1"/>
    <dgm:cxn modelId="{E33E4DCD-903A-456D-9370-D5A66938636D}" srcId="{ED26EB64-5B13-4CF2-94A9-35A5115A0C1B}" destId="{57B3998D-7939-41E7-BA95-C90F6F2D9D79}" srcOrd="1" destOrd="0" parTransId="{5F0A3E3B-96A1-479E-B554-E720740E9E3A}" sibTransId="{8E7EC77D-E236-4DC8-A74D-67A6EDED2597}"/>
    <dgm:cxn modelId="{26C38ED4-AD5C-45E6-B37A-9D68F29A9A02}" type="presOf" srcId="{CB73A5C5-4936-4442-A1CF-7CD555DC2904}" destId="{B2D05FC7-1892-4715-832A-5274BA081F49}" srcOrd="0" destOrd="0" presId="urn:microsoft.com/office/officeart/2005/8/layout/list1"/>
    <dgm:cxn modelId="{089BFEDA-A882-4359-BD00-1F5C2095687C}" type="presOf" srcId="{57B3998D-7939-41E7-BA95-C90F6F2D9D79}" destId="{E930B473-36CB-427B-A99E-EE403D2B97D1}" srcOrd="0" destOrd="1" presId="urn:microsoft.com/office/officeart/2005/8/layout/list1"/>
    <dgm:cxn modelId="{ABB6D7DD-2952-4911-B6F9-B637C24D5208}" type="presOf" srcId="{72FD47B3-F0DD-4019-9A9C-7355856F8AE1}" destId="{6C04143D-5499-4CDA-BC17-3F6FBD7A2DAC}" srcOrd="0" destOrd="1" presId="urn:microsoft.com/office/officeart/2005/8/layout/list1"/>
    <dgm:cxn modelId="{1F63ADE3-F70B-4A4C-A0A8-7D686C643FF7}" type="presOf" srcId="{8690E546-354E-41EF-9AA2-DD6EC1FC8F02}" destId="{6C04143D-5499-4CDA-BC17-3F6FBD7A2DAC}" srcOrd="0" destOrd="2" presId="urn:microsoft.com/office/officeart/2005/8/layout/list1"/>
    <dgm:cxn modelId="{AD3B3AED-767A-4BD4-9862-D16B79025204}" type="presOf" srcId="{A2C57E2B-E2E1-4620-9187-64C9FBBBEC04}" destId="{6C04143D-5499-4CDA-BC17-3F6FBD7A2DAC}" srcOrd="0" destOrd="5" presId="urn:microsoft.com/office/officeart/2005/8/layout/list1"/>
    <dgm:cxn modelId="{AB46A3EF-87F7-495C-8A19-B007CC50B2D7}" srcId="{AA995D25-E9A1-445E-9DCE-41C50AE15C19}" destId="{8690E546-354E-41EF-9AA2-DD6EC1FC8F02}" srcOrd="2" destOrd="0" parTransId="{D38721C3-437A-4BF0-8541-369C1D636EFB}" sibTransId="{3F26FF34-7E34-489B-BC00-708CBB861BA1}"/>
    <dgm:cxn modelId="{F52CAFFC-EFEF-465F-B3F0-B46D277A13E0}" srcId="{AA995D25-E9A1-445E-9DCE-41C50AE15C19}" destId="{CEF371FF-3F3F-48DD-A2DC-C00C9F47B9CF}" srcOrd="7" destOrd="0" parTransId="{A768D5ED-559B-4103-B8E3-3D69C7DFE0D0}" sibTransId="{001C0028-1829-49ED-84C3-7516632EC294}"/>
    <dgm:cxn modelId="{BF43FB4F-F4E1-4064-B1B1-467F0F133E4D}" type="presParOf" srcId="{B2D05FC7-1892-4715-832A-5274BA081F49}" destId="{719F4033-4CD7-4AFC-BDBE-6BF9EE4B947D}" srcOrd="0" destOrd="0" presId="urn:microsoft.com/office/officeart/2005/8/layout/list1"/>
    <dgm:cxn modelId="{ED11B59F-D502-4AE4-8D0A-F495B4093E25}" type="presParOf" srcId="{719F4033-4CD7-4AFC-BDBE-6BF9EE4B947D}" destId="{372AADD4-CE8D-4429-AA6D-C228DE601553}" srcOrd="0" destOrd="0" presId="urn:microsoft.com/office/officeart/2005/8/layout/list1"/>
    <dgm:cxn modelId="{10E5E019-A39C-4EDC-A54C-DBC7D87F2E3E}" type="presParOf" srcId="{719F4033-4CD7-4AFC-BDBE-6BF9EE4B947D}" destId="{490AADA4-B4DB-4005-8F3E-23833FDCCE26}" srcOrd="1" destOrd="0" presId="urn:microsoft.com/office/officeart/2005/8/layout/list1"/>
    <dgm:cxn modelId="{79F3F250-70AF-496A-8540-64E6928BF000}" type="presParOf" srcId="{B2D05FC7-1892-4715-832A-5274BA081F49}" destId="{6590417D-3E19-4B80-9F7A-19961DA3D855}" srcOrd="1" destOrd="0" presId="urn:microsoft.com/office/officeart/2005/8/layout/list1"/>
    <dgm:cxn modelId="{254FE93B-0764-4B28-8C88-8A0FD360ED38}" type="presParOf" srcId="{B2D05FC7-1892-4715-832A-5274BA081F49}" destId="{6C04143D-5499-4CDA-BC17-3F6FBD7A2DAC}" srcOrd="2" destOrd="0" presId="urn:microsoft.com/office/officeart/2005/8/layout/list1"/>
    <dgm:cxn modelId="{EF9D95EC-7D55-484E-AE1A-7B40E8A46037}" type="presParOf" srcId="{B2D05FC7-1892-4715-832A-5274BA081F49}" destId="{B14A2BAA-AF8A-47FE-B55F-EE8C5843BC0D}" srcOrd="3" destOrd="0" presId="urn:microsoft.com/office/officeart/2005/8/layout/list1"/>
    <dgm:cxn modelId="{3C1208A1-97E7-4B02-AB2B-6271A02810E2}" type="presParOf" srcId="{B2D05FC7-1892-4715-832A-5274BA081F49}" destId="{232A515E-6555-43C1-8FB4-1ADD7514F6D1}" srcOrd="4" destOrd="0" presId="urn:microsoft.com/office/officeart/2005/8/layout/list1"/>
    <dgm:cxn modelId="{B99F27C5-A041-4D94-84BE-1CD561F150B9}" type="presParOf" srcId="{232A515E-6555-43C1-8FB4-1ADD7514F6D1}" destId="{EF9E621A-D39B-4EE9-97D3-953AF47D0570}" srcOrd="0" destOrd="0" presId="urn:microsoft.com/office/officeart/2005/8/layout/list1"/>
    <dgm:cxn modelId="{BBFFC45D-4BDD-45F0-9364-F30D70A29074}" type="presParOf" srcId="{232A515E-6555-43C1-8FB4-1ADD7514F6D1}" destId="{CA92F88C-C86A-4F86-AA3B-3F51621218F8}" srcOrd="1" destOrd="0" presId="urn:microsoft.com/office/officeart/2005/8/layout/list1"/>
    <dgm:cxn modelId="{FFB4370E-FD6C-484B-BA06-C79637A67ADC}" type="presParOf" srcId="{B2D05FC7-1892-4715-832A-5274BA081F49}" destId="{91243693-D69A-42F3-AAF6-E28436F58EE2}" srcOrd="5" destOrd="0" presId="urn:microsoft.com/office/officeart/2005/8/layout/list1"/>
    <dgm:cxn modelId="{F2CF4555-0599-4F06-BF7F-67CBAC9E3105}" type="presParOf" srcId="{B2D05FC7-1892-4715-832A-5274BA081F49}" destId="{E930B473-36CB-427B-A99E-EE403D2B97D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4143D-5499-4CDA-BC17-3F6FBD7A2DAC}">
      <dsp:nvSpPr>
        <dsp:cNvPr id="0" name=""/>
        <dsp:cNvSpPr/>
      </dsp:nvSpPr>
      <dsp:spPr>
        <a:xfrm>
          <a:off x="0" y="221699"/>
          <a:ext cx="6894064" cy="19467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056" tIns="270764" rIns="5350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Packing Slip ID</a:t>
          </a:r>
        </a:p>
        <a:p>
          <a:pPr marL="114300" lvl="1" indent="-114300" algn="l" defTabSz="577850">
            <a:lnSpc>
              <a:spcPct val="90000"/>
            </a:lnSpc>
            <a:spcBef>
              <a:spcPct val="0"/>
            </a:spcBef>
            <a:spcAft>
              <a:spcPct val="15000"/>
            </a:spcAft>
            <a:buChar char="•"/>
          </a:pPr>
          <a:r>
            <a:rPr lang="en-US" sz="1300" kern="1200" dirty="0"/>
            <a:t>Actual Delivery Date</a:t>
          </a:r>
        </a:p>
        <a:p>
          <a:pPr marL="114300" lvl="1" indent="-114300" algn="l" defTabSz="577850">
            <a:lnSpc>
              <a:spcPct val="90000"/>
            </a:lnSpc>
            <a:spcBef>
              <a:spcPct val="0"/>
            </a:spcBef>
            <a:spcAft>
              <a:spcPct val="15000"/>
            </a:spcAft>
            <a:buChar char="•"/>
          </a:pPr>
          <a:r>
            <a:rPr lang="en-US" sz="1300" kern="1200" dirty="0"/>
            <a:t>Ship Qty</a:t>
          </a:r>
        </a:p>
        <a:p>
          <a:pPr marL="114300" lvl="1" indent="-114300" algn="l" defTabSz="577850">
            <a:lnSpc>
              <a:spcPct val="90000"/>
            </a:lnSpc>
            <a:spcBef>
              <a:spcPct val="0"/>
            </a:spcBef>
            <a:spcAft>
              <a:spcPct val="15000"/>
            </a:spcAft>
            <a:buChar char="•"/>
          </a:pPr>
          <a:r>
            <a:rPr lang="en-US" sz="1300" kern="1200" dirty="0"/>
            <a:t>Batch ID if batched managed product (Lot Number)</a:t>
          </a:r>
        </a:p>
        <a:p>
          <a:pPr marL="114300" lvl="1" indent="-114300" algn="l" defTabSz="577850">
            <a:lnSpc>
              <a:spcPct val="90000"/>
            </a:lnSpc>
            <a:spcBef>
              <a:spcPct val="0"/>
            </a:spcBef>
            <a:spcAft>
              <a:spcPct val="15000"/>
            </a:spcAft>
            <a:buChar char="•"/>
          </a:pPr>
          <a:r>
            <a:rPr lang="en-US" sz="1300" kern="1200" dirty="0"/>
            <a:t>Production Date</a:t>
          </a:r>
        </a:p>
        <a:p>
          <a:pPr marL="114300" lvl="1" indent="-114300" algn="l" defTabSz="577850">
            <a:lnSpc>
              <a:spcPct val="90000"/>
            </a:lnSpc>
            <a:spcBef>
              <a:spcPct val="0"/>
            </a:spcBef>
            <a:spcAft>
              <a:spcPct val="15000"/>
            </a:spcAft>
            <a:buChar char="•"/>
          </a:pPr>
          <a:r>
            <a:rPr lang="en-US" sz="1300" kern="1200" dirty="0"/>
            <a:t>Expiry Date if applicable</a:t>
          </a:r>
        </a:p>
        <a:p>
          <a:pPr marL="114300" lvl="1" indent="-114300" algn="l" defTabSz="577850">
            <a:lnSpc>
              <a:spcPct val="90000"/>
            </a:lnSpc>
            <a:spcBef>
              <a:spcPct val="0"/>
            </a:spcBef>
            <a:spcAft>
              <a:spcPct val="15000"/>
            </a:spcAft>
            <a:buChar char="•"/>
          </a:pPr>
          <a:r>
            <a:rPr lang="en-US" sz="1300" kern="1200" dirty="0"/>
            <a:t>Serial Number if serial managed product</a:t>
          </a:r>
        </a:p>
        <a:p>
          <a:pPr marL="114300" lvl="1" indent="-114300" algn="l" defTabSz="577850">
            <a:lnSpc>
              <a:spcPct val="90000"/>
            </a:lnSpc>
            <a:spcBef>
              <a:spcPct val="0"/>
            </a:spcBef>
            <a:spcAft>
              <a:spcPct val="15000"/>
            </a:spcAft>
            <a:buChar char="•"/>
          </a:pPr>
          <a:r>
            <a:rPr lang="en-US" sz="1300" kern="1200" dirty="0"/>
            <a:t>Country of Origin – Country where the product where is manufactured</a:t>
          </a:r>
        </a:p>
      </dsp:txBody>
      <dsp:txXfrm>
        <a:off x="0" y="221699"/>
        <a:ext cx="6894064" cy="1946736"/>
      </dsp:txXfrm>
    </dsp:sp>
    <dsp:sp modelId="{490AADA4-B4DB-4005-8F3E-23833FDCCE26}">
      <dsp:nvSpPr>
        <dsp:cNvPr id="0" name=""/>
        <dsp:cNvSpPr/>
      </dsp:nvSpPr>
      <dsp:spPr>
        <a:xfrm>
          <a:off x="344703" y="67679"/>
          <a:ext cx="4825844"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405" tIns="0" rIns="182405" bIns="0" numCol="1" spcCol="1270" anchor="ctr" anchorCtr="0">
          <a:noAutofit/>
        </a:bodyPr>
        <a:lstStyle/>
        <a:p>
          <a:pPr marL="0" lvl="0" indent="0" algn="l" defTabSz="577850">
            <a:lnSpc>
              <a:spcPct val="90000"/>
            </a:lnSpc>
            <a:spcBef>
              <a:spcPct val="0"/>
            </a:spcBef>
            <a:spcAft>
              <a:spcPct val="35000"/>
            </a:spcAft>
            <a:buNone/>
          </a:pPr>
          <a:r>
            <a:rPr lang="en-US" sz="1300" kern="1200" dirty="0"/>
            <a:t>Required Fields</a:t>
          </a:r>
        </a:p>
      </dsp:txBody>
      <dsp:txXfrm>
        <a:off x="364878" y="87854"/>
        <a:ext cx="4785494" cy="372930"/>
      </dsp:txXfrm>
    </dsp:sp>
    <dsp:sp modelId="{E930B473-36CB-427B-A99E-EE403D2B97D1}">
      <dsp:nvSpPr>
        <dsp:cNvPr id="0" name=""/>
        <dsp:cNvSpPr/>
      </dsp:nvSpPr>
      <dsp:spPr>
        <a:xfrm>
          <a:off x="0" y="2503296"/>
          <a:ext cx="6894064" cy="2072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056" tIns="270764" rIns="5350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Carrier Name *</a:t>
          </a:r>
        </a:p>
        <a:p>
          <a:pPr marL="114300" lvl="1" indent="-114300" algn="l" defTabSz="577850">
            <a:lnSpc>
              <a:spcPct val="90000"/>
            </a:lnSpc>
            <a:spcBef>
              <a:spcPct val="0"/>
            </a:spcBef>
            <a:spcAft>
              <a:spcPct val="15000"/>
            </a:spcAft>
            <a:buChar char="•"/>
          </a:pPr>
          <a:r>
            <a:rPr lang="en-US" sz="1300" kern="1200" dirty="0"/>
            <a:t>Tracking Number / Bill of Lading (Limited to 20 character length)*</a:t>
          </a:r>
        </a:p>
        <a:p>
          <a:pPr marL="114300" lvl="1" indent="-114300" algn="l" defTabSz="577850">
            <a:lnSpc>
              <a:spcPct val="90000"/>
            </a:lnSpc>
            <a:spcBef>
              <a:spcPct val="0"/>
            </a:spcBef>
            <a:spcAft>
              <a:spcPct val="15000"/>
            </a:spcAft>
            <a:buChar char="•"/>
          </a:pPr>
          <a:r>
            <a:rPr lang="en-US" sz="1300" kern="1200" dirty="0"/>
            <a:t>Batch Sterilization Number *</a:t>
          </a:r>
        </a:p>
        <a:p>
          <a:pPr marL="114300" lvl="1" indent="-114300" algn="l" defTabSz="577850">
            <a:lnSpc>
              <a:spcPct val="90000"/>
            </a:lnSpc>
            <a:spcBef>
              <a:spcPct val="0"/>
            </a:spcBef>
            <a:spcAft>
              <a:spcPct val="15000"/>
            </a:spcAft>
            <a:buChar char="•"/>
          </a:pPr>
          <a:r>
            <a:rPr lang="en-US" sz="1300" kern="1200" dirty="0"/>
            <a:t>Sterilization Company *</a:t>
          </a:r>
        </a:p>
        <a:p>
          <a:pPr marL="114300" lvl="1" indent="-114300" algn="l" defTabSz="577850">
            <a:lnSpc>
              <a:spcPct val="90000"/>
            </a:lnSpc>
            <a:spcBef>
              <a:spcPct val="0"/>
            </a:spcBef>
            <a:spcAft>
              <a:spcPct val="15000"/>
            </a:spcAft>
            <a:buChar char="•"/>
          </a:pPr>
          <a:r>
            <a:rPr lang="en-US" sz="1300" kern="1200" dirty="0"/>
            <a:t>Sterility Method *</a:t>
          </a:r>
        </a:p>
        <a:p>
          <a:pPr marL="114300" lvl="1" indent="-114300" algn="l" defTabSz="577850">
            <a:lnSpc>
              <a:spcPct val="90000"/>
            </a:lnSpc>
            <a:spcBef>
              <a:spcPct val="0"/>
            </a:spcBef>
            <a:spcAft>
              <a:spcPct val="15000"/>
            </a:spcAft>
            <a:buChar char="•"/>
          </a:pPr>
          <a:r>
            <a:rPr lang="en-US" sz="1300" kern="1200" dirty="0"/>
            <a:t>CE Mark</a:t>
          </a:r>
        </a:p>
        <a:p>
          <a:pPr marL="114300" lvl="1" indent="-114300" algn="l" defTabSz="577850">
            <a:lnSpc>
              <a:spcPct val="90000"/>
            </a:lnSpc>
            <a:spcBef>
              <a:spcPct val="0"/>
            </a:spcBef>
            <a:spcAft>
              <a:spcPct val="15000"/>
            </a:spcAft>
            <a:buChar char="•"/>
          </a:pPr>
          <a:r>
            <a:rPr lang="en-US" sz="1300" kern="1200" dirty="0"/>
            <a:t>Notified Body - If Notified Body number is not listed, the supplier should choose NL(Not Listed) </a:t>
          </a:r>
        </a:p>
      </dsp:txBody>
      <dsp:txXfrm>
        <a:off x="0" y="2503296"/>
        <a:ext cx="6894064" cy="2072700"/>
      </dsp:txXfrm>
    </dsp:sp>
    <dsp:sp modelId="{CA92F88C-C86A-4F86-AA3B-3F51621218F8}">
      <dsp:nvSpPr>
        <dsp:cNvPr id="0" name=""/>
        <dsp:cNvSpPr/>
      </dsp:nvSpPr>
      <dsp:spPr>
        <a:xfrm>
          <a:off x="344703" y="2296656"/>
          <a:ext cx="4825844"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405" tIns="0" rIns="182405" bIns="0" numCol="1" spcCol="1270" anchor="ctr" anchorCtr="0">
          <a:noAutofit/>
        </a:bodyPr>
        <a:lstStyle/>
        <a:p>
          <a:pPr marL="0" lvl="0" indent="0" algn="l" defTabSz="577850">
            <a:lnSpc>
              <a:spcPct val="90000"/>
            </a:lnSpc>
            <a:spcBef>
              <a:spcPct val="0"/>
            </a:spcBef>
            <a:spcAft>
              <a:spcPct val="35000"/>
            </a:spcAft>
            <a:buNone/>
          </a:pPr>
          <a:r>
            <a:rPr lang="en-US" sz="1300" kern="1200" dirty="0"/>
            <a:t>Additional Stryker Preferred Fields</a:t>
          </a:r>
        </a:p>
      </dsp:txBody>
      <dsp:txXfrm>
        <a:off x="364878" y="2316831"/>
        <a:ext cx="478549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3948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9340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350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A00D627-0270-403D-BB93-9C7F6A155A3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4295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52891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080101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13099978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15624130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5772089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80641071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78323951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34494089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2789877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01315541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332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59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8657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615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8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52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1443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3486509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49598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20952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72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4203539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2546653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3960426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93050501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886844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4770615" y="1620000"/>
            <a:ext cx="3994960" cy="4716000"/>
          </a:xfrm>
          <a:no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377901" y="1620000"/>
            <a:ext cx="399496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2"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05913212"/>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Header with bulleted lis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11164" y="1633729"/>
            <a:ext cx="8351521" cy="4427221"/>
          </a:xfrm>
          <a:prstGeom prst="rect">
            <a:avLst/>
          </a:prstGeom>
        </p:spPr>
        <p:txBody>
          <a:bodyPr lIns="137160">
            <a:normAutofit/>
          </a:bodyPr>
          <a:lstStyle>
            <a:lvl1pPr algn="l">
              <a:lnSpc>
                <a:spcPct val="120000"/>
              </a:lnSpc>
              <a:spcAft>
                <a:spcPts val="600"/>
              </a:spcAft>
              <a:defRPr sz="1600" b="1" i="0">
                <a:latin typeface="Cambria" charset="0"/>
                <a:ea typeface="Cambria" charset="0"/>
                <a:cs typeface="Cambria" charset="0"/>
              </a:defRPr>
            </a:lvl1pPr>
            <a:lvl2pPr marL="228594" indent="-228594" algn="l">
              <a:lnSpc>
                <a:spcPct val="120000"/>
              </a:lnSpc>
              <a:spcAft>
                <a:spcPts val="600"/>
              </a:spcAft>
              <a:buFont typeface="Arial" panose="020B0604020202020204" pitchFamily="34" charset="0"/>
              <a:buChar char="•"/>
              <a:defRPr sz="1600"/>
            </a:lvl2pPr>
            <a:lvl3pPr marL="457189" indent="-228594" algn="l">
              <a:lnSpc>
                <a:spcPct val="120000"/>
              </a:lnSpc>
              <a:spcAft>
                <a:spcPts val="600"/>
              </a:spcAft>
              <a:buFont typeface="Arial" panose="020B0604020202020204" pitchFamily="34" charset="0"/>
              <a:buChar char="•"/>
              <a:defRPr sz="1600"/>
            </a:lvl3pPr>
            <a:lvl4pPr marL="685783" indent="-228594" algn="l">
              <a:lnSpc>
                <a:spcPct val="120000"/>
              </a:lnSpc>
              <a:spcAft>
                <a:spcPts val="600"/>
              </a:spcAft>
              <a:buFont typeface="Arial" panose="020B0604020202020204" pitchFamily="34" charset="0"/>
              <a:buChar char="•"/>
              <a:defRPr sz="1600"/>
            </a:lvl4pPr>
            <a:lvl5pPr marL="914378" indent="-228594" algn="l">
              <a:lnSpc>
                <a:spcPct val="120000"/>
              </a:lnSpc>
              <a:spcAft>
                <a:spcPts val="600"/>
              </a:spcAft>
              <a:buFont typeface="Arial" panose="020B0604020202020204" pitchFamily="34" charset="0"/>
              <a:buChar char="•"/>
              <a:defRPr sz="1600"/>
            </a:lvl5pPr>
            <a:lvl6pPr marL="1142972" indent="-228594">
              <a:lnSpc>
                <a:spcPct val="120000"/>
              </a:lnSpc>
              <a:spcAft>
                <a:spcPts val="600"/>
              </a:spcAft>
              <a:buFont typeface="Arial" panose="020B0604020202020204" pitchFamily="34" charset="0"/>
              <a:buChar char="•"/>
              <a:defRPr sz="1600"/>
            </a:lvl6pPr>
            <a:lvl7pPr marL="1371566" indent="-228594">
              <a:lnSpc>
                <a:spcPct val="120000"/>
              </a:lnSpc>
              <a:spcAft>
                <a:spcPts val="600"/>
              </a:spcAft>
              <a:buFont typeface="Arial" panose="020B0604020202020204" pitchFamily="34" charset="0"/>
              <a:buChar char="•"/>
              <a:defRPr sz="1600"/>
            </a:lvl7pPr>
            <a:lvl8pPr marL="1600160" indent="-228594">
              <a:lnSpc>
                <a:spcPct val="120000"/>
              </a:lnSpc>
              <a:spcBef>
                <a:spcPts val="0"/>
              </a:spcBef>
              <a:spcAft>
                <a:spcPts val="600"/>
              </a:spcAft>
              <a:buFont typeface="Arial" panose="020B0604020202020204" pitchFamily="34" charset="0"/>
              <a:buChar char="•"/>
              <a:defRPr sz="1600"/>
            </a:lvl8pPr>
            <a:lvl9pPr marL="1828754" indent="-228594">
              <a:lnSpc>
                <a:spcPct val="120000"/>
              </a:lnSpc>
              <a:buFont typeface="Courier New" charset="0"/>
              <a:buChar char="o"/>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Eighth level</a:t>
            </a:r>
          </a:p>
          <a:p>
            <a:pPr lvl="8"/>
            <a:endParaRPr lang="en-US"/>
          </a:p>
        </p:txBody>
      </p:sp>
      <p:sp>
        <p:nvSpPr>
          <p:cNvPr id="4" name="Title 1"/>
          <p:cNvSpPr>
            <a:spLocks noGrp="1"/>
          </p:cNvSpPr>
          <p:nvPr>
            <p:ph type="ctrTitle" hasCustomPrompt="1"/>
          </p:nvPr>
        </p:nvSpPr>
        <p:spPr>
          <a:xfrm>
            <a:off x="411480" y="414529"/>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87281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6938722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48.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0.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Ship Notice Training Guide (Serialized Product)</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000" y="2601668"/>
            <a:ext cx="8489516" cy="2284806"/>
          </a:xfrm>
          <a:prstGeom prst="rect">
            <a:avLst/>
          </a:prstGeom>
          <a:ln>
            <a:solidFill>
              <a:schemeClr val="tx1"/>
            </a:solidFill>
          </a:ln>
        </p:spPr>
      </p:pic>
      <p:sp>
        <p:nvSpPr>
          <p:cNvPr id="4" name="Title 3"/>
          <p:cNvSpPr>
            <a:spLocks noGrp="1"/>
          </p:cNvSpPr>
          <p:nvPr>
            <p:ph type="title"/>
          </p:nvPr>
        </p:nvSpPr>
        <p:spPr/>
        <p:txBody>
          <a:bodyPr/>
          <a:lstStyle/>
          <a:p>
            <a:r>
              <a:rPr lang="en-US" dirty="0"/>
              <a:t>Create Ship Notice</a:t>
            </a:r>
            <a:br>
              <a:rPr lang="en-US" dirty="0"/>
            </a:br>
            <a:r>
              <a:rPr lang="en-US" sz="2000" b="0" dirty="0"/>
              <a:t>Review Shipment Status</a:t>
            </a:r>
            <a:endParaRPr lang="en-US" b="0" dirty="0"/>
          </a:p>
        </p:txBody>
      </p:sp>
      <p:sp>
        <p:nvSpPr>
          <p:cNvPr id="8" name="TextBox 7"/>
          <p:cNvSpPr txBox="1"/>
          <p:nvPr/>
        </p:nvSpPr>
        <p:spPr>
          <a:xfrm>
            <a:off x="324000" y="1606319"/>
            <a:ext cx="8496000" cy="72863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After submission</a:t>
            </a:r>
            <a:r>
              <a:rPr kumimoji="0" lang="en-US" sz="1400" b="0" i="0" u="none" strike="noStrike" kern="0" cap="none" spc="0" normalizeH="0" baseline="0" noProof="0" dirty="0">
                <a:ln>
                  <a:noFill/>
                </a:ln>
                <a:solidFill>
                  <a:srgbClr val="000000"/>
                </a:solidFill>
                <a:effectLst/>
                <a:uLnTx/>
                <a:uFillTx/>
                <a:latin typeface="Arial"/>
                <a:ea typeface="+mn-ea"/>
                <a:cs typeface="+mn-cs"/>
              </a:rPr>
              <a:t>, the order status associated with the PO/Scheduling Agreement Release will be updated to shipped/partially shipped and is viewable in your detail screen.</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Review</a:t>
            </a:r>
            <a:r>
              <a:rPr kumimoji="0" lang="en-US" sz="1400" b="0" i="0" u="none" strike="noStrike" kern="0" cap="none" spc="0" normalizeH="0" baseline="0" noProof="0" dirty="0">
                <a:ln>
                  <a:noFill/>
                </a:ln>
                <a:solidFill>
                  <a:srgbClr val="000000"/>
                </a:solidFill>
                <a:effectLst/>
                <a:uLnTx/>
                <a:uFillTx/>
                <a:latin typeface="Arial"/>
                <a:ea typeface="+mn-ea"/>
                <a:cs typeface="+mn-cs"/>
              </a:rPr>
              <a:t> the Advance Ship Notice created by clicking the hyperlink next to the Related Documents label.</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7416134" y="367205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8050315" y="47205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1244276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8E57E4-110B-4C15-8241-8FFDE4225E66}"/>
              </a:ext>
            </a:extLst>
          </p:cNvPr>
          <p:cNvPicPr>
            <a:picLocks noChangeAspect="1"/>
          </p:cNvPicPr>
          <p:nvPr/>
        </p:nvPicPr>
        <p:blipFill>
          <a:blip r:embed="rId2"/>
          <a:stretch>
            <a:fillRect/>
          </a:stretch>
        </p:blipFill>
        <p:spPr>
          <a:xfrm>
            <a:off x="4122675" y="3039292"/>
            <a:ext cx="4759239" cy="1057393"/>
          </a:xfrm>
          <a:prstGeom prst="rect">
            <a:avLst/>
          </a:prstGeom>
        </p:spPr>
      </p:pic>
      <p:pic>
        <p:nvPicPr>
          <p:cNvPr id="2" name="Picture 1">
            <a:extLst>
              <a:ext uri="{FF2B5EF4-FFF2-40B4-BE49-F238E27FC236}">
                <a16:creationId xmlns:a16="http://schemas.microsoft.com/office/drawing/2014/main" id="{63FAD651-2A99-4EBE-864A-37267407DAF9}"/>
              </a:ext>
            </a:extLst>
          </p:cNvPr>
          <p:cNvPicPr>
            <a:picLocks noChangeAspect="1"/>
          </p:cNvPicPr>
          <p:nvPr/>
        </p:nvPicPr>
        <p:blipFill>
          <a:blip r:embed="rId3"/>
          <a:stretch>
            <a:fillRect/>
          </a:stretch>
        </p:blipFill>
        <p:spPr>
          <a:xfrm>
            <a:off x="3963126" y="1235822"/>
            <a:ext cx="4918788" cy="1803470"/>
          </a:xfrm>
          <a:prstGeom prst="rect">
            <a:avLst/>
          </a:prstGeom>
        </p:spPr>
      </p:pic>
      <p:sp>
        <p:nvSpPr>
          <p:cNvPr id="5" name="Text Placeholder 4">
            <a:extLst>
              <a:ext uri="{FF2B5EF4-FFF2-40B4-BE49-F238E27FC236}">
                <a16:creationId xmlns:a16="http://schemas.microsoft.com/office/drawing/2014/main" id="{AC50B917-7EC4-4056-8CC1-8200C5FADC8B}"/>
              </a:ext>
            </a:extLst>
          </p:cNvPr>
          <p:cNvSpPr>
            <a:spLocks noGrp="1"/>
          </p:cNvSpPr>
          <p:nvPr>
            <p:ph type="body" sz="quarter" idx="10"/>
          </p:nvPr>
        </p:nvSpPr>
        <p:spPr>
          <a:xfrm>
            <a:off x="143320" y="1563784"/>
            <a:ext cx="3175670" cy="3536079"/>
          </a:xfrm>
        </p:spPr>
        <p:txBody>
          <a:bodyPr>
            <a:normAutofit/>
          </a:bodyPr>
          <a:lstStyle/>
          <a:p>
            <a:pPr marL="342809" indent="-342809">
              <a:buFont typeface="+mj-lt"/>
              <a:buAutoNum type="arabicPeriod"/>
            </a:pPr>
            <a:r>
              <a:rPr lang="en-US" sz="1500" b="0" dirty="0"/>
              <a:t>From the OUTBOX, select the SHIP NOTICE tab.</a:t>
            </a:r>
          </a:p>
          <a:p>
            <a:pPr marL="342809" indent="-342809">
              <a:buFont typeface="+mj-lt"/>
              <a:buAutoNum type="arabicPeriod"/>
            </a:pPr>
            <a:r>
              <a:rPr lang="en-US" sz="1500" b="0" dirty="0"/>
              <a:t>To open previously submitted Ship Notice, CLICK on hyperlinked Packing Slip ID.</a:t>
            </a:r>
          </a:p>
          <a:p>
            <a:pPr marL="342809" indent="-342809">
              <a:buFont typeface="+mj-lt"/>
              <a:buAutoNum type="arabicPeriod"/>
            </a:pPr>
            <a:r>
              <a:rPr lang="en-US" sz="1500" b="0" dirty="0"/>
              <a:t>CLICK Cancel to cancel Ship Notice.</a:t>
            </a:r>
          </a:p>
          <a:p>
            <a:pPr marL="342809" indent="-342809">
              <a:buFont typeface="+mj-lt"/>
              <a:buAutoNum type="arabicPeriod"/>
            </a:pPr>
            <a:r>
              <a:rPr lang="en-US" sz="1500" b="0" dirty="0"/>
              <a:t>Click Yes to Cancel.</a:t>
            </a:r>
          </a:p>
          <a:p>
            <a:pPr marL="342809" indent="-342809">
              <a:buFont typeface="+mj-lt"/>
              <a:buAutoNum type="arabicPeriod"/>
            </a:pPr>
            <a:r>
              <a:rPr lang="en-US" sz="1500" b="0" dirty="0"/>
              <a:t>The ASN will now reflect a routing status of OBSOLETED.</a:t>
            </a:r>
          </a:p>
          <a:p>
            <a:pPr marL="342809" indent="-342809">
              <a:buFont typeface="+mj-lt"/>
              <a:buAutoNum type="arabicPeriod"/>
            </a:pPr>
            <a:endParaRPr lang="en-US" dirty="0"/>
          </a:p>
          <a:p>
            <a:pPr marL="342809" indent="-342809">
              <a:buFont typeface="+mj-lt"/>
              <a:buAutoNum type="arabicPeriod"/>
            </a:pPr>
            <a:endParaRPr lang="en-US" dirty="0"/>
          </a:p>
          <a:p>
            <a:pPr marL="342809" indent="-342809">
              <a:buFont typeface="+mj-lt"/>
              <a:buAutoNum type="arabicPeriod"/>
            </a:pPr>
            <a:endParaRPr lang="en-US" dirty="0"/>
          </a:p>
          <a:p>
            <a:endParaRPr lang="en-US" dirty="0">
              <a:solidFill>
                <a:srgbClr val="FF0000"/>
              </a:solidFill>
            </a:endParaRPr>
          </a:p>
          <a:p>
            <a:pPr marL="342809" indent="-342809">
              <a:buFont typeface="+mj-lt"/>
              <a:buAutoNum type="arabicPeriod"/>
            </a:pPr>
            <a:endParaRPr lang="en-US" dirty="0"/>
          </a:p>
          <a:p>
            <a:endParaRPr lang="en-US" dirty="0"/>
          </a:p>
          <a:p>
            <a:pPr marL="342809" indent="-342809">
              <a:buFont typeface="+mj-lt"/>
              <a:buAutoNum type="arabicPeriod"/>
            </a:pPr>
            <a:endParaRPr lang="en-US" dirty="0"/>
          </a:p>
          <a:p>
            <a:pPr marL="342809" indent="-342809">
              <a:buFont typeface="+mj-lt"/>
              <a:buAutoNum type="arabicPeriod"/>
            </a:pPr>
            <a:endParaRPr lang="en-US" dirty="0"/>
          </a:p>
          <a:p>
            <a:pPr marL="342809" indent="-342809">
              <a:buFont typeface="+mj-lt"/>
              <a:buAutoNum type="arabicPeriod"/>
            </a:pPr>
            <a:endParaRPr lang="en-US" dirty="0"/>
          </a:p>
          <a:p>
            <a:pPr marL="342809" indent="-342809">
              <a:buFont typeface="+mj-lt"/>
              <a:buAutoNum type="arabicPeriod"/>
            </a:pPr>
            <a:endParaRPr lang="en-US" dirty="0"/>
          </a:p>
        </p:txBody>
      </p:sp>
      <p:sp>
        <p:nvSpPr>
          <p:cNvPr id="4" name="Title 3">
            <a:extLst>
              <a:ext uri="{FF2B5EF4-FFF2-40B4-BE49-F238E27FC236}">
                <a16:creationId xmlns:a16="http://schemas.microsoft.com/office/drawing/2014/main" id="{11FC546E-5528-4C33-8C08-C2A16D7701CD}"/>
              </a:ext>
            </a:extLst>
          </p:cNvPr>
          <p:cNvSpPr>
            <a:spLocks noGrp="1"/>
          </p:cNvSpPr>
          <p:nvPr>
            <p:ph type="title"/>
          </p:nvPr>
        </p:nvSpPr>
        <p:spPr/>
        <p:txBody>
          <a:bodyPr/>
          <a:lstStyle/>
          <a:p>
            <a:r>
              <a:rPr lang="en-US" dirty="0"/>
              <a:t>Advanced Ship Notice (Cancel)</a:t>
            </a:r>
          </a:p>
        </p:txBody>
      </p:sp>
      <p:sp>
        <p:nvSpPr>
          <p:cNvPr id="8" name="Oval 7">
            <a:extLst>
              <a:ext uri="{FF2B5EF4-FFF2-40B4-BE49-F238E27FC236}">
                <a16:creationId xmlns:a16="http://schemas.microsoft.com/office/drawing/2014/main" id="{CB279441-AF84-4781-9061-744E11281E62}"/>
              </a:ext>
            </a:extLst>
          </p:cNvPr>
          <p:cNvSpPr/>
          <p:nvPr/>
        </p:nvSpPr>
        <p:spPr bwMode="gray">
          <a:xfrm>
            <a:off x="5251399" y="1847832"/>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675" b="0" i="0" u="none" strike="noStrike" kern="0" cap="none" spc="0" normalizeH="0" baseline="0" noProof="0" dirty="0">
                <a:ln>
                  <a:solidFill>
                    <a:sysClr val="windowText" lastClr="000000"/>
                  </a:solidFill>
                </a:ln>
                <a:effectLst/>
                <a:uLnTx/>
                <a:uFillTx/>
                <a:latin typeface="Arial"/>
                <a:ea typeface="Arial Unicode MS" pitchFamily="34" charset="-128"/>
                <a:cs typeface="Arial Unicode MS" pitchFamily="34" charset="-128"/>
              </a:rPr>
              <a:t>1</a:t>
            </a:r>
          </a:p>
        </p:txBody>
      </p:sp>
      <p:sp>
        <p:nvSpPr>
          <p:cNvPr id="9" name="Oval 8">
            <a:extLst>
              <a:ext uri="{FF2B5EF4-FFF2-40B4-BE49-F238E27FC236}">
                <a16:creationId xmlns:a16="http://schemas.microsoft.com/office/drawing/2014/main" id="{F06FA658-D62C-43FE-9142-85B419EBD1E4}"/>
              </a:ext>
            </a:extLst>
          </p:cNvPr>
          <p:cNvSpPr/>
          <p:nvPr/>
        </p:nvSpPr>
        <p:spPr bwMode="gray">
          <a:xfrm>
            <a:off x="4453495" y="2836579"/>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2</a:t>
            </a:r>
          </a:p>
        </p:txBody>
      </p:sp>
      <p:sp>
        <p:nvSpPr>
          <p:cNvPr id="10" name="Oval 9">
            <a:extLst>
              <a:ext uri="{FF2B5EF4-FFF2-40B4-BE49-F238E27FC236}">
                <a16:creationId xmlns:a16="http://schemas.microsoft.com/office/drawing/2014/main" id="{E327ABF9-85F5-4779-AD97-D149A4B5F3C3}"/>
              </a:ext>
            </a:extLst>
          </p:cNvPr>
          <p:cNvSpPr/>
          <p:nvPr/>
        </p:nvSpPr>
        <p:spPr bwMode="gray">
          <a:xfrm>
            <a:off x="4166824" y="3424503"/>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3</a:t>
            </a:r>
          </a:p>
        </p:txBody>
      </p:sp>
      <p:pic>
        <p:nvPicPr>
          <p:cNvPr id="6" name="Picture 5">
            <a:extLst>
              <a:ext uri="{FF2B5EF4-FFF2-40B4-BE49-F238E27FC236}">
                <a16:creationId xmlns:a16="http://schemas.microsoft.com/office/drawing/2014/main" id="{88372F9C-55AA-43EB-8B3D-A3218902B334}"/>
              </a:ext>
            </a:extLst>
          </p:cNvPr>
          <p:cNvPicPr>
            <a:picLocks noChangeAspect="1"/>
          </p:cNvPicPr>
          <p:nvPr/>
        </p:nvPicPr>
        <p:blipFill>
          <a:blip r:embed="rId4"/>
          <a:stretch>
            <a:fillRect/>
          </a:stretch>
        </p:blipFill>
        <p:spPr>
          <a:xfrm>
            <a:off x="4225947" y="4090109"/>
            <a:ext cx="4529468" cy="907610"/>
          </a:xfrm>
          <a:prstGeom prst="rect">
            <a:avLst/>
          </a:prstGeom>
        </p:spPr>
      </p:pic>
      <p:pic>
        <p:nvPicPr>
          <p:cNvPr id="11" name="Picture 10">
            <a:extLst>
              <a:ext uri="{FF2B5EF4-FFF2-40B4-BE49-F238E27FC236}">
                <a16:creationId xmlns:a16="http://schemas.microsoft.com/office/drawing/2014/main" id="{B1A74207-262D-4F61-8896-3107A7DB1DAD}"/>
              </a:ext>
            </a:extLst>
          </p:cNvPr>
          <p:cNvPicPr>
            <a:picLocks noChangeAspect="1"/>
          </p:cNvPicPr>
          <p:nvPr/>
        </p:nvPicPr>
        <p:blipFill>
          <a:blip r:embed="rId5"/>
          <a:stretch>
            <a:fillRect/>
          </a:stretch>
        </p:blipFill>
        <p:spPr>
          <a:xfrm>
            <a:off x="3311616" y="5010168"/>
            <a:ext cx="5832385" cy="703695"/>
          </a:xfrm>
          <a:prstGeom prst="rect">
            <a:avLst/>
          </a:prstGeom>
        </p:spPr>
      </p:pic>
      <p:sp>
        <p:nvSpPr>
          <p:cNvPr id="12" name="Oval 11">
            <a:extLst>
              <a:ext uri="{FF2B5EF4-FFF2-40B4-BE49-F238E27FC236}">
                <a16:creationId xmlns:a16="http://schemas.microsoft.com/office/drawing/2014/main" id="{7FE19168-1E41-481F-825D-04B81F5F0567}"/>
              </a:ext>
            </a:extLst>
          </p:cNvPr>
          <p:cNvSpPr/>
          <p:nvPr/>
        </p:nvSpPr>
        <p:spPr bwMode="gray">
          <a:xfrm>
            <a:off x="4454354" y="4514630"/>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4</a:t>
            </a:r>
          </a:p>
        </p:txBody>
      </p:sp>
      <p:sp>
        <p:nvSpPr>
          <p:cNvPr id="14" name="Oval 13">
            <a:extLst>
              <a:ext uri="{FF2B5EF4-FFF2-40B4-BE49-F238E27FC236}">
                <a16:creationId xmlns:a16="http://schemas.microsoft.com/office/drawing/2014/main" id="{A6FB65FA-8013-46B1-A4F6-1B9EA09A1DB7}"/>
              </a:ext>
            </a:extLst>
          </p:cNvPr>
          <p:cNvSpPr/>
          <p:nvPr/>
        </p:nvSpPr>
        <p:spPr bwMode="gray">
          <a:xfrm>
            <a:off x="8104046" y="5237562"/>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5</a:t>
            </a:r>
          </a:p>
        </p:txBody>
      </p:sp>
      <p:cxnSp>
        <p:nvCxnSpPr>
          <p:cNvPr id="16" name="Straight Arrow Connector 15">
            <a:extLst>
              <a:ext uri="{FF2B5EF4-FFF2-40B4-BE49-F238E27FC236}">
                <a16:creationId xmlns:a16="http://schemas.microsoft.com/office/drawing/2014/main" id="{DAFD5F21-742B-43B5-B0DC-F8F9B4DA7BCA}"/>
              </a:ext>
            </a:extLst>
          </p:cNvPr>
          <p:cNvCxnSpPr>
            <a:stCxn id="14" idx="4"/>
          </p:cNvCxnSpPr>
          <p:nvPr/>
        </p:nvCxnSpPr>
        <p:spPr>
          <a:xfrm>
            <a:off x="8163168" y="5355806"/>
            <a:ext cx="0" cy="25287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36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Ship Notice (Serialized Product)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Ship Notices</a:t>
            </a:r>
            <a:br>
              <a:rPr lang="en-US" dirty="0"/>
            </a:br>
            <a:r>
              <a:rPr lang="en-US" sz="2000" b="0" dirty="0"/>
              <a:t>Required Fields</a:t>
            </a:r>
            <a:endParaRPr lang="en-US" b="0" dirty="0"/>
          </a:p>
        </p:txBody>
      </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graphicFrame>
        <p:nvGraphicFramePr>
          <p:cNvPr id="12" name="Diagram 11"/>
          <p:cNvGraphicFramePr/>
          <p:nvPr>
            <p:extLst>
              <p:ext uri="{D42A27DB-BD31-4B8C-83A1-F6EECF244321}">
                <p14:modId xmlns:p14="http://schemas.microsoft.com/office/powerpoint/2010/main" val="3728171067"/>
              </p:ext>
            </p:extLst>
          </p:nvPr>
        </p:nvGraphicFramePr>
        <p:xfrm>
          <a:off x="1524000" y="1366235"/>
          <a:ext cx="6894064" cy="4643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41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73335-98A6-4141-A4EC-946AD88950CD}"/>
              </a:ext>
            </a:extLst>
          </p:cNvPr>
          <p:cNvSpPr>
            <a:spLocks noGrp="1"/>
          </p:cNvSpPr>
          <p:nvPr>
            <p:ph sz="quarter" idx="10"/>
          </p:nvPr>
        </p:nvSpPr>
        <p:spPr>
          <a:xfrm>
            <a:off x="351480" y="1334384"/>
            <a:ext cx="8281114" cy="4612705"/>
          </a:xfrm>
        </p:spPr>
        <p:txBody>
          <a:bodyPr/>
          <a:lstStyle/>
          <a:p>
            <a:pPr marL="214255" indent="-214255">
              <a:buFont typeface="Arial" panose="020B0604020202020204" pitchFamily="34" charset="0"/>
              <a:buChar char="•"/>
            </a:pPr>
            <a:r>
              <a:rPr lang="en-US" sz="1400" b="0" dirty="0"/>
              <a:t>The Ship Notice is a required document before the invoice can be created. The Ship Notices will create an inbound delivery document in the Stryker system used for receiving the product.</a:t>
            </a:r>
          </a:p>
          <a:p>
            <a:pPr marL="214255" indent="-214255">
              <a:buFont typeface="Arial" panose="020B0604020202020204" pitchFamily="34" charset="0"/>
              <a:buChar char="•"/>
            </a:pPr>
            <a:r>
              <a:rPr lang="en-US" sz="1400" b="0" dirty="0"/>
              <a:t> To easily identify firm schedule lines that need to be shipped suppliers can use the ‘Items to Ship’ Tab.</a:t>
            </a:r>
          </a:p>
          <a:p>
            <a:pPr marL="214255" indent="-214255">
              <a:buFont typeface="Arial" panose="020B0604020202020204" pitchFamily="34" charset="0"/>
              <a:buChar char="•"/>
            </a:pPr>
            <a:r>
              <a:rPr lang="en-US" sz="1400" b="0" dirty="0"/>
              <a:t>Products are either batch managed or serialized managed (Not Both).</a:t>
            </a:r>
          </a:p>
          <a:p>
            <a:pPr marL="214255" indent="-214255">
              <a:buFont typeface="Arial" panose="020B0604020202020204" pitchFamily="34" charset="0"/>
              <a:buChar char="•"/>
            </a:pPr>
            <a:r>
              <a:rPr lang="en-US" sz="1400" b="0" dirty="0"/>
              <a:t>For batch managed product: Batch numbers, Batch Production Date, and Batch Expiration Date (If product has a shelf life) should be added to the line item of the Advanced Ship Notice. If more than one batch number exists for a line item (batch split), select “ADD SHIP NOTICE LINE”. </a:t>
            </a:r>
          </a:p>
          <a:p>
            <a:pPr marL="214255" indent="-214255">
              <a:buFont typeface="Arial" panose="020B0604020202020204" pitchFamily="34" charset="0"/>
              <a:buChar char="•"/>
            </a:pPr>
            <a:r>
              <a:rPr lang="en-US" sz="1400" b="0" dirty="0"/>
              <a:t>For serialized product: serial numbers, serial production date, and serial expiration date should be added to the line item of ASN. Click on add details to access second screen to enter this information. </a:t>
            </a:r>
          </a:p>
          <a:p>
            <a:pPr marL="214255" indent="-214255">
              <a:buFont typeface="Arial" panose="020B0604020202020204" pitchFamily="34" charset="0"/>
              <a:buChar char="•"/>
            </a:pPr>
            <a:r>
              <a:rPr lang="en-US" sz="1400" b="0" dirty="0"/>
              <a:t>CSV Upload option is available for uploading multiple serial numbers – </a:t>
            </a:r>
            <a:r>
              <a:rPr lang="en-US" sz="1400" b="0" dirty="0">
                <a:solidFill>
                  <a:srgbClr val="FF0000"/>
                </a:solidFill>
              </a:rPr>
              <a:t>it should not be used for batch managed items at this point.  </a:t>
            </a:r>
          </a:p>
          <a:p>
            <a:pPr marL="214255" indent="-214255">
              <a:buFont typeface="Arial" panose="020B0604020202020204" pitchFamily="34" charset="0"/>
              <a:buChar char="•"/>
            </a:pPr>
            <a:r>
              <a:rPr lang="en-US" sz="1400" b="0" dirty="0"/>
              <a:t>If both batch and serial ship on the same ASN, enter batch AFTER the serials are uploaded. Please note Stryker’s a part numbers or either batch managed or serial managed and expect the same in the ASN for a part number, if you have any question on how Stryker has setup a part number, please contact Stryker buyer. </a:t>
            </a:r>
          </a:p>
          <a:p>
            <a:pPr marL="214255" indent="-214255">
              <a:buFont typeface="Arial" panose="020B0604020202020204" pitchFamily="34" charset="0"/>
              <a:buChar char="•"/>
            </a:pPr>
            <a:endParaRPr lang="en-US" sz="1400" b="0" dirty="0"/>
          </a:p>
          <a:p>
            <a:pPr marL="214255" indent="-214255">
              <a:buFont typeface="Arial" panose="020B0604020202020204" pitchFamily="34" charset="0"/>
              <a:buChar char="•"/>
            </a:pPr>
            <a:endParaRPr lang="en-US" b="0" dirty="0"/>
          </a:p>
          <a:p>
            <a:pPr lvl="3" indent="0">
              <a:buNone/>
            </a:pPr>
            <a:endParaRPr lang="en-US" dirty="0"/>
          </a:p>
          <a:p>
            <a:pPr lvl="3" indent="0">
              <a:buNone/>
            </a:pPr>
            <a:endParaRPr lang="en-US" dirty="0"/>
          </a:p>
          <a:p>
            <a:pPr marL="214255" lvl="1" indent="-214255">
              <a:buFont typeface="Arial" panose="020B0604020202020204" pitchFamily="34" charset="0"/>
              <a:buChar char="•"/>
            </a:pPr>
            <a:endParaRPr lang="en-US" dirty="0"/>
          </a:p>
          <a:p>
            <a:pPr lvl="2" indent="0">
              <a:buNone/>
            </a:pPr>
            <a:endParaRPr lang="en-US" dirty="0"/>
          </a:p>
          <a:p>
            <a:pPr marL="214255" indent="-214255">
              <a:buFont typeface="Arial" panose="020B0604020202020204" pitchFamily="34" charset="0"/>
              <a:buChar char="•"/>
            </a:pPr>
            <a:endParaRPr lang="en-US" dirty="0"/>
          </a:p>
          <a:p>
            <a:pPr marL="214255" indent="-214255">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3C61E22D-BBB4-4A14-A8DB-75AA835F33C3}"/>
              </a:ext>
            </a:extLst>
          </p:cNvPr>
          <p:cNvSpPr>
            <a:spLocks noGrp="1"/>
          </p:cNvSpPr>
          <p:nvPr>
            <p:ph type="title"/>
          </p:nvPr>
        </p:nvSpPr>
        <p:spPr>
          <a:xfrm>
            <a:off x="468734" y="557167"/>
            <a:ext cx="8387673" cy="553854"/>
          </a:xfrm>
        </p:spPr>
        <p:txBody>
          <a:bodyPr/>
          <a:lstStyle/>
          <a:p>
            <a:r>
              <a:rPr lang="en-US" dirty="0"/>
              <a:t>Advance Ship Notice (ASN) Call Outs</a:t>
            </a:r>
            <a:br>
              <a:rPr lang="en-US" dirty="0"/>
            </a:br>
            <a:endParaRPr lang="en-US" dirty="0"/>
          </a:p>
        </p:txBody>
      </p:sp>
    </p:spTree>
    <p:extLst>
      <p:ext uri="{BB962C8B-B14F-4D97-AF65-F5344CB8AC3E}">
        <p14:creationId xmlns:p14="http://schemas.microsoft.com/office/powerpoint/2010/main" val="276906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2748D8-4FE1-49B9-A61E-20756ED99158}"/>
              </a:ext>
            </a:extLst>
          </p:cNvPr>
          <p:cNvPicPr>
            <a:picLocks noChangeAspect="1"/>
          </p:cNvPicPr>
          <p:nvPr/>
        </p:nvPicPr>
        <p:blipFill>
          <a:blip r:embed="rId3"/>
          <a:stretch>
            <a:fillRect/>
          </a:stretch>
        </p:blipFill>
        <p:spPr>
          <a:xfrm>
            <a:off x="3630814" y="3024409"/>
            <a:ext cx="5328367" cy="2751182"/>
          </a:xfrm>
          <a:prstGeom prst="rect">
            <a:avLst/>
          </a:prstGeom>
        </p:spPr>
      </p:pic>
      <p:sp>
        <p:nvSpPr>
          <p:cNvPr id="2" name="Title 1"/>
          <p:cNvSpPr>
            <a:spLocks noGrp="1"/>
          </p:cNvSpPr>
          <p:nvPr>
            <p:ph type="title"/>
          </p:nvPr>
        </p:nvSpPr>
        <p:spPr>
          <a:xfrm>
            <a:off x="724615" y="546111"/>
            <a:ext cx="8387673" cy="507699"/>
          </a:xfrm>
        </p:spPr>
        <p:txBody>
          <a:bodyPr/>
          <a:lstStyle/>
          <a:p>
            <a:r>
              <a:rPr lang="en-US" dirty="0"/>
              <a:t>Create Ship Notice</a:t>
            </a:r>
            <a:br>
              <a:rPr lang="en-US" dirty="0"/>
            </a:br>
            <a:r>
              <a:rPr lang="en-US" sz="1500" b="0" dirty="0"/>
              <a:t>Against a Purchase Order</a:t>
            </a:r>
            <a:endParaRPr lang="en-US" b="0" dirty="0"/>
          </a:p>
        </p:txBody>
      </p:sp>
      <p:sp>
        <p:nvSpPr>
          <p:cNvPr id="14" name="TextBox 13"/>
          <p:cNvSpPr txBox="1"/>
          <p:nvPr/>
        </p:nvSpPr>
        <p:spPr>
          <a:xfrm>
            <a:off x="314793" y="1860402"/>
            <a:ext cx="3123869" cy="4315545"/>
          </a:xfrm>
          <a:prstGeom prst="rect">
            <a:avLst/>
          </a:prstGeom>
          <a:noFill/>
        </p:spPr>
        <p:txBody>
          <a:bodyPr wrap="square" lIns="0" tIns="0" rIns="0" bIns="0" rtlCol="0">
            <a:noAutofit/>
          </a:bodyPr>
          <a:lstStyle/>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Create </a:t>
            </a:r>
            <a:r>
              <a:rPr kumimoji="0" lang="en-US" sz="1400" b="0" i="0" u="none" strike="noStrike" kern="1200" cap="none" spc="0" normalizeH="0" baseline="0" noProof="0" dirty="0">
                <a:ln>
                  <a:noFill/>
                </a:ln>
                <a:solidFill>
                  <a:srgbClr val="000000"/>
                </a:solidFill>
                <a:effectLst/>
                <a:uLnTx/>
                <a:uFillTx/>
                <a:latin typeface="Arial"/>
                <a:ea typeface="+mn-ea"/>
                <a:cs typeface="+mn-cs"/>
              </a:rPr>
              <a:t>Ship Notice using your Ariba account once items were shipped.</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Multiple ship notices per purchase order might be sent. Click</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the Create Ship Notice button.</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Update Address if either the Ship From or Deliver To addresses are incorrect</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Packing Slip ID which is any number you use to identify the Ship Notice. You must use a unique ship notice number every time an ASN is created</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Choose Carrier Name and then Tracking # and Shipping Method will appear</a:t>
            </a:r>
          </a:p>
          <a:p>
            <a:pPr marL="0" marR="0" lvl="0" indent="0" algn="l"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257106" marR="0" lvl="0" indent="-257106" algn="just" defTabSz="914400" rtl="0" eaLnBrk="1" fontAlgn="auto" latinLnBrk="0" hangingPunct="1">
              <a:lnSpc>
                <a:spcPts val="1275"/>
              </a:lnSpc>
              <a:spcBef>
                <a:spcPts val="0"/>
              </a:spcBef>
              <a:spcAft>
                <a:spcPts val="450"/>
              </a:spcAft>
              <a:buClr>
                <a:srgbClr val="F0AB00"/>
              </a:buClr>
              <a:buSzPct val="120000"/>
              <a:buFontTx/>
              <a:buAutoNum type="arabicPeriod"/>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p:cNvPicPr>
            <a:picLocks noChangeAspect="1"/>
          </p:cNvPicPr>
          <p:nvPr/>
        </p:nvPicPr>
        <p:blipFill>
          <a:blip r:embed="rId4"/>
          <a:stretch>
            <a:fillRect/>
          </a:stretch>
        </p:blipFill>
        <p:spPr>
          <a:xfrm>
            <a:off x="4021336" y="1783812"/>
            <a:ext cx="3599513" cy="1128419"/>
          </a:xfrm>
          <a:prstGeom prst="rect">
            <a:avLst/>
          </a:prstGeom>
          <a:ln>
            <a:solidFill>
              <a:schemeClr val="tx1"/>
            </a:solidFill>
          </a:ln>
        </p:spPr>
      </p:pic>
      <p:sp>
        <p:nvSpPr>
          <p:cNvPr id="15" name="Oval 14"/>
          <p:cNvSpPr/>
          <p:nvPr/>
        </p:nvSpPr>
        <p:spPr bwMode="gray">
          <a:xfrm>
            <a:off x="5921367" y="2169724"/>
            <a:ext cx="113293" cy="149423"/>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1</a:t>
            </a:r>
          </a:p>
        </p:txBody>
      </p:sp>
      <p:sp>
        <p:nvSpPr>
          <p:cNvPr id="16" name="Oval 15"/>
          <p:cNvSpPr/>
          <p:nvPr/>
        </p:nvSpPr>
        <p:spPr bwMode="gray">
          <a:xfrm>
            <a:off x="6183487" y="3364083"/>
            <a:ext cx="111510" cy="129834"/>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2</a:t>
            </a:r>
          </a:p>
        </p:txBody>
      </p:sp>
      <p:sp>
        <p:nvSpPr>
          <p:cNvPr id="17" name="Oval 16"/>
          <p:cNvSpPr/>
          <p:nvPr/>
        </p:nvSpPr>
        <p:spPr bwMode="gray">
          <a:xfrm>
            <a:off x="4918452" y="4484413"/>
            <a:ext cx="126353" cy="142893"/>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3</a:t>
            </a:r>
          </a:p>
        </p:txBody>
      </p:sp>
      <p:sp>
        <p:nvSpPr>
          <p:cNvPr id="18" name="Oval 17"/>
          <p:cNvSpPr/>
          <p:nvPr/>
        </p:nvSpPr>
        <p:spPr bwMode="gray">
          <a:xfrm>
            <a:off x="7971133" y="4484412"/>
            <a:ext cx="119823" cy="138144"/>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4</a:t>
            </a:r>
          </a:p>
        </p:txBody>
      </p:sp>
      <p:cxnSp>
        <p:nvCxnSpPr>
          <p:cNvPr id="8" name="Straight Arrow Connector 7">
            <a:extLst>
              <a:ext uri="{FF2B5EF4-FFF2-40B4-BE49-F238E27FC236}">
                <a16:creationId xmlns:a16="http://schemas.microsoft.com/office/drawing/2014/main" id="{96B8C0F8-E8B8-4B67-8333-E50078E1279E}"/>
              </a:ext>
            </a:extLst>
          </p:cNvPr>
          <p:cNvCxnSpPr>
            <a:cxnSpLocks/>
            <a:stCxn id="16" idx="3"/>
          </p:cNvCxnSpPr>
          <p:nvPr/>
        </p:nvCxnSpPr>
        <p:spPr>
          <a:xfrm flipH="1">
            <a:off x="6081166" y="3474903"/>
            <a:ext cx="118651" cy="256665"/>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7E1B9E-B8E7-4935-B574-4C16F110FACD}"/>
              </a:ext>
            </a:extLst>
          </p:cNvPr>
          <p:cNvCxnSpPr>
            <a:cxnSpLocks/>
            <a:stCxn id="16" idx="6"/>
          </p:cNvCxnSpPr>
          <p:nvPr/>
        </p:nvCxnSpPr>
        <p:spPr>
          <a:xfrm>
            <a:off x="6294997" y="3429000"/>
            <a:ext cx="2081510" cy="356225"/>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0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69D576-33A5-4E19-8B80-292C027532C6}"/>
              </a:ext>
            </a:extLst>
          </p:cNvPr>
          <p:cNvPicPr>
            <a:picLocks noChangeAspect="1"/>
          </p:cNvPicPr>
          <p:nvPr/>
        </p:nvPicPr>
        <p:blipFill>
          <a:blip r:embed="rId3"/>
          <a:stretch>
            <a:fillRect/>
          </a:stretch>
        </p:blipFill>
        <p:spPr>
          <a:xfrm>
            <a:off x="3705082" y="1883832"/>
            <a:ext cx="5291464" cy="3124855"/>
          </a:xfrm>
          <a:prstGeom prst="rect">
            <a:avLst/>
          </a:prstGeom>
        </p:spPr>
      </p:pic>
      <p:sp>
        <p:nvSpPr>
          <p:cNvPr id="2" name="Title 1"/>
          <p:cNvSpPr>
            <a:spLocks noGrp="1"/>
          </p:cNvSpPr>
          <p:nvPr>
            <p:ph type="title"/>
          </p:nvPr>
        </p:nvSpPr>
        <p:spPr>
          <a:xfrm>
            <a:off x="849406" y="373529"/>
            <a:ext cx="8387673" cy="507699"/>
          </a:xfrm>
        </p:spPr>
        <p:txBody>
          <a:bodyPr/>
          <a:lstStyle/>
          <a:p>
            <a:r>
              <a:rPr lang="en-US" dirty="0"/>
              <a:t>Create Ship Notice</a:t>
            </a:r>
            <a:br>
              <a:rPr lang="en-US" dirty="0"/>
            </a:br>
            <a:r>
              <a:rPr lang="en-US" sz="1500" b="0" dirty="0"/>
              <a:t>For Serialized Product</a:t>
            </a:r>
            <a:endParaRPr lang="en-US" b="0" dirty="0"/>
          </a:p>
        </p:txBody>
      </p:sp>
      <p:sp>
        <p:nvSpPr>
          <p:cNvPr id="14" name="TextBox 13"/>
          <p:cNvSpPr txBox="1"/>
          <p:nvPr/>
        </p:nvSpPr>
        <p:spPr>
          <a:xfrm>
            <a:off x="209862" y="1806315"/>
            <a:ext cx="2854856" cy="4249487"/>
          </a:xfrm>
          <a:prstGeom prst="rect">
            <a:avLst/>
          </a:prstGeom>
          <a:noFill/>
        </p:spPr>
        <p:txBody>
          <a:bodyPr wrap="square" lIns="0" tIns="0" rIns="0" bIns="0" rtlCol="0">
            <a:noAutofit/>
          </a:bodyPr>
          <a:lstStyle/>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Country of Origin (2 character alpha)</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a:t>
            </a:r>
            <a:r>
              <a:rPr kumimoji="0" lang="en-US" sz="1400" b="0" i="0" u="none" strike="noStrike" kern="1200" cap="none" spc="0" normalizeH="0" baseline="0" noProof="0" dirty="0">
                <a:ln>
                  <a:noFill/>
                </a:ln>
                <a:solidFill>
                  <a:srgbClr val="000000"/>
                </a:solidFill>
                <a:effectLst/>
                <a:uLnTx/>
                <a:uFillTx/>
                <a:latin typeface="Arial"/>
                <a:ea typeface="+mn-ea"/>
                <a:cs typeface="+mn-cs"/>
              </a:rPr>
              <a:t> Add Details.</a:t>
            </a:r>
          </a:p>
          <a:p>
            <a:pPr marL="0" marR="0" lvl="0" indent="0" algn="l"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825"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257106" marR="0" lvl="0" indent="-257106" algn="just" defTabSz="914400" rtl="0" eaLnBrk="1" fontAlgn="auto" latinLnBrk="0" hangingPunct="1">
              <a:lnSpc>
                <a:spcPts val="1275"/>
              </a:lnSpc>
              <a:spcBef>
                <a:spcPts val="0"/>
              </a:spcBef>
              <a:spcAft>
                <a:spcPts val="450"/>
              </a:spcAft>
              <a:buClr>
                <a:srgbClr val="F0AB00"/>
              </a:buClr>
              <a:buSzPct val="120000"/>
              <a:buFontTx/>
              <a:buAutoNum type="arabicPeriod"/>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3619362" y="5146831"/>
            <a:ext cx="4189145" cy="262309"/>
          </a:xfrm>
          <a:prstGeom prst="rect">
            <a:avLst/>
          </a:prstGeom>
        </p:spPr>
      </p:pic>
      <p:sp>
        <p:nvSpPr>
          <p:cNvPr id="8" name="Oval 7">
            <a:extLst>
              <a:ext uri="{FF2B5EF4-FFF2-40B4-BE49-F238E27FC236}">
                <a16:creationId xmlns:a16="http://schemas.microsoft.com/office/drawing/2014/main" id="{E8033A20-A037-475B-B88F-D7C8C41459E3}"/>
              </a:ext>
            </a:extLst>
          </p:cNvPr>
          <p:cNvSpPr/>
          <p:nvPr/>
        </p:nvSpPr>
        <p:spPr bwMode="gray">
          <a:xfrm>
            <a:off x="8488433" y="3690120"/>
            <a:ext cx="159805" cy="18424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9" name="Oval 8">
            <a:extLst>
              <a:ext uri="{FF2B5EF4-FFF2-40B4-BE49-F238E27FC236}">
                <a16:creationId xmlns:a16="http://schemas.microsoft.com/office/drawing/2014/main" id="{CB6ADDA4-F9AF-4AF1-AE1A-D34748BD2380}"/>
              </a:ext>
            </a:extLst>
          </p:cNvPr>
          <p:cNvSpPr/>
          <p:nvPr/>
        </p:nvSpPr>
        <p:spPr bwMode="gray">
          <a:xfrm>
            <a:off x="7577131" y="3354139"/>
            <a:ext cx="159805" cy="18424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84531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006E05-52C1-44CE-BE88-5A3423863368}"/>
              </a:ext>
            </a:extLst>
          </p:cNvPr>
          <p:cNvPicPr>
            <a:picLocks noChangeAspect="1"/>
          </p:cNvPicPr>
          <p:nvPr/>
        </p:nvPicPr>
        <p:blipFill>
          <a:blip r:embed="rId2"/>
          <a:stretch>
            <a:fillRect/>
          </a:stretch>
        </p:blipFill>
        <p:spPr>
          <a:xfrm>
            <a:off x="3469841" y="1935157"/>
            <a:ext cx="5525110" cy="2542424"/>
          </a:xfrm>
          <a:prstGeom prst="rect">
            <a:avLst/>
          </a:prstGeom>
        </p:spPr>
      </p:pic>
      <p:sp>
        <p:nvSpPr>
          <p:cNvPr id="4" name="Title 3">
            <a:extLst>
              <a:ext uri="{FF2B5EF4-FFF2-40B4-BE49-F238E27FC236}">
                <a16:creationId xmlns:a16="http://schemas.microsoft.com/office/drawing/2014/main" id="{4FF2C5C1-DAAB-48AB-B90A-EFD34E9AC279}"/>
              </a:ext>
            </a:extLst>
          </p:cNvPr>
          <p:cNvSpPr>
            <a:spLocks noGrp="1"/>
          </p:cNvSpPr>
          <p:nvPr>
            <p:ph type="title"/>
          </p:nvPr>
        </p:nvSpPr>
        <p:spPr/>
        <p:txBody>
          <a:bodyPr/>
          <a:lstStyle/>
          <a:p>
            <a:r>
              <a:rPr lang="en-US" dirty="0"/>
              <a:t>ASN Serial (Managed) Flag</a:t>
            </a:r>
          </a:p>
        </p:txBody>
      </p:sp>
      <p:sp>
        <p:nvSpPr>
          <p:cNvPr id="3" name="Text Placeholder 2">
            <a:extLst>
              <a:ext uri="{FF2B5EF4-FFF2-40B4-BE49-F238E27FC236}">
                <a16:creationId xmlns:a16="http://schemas.microsoft.com/office/drawing/2014/main" id="{16EDC09D-D0C6-4B91-9863-7C71B8BAC83C}"/>
              </a:ext>
            </a:extLst>
          </p:cNvPr>
          <p:cNvSpPr>
            <a:spLocks noGrp="1"/>
          </p:cNvSpPr>
          <p:nvPr>
            <p:ph type="body" sz="quarter" idx="10"/>
          </p:nvPr>
        </p:nvSpPr>
        <p:spPr>
          <a:xfrm>
            <a:off x="429735" y="1456446"/>
            <a:ext cx="2838251" cy="4387764"/>
          </a:xfrm>
        </p:spPr>
        <p:txBody>
          <a:bodyPr/>
          <a:lstStyle/>
          <a:p>
            <a:pPr lvl="1" indent="0">
              <a:buNone/>
            </a:pPr>
            <a:r>
              <a:rPr lang="en-US" dirty="0"/>
              <a:t>For serialized materials (within the order items section of ASN) verbiage will be present letting you know that serial numbers for the ship notice materials are required.</a:t>
            </a:r>
          </a:p>
          <a:p>
            <a:pPr marL="392043" lvl="1" indent="-257106">
              <a:buFont typeface="+mj-lt"/>
              <a:buAutoNum type="arabicPeriod"/>
            </a:pPr>
            <a:r>
              <a:rPr lang="en-US" dirty="0"/>
              <a:t>Warning of serial flag</a:t>
            </a:r>
          </a:p>
          <a:p>
            <a:pPr marL="392043" lvl="1" indent="-257106">
              <a:buFont typeface="+mj-lt"/>
              <a:buAutoNum type="arabicPeriod"/>
            </a:pPr>
            <a:r>
              <a:rPr lang="en-US" dirty="0"/>
              <a:t>Amount of serial numbers that need added for quantities</a:t>
            </a:r>
          </a:p>
          <a:p>
            <a:pPr marL="392043" lvl="1" indent="-257106">
              <a:buFont typeface="+mj-lt"/>
              <a:buAutoNum type="arabicPeriod"/>
            </a:pPr>
            <a:r>
              <a:rPr lang="en-US" dirty="0"/>
              <a:t>Click Add details to add serial numbers.</a:t>
            </a:r>
          </a:p>
          <a:p>
            <a:pPr marL="392043" lvl="1" indent="-257106">
              <a:buFont typeface="+mj-lt"/>
              <a:buAutoNum type="arabicPeriod"/>
            </a:pPr>
            <a:endParaRPr lang="en-US" dirty="0"/>
          </a:p>
        </p:txBody>
      </p:sp>
      <p:sp>
        <p:nvSpPr>
          <p:cNvPr id="6" name="Oval 5">
            <a:extLst>
              <a:ext uri="{FF2B5EF4-FFF2-40B4-BE49-F238E27FC236}">
                <a16:creationId xmlns:a16="http://schemas.microsoft.com/office/drawing/2014/main" id="{36B2FF3A-F238-4CFD-B5C2-CBF01D0ED177}"/>
              </a:ext>
            </a:extLst>
          </p:cNvPr>
          <p:cNvSpPr/>
          <p:nvPr/>
        </p:nvSpPr>
        <p:spPr bwMode="gray">
          <a:xfrm>
            <a:off x="3875252" y="2636727"/>
            <a:ext cx="147455" cy="146895"/>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1</a:t>
            </a:r>
          </a:p>
        </p:txBody>
      </p:sp>
      <p:sp>
        <p:nvSpPr>
          <p:cNvPr id="7" name="Oval 6">
            <a:extLst>
              <a:ext uri="{FF2B5EF4-FFF2-40B4-BE49-F238E27FC236}">
                <a16:creationId xmlns:a16="http://schemas.microsoft.com/office/drawing/2014/main" id="{3F3BDE66-16F3-4DFC-9C24-4296F3797A8F}"/>
              </a:ext>
            </a:extLst>
          </p:cNvPr>
          <p:cNvSpPr/>
          <p:nvPr/>
        </p:nvSpPr>
        <p:spPr bwMode="gray">
          <a:xfrm>
            <a:off x="7003889" y="2961702"/>
            <a:ext cx="139757" cy="16716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2</a:t>
            </a:r>
          </a:p>
        </p:txBody>
      </p:sp>
      <p:sp>
        <p:nvSpPr>
          <p:cNvPr id="8" name="Oval 7">
            <a:extLst>
              <a:ext uri="{FF2B5EF4-FFF2-40B4-BE49-F238E27FC236}">
                <a16:creationId xmlns:a16="http://schemas.microsoft.com/office/drawing/2014/main" id="{8B49450E-B62A-4670-86F6-AEE7BE3FFE5C}"/>
              </a:ext>
            </a:extLst>
          </p:cNvPr>
          <p:cNvSpPr/>
          <p:nvPr/>
        </p:nvSpPr>
        <p:spPr bwMode="gray">
          <a:xfrm>
            <a:off x="8574508" y="3122788"/>
            <a:ext cx="139757" cy="16716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3</a:t>
            </a:r>
          </a:p>
        </p:txBody>
      </p:sp>
    </p:spTree>
    <p:extLst>
      <p:ext uri="{BB962C8B-B14F-4D97-AF65-F5344CB8AC3E}">
        <p14:creationId xmlns:p14="http://schemas.microsoft.com/office/powerpoint/2010/main" val="258288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EC280-43C0-45DA-8162-DE0A7F0928B4}"/>
              </a:ext>
            </a:extLst>
          </p:cNvPr>
          <p:cNvPicPr>
            <a:picLocks noChangeAspect="1"/>
          </p:cNvPicPr>
          <p:nvPr/>
        </p:nvPicPr>
        <p:blipFill>
          <a:blip r:embed="rId2"/>
          <a:stretch>
            <a:fillRect/>
          </a:stretch>
        </p:blipFill>
        <p:spPr>
          <a:xfrm>
            <a:off x="5338853" y="4180451"/>
            <a:ext cx="2913891" cy="1656919"/>
          </a:xfrm>
          <a:prstGeom prst="rect">
            <a:avLst/>
          </a:prstGeom>
        </p:spPr>
      </p:pic>
      <p:pic>
        <p:nvPicPr>
          <p:cNvPr id="2" name="Picture 1">
            <a:extLst>
              <a:ext uri="{FF2B5EF4-FFF2-40B4-BE49-F238E27FC236}">
                <a16:creationId xmlns:a16="http://schemas.microsoft.com/office/drawing/2014/main" id="{E0876313-A02A-4EC9-867F-519E6CFF47DE}"/>
              </a:ext>
            </a:extLst>
          </p:cNvPr>
          <p:cNvPicPr>
            <a:picLocks noChangeAspect="1"/>
          </p:cNvPicPr>
          <p:nvPr/>
        </p:nvPicPr>
        <p:blipFill>
          <a:blip r:embed="rId3"/>
          <a:stretch>
            <a:fillRect/>
          </a:stretch>
        </p:blipFill>
        <p:spPr>
          <a:xfrm>
            <a:off x="3480839" y="1776056"/>
            <a:ext cx="5567770" cy="2259570"/>
          </a:xfrm>
          <a:prstGeom prst="rect">
            <a:avLst/>
          </a:prstGeom>
        </p:spPr>
      </p:pic>
      <p:sp>
        <p:nvSpPr>
          <p:cNvPr id="4" name="Title 3">
            <a:extLst>
              <a:ext uri="{FF2B5EF4-FFF2-40B4-BE49-F238E27FC236}">
                <a16:creationId xmlns:a16="http://schemas.microsoft.com/office/drawing/2014/main" id="{4FF2C5C1-DAAB-48AB-B90A-EFD34E9AC279}"/>
              </a:ext>
            </a:extLst>
          </p:cNvPr>
          <p:cNvSpPr>
            <a:spLocks noGrp="1"/>
          </p:cNvSpPr>
          <p:nvPr>
            <p:ph type="title"/>
          </p:nvPr>
        </p:nvSpPr>
        <p:spPr/>
        <p:txBody>
          <a:bodyPr/>
          <a:lstStyle/>
          <a:p>
            <a:r>
              <a:rPr lang="en-US" dirty="0"/>
              <a:t>ASN Serial (Managed) Flag</a:t>
            </a:r>
          </a:p>
        </p:txBody>
      </p:sp>
      <p:sp>
        <p:nvSpPr>
          <p:cNvPr id="3" name="Text Placeholder 2">
            <a:extLst>
              <a:ext uri="{FF2B5EF4-FFF2-40B4-BE49-F238E27FC236}">
                <a16:creationId xmlns:a16="http://schemas.microsoft.com/office/drawing/2014/main" id="{16EDC09D-D0C6-4B91-9863-7C71B8BAC83C}"/>
              </a:ext>
            </a:extLst>
          </p:cNvPr>
          <p:cNvSpPr>
            <a:spLocks noGrp="1"/>
          </p:cNvSpPr>
          <p:nvPr>
            <p:ph type="body" sz="quarter" idx="10"/>
          </p:nvPr>
        </p:nvSpPr>
        <p:spPr>
          <a:xfrm>
            <a:off x="95391" y="1272209"/>
            <a:ext cx="3343714" cy="4565161"/>
          </a:xfrm>
        </p:spPr>
        <p:txBody>
          <a:bodyPr/>
          <a:lstStyle/>
          <a:p>
            <a:pPr marL="392043" lvl="1" indent="-257106">
              <a:buFont typeface="+mj-lt"/>
              <a:buAutoNum type="arabicPeriod"/>
            </a:pPr>
            <a:r>
              <a:rPr lang="en-US" dirty="0"/>
              <a:t>Add first serial number</a:t>
            </a:r>
          </a:p>
          <a:p>
            <a:pPr marL="392043" lvl="1" indent="-257106">
              <a:buFont typeface="+mj-lt"/>
              <a:buAutoNum type="arabicPeriod"/>
            </a:pPr>
            <a:r>
              <a:rPr lang="en-US" dirty="0"/>
              <a:t>Add production date</a:t>
            </a:r>
          </a:p>
          <a:p>
            <a:pPr marL="392043" lvl="1" indent="-257106">
              <a:buFont typeface="+mj-lt"/>
              <a:buAutoNum type="arabicPeriod"/>
            </a:pPr>
            <a:r>
              <a:rPr lang="en-US" dirty="0"/>
              <a:t>Add Expiration date (if exists)</a:t>
            </a:r>
          </a:p>
          <a:p>
            <a:pPr marL="392043" lvl="1" indent="-257106">
              <a:buFont typeface="+mj-lt"/>
              <a:buAutoNum type="arabicPeriod"/>
            </a:pPr>
            <a:r>
              <a:rPr lang="en-US" dirty="0"/>
              <a:t>Click Add Asset to add additional lines for additional serial numbers</a:t>
            </a:r>
          </a:p>
          <a:p>
            <a:pPr marL="526116" lvl="2" indent="-257106"/>
            <a:r>
              <a:rPr lang="en-US" dirty="0"/>
              <a:t>EX: If 50 serial numbers are required, I will need to press Add asset 49 more times to make serial number, expiration date, and production date available for remaining 49 serial numbers</a:t>
            </a:r>
          </a:p>
          <a:p>
            <a:pPr marL="392043" lvl="1" indent="-257106">
              <a:buFont typeface="+mj-lt"/>
              <a:buAutoNum type="arabicPeriod"/>
            </a:pPr>
            <a:r>
              <a:rPr lang="en-US" dirty="0"/>
              <a:t>Click Ok to save serial numbers</a:t>
            </a:r>
          </a:p>
          <a:p>
            <a:pPr marL="392043" lvl="1" indent="-257106">
              <a:buFont typeface="+mj-lt"/>
              <a:buAutoNum type="arabicPeriod"/>
            </a:pPr>
            <a:r>
              <a:rPr lang="en-US" dirty="0"/>
              <a:t>Once back in ASN creation screen click next and submit to send ASN to Stryker.</a:t>
            </a:r>
          </a:p>
          <a:p>
            <a:endParaRPr lang="en-US" dirty="0"/>
          </a:p>
        </p:txBody>
      </p:sp>
      <p:sp>
        <p:nvSpPr>
          <p:cNvPr id="6" name="Oval 5">
            <a:extLst>
              <a:ext uri="{FF2B5EF4-FFF2-40B4-BE49-F238E27FC236}">
                <a16:creationId xmlns:a16="http://schemas.microsoft.com/office/drawing/2014/main" id="{36B2FF3A-F238-4CFD-B5C2-CBF01D0ED177}"/>
              </a:ext>
            </a:extLst>
          </p:cNvPr>
          <p:cNvSpPr/>
          <p:nvPr/>
        </p:nvSpPr>
        <p:spPr bwMode="gray">
          <a:xfrm>
            <a:off x="4042187" y="3095795"/>
            <a:ext cx="147455" cy="146895"/>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1</a:t>
            </a:r>
          </a:p>
        </p:txBody>
      </p:sp>
      <p:sp>
        <p:nvSpPr>
          <p:cNvPr id="7" name="Oval 6">
            <a:extLst>
              <a:ext uri="{FF2B5EF4-FFF2-40B4-BE49-F238E27FC236}">
                <a16:creationId xmlns:a16="http://schemas.microsoft.com/office/drawing/2014/main" id="{3F3BDE66-16F3-4DFC-9C24-4296F3797A8F}"/>
              </a:ext>
            </a:extLst>
          </p:cNvPr>
          <p:cNvSpPr/>
          <p:nvPr/>
        </p:nvSpPr>
        <p:spPr bwMode="gray">
          <a:xfrm>
            <a:off x="3976158" y="3394377"/>
            <a:ext cx="139757" cy="16716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2</a:t>
            </a:r>
          </a:p>
        </p:txBody>
      </p:sp>
      <p:sp>
        <p:nvSpPr>
          <p:cNvPr id="8" name="Oval 7">
            <a:extLst>
              <a:ext uri="{FF2B5EF4-FFF2-40B4-BE49-F238E27FC236}">
                <a16:creationId xmlns:a16="http://schemas.microsoft.com/office/drawing/2014/main" id="{8B49450E-B62A-4670-86F6-AEE7BE3FFE5C}"/>
              </a:ext>
            </a:extLst>
          </p:cNvPr>
          <p:cNvSpPr/>
          <p:nvPr/>
        </p:nvSpPr>
        <p:spPr bwMode="gray">
          <a:xfrm>
            <a:off x="4017892" y="3227216"/>
            <a:ext cx="139757" cy="16716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3</a:t>
            </a:r>
          </a:p>
        </p:txBody>
      </p:sp>
      <p:sp>
        <p:nvSpPr>
          <p:cNvPr id="9" name="Oval 8">
            <a:extLst>
              <a:ext uri="{FF2B5EF4-FFF2-40B4-BE49-F238E27FC236}">
                <a16:creationId xmlns:a16="http://schemas.microsoft.com/office/drawing/2014/main" id="{37A43DB8-FDD0-4455-909E-1B6AE99D4B7F}"/>
              </a:ext>
            </a:extLst>
          </p:cNvPr>
          <p:cNvSpPr/>
          <p:nvPr/>
        </p:nvSpPr>
        <p:spPr bwMode="gray">
          <a:xfrm>
            <a:off x="3948014" y="3824846"/>
            <a:ext cx="139757" cy="16716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4</a:t>
            </a:r>
          </a:p>
        </p:txBody>
      </p:sp>
      <p:sp>
        <p:nvSpPr>
          <p:cNvPr id="11" name="Oval 10">
            <a:extLst>
              <a:ext uri="{FF2B5EF4-FFF2-40B4-BE49-F238E27FC236}">
                <a16:creationId xmlns:a16="http://schemas.microsoft.com/office/drawing/2014/main" id="{1672911A-1DEE-47F4-BA1F-00C0139DBF7D}"/>
              </a:ext>
            </a:extLst>
          </p:cNvPr>
          <p:cNvSpPr/>
          <p:nvPr/>
        </p:nvSpPr>
        <p:spPr bwMode="gray">
          <a:xfrm>
            <a:off x="6288577" y="5047095"/>
            <a:ext cx="139757" cy="16716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5</a:t>
            </a:r>
          </a:p>
        </p:txBody>
      </p:sp>
    </p:spTree>
    <p:extLst>
      <p:ext uri="{BB962C8B-B14F-4D97-AF65-F5344CB8AC3E}">
        <p14:creationId xmlns:p14="http://schemas.microsoft.com/office/powerpoint/2010/main" val="96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4000" y="3026733"/>
            <a:ext cx="5623954" cy="3173770"/>
          </a:xfrm>
          <a:prstGeom prst="rect">
            <a:avLst/>
          </a:prstGeom>
        </p:spPr>
      </p:pic>
      <p:pic>
        <p:nvPicPr>
          <p:cNvPr id="5" name="Picture 4"/>
          <p:cNvPicPr>
            <a:picLocks noChangeAspect="1"/>
          </p:cNvPicPr>
          <p:nvPr/>
        </p:nvPicPr>
        <p:blipFill>
          <a:blip r:embed="rId4"/>
          <a:stretch>
            <a:fillRect/>
          </a:stretch>
        </p:blipFill>
        <p:spPr>
          <a:xfrm>
            <a:off x="6311926" y="3586259"/>
            <a:ext cx="2371725" cy="2200275"/>
          </a:xfrm>
          <a:prstGeom prst="rect">
            <a:avLst/>
          </a:prstGeom>
          <a:ln>
            <a:solidFill>
              <a:schemeClr val="tx1"/>
            </a:solidFill>
          </a:ln>
        </p:spPr>
      </p:pic>
      <p:sp>
        <p:nvSpPr>
          <p:cNvPr id="2" name="Title 1"/>
          <p:cNvSpPr>
            <a:spLocks noGrp="1"/>
          </p:cNvSpPr>
          <p:nvPr>
            <p:ph type="title"/>
          </p:nvPr>
        </p:nvSpPr>
        <p:spPr/>
        <p:txBody>
          <a:bodyPr/>
          <a:lstStyle/>
          <a:p>
            <a:pPr marL="547688" indent="-547688"/>
            <a:r>
              <a:rPr lang="en-US" dirty="0"/>
              <a:t>Submit Ship Notice</a:t>
            </a:r>
          </a:p>
        </p:txBody>
      </p:sp>
      <p:sp>
        <p:nvSpPr>
          <p:cNvPr id="10" name="TextBox 9"/>
          <p:cNvSpPr txBox="1"/>
          <p:nvPr/>
        </p:nvSpPr>
        <p:spPr>
          <a:xfrm>
            <a:off x="324000" y="1518180"/>
            <a:ext cx="8496000" cy="1434026"/>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After reviewing </a:t>
            </a:r>
            <a:r>
              <a:rPr kumimoji="0" lang="en-US" sz="1400" b="0" i="0" u="none" strike="noStrike" kern="1200" cap="none" spc="0" normalizeH="0" baseline="0" noProof="0" dirty="0">
                <a:ln>
                  <a:noFill/>
                </a:ln>
                <a:solidFill>
                  <a:srgbClr val="000000"/>
                </a:solidFill>
                <a:effectLst/>
                <a:uLnTx/>
                <a:uFillTx/>
                <a:latin typeface="Arial"/>
                <a:ea typeface="+mn-ea"/>
                <a:cs typeface="+mn-cs"/>
              </a:rPr>
              <a:t>your Ship Notice, click Submit to send Ship Notice to Stryker. Ship Notices provide improved communications to help avoid unnecessary calls to order support department.</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After submitting </a:t>
            </a:r>
            <a:r>
              <a:rPr kumimoji="0" lang="en-US" sz="1400" b="0" i="0" u="none" strike="noStrike" kern="1200" cap="none" spc="0" normalizeH="0" baseline="0" noProof="0" dirty="0">
                <a:ln>
                  <a:noFill/>
                </a:ln>
                <a:solidFill>
                  <a:srgbClr val="000000"/>
                </a:solidFill>
                <a:effectLst/>
                <a:uLnTx/>
                <a:uFillTx/>
                <a:latin typeface="Arial"/>
                <a:ea typeface="+mn-ea"/>
                <a:cs typeface="+mn-cs"/>
              </a:rPr>
              <a:t>your Ship Notice, the Order Status will be updated to Shipped. Submitted Ship Notices can be viewed from Outbox or by clicking the link under the Related Documents from the PO View.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Oval 14"/>
          <p:cNvSpPr/>
          <p:nvPr/>
        </p:nvSpPr>
        <p:spPr bwMode="gray">
          <a:xfrm>
            <a:off x="6201792" y="39057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21" name="Group 20"/>
          <p:cNvGrpSpPr/>
          <p:nvPr/>
        </p:nvGrpSpPr>
        <p:grpSpPr>
          <a:xfrm>
            <a:off x="7223469" y="167979"/>
            <a:ext cx="1414722" cy="275496"/>
            <a:chOff x="7223468" y="202707"/>
            <a:chExt cx="1414722" cy="275496"/>
          </a:xfrm>
        </p:grpSpPr>
        <p:sp>
          <p:nvSpPr>
            <p:cNvPr id="2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Home 13">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15">
              <a:hlinkClick r:id="rId6"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4" name="Action Button: Help 13">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Oval 12"/>
          <p:cNvSpPr/>
          <p:nvPr/>
        </p:nvSpPr>
        <p:spPr bwMode="gray">
          <a:xfrm>
            <a:off x="4930835" y="305999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Tree>
    <p:extLst>
      <p:ext uri="{BB962C8B-B14F-4D97-AF65-F5344CB8AC3E}">
        <p14:creationId xmlns:p14="http://schemas.microsoft.com/office/powerpoint/2010/main" val="242645386"/>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3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43066</TotalTime>
  <Words>862</Words>
  <Application>Microsoft Macintosh PowerPoint</Application>
  <PresentationFormat>On-screen Show (4:3)</PresentationFormat>
  <Paragraphs>117</Paragraphs>
  <Slides>12</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Wingdings</vt:lpstr>
      <vt:lpstr>Courier New</vt:lpstr>
      <vt:lpstr>Wingdings</vt:lpstr>
      <vt:lpstr>Symbol</vt:lpstr>
      <vt:lpstr>Arial</vt:lpstr>
      <vt:lpstr>Cambria</vt:lpstr>
      <vt:lpstr>SAP_Ariba_2016_4x3_white</vt:lpstr>
      <vt:lpstr>SAP_2013_v1.2</vt:lpstr>
      <vt:lpstr>1_SAP_Ariba_2016_4x3_white</vt:lpstr>
      <vt:lpstr>3_SAP_Ariba_2016_4x3_white</vt:lpstr>
      <vt:lpstr>Ship Notice Training Guide (Serialized Product) 2023</vt:lpstr>
      <vt:lpstr>Agenda</vt:lpstr>
      <vt:lpstr>Advance Ship Notices Required Fields</vt:lpstr>
      <vt:lpstr>Advance Ship Notice (ASN) Call Outs </vt:lpstr>
      <vt:lpstr>Create Ship Notice Against a Purchase Order</vt:lpstr>
      <vt:lpstr>Create Ship Notice For Serialized Product</vt:lpstr>
      <vt:lpstr>ASN Serial (Managed) Flag</vt:lpstr>
      <vt:lpstr>ASN Serial (Managed) Flag</vt:lpstr>
      <vt:lpstr>Submit Ship Notice</vt:lpstr>
      <vt:lpstr>Create Ship Notice Review Shipment Status</vt:lpstr>
      <vt:lpstr>Advanced Ship Notice (Cancel)</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Notice Training Guide (Serialized Product)</dc:title>
  <dc:subject/>
  <dc:creator>SAP SE</dc:creator>
  <cp:keywords/>
  <dc:description/>
  <cp:lastModifiedBy>Bocage, Kristian</cp:lastModifiedBy>
  <cp:revision>998</cp:revision>
  <dcterms:created xsi:type="dcterms:W3CDTF">2016-08-22T13:51:35Z</dcterms:created>
  <dcterms:modified xsi:type="dcterms:W3CDTF">2023-04-11T14:52:28Z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