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 id="2147483842" r:id="rId7"/>
  </p:sldMasterIdLst>
  <p:notesMasterIdLst>
    <p:notesMasterId r:id="rId16"/>
  </p:notesMasterIdLst>
  <p:handoutMasterIdLst>
    <p:handoutMasterId r:id="rId17"/>
  </p:handoutMasterIdLst>
  <p:sldIdLst>
    <p:sldId id="590" r:id="rId8"/>
    <p:sldId id="783" r:id="rId9"/>
    <p:sldId id="1329" r:id="rId10"/>
    <p:sldId id="1330" r:id="rId11"/>
    <p:sldId id="406" r:id="rId12"/>
    <p:sldId id="588" r:id="rId13"/>
    <p:sldId id="407" r:id="rId14"/>
    <p:sldId id="579" r:id="rId15"/>
  </p:sldIdLst>
  <p:sldSz cx="9144000" cy="6858000" type="screen4x3"/>
  <p:notesSz cx="6858000" cy="9144000"/>
  <p:embeddedFontLst>
    <p:embeddedFont>
      <p:font typeface="Arial Black" panose="020B0604020202020204" pitchFamily="34" charset="0"/>
      <p:bold r:id="rId18"/>
    </p:embeddedFont>
    <p:embeddedFont>
      <p:font typeface="Cambria" panose="02040503050406030204" pitchFamily="18" charset="0"/>
      <p:regular r:id="rId19"/>
      <p:bold r:id="rId20"/>
      <p:italic r:id="rId21"/>
      <p:boldItalic r:id="rId22"/>
    </p:embeddedFont>
  </p:embeddedFont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52311-4006-4D93-A9C9-95EB19A72709}" v="1" dt="2023-01-10T19:37:11.15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8736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7279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38795938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1798820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17247621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3915570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8945782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1096100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4018862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61295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208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1825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143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280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007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648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4600128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238011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51753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1560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681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694139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421173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2219665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asic Para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411480"/>
            <a:ext cx="6858000" cy="914400"/>
          </a:xfrm>
          <a:prstGeom prst="rect">
            <a:avLst/>
          </a:prstGeom>
        </p:spPr>
        <p:txBody>
          <a:bodyPr/>
          <a:lstStyle>
            <a:lvl1pPr>
              <a:defRPr b="0" i="0">
                <a:latin typeface="Arial Black"/>
                <a:cs typeface="Arial Black"/>
              </a:defRPr>
            </a:lvl1pPr>
          </a:lstStyle>
          <a:p>
            <a:r>
              <a:rPr lang="en-US" dirty="0"/>
              <a:t>Click to edit master title style</a:t>
            </a:r>
          </a:p>
        </p:txBody>
      </p:sp>
      <p:sp>
        <p:nvSpPr>
          <p:cNvPr id="3" name="Subtitle 2"/>
          <p:cNvSpPr>
            <a:spLocks noGrp="1"/>
          </p:cNvSpPr>
          <p:nvPr>
            <p:ph type="subTitle" idx="1" hasCustomPrompt="1"/>
          </p:nvPr>
        </p:nvSpPr>
        <p:spPr>
          <a:xfrm>
            <a:off x="411480" y="1752600"/>
            <a:ext cx="8351520" cy="4191000"/>
          </a:xfrm>
          <a:prstGeom prst="rect">
            <a:avLst/>
          </a:prstGeom>
        </p:spPr>
        <p:txBody>
          <a:bodyPr/>
          <a:lstStyle>
            <a:lvl1pPr marL="0" indent="0" algn="l">
              <a:lnSpc>
                <a:spcPct val="110000"/>
              </a:lnSpc>
              <a:spcAft>
                <a:spcPts val="675"/>
              </a:spcAft>
              <a:buFont typeface="Arial" panose="020B0604020202020204" pitchFamily="34" charset="0"/>
              <a:buNone/>
              <a:defRPr sz="1013" baseline="0">
                <a:solidFill>
                  <a:schemeClr val="tx1"/>
                </a:solidFill>
                <a:latin typeface="Cambria"/>
                <a:cs typeface="Cambria"/>
              </a:defRPr>
            </a:lvl1pPr>
            <a:lvl2pPr marL="257169" indent="0" algn="l">
              <a:buFont typeface="Arial" panose="020B0604020202020204" pitchFamily="34" charset="0"/>
              <a:buNone/>
              <a:defRPr>
                <a:solidFill>
                  <a:schemeClr val="tx1"/>
                </a:solidFill>
              </a:defRPr>
            </a:lvl2pPr>
            <a:lvl3pPr marL="514338" indent="0" algn="l">
              <a:buFont typeface="Arial" panose="020B0604020202020204" pitchFamily="34" charset="0"/>
              <a:buNone/>
              <a:defRPr>
                <a:solidFill>
                  <a:schemeClr val="tx1"/>
                </a:solidFill>
              </a:defRPr>
            </a:lvl3pPr>
            <a:lvl4pPr marL="771506" indent="0" algn="l">
              <a:buFont typeface="Arial" panose="020B0604020202020204" pitchFamily="34" charset="0"/>
              <a:buNone/>
              <a:defRPr>
                <a:solidFill>
                  <a:schemeClr val="tx1"/>
                </a:solidFill>
              </a:defRPr>
            </a:lvl4pPr>
            <a:lvl5pPr marL="1028675" indent="0" algn="l">
              <a:buFont typeface="Arial" panose="020B0604020202020204" pitchFamily="34" charset="0"/>
              <a:buNone/>
              <a:defRPr>
                <a:solidFill>
                  <a:schemeClr val="tx1"/>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11163" y="6375561"/>
            <a:ext cx="1143000" cy="184665"/>
          </a:xfrm>
          <a:prstGeom prst="rect">
            <a:avLst/>
          </a:prstGeom>
        </p:spPr>
        <p:txBody>
          <a:bodyPr anchor="ct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561835" y="6375755"/>
            <a:ext cx="228598" cy="184665"/>
          </a:xfrm>
          <a:prstGeom prst="rect">
            <a:avLst/>
          </a:prstGeom>
        </p:spPr>
        <p:txBody>
          <a:bodyPr anchor="ctr"/>
          <a:lstStyle>
            <a:lvl1pPr>
              <a:defRPr sz="450"/>
            </a:lvl1pPr>
          </a:lstStyle>
          <a:p>
            <a:fld id="{FF74FD0C-C212-3E42-822A-D9927A3F32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38217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4770615" y="1620000"/>
            <a:ext cx="3994960" cy="4716000"/>
          </a:xfrm>
          <a:no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377901" y="1620000"/>
            <a:ext cx="399496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2"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3819718"/>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General paragraph with bulleted list">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411164" y="1633729"/>
            <a:ext cx="8351521" cy="4427221"/>
          </a:xfrm>
          <a:prstGeom prst="rect">
            <a:avLst/>
          </a:prstGeom>
        </p:spPr>
        <p:txBody>
          <a:bodyPr lIns="137160">
            <a:normAutofit/>
          </a:bodyPr>
          <a:lstStyle>
            <a:lvl1pPr algn="l">
              <a:lnSpc>
                <a:spcPct val="120000"/>
              </a:lnSpc>
              <a:spcAft>
                <a:spcPts val="600"/>
              </a:spcAft>
              <a:defRPr sz="1600" b="0" i="0">
                <a:latin typeface="Cambria" charset="0"/>
                <a:ea typeface="Cambria" charset="0"/>
                <a:cs typeface="Cambria" charset="0"/>
              </a:defRPr>
            </a:lvl1pPr>
            <a:lvl2pPr marL="228594" indent="-228594" algn="l">
              <a:lnSpc>
                <a:spcPct val="120000"/>
              </a:lnSpc>
              <a:spcAft>
                <a:spcPts val="600"/>
              </a:spcAft>
              <a:buFont typeface="Arial" panose="020B0604020202020204" pitchFamily="34" charset="0"/>
              <a:buChar char="•"/>
              <a:defRPr sz="1600"/>
            </a:lvl2pPr>
            <a:lvl3pPr marL="457189" indent="-228594" algn="l">
              <a:lnSpc>
                <a:spcPct val="120000"/>
              </a:lnSpc>
              <a:spcAft>
                <a:spcPts val="600"/>
              </a:spcAft>
              <a:buFont typeface="Arial" panose="020B0604020202020204" pitchFamily="34" charset="0"/>
              <a:buChar char="•"/>
              <a:defRPr sz="1600"/>
            </a:lvl3pPr>
            <a:lvl4pPr marL="685783" indent="-228594" algn="l">
              <a:lnSpc>
                <a:spcPct val="120000"/>
              </a:lnSpc>
              <a:spcAft>
                <a:spcPts val="600"/>
              </a:spcAft>
              <a:buFont typeface="Arial" panose="020B0604020202020204" pitchFamily="34" charset="0"/>
              <a:buChar char="•"/>
              <a:defRPr sz="1600"/>
            </a:lvl4pPr>
            <a:lvl5pPr marL="914378" indent="-228594" algn="l">
              <a:lnSpc>
                <a:spcPct val="120000"/>
              </a:lnSpc>
              <a:spcAft>
                <a:spcPts val="600"/>
              </a:spcAft>
              <a:buFont typeface="Arial" panose="020B0604020202020204" pitchFamily="34" charset="0"/>
              <a:buChar char="•"/>
              <a:defRPr sz="1600"/>
            </a:lvl5pPr>
            <a:lvl6pPr marL="1142972" indent="-228594">
              <a:lnSpc>
                <a:spcPct val="120000"/>
              </a:lnSpc>
              <a:spcAft>
                <a:spcPts val="600"/>
              </a:spcAft>
              <a:buFont typeface="Arial" panose="020B0604020202020204" pitchFamily="34" charset="0"/>
              <a:buChar char="•"/>
              <a:defRPr sz="1600"/>
            </a:lvl6pPr>
            <a:lvl7pPr marL="1371566" indent="-228594">
              <a:lnSpc>
                <a:spcPct val="120000"/>
              </a:lnSpc>
              <a:spcAft>
                <a:spcPts val="600"/>
              </a:spcAft>
              <a:buFont typeface="Arial" panose="020B0604020202020204" pitchFamily="34" charset="0"/>
              <a:buChar char="•"/>
              <a:defRPr sz="1600"/>
            </a:lvl7pPr>
            <a:lvl8pPr marL="1600160" indent="-228594">
              <a:lnSpc>
                <a:spcPct val="120000"/>
              </a:lnSpc>
              <a:spcBef>
                <a:spcPts val="0"/>
              </a:spcBef>
              <a:spcAft>
                <a:spcPts val="600"/>
              </a:spcAft>
              <a:buFont typeface="Arial" panose="020B0604020202020204" pitchFamily="34" charset="0"/>
              <a:buChar char="•"/>
              <a:defRPr sz="1600"/>
            </a:lvl8pPr>
            <a:lvl9pPr marL="1828754" indent="-228594">
              <a:lnSpc>
                <a:spcPct val="120000"/>
              </a:lnSpc>
              <a:buFont typeface="Courier New" charset="0"/>
              <a:buChar char="o"/>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 Eighth level</a:t>
            </a:r>
          </a:p>
          <a:p>
            <a:pPr lvl="8"/>
            <a:endParaRPr lang="en-US" dirty="0"/>
          </a:p>
        </p:txBody>
      </p:sp>
      <p:sp>
        <p:nvSpPr>
          <p:cNvPr id="4" name="Title 1"/>
          <p:cNvSpPr>
            <a:spLocks noGrp="1"/>
          </p:cNvSpPr>
          <p:nvPr>
            <p:ph type="ctrTitle" hasCustomPrompt="1"/>
          </p:nvPr>
        </p:nvSpPr>
        <p:spPr>
          <a:xfrm>
            <a:off x="411480" y="414529"/>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dirty="0"/>
              <a:t>Click to edit master title style</a:t>
            </a:r>
            <a:br>
              <a:rPr lang="en-US" dirty="0"/>
            </a:b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5126" y="809287"/>
            <a:ext cx="1387632" cy="360637"/>
          </a:xfrm>
          <a:prstGeom prst="rect">
            <a:avLst/>
          </a:prstGeom>
        </p:spPr>
      </p:pic>
    </p:spTree>
    <p:extLst>
      <p:ext uri="{BB962C8B-B14F-4D97-AF65-F5344CB8AC3E}">
        <p14:creationId xmlns:p14="http://schemas.microsoft.com/office/powerpoint/2010/main" val="224043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55852467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8" r:id="rId25"/>
    <p:sldLayoutId id="2147483869" r:id="rId26"/>
    <p:sldLayoutId id="2147483870" r:id="rId27"/>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9.jpg"/><Relationship Id="rId5" Type="http://schemas.openxmlformats.org/officeDocument/2006/relationships/image" Target="../media/image1.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8.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Ship Notice Edit Training Guide</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Ship Notice Edit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608582-A0B2-4965-A146-9E474E70EC26}"/>
              </a:ext>
            </a:extLst>
          </p:cNvPr>
          <p:cNvSpPr>
            <a:spLocks noGrp="1"/>
          </p:cNvSpPr>
          <p:nvPr>
            <p:ph type="body" sz="quarter" idx="10"/>
          </p:nvPr>
        </p:nvSpPr>
        <p:spPr/>
        <p:txBody>
          <a:bodyPr/>
          <a:lstStyle/>
          <a:p>
            <a:pPr marL="342900" indent="-342900">
              <a:buFont typeface="+mj-lt"/>
              <a:buAutoNum type="arabicPeriod"/>
            </a:pPr>
            <a:r>
              <a:rPr lang="en-US" sz="1400" b="0" dirty="0"/>
              <a:t>Everything can be changed except packaging slip id </a:t>
            </a:r>
          </a:p>
          <a:p>
            <a:pPr marL="342900" indent="-342900">
              <a:buFont typeface="+mj-lt"/>
              <a:buAutoNum type="arabicPeriod"/>
            </a:pPr>
            <a:r>
              <a:rPr lang="en-US" sz="1400" b="0" dirty="0"/>
              <a:t>A Ship Notice cannot be canceled or edited if the goods receipt has been received in the Ariba Network and/or the PO has been invoiced.</a:t>
            </a:r>
          </a:p>
          <a:p>
            <a:pPr marL="342900" indent="-342900">
              <a:buFont typeface="+mj-lt"/>
              <a:buAutoNum type="arabicPeriod"/>
            </a:pPr>
            <a:r>
              <a:rPr lang="en-US" sz="1400" b="0" dirty="0"/>
              <a:t>A ship notice must be edited using the same system it was created in. A ship notice created with the Ariba Network user interface can be edited only in Ariba Network.</a:t>
            </a:r>
            <a:endParaRPr lang="en-US" dirty="0"/>
          </a:p>
          <a:p>
            <a:endParaRPr lang="en-US" dirty="0"/>
          </a:p>
        </p:txBody>
      </p:sp>
      <p:sp>
        <p:nvSpPr>
          <p:cNvPr id="5" name="Title 4">
            <a:extLst>
              <a:ext uri="{FF2B5EF4-FFF2-40B4-BE49-F238E27FC236}">
                <a16:creationId xmlns:a16="http://schemas.microsoft.com/office/drawing/2014/main" id="{4C0B1B33-737B-4616-B988-51806B211B09}"/>
              </a:ext>
            </a:extLst>
          </p:cNvPr>
          <p:cNvSpPr>
            <a:spLocks noGrp="1"/>
          </p:cNvSpPr>
          <p:nvPr>
            <p:ph type="title"/>
          </p:nvPr>
        </p:nvSpPr>
        <p:spPr/>
        <p:txBody>
          <a:bodyPr/>
          <a:lstStyle/>
          <a:p>
            <a:r>
              <a:rPr lang="en-US" dirty="0"/>
              <a:t>ASN Edit Callouts</a:t>
            </a:r>
          </a:p>
        </p:txBody>
      </p:sp>
    </p:spTree>
    <p:extLst>
      <p:ext uri="{BB962C8B-B14F-4D97-AF65-F5344CB8AC3E}">
        <p14:creationId xmlns:p14="http://schemas.microsoft.com/office/powerpoint/2010/main" val="411798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973DB-0FE7-4D81-A01C-97D9913AED01}"/>
              </a:ext>
            </a:extLst>
          </p:cNvPr>
          <p:cNvPicPr>
            <a:picLocks noChangeAspect="1"/>
          </p:cNvPicPr>
          <p:nvPr/>
        </p:nvPicPr>
        <p:blipFill>
          <a:blip r:embed="rId2"/>
          <a:stretch>
            <a:fillRect/>
          </a:stretch>
        </p:blipFill>
        <p:spPr>
          <a:xfrm>
            <a:off x="2576091" y="2334953"/>
            <a:ext cx="6326355" cy="2635220"/>
          </a:xfrm>
          <a:prstGeom prst="rect">
            <a:avLst/>
          </a:prstGeom>
        </p:spPr>
      </p:pic>
      <p:pic>
        <p:nvPicPr>
          <p:cNvPr id="3" name="Picture 2">
            <a:extLst>
              <a:ext uri="{FF2B5EF4-FFF2-40B4-BE49-F238E27FC236}">
                <a16:creationId xmlns:a16="http://schemas.microsoft.com/office/drawing/2014/main" id="{48C17AE5-81E7-4730-B3DC-75111DEEB157}"/>
              </a:ext>
            </a:extLst>
          </p:cNvPr>
          <p:cNvPicPr>
            <a:picLocks noChangeAspect="1"/>
          </p:cNvPicPr>
          <p:nvPr/>
        </p:nvPicPr>
        <p:blipFill>
          <a:blip r:embed="rId3"/>
          <a:stretch>
            <a:fillRect/>
          </a:stretch>
        </p:blipFill>
        <p:spPr>
          <a:xfrm>
            <a:off x="754401" y="2334953"/>
            <a:ext cx="1740374" cy="1749164"/>
          </a:xfrm>
          <a:prstGeom prst="rect">
            <a:avLst/>
          </a:prstGeom>
        </p:spPr>
      </p:pic>
      <p:sp>
        <p:nvSpPr>
          <p:cNvPr id="4" name="Title 3"/>
          <p:cNvSpPr>
            <a:spLocks noGrp="1"/>
          </p:cNvSpPr>
          <p:nvPr>
            <p:ph type="title"/>
          </p:nvPr>
        </p:nvSpPr>
        <p:spPr/>
        <p:txBody>
          <a:bodyPr/>
          <a:lstStyle/>
          <a:p>
            <a:r>
              <a:rPr lang="en-US" b="0" dirty="0"/>
              <a:t>Advanced Ship Notice Edit</a:t>
            </a:r>
          </a:p>
        </p:txBody>
      </p:sp>
      <p:sp>
        <p:nvSpPr>
          <p:cNvPr id="8" name="TextBox 7"/>
          <p:cNvSpPr txBox="1"/>
          <p:nvPr/>
        </p:nvSpPr>
        <p:spPr>
          <a:xfrm>
            <a:off x="324000" y="1371189"/>
            <a:ext cx="8496000" cy="72863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outbox tab and select Ship Notices</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Type </a:t>
            </a:r>
            <a:r>
              <a:rPr kumimoji="0" lang="en-US" sz="1400" b="0" i="0" u="none" strike="noStrike" kern="0" cap="none" spc="0" normalizeH="0" baseline="0" noProof="0" dirty="0">
                <a:ln>
                  <a:noFill/>
                </a:ln>
                <a:solidFill>
                  <a:srgbClr val="000000"/>
                </a:solidFill>
                <a:effectLst/>
                <a:uLnTx/>
                <a:uFillTx/>
                <a:latin typeface="Arial"/>
                <a:ea typeface="+mn-ea"/>
                <a:cs typeface="+mn-cs"/>
              </a:rPr>
              <a:t>previously submitted packing slip ID and appropriate date range.</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a:t>
            </a:r>
            <a:r>
              <a:rPr kumimoji="0" lang="en-US" sz="1400" b="0" i="0" u="none" strike="noStrike" kern="0" cap="none" spc="0" normalizeH="0" baseline="0" noProof="0" dirty="0">
                <a:ln>
                  <a:noFill/>
                </a:ln>
                <a:solidFill>
                  <a:srgbClr val="000000"/>
                </a:solidFill>
                <a:effectLst/>
                <a:uLnTx/>
                <a:uFillTx/>
                <a:latin typeface="Arial"/>
                <a:ea typeface="+mn-ea"/>
                <a:cs typeface="+mn-cs"/>
              </a:rPr>
              <a:t> packing slip ID number to open details</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2109616" y="309999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3849990" y="29904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 name="Oval 15">
            <a:extLst>
              <a:ext uri="{FF2B5EF4-FFF2-40B4-BE49-F238E27FC236}">
                <a16:creationId xmlns:a16="http://schemas.microsoft.com/office/drawing/2014/main" id="{49E3FF78-550A-4FE2-9EF8-46A571E23130}"/>
              </a:ext>
            </a:extLst>
          </p:cNvPr>
          <p:cNvSpPr/>
          <p:nvPr/>
        </p:nvSpPr>
        <p:spPr bwMode="gray">
          <a:xfrm>
            <a:off x="3395288" y="458230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20073627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259B75-391E-467C-BB47-3A346EE36237}"/>
              </a:ext>
            </a:extLst>
          </p:cNvPr>
          <p:cNvPicPr>
            <a:picLocks noChangeAspect="1"/>
          </p:cNvPicPr>
          <p:nvPr/>
        </p:nvPicPr>
        <p:blipFill>
          <a:blip r:embed="rId2"/>
          <a:stretch>
            <a:fillRect/>
          </a:stretch>
        </p:blipFill>
        <p:spPr>
          <a:xfrm>
            <a:off x="2787184" y="1630933"/>
            <a:ext cx="5390766" cy="2679047"/>
          </a:xfrm>
          <a:prstGeom prst="rect">
            <a:avLst/>
          </a:prstGeom>
        </p:spPr>
      </p:pic>
      <p:sp>
        <p:nvSpPr>
          <p:cNvPr id="4" name="Title 3">
            <a:extLst>
              <a:ext uri="{FF2B5EF4-FFF2-40B4-BE49-F238E27FC236}">
                <a16:creationId xmlns:a16="http://schemas.microsoft.com/office/drawing/2014/main" id="{4FF2C5C1-DAAB-48AB-B90A-EFD34E9AC279}"/>
              </a:ext>
            </a:extLst>
          </p:cNvPr>
          <p:cNvSpPr>
            <a:spLocks noGrp="1"/>
          </p:cNvSpPr>
          <p:nvPr>
            <p:ph type="title"/>
          </p:nvPr>
        </p:nvSpPr>
        <p:spPr/>
        <p:txBody>
          <a:bodyPr/>
          <a:lstStyle/>
          <a:p>
            <a:r>
              <a:rPr lang="en-US" dirty="0"/>
              <a:t>Advance Ship Notice Edit</a:t>
            </a:r>
          </a:p>
        </p:txBody>
      </p:sp>
      <p:sp>
        <p:nvSpPr>
          <p:cNvPr id="3" name="Text Placeholder 2">
            <a:extLst>
              <a:ext uri="{FF2B5EF4-FFF2-40B4-BE49-F238E27FC236}">
                <a16:creationId xmlns:a16="http://schemas.microsoft.com/office/drawing/2014/main" id="{16EDC09D-D0C6-4B91-9863-7C71B8BAC83C}"/>
              </a:ext>
            </a:extLst>
          </p:cNvPr>
          <p:cNvSpPr>
            <a:spLocks noGrp="1"/>
          </p:cNvSpPr>
          <p:nvPr>
            <p:ph type="body" sz="quarter" idx="10"/>
          </p:nvPr>
        </p:nvSpPr>
        <p:spPr/>
        <p:txBody>
          <a:bodyPr/>
          <a:lstStyle/>
          <a:p>
            <a:pPr marL="342809" indent="-342809">
              <a:buFont typeface="+mj-lt"/>
              <a:buAutoNum type="arabicPeriod"/>
            </a:pPr>
            <a:r>
              <a:rPr lang="en-US" dirty="0"/>
              <a:t>Click Edit</a:t>
            </a:r>
          </a:p>
        </p:txBody>
      </p:sp>
      <p:sp>
        <p:nvSpPr>
          <p:cNvPr id="7" name="Oval 6">
            <a:extLst>
              <a:ext uri="{FF2B5EF4-FFF2-40B4-BE49-F238E27FC236}">
                <a16:creationId xmlns:a16="http://schemas.microsoft.com/office/drawing/2014/main" id="{368F0B1D-0571-410A-8845-D3D41360D427}"/>
              </a:ext>
            </a:extLst>
          </p:cNvPr>
          <p:cNvSpPr/>
          <p:nvPr/>
        </p:nvSpPr>
        <p:spPr bwMode="gray">
          <a:xfrm>
            <a:off x="3077194" y="2118588"/>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1</a:t>
            </a:r>
          </a:p>
        </p:txBody>
      </p:sp>
    </p:spTree>
    <p:extLst>
      <p:ext uri="{BB962C8B-B14F-4D97-AF65-F5344CB8AC3E}">
        <p14:creationId xmlns:p14="http://schemas.microsoft.com/office/powerpoint/2010/main" val="330240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BBBC3-6F9A-4FC4-A6FB-27681ACDF508}"/>
              </a:ext>
            </a:extLst>
          </p:cNvPr>
          <p:cNvPicPr>
            <a:picLocks noChangeAspect="1"/>
          </p:cNvPicPr>
          <p:nvPr/>
        </p:nvPicPr>
        <p:blipFill>
          <a:blip r:embed="rId2"/>
          <a:stretch>
            <a:fillRect/>
          </a:stretch>
        </p:blipFill>
        <p:spPr>
          <a:xfrm>
            <a:off x="3332717" y="3629525"/>
            <a:ext cx="5590692" cy="1950241"/>
          </a:xfrm>
          <a:prstGeom prst="rect">
            <a:avLst/>
          </a:prstGeom>
        </p:spPr>
      </p:pic>
      <p:pic>
        <p:nvPicPr>
          <p:cNvPr id="2" name="Picture 1">
            <a:extLst>
              <a:ext uri="{FF2B5EF4-FFF2-40B4-BE49-F238E27FC236}">
                <a16:creationId xmlns:a16="http://schemas.microsoft.com/office/drawing/2014/main" id="{2B108ADC-5DCC-4E36-A1B1-E1962BD82C72}"/>
              </a:ext>
            </a:extLst>
          </p:cNvPr>
          <p:cNvPicPr>
            <a:picLocks noChangeAspect="1"/>
          </p:cNvPicPr>
          <p:nvPr/>
        </p:nvPicPr>
        <p:blipFill>
          <a:blip r:embed="rId3"/>
          <a:stretch>
            <a:fillRect/>
          </a:stretch>
        </p:blipFill>
        <p:spPr>
          <a:xfrm>
            <a:off x="4364434" y="1722400"/>
            <a:ext cx="4308574" cy="1828361"/>
          </a:xfrm>
          <a:prstGeom prst="rect">
            <a:avLst/>
          </a:prstGeom>
          <a:solidFill>
            <a:schemeClr val="accent1"/>
          </a:solidFill>
          <a:ln w="25400" algn="ctr">
            <a:solidFill>
              <a:schemeClr val="tx1"/>
            </a:solidFill>
            <a:miter lim="800000"/>
            <a:headEnd/>
            <a:tailEnd/>
          </a:ln>
        </p:spPr>
      </p:pic>
      <p:sp>
        <p:nvSpPr>
          <p:cNvPr id="4" name="Title 3">
            <a:extLst>
              <a:ext uri="{FF2B5EF4-FFF2-40B4-BE49-F238E27FC236}">
                <a16:creationId xmlns:a16="http://schemas.microsoft.com/office/drawing/2014/main" id="{4FF2C5C1-DAAB-48AB-B90A-EFD34E9AC279}"/>
              </a:ext>
            </a:extLst>
          </p:cNvPr>
          <p:cNvSpPr>
            <a:spLocks noGrp="1"/>
          </p:cNvSpPr>
          <p:nvPr>
            <p:ph type="title"/>
          </p:nvPr>
        </p:nvSpPr>
        <p:spPr/>
        <p:txBody>
          <a:bodyPr/>
          <a:lstStyle/>
          <a:p>
            <a:r>
              <a:rPr lang="en-US" dirty="0"/>
              <a:t>Advance Ship Notice Edit</a:t>
            </a:r>
          </a:p>
        </p:txBody>
      </p:sp>
      <p:sp>
        <p:nvSpPr>
          <p:cNvPr id="3" name="Text Placeholder 2">
            <a:extLst>
              <a:ext uri="{FF2B5EF4-FFF2-40B4-BE49-F238E27FC236}">
                <a16:creationId xmlns:a16="http://schemas.microsoft.com/office/drawing/2014/main" id="{16EDC09D-D0C6-4B91-9863-7C71B8BAC83C}"/>
              </a:ext>
            </a:extLst>
          </p:cNvPr>
          <p:cNvSpPr>
            <a:spLocks noGrp="1"/>
          </p:cNvSpPr>
          <p:nvPr>
            <p:ph type="body" sz="quarter" idx="10"/>
          </p:nvPr>
        </p:nvSpPr>
        <p:spPr>
          <a:xfrm>
            <a:off x="324000" y="1691999"/>
            <a:ext cx="3882240" cy="4392000"/>
          </a:xfrm>
        </p:spPr>
        <p:txBody>
          <a:bodyPr>
            <a:normAutofit fontScale="85000" lnSpcReduction="10000"/>
          </a:bodyPr>
          <a:lstStyle/>
          <a:p>
            <a:pPr marL="342809" indent="-342809">
              <a:buFont typeface="+mj-lt"/>
              <a:buAutoNum type="arabicPeriod"/>
            </a:pPr>
            <a:r>
              <a:rPr lang="en-US" dirty="0"/>
              <a:t>Packing slip ID will automatically populate with previously submitted number (no action required)</a:t>
            </a:r>
          </a:p>
          <a:p>
            <a:pPr marL="342809" indent="-342809">
              <a:buFont typeface="+mj-lt"/>
              <a:buAutoNum type="arabicPeriod"/>
            </a:pPr>
            <a:r>
              <a:rPr lang="en-US" dirty="0"/>
              <a:t>Insert Carrier (tracking information)</a:t>
            </a:r>
          </a:p>
          <a:p>
            <a:pPr marL="342809" indent="-342809">
              <a:buFont typeface="+mj-lt"/>
              <a:buAutoNum type="arabicPeriod"/>
            </a:pPr>
            <a:r>
              <a:rPr lang="en-US" dirty="0"/>
              <a:t>Edit any field in need of correcting</a:t>
            </a:r>
          </a:p>
          <a:p>
            <a:pPr marL="477746" lvl="1" indent="-342809"/>
            <a:r>
              <a:rPr lang="en-US" dirty="0"/>
              <a:t>Ship quantity</a:t>
            </a:r>
          </a:p>
          <a:p>
            <a:pPr marL="477746" lvl="1" indent="-342809"/>
            <a:r>
              <a:rPr lang="en-US" dirty="0"/>
              <a:t>Supplier batch ID</a:t>
            </a:r>
          </a:p>
          <a:p>
            <a:pPr marL="477746" lvl="1" indent="-342809"/>
            <a:r>
              <a:rPr lang="en-US" dirty="0"/>
              <a:t>Production Date</a:t>
            </a:r>
          </a:p>
          <a:p>
            <a:pPr marL="477746" lvl="1" indent="-342809"/>
            <a:r>
              <a:rPr lang="en-US" dirty="0"/>
              <a:t>Expiration Date</a:t>
            </a:r>
          </a:p>
          <a:p>
            <a:pPr marL="477746" lvl="1" indent="-342809"/>
            <a:r>
              <a:rPr lang="en-US" dirty="0"/>
              <a:t>Country of origin</a:t>
            </a:r>
          </a:p>
          <a:p>
            <a:pPr marL="477746" lvl="1" indent="-342809"/>
            <a:r>
              <a:rPr lang="en-US" dirty="0"/>
              <a:t>Sterilization Company</a:t>
            </a:r>
          </a:p>
          <a:p>
            <a:pPr marL="477746" lvl="1" indent="-342809"/>
            <a:r>
              <a:rPr lang="en-US" dirty="0"/>
              <a:t>Sterility Method</a:t>
            </a:r>
          </a:p>
          <a:p>
            <a:pPr marL="477746" lvl="1" indent="-342809"/>
            <a:r>
              <a:rPr lang="en-US" dirty="0"/>
              <a:t>Notified body</a:t>
            </a:r>
          </a:p>
          <a:p>
            <a:pPr marL="477746" lvl="1" indent="-342809"/>
            <a:r>
              <a:rPr lang="en-US" dirty="0"/>
              <a:t>Asset serial numbers</a:t>
            </a:r>
          </a:p>
          <a:p>
            <a:pPr marL="477746" lvl="1" indent="-342809"/>
            <a:r>
              <a:rPr lang="en-US" dirty="0"/>
              <a:t>CE Mark</a:t>
            </a:r>
          </a:p>
          <a:p>
            <a:pPr marL="342809" indent="-342809">
              <a:buFont typeface="+mj-lt"/>
              <a:buAutoNum type="arabicPeriod"/>
            </a:pPr>
            <a:endParaRPr lang="en-US" dirty="0"/>
          </a:p>
        </p:txBody>
      </p:sp>
      <p:sp>
        <p:nvSpPr>
          <p:cNvPr id="7" name="Oval 6">
            <a:extLst>
              <a:ext uri="{FF2B5EF4-FFF2-40B4-BE49-F238E27FC236}">
                <a16:creationId xmlns:a16="http://schemas.microsoft.com/office/drawing/2014/main" id="{368F0B1D-0571-410A-8845-D3D41360D427}"/>
              </a:ext>
            </a:extLst>
          </p:cNvPr>
          <p:cNvSpPr/>
          <p:nvPr/>
        </p:nvSpPr>
        <p:spPr bwMode="gray">
          <a:xfrm>
            <a:off x="5049751" y="2660428"/>
            <a:ext cx="214012" cy="149020"/>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050" kern="0" dirty="0">
                <a:ea typeface="Arial Unicode MS" pitchFamily="34" charset="-128"/>
              </a:rPr>
              <a:t>1</a:t>
            </a:r>
          </a:p>
        </p:txBody>
      </p:sp>
      <p:sp>
        <p:nvSpPr>
          <p:cNvPr id="8" name="Oval 7">
            <a:extLst>
              <a:ext uri="{FF2B5EF4-FFF2-40B4-BE49-F238E27FC236}">
                <a16:creationId xmlns:a16="http://schemas.microsoft.com/office/drawing/2014/main" id="{70D02275-4D7F-4F55-9D17-EC01CA11816F}"/>
              </a:ext>
            </a:extLst>
          </p:cNvPr>
          <p:cNvSpPr/>
          <p:nvPr/>
        </p:nvSpPr>
        <p:spPr bwMode="gray">
          <a:xfrm>
            <a:off x="7137418" y="2710101"/>
            <a:ext cx="214012" cy="223929"/>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050" kern="0" dirty="0">
                <a:ea typeface="Arial Unicode MS" pitchFamily="34" charset="-128"/>
              </a:rPr>
              <a:t>2</a:t>
            </a:r>
          </a:p>
        </p:txBody>
      </p:sp>
      <p:sp>
        <p:nvSpPr>
          <p:cNvPr id="9" name="Oval 8">
            <a:extLst>
              <a:ext uri="{FF2B5EF4-FFF2-40B4-BE49-F238E27FC236}">
                <a16:creationId xmlns:a16="http://schemas.microsoft.com/office/drawing/2014/main" id="{1843233B-414C-4FA8-BF96-9BAE8618A6DB}"/>
              </a:ext>
            </a:extLst>
          </p:cNvPr>
          <p:cNvSpPr/>
          <p:nvPr/>
        </p:nvSpPr>
        <p:spPr bwMode="gray">
          <a:xfrm>
            <a:off x="4145526" y="4374471"/>
            <a:ext cx="218908" cy="15777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050" kern="0" dirty="0">
                <a:ea typeface="Arial Unicode MS" pitchFamily="34" charset="-128"/>
                <a:cs typeface="Arial Unicode MS" pitchFamily="34" charset="-128"/>
              </a:rPr>
              <a:t>3</a:t>
            </a:r>
          </a:p>
        </p:txBody>
      </p:sp>
    </p:spTree>
    <p:extLst>
      <p:ext uri="{BB962C8B-B14F-4D97-AF65-F5344CB8AC3E}">
        <p14:creationId xmlns:p14="http://schemas.microsoft.com/office/powerpoint/2010/main" val="214067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D2F50-2AC5-4CF6-B548-3606C1C511AE}"/>
              </a:ext>
            </a:extLst>
          </p:cNvPr>
          <p:cNvPicPr>
            <a:picLocks noChangeAspect="1"/>
          </p:cNvPicPr>
          <p:nvPr/>
        </p:nvPicPr>
        <p:blipFill>
          <a:blip r:embed="rId2"/>
          <a:stretch>
            <a:fillRect/>
          </a:stretch>
        </p:blipFill>
        <p:spPr>
          <a:xfrm>
            <a:off x="3532383" y="1922546"/>
            <a:ext cx="5398936" cy="2418867"/>
          </a:xfrm>
          <a:prstGeom prst="rect">
            <a:avLst/>
          </a:prstGeom>
        </p:spPr>
      </p:pic>
      <p:sp>
        <p:nvSpPr>
          <p:cNvPr id="4" name="Title 3">
            <a:extLst>
              <a:ext uri="{FF2B5EF4-FFF2-40B4-BE49-F238E27FC236}">
                <a16:creationId xmlns:a16="http://schemas.microsoft.com/office/drawing/2014/main" id="{4FF2C5C1-DAAB-48AB-B90A-EFD34E9AC279}"/>
              </a:ext>
            </a:extLst>
          </p:cNvPr>
          <p:cNvSpPr>
            <a:spLocks noGrp="1"/>
          </p:cNvSpPr>
          <p:nvPr>
            <p:ph type="title"/>
          </p:nvPr>
        </p:nvSpPr>
        <p:spPr/>
        <p:txBody>
          <a:bodyPr/>
          <a:lstStyle/>
          <a:p>
            <a:r>
              <a:rPr lang="en-US" dirty="0"/>
              <a:t>Advance Ship Notice Edit</a:t>
            </a:r>
          </a:p>
        </p:txBody>
      </p:sp>
      <p:sp>
        <p:nvSpPr>
          <p:cNvPr id="3" name="Text Placeholder 2">
            <a:extLst>
              <a:ext uri="{FF2B5EF4-FFF2-40B4-BE49-F238E27FC236}">
                <a16:creationId xmlns:a16="http://schemas.microsoft.com/office/drawing/2014/main" id="{16EDC09D-D0C6-4B91-9863-7C71B8BAC83C}"/>
              </a:ext>
            </a:extLst>
          </p:cNvPr>
          <p:cNvSpPr>
            <a:spLocks noGrp="1"/>
          </p:cNvSpPr>
          <p:nvPr>
            <p:ph type="body" sz="quarter" idx="10"/>
          </p:nvPr>
        </p:nvSpPr>
        <p:spPr>
          <a:xfrm>
            <a:off x="212681" y="1493216"/>
            <a:ext cx="3921997" cy="4392000"/>
          </a:xfrm>
        </p:spPr>
        <p:txBody>
          <a:bodyPr/>
          <a:lstStyle/>
          <a:p>
            <a:pPr marL="342809" indent="-342809">
              <a:buFont typeface="+mj-lt"/>
              <a:buAutoNum type="arabicPeriod"/>
            </a:pPr>
            <a:r>
              <a:rPr lang="en-US" dirty="0"/>
              <a:t>Insert all mandatory fields (marked with an asterisk)</a:t>
            </a:r>
          </a:p>
          <a:p>
            <a:pPr marL="477746" lvl="1" indent="-342809">
              <a:buFont typeface="+mj-lt"/>
              <a:buAutoNum type="arabicPeriod"/>
            </a:pPr>
            <a:r>
              <a:rPr lang="en-US" dirty="0"/>
              <a:t>Packing slip ID will be auto-populated with previously submitted number) </a:t>
            </a:r>
          </a:p>
          <a:p>
            <a:pPr marL="477746" lvl="1" indent="-342809">
              <a:buFont typeface="+mj-lt"/>
              <a:buAutoNum type="arabicPeriod"/>
            </a:pPr>
            <a:r>
              <a:rPr lang="en-US" dirty="0"/>
              <a:t>Carrier Name and tracking number</a:t>
            </a:r>
          </a:p>
          <a:p>
            <a:pPr marL="477746" lvl="1" indent="-342809">
              <a:buFont typeface="+mj-lt"/>
              <a:buAutoNum type="arabicPeriod"/>
            </a:pPr>
            <a:r>
              <a:rPr lang="en-US" dirty="0"/>
              <a:t>ASN line item updates</a:t>
            </a:r>
          </a:p>
          <a:p>
            <a:pPr marL="611818" lvl="2" indent="-342809">
              <a:buFont typeface="+mj-lt"/>
              <a:buAutoNum type="arabicPeriod"/>
            </a:pPr>
            <a:r>
              <a:rPr lang="en-US" dirty="0"/>
              <a:t>Quantity</a:t>
            </a:r>
          </a:p>
          <a:p>
            <a:pPr marL="611818" lvl="2" indent="-342809">
              <a:buFont typeface="+mj-lt"/>
              <a:buAutoNum type="arabicPeriod"/>
            </a:pPr>
            <a:r>
              <a:rPr lang="en-US" dirty="0"/>
              <a:t>Batch info</a:t>
            </a:r>
          </a:p>
          <a:p>
            <a:pPr marL="611818" lvl="2" indent="-342809">
              <a:buFont typeface="+mj-lt"/>
              <a:buAutoNum type="arabicPeriod"/>
            </a:pPr>
            <a:r>
              <a:rPr lang="en-US" dirty="0"/>
              <a:t>Serial info</a:t>
            </a:r>
          </a:p>
          <a:p>
            <a:pPr marL="477746" lvl="1" indent="-342809">
              <a:buFont typeface="+mj-lt"/>
              <a:buAutoNum type="arabicPeriod"/>
            </a:pPr>
            <a:endParaRPr lang="en-US" dirty="0"/>
          </a:p>
          <a:p>
            <a:pPr marL="342809" indent="-342809">
              <a:buFont typeface="+mj-lt"/>
              <a:buAutoNum type="arabicPeriod"/>
            </a:pPr>
            <a:endParaRPr lang="en-US" dirty="0"/>
          </a:p>
        </p:txBody>
      </p:sp>
      <p:sp>
        <p:nvSpPr>
          <p:cNvPr id="6" name="Oval 5">
            <a:extLst>
              <a:ext uri="{FF2B5EF4-FFF2-40B4-BE49-F238E27FC236}">
                <a16:creationId xmlns:a16="http://schemas.microsoft.com/office/drawing/2014/main" id="{36B2FF3A-F238-4CFD-B5C2-CBF01D0ED177}"/>
              </a:ext>
            </a:extLst>
          </p:cNvPr>
          <p:cNvSpPr/>
          <p:nvPr/>
        </p:nvSpPr>
        <p:spPr bwMode="gray">
          <a:xfrm>
            <a:off x="4134678" y="3131979"/>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cs typeface="Arial Unicode MS" pitchFamily="34" charset="-128"/>
              </a:rPr>
              <a:t>1</a:t>
            </a:r>
          </a:p>
        </p:txBody>
      </p:sp>
      <p:sp>
        <p:nvSpPr>
          <p:cNvPr id="7" name="Oval 6">
            <a:extLst>
              <a:ext uri="{FF2B5EF4-FFF2-40B4-BE49-F238E27FC236}">
                <a16:creationId xmlns:a16="http://schemas.microsoft.com/office/drawing/2014/main" id="{3F3BDE66-16F3-4DFC-9C24-4296F3797A8F}"/>
              </a:ext>
            </a:extLst>
          </p:cNvPr>
          <p:cNvSpPr/>
          <p:nvPr/>
        </p:nvSpPr>
        <p:spPr bwMode="gray">
          <a:xfrm>
            <a:off x="7020517" y="3036588"/>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ea typeface="Arial Unicode MS" pitchFamily="34" charset="-128"/>
              </a:rPr>
              <a:t>2</a:t>
            </a:r>
          </a:p>
        </p:txBody>
      </p:sp>
    </p:spTree>
    <p:extLst>
      <p:ext uri="{BB962C8B-B14F-4D97-AF65-F5344CB8AC3E}">
        <p14:creationId xmlns:p14="http://schemas.microsoft.com/office/powerpoint/2010/main" val="200582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2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43061</TotalTime>
  <Words>239</Words>
  <Application>Microsoft Macintosh PowerPoint</Application>
  <PresentationFormat>On-screen Show (4:3)</PresentationFormat>
  <Paragraphs>55</Paragraphs>
  <Slides>8</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Wingdings</vt:lpstr>
      <vt:lpstr>Courier New</vt:lpstr>
      <vt:lpstr>Wingdings</vt:lpstr>
      <vt:lpstr>Symbol</vt:lpstr>
      <vt:lpstr>Arial</vt:lpstr>
      <vt:lpstr>Cambria</vt:lpstr>
      <vt:lpstr>Arial Black</vt:lpstr>
      <vt:lpstr>SAP_Ariba_2016_4x3_white</vt:lpstr>
      <vt:lpstr>SAP_2013_v1.2</vt:lpstr>
      <vt:lpstr>1_SAP_Ariba_2016_4x3_white</vt:lpstr>
      <vt:lpstr>2_SAP_Ariba_2016_4x3_white</vt:lpstr>
      <vt:lpstr>Ship Notice Edit Training Guide 2023</vt:lpstr>
      <vt:lpstr>Agenda</vt:lpstr>
      <vt:lpstr>ASN Edit Callouts</vt:lpstr>
      <vt:lpstr>Advanced Ship Notice Edit</vt:lpstr>
      <vt:lpstr>Advance Ship Notice Edit</vt:lpstr>
      <vt:lpstr>Advance Ship Notice Edit</vt:lpstr>
      <vt:lpstr>Advance Ship Notice Edit</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Notice Edit Training Guide</dc:title>
  <dc:subject/>
  <dc:creator>SAP SE</dc:creator>
  <cp:keywords/>
  <dc:description/>
  <cp:lastModifiedBy>Bocage, Kristian</cp:lastModifiedBy>
  <cp:revision>997</cp:revision>
  <dcterms:created xsi:type="dcterms:W3CDTF">2016-08-22T13:51:35Z</dcterms:created>
  <dcterms:modified xsi:type="dcterms:W3CDTF">2023-04-11T14:50:22Z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