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Lst>
  <p:notesMasterIdLst>
    <p:notesMasterId r:id="rId17"/>
  </p:notesMasterIdLst>
  <p:handoutMasterIdLst>
    <p:handoutMasterId r:id="rId18"/>
  </p:handoutMasterIdLst>
  <p:sldIdLst>
    <p:sldId id="590" r:id="rId6"/>
    <p:sldId id="783" r:id="rId7"/>
    <p:sldId id="730" r:id="rId8"/>
    <p:sldId id="1347" r:id="rId9"/>
    <p:sldId id="1348" r:id="rId10"/>
    <p:sldId id="715" r:id="rId11"/>
    <p:sldId id="717" r:id="rId12"/>
    <p:sldId id="718" r:id="rId13"/>
    <p:sldId id="1345" r:id="rId14"/>
    <p:sldId id="719" r:id="rId15"/>
    <p:sldId id="579" r:id="rId16"/>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5922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568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738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6228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6100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500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8820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Order Confirmation Training Guide</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0263" y="3831771"/>
            <a:ext cx="8543110" cy="2726832"/>
          </a:xfrm>
          <a:prstGeom prst="rect">
            <a:avLst/>
          </a:prstGeom>
        </p:spPr>
      </p:pic>
      <p:pic>
        <p:nvPicPr>
          <p:cNvPr id="3" name="Picture 2"/>
          <p:cNvPicPr>
            <a:picLocks noChangeAspect="1"/>
          </p:cNvPicPr>
          <p:nvPr/>
        </p:nvPicPr>
        <p:blipFill>
          <a:blip r:embed="rId4"/>
          <a:stretch>
            <a:fillRect/>
          </a:stretch>
        </p:blipFill>
        <p:spPr>
          <a:xfrm>
            <a:off x="0" y="1987289"/>
            <a:ext cx="9144000" cy="2145417"/>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70263" y="1349588"/>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Next to review the confirmation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Submit to send the confirmation to Stryker</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7673016" y="603896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8487094" y="355179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Tree>
    <p:extLst>
      <p:ext uri="{BB962C8B-B14F-4D97-AF65-F5344CB8AC3E}">
        <p14:creationId xmlns:p14="http://schemas.microsoft.com/office/powerpoint/2010/main" val="355616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Purchase Order Confirmations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8A3FD6-A5B0-453D-B2CB-97502727D969}"/>
              </a:ext>
            </a:extLst>
          </p:cNvPr>
          <p:cNvSpPr>
            <a:spLocks noGrp="1"/>
          </p:cNvSpPr>
          <p:nvPr>
            <p:ph type="body" sz="quarter" idx="10"/>
          </p:nvPr>
        </p:nvSpPr>
        <p:spPr>
          <a:xfrm>
            <a:off x="388961" y="1535373"/>
            <a:ext cx="8113779" cy="4285397"/>
          </a:xfrm>
        </p:spPr>
        <p:txBody>
          <a:bodyPr>
            <a:normAutofit fontScale="85000" lnSpcReduction="20000"/>
          </a:bodyPr>
          <a:lstStyle/>
          <a:p>
            <a:pPr marL="342900" indent="-342900">
              <a:buFont typeface="+mj-lt"/>
              <a:buAutoNum type="arabicPeriod"/>
            </a:pPr>
            <a:r>
              <a:rPr lang="en-US" b="0" dirty="0"/>
              <a:t>Purchase Order Confirmations must be submitted </a:t>
            </a:r>
            <a:r>
              <a:rPr lang="en-US" b="0" dirty="0">
                <a:solidFill>
                  <a:srgbClr val="FF0000"/>
                </a:solidFill>
              </a:rPr>
              <a:t>within 48 hours of PO receipt </a:t>
            </a:r>
            <a:r>
              <a:rPr lang="en-US" b="0" dirty="0"/>
              <a:t>to inform Stryker the supplier has received the order and to communicate the estimated delivery date. Stryker buyers will regularly monitor POs missing order confirmations to hold suppliers accountable  to submitting order confirmations.</a:t>
            </a:r>
          </a:p>
          <a:p>
            <a:pPr marL="134937" lvl="1"/>
            <a:r>
              <a:rPr lang="en-US" dirty="0"/>
              <a:t>	Purchase Order Confirmations should be created for all NEW/CHANGE PO’s as your           	scheduled GO LIVE date.</a:t>
            </a:r>
          </a:p>
          <a:p>
            <a:pPr marL="342900" indent="-342900">
              <a:buFont typeface="+mj-lt"/>
              <a:buAutoNum type="arabicPeriod"/>
            </a:pPr>
            <a:r>
              <a:rPr lang="en-US" b="0" dirty="0"/>
              <a:t>Delivery Date – can be edited and will be communicated to the Buyer if it is different than the need by date.</a:t>
            </a:r>
          </a:p>
          <a:p>
            <a:pPr marL="342900" indent="-342900">
              <a:buFont typeface="+mj-lt"/>
              <a:buAutoNum type="arabicPeriod"/>
            </a:pPr>
            <a:r>
              <a:rPr lang="en-US" b="0" dirty="0"/>
              <a:t>Purchase orders/Purchase order lines cannot be rejected by the supplier. If the supplier needs a line removed or a purchase order cancelled, they must contact Stryker directly.</a:t>
            </a:r>
          </a:p>
          <a:p>
            <a:pPr marL="342900" indent="-342900">
              <a:buFont typeface="+mj-lt"/>
              <a:buAutoNum type="arabicPeriod"/>
            </a:pPr>
            <a:r>
              <a:rPr lang="en-US" b="0" dirty="0"/>
              <a:t>Price - Cannot be changed by a supplier in the Ariba Network. Supplier must contact Stryker to correct the price and reissue a change purchase order. The original purchase order version will be obsoleted in the Ariba Network and the new version with the same purchase order number will be sent to AN.</a:t>
            </a:r>
          </a:p>
          <a:p>
            <a:pPr marL="342900" indent="-342900">
              <a:buFont typeface="+mj-lt"/>
              <a:buAutoNum type="arabicPeriod"/>
            </a:pPr>
            <a:r>
              <a:rPr lang="en-US" b="0" dirty="0"/>
              <a:t>Quantity-  Supplier cannot change the quantity to be higher than the value on original PO.</a:t>
            </a:r>
          </a:p>
          <a:p>
            <a:pPr marL="342900" indent="-342900">
              <a:buFont typeface="+mj-lt"/>
              <a:buAutoNum type="arabicPeriod"/>
            </a:pPr>
            <a:r>
              <a:rPr lang="en-US" b="0" dirty="0"/>
              <a:t>No substitutions or backorders.</a:t>
            </a:r>
          </a:p>
          <a:p>
            <a:pPr marL="214255" indent="-214255">
              <a:buFont typeface="Arial" panose="020B0604020202020204" pitchFamily="34" charset="0"/>
              <a:buChar char="•"/>
            </a:pPr>
            <a:endParaRPr lang="en-US" dirty="0"/>
          </a:p>
          <a:p>
            <a:pPr marL="214255" indent="-214255">
              <a:buFont typeface="Arial" panose="020B0604020202020204" pitchFamily="34" charset="0"/>
              <a:buChar char="•"/>
            </a:pPr>
            <a:endParaRPr lang="en-US" dirty="0"/>
          </a:p>
          <a:p>
            <a:endParaRPr lang="en-US" dirty="0"/>
          </a:p>
        </p:txBody>
      </p:sp>
      <p:sp>
        <p:nvSpPr>
          <p:cNvPr id="2" name="Title 1">
            <a:extLst>
              <a:ext uri="{FF2B5EF4-FFF2-40B4-BE49-F238E27FC236}">
                <a16:creationId xmlns:a16="http://schemas.microsoft.com/office/drawing/2014/main" id="{622E43C4-C4C8-4AA0-8670-28C66672F9E6}"/>
              </a:ext>
            </a:extLst>
          </p:cNvPr>
          <p:cNvSpPr>
            <a:spLocks noGrp="1"/>
          </p:cNvSpPr>
          <p:nvPr>
            <p:ph type="title"/>
          </p:nvPr>
        </p:nvSpPr>
        <p:spPr>
          <a:xfrm>
            <a:off x="535385" y="613385"/>
            <a:ext cx="8387673" cy="276927"/>
          </a:xfrm>
        </p:spPr>
        <p:txBody>
          <a:bodyPr/>
          <a:lstStyle/>
          <a:p>
            <a:r>
              <a:rPr lang="en-US" dirty="0"/>
              <a:t>Purchase Order Confirmation Call Outs</a:t>
            </a:r>
          </a:p>
        </p:txBody>
      </p:sp>
    </p:spTree>
    <p:extLst>
      <p:ext uri="{BB962C8B-B14F-4D97-AF65-F5344CB8AC3E}">
        <p14:creationId xmlns:p14="http://schemas.microsoft.com/office/powerpoint/2010/main" val="220814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C42BF-BFC8-4E4B-BC1A-8370431F3679}"/>
              </a:ext>
            </a:extLst>
          </p:cNvPr>
          <p:cNvPicPr>
            <a:picLocks noChangeAspect="1"/>
          </p:cNvPicPr>
          <p:nvPr/>
        </p:nvPicPr>
        <p:blipFill>
          <a:blip r:embed="rId3"/>
          <a:stretch>
            <a:fillRect/>
          </a:stretch>
        </p:blipFill>
        <p:spPr>
          <a:xfrm>
            <a:off x="96685" y="2539988"/>
            <a:ext cx="8950629" cy="3770871"/>
          </a:xfrm>
          <a:prstGeom prst="rect">
            <a:avLst/>
          </a:prstGeom>
        </p:spPr>
      </p:pic>
      <p:sp>
        <p:nvSpPr>
          <p:cNvPr id="2" name="Title 1"/>
          <p:cNvSpPr>
            <a:spLocks noGrp="1"/>
          </p:cNvSpPr>
          <p:nvPr>
            <p:ph type="title"/>
          </p:nvPr>
        </p:nvSpPr>
        <p:spPr/>
        <p:txBody>
          <a:bodyPr/>
          <a:lstStyle/>
          <a:p>
            <a:r>
              <a:rPr lang="en-US" dirty="0"/>
              <a:t>Create Purchase Order Confirmation (Confirm Entire Order)</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Purchase Order in the Inbox in Orders and Releases.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radio button for the order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Create Order Confirmation button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Confirm Entire Order (To confirm purchase order line items as is for quantity and delivery date)</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1568183" y="411633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81534" y="519257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22" name="Oval 21"/>
          <p:cNvSpPr/>
          <p:nvPr/>
        </p:nvSpPr>
        <p:spPr bwMode="gray">
          <a:xfrm>
            <a:off x="368852" y="550719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406960" y="5706475"/>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Tree>
    <p:extLst>
      <p:ext uri="{BB962C8B-B14F-4D97-AF65-F5344CB8AC3E}">
        <p14:creationId xmlns:p14="http://schemas.microsoft.com/office/powerpoint/2010/main" val="34422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B1E0F-44BB-46AB-B11C-63DB29A2EB99}"/>
              </a:ext>
            </a:extLst>
          </p:cNvPr>
          <p:cNvPicPr>
            <a:picLocks noChangeAspect="1"/>
          </p:cNvPicPr>
          <p:nvPr/>
        </p:nvPicPr>
        <p:blipFill>
          <a:blip r:embed="rId3"/>
          <a:stretch>
            <a:fillRect/>
          </a:stretch>
        </p:blipFill>
        <p:spPr>
          <a:xfrm>
            <a:off x="381534" y="2739271"/>
            <a:ext cx="8069580" cy="2825686"/>
          </a:xfrm>
          <a:prstGeom prst="rect">
            <a:avLst/>
          </a:prstGeom>
        </p:spPr>
      </p:pic>
      <p:sp>
        <p:nvSpPr>
          <p:cNvPr id="2" name="Title 1"/>
          <p:cNvSpPr>
            <a:spLocks noGrp="1"/>
          </p:cNvSpPr>
          <p:nvPr>
            <p:ph type="title"/>
          </p:nvPr>
        </p:nvSpPr>
        <p:spPr/>
        <p:txBody>
          <a:bodyPr/>
          <a:lstStyle/>
          <a:p>
            <a:r>
              <a:rPr lang="en-US" dirty="0"/>
              <a:t>Create Purchase Order Confirmation (Confirm Entire Order)</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Insert </a:t>
            </a:r>
            <a:r>
              <a:rPr kumimoji="0" lang="en-US" sz="1400" i="0" u="none" strike="noStrike" kern="1200" cap="none" spc="0" normalizeH="0" baseline="0" noProof="0" dirty="0">
                <a:ln>
                  <a:noFill/>
                </a:ln>
                <a:solidFill>
                  <a:srgbClr val="000000"/>
                </a:solidFill>
                <a:effectLst/>
                <a:uLnTx/>
                <a:uFillTx/>
                <a:latin typeface="Arial"/>
                <a:ea typeface="+mn-ea"/>
                <a:cs typeface="+mn-cs"/>
              </a:rPr>
              <a:t>confirmation number</a:t>
            </a:r>
          </a:p>
          <a:p>
            <a:pPr marL="342900" indent="-342900">
              <a:lnSpc>
                <a:spcPts val="1700"/>
              </a:lnSpc>
              <a:spcAft>
                <a:spcPts val="600"/>
              </a:spcAft>
              <a:buClr>
                <a:srgbClr val="F0AB00"/>
              </a:buClr>
              <a:buSzPct val="120000"/>
              <a:buFontTx/>
              <a:buAutoNum type="arabicPeriod"/>
              <a:defRPr/>
            </a:pPr>
            <a:r>
              <a:rPr lang="en-US" sz="1400" b="1" dirty="0">
                <a:solidFill>
                  <a:srgbClr val="000000"/>
                </a:solidFill>
              </a:rPr>
              <a:t>Click</a:t>
            </a:r>
            <a:r>
              <a:rPr lang="en-US" sz="1400" dirty="0">
                <a:solidFill>
                  <a:srgbClr val="000000"/>
                </a:solidFill>
              </a:rPr>
              <a:t> calendar icon and select estimated shipping date at header level (will be applied to all line items of order confirmation)</a:t>
            </a:r>
            <a:endParaRPr lang="en-US" sz="1400" b="1" dirty="0">
              <a:solidFill>
                <a:srgbClr val="000000"/>
              </a:solidFill>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lang="en-US" sz="1400" b="1" dirty="0">
                <a:solidFill>
                  <a:srgbClr val="000000"/>
                </a:solidFill>
              </a:rPr>
              <a:t>Click</a:t>
            </a:r>
            <a:r>
              <a:rPr lang="en-US" sz="1400" dirty="0">
                <a:solidFill>
                  <a:srgbClr val="000000"/>
                </a:solidFill>
              </a:rPr>
              <a:t> calendar icon and select estimated delivery date at header level (will be applied to all line items of order confirmation)</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i="0" u="none" strike="noStrike" kern="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3069323" y="348387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566694" y="449036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3566693" y="4689651"/>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rgbClr val="000000"/>
                </a:solidFill>
                <a:ea typeface="Arial Unicode MS" pitchFamily="34" charset="-128"/>
                <a:cs typeface="Arial Unicode MS" pitchFamily="34" charset="-128"/>
              </a:rPr>
              <a:t>3</a:t>
            </a: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402213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C42BF-BFC8-4E4B-BC1A-8370431F3679}"/>
              </a:ext>
            </a:extLst>
          </p:cNvPr>
          <p:cNvPicPr>
            <a:picLocks noChangeAspect="1"/>
          </p:cNvPicPr>
          <p:nvPr/>
        </p:nvPicPr>
        <p:blipFill>
          <a:blip r:embed="rId3"/>
          <a:stretch>
            <a:fillRect/>
          </a:stretch>
        </p:blipFill>
        <p:spPr>
          <a:xfrm>
            <a:off x="96685" y="2539988"/>
            <a:ext cx="8950629" cy="3770871"/>
          </a:xfrm>
          <a:prstGeom prst="rect">
            <a:avLst/>
          </a:prstGeom>
        </p:spPr>
      </p:pic>
      <p:sp>
        <p:nvSpPr>
          <p:cNvPr id="2" name="Title 1"/>
          <p:cNvSpPr>
            <a:spLocks noGrp="1"/>
          </p:cNvSpPr>
          <p:nvPr>
            <p:ph type="title"/>
          </p:nvPr>
        </p:nvSpPr>
        <p:spPr/>
        <p:txBody>
          <a:bodyPr/>
          <a:lstStyle/>
          <a:p>
            <a:r>
              <a:rPr lang="en-US" dirty="0"/>
              <a:t>Create Purchase Order Confirmation (Update Line Items)</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Purchase Order in the Inbox in Orders and Releases.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radio button for the order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Create Order Confirmation button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Update Line Items (if you wish to change the quantity on the confirmation)</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1568183" y="411633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81534" y="519257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22" name="Oval 21"/>
          <p:cNvSpPr/>
          <p:nvPr/>
        </p:nvSpPr>
        <p:spPr bwMode="gray">
          <a:xfrm>
            <a:off x="368852" y="550719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381534" y="583105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Tree>
    <p:extLst>
      <p:ext uri="{BB962C8B-B14F-4D97-AF65-F5344CB8AC3E}">
        <p14:creationId xmlns:p14="http://schemas.microsoft.com/office/powerpoint/2010/main" val="79492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9565" y="2449877"/>
            <a:ext cx="7384869" cy="3648886"/>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Header Information</a:t>
            </a:r>
          </a:p>
        </p:txBody>
      </p:sp>
      <p:sp>
        <p:nvSpPr>
          <p:cNvPr id="14" name="TextBox 13"/>
          <p:cNvSpPr txBox="1"/>
          <p:nvPr/>
        </p:nvSpPr>
        <p:spPr>
          <a:xfrm>
            <a:off x="324000" y="1444863"/>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a:t>
            </a:r>
            <a:r>
              <a:rPr kumimoji="0" lang="en-US" sz="1400" b="0" i="0" u="none" strike="noStrike" kern="1200" cap="none" spc="0" normalizeH="0" baseline="0" noProof="0" dirty="0">
                <a:ln>
                  <a:noFill/>
                </a:ln>
                <a:solidFill>
                  <a:srgbClr val="000000"/>
                </a:solidFill>
                <a:effectLst/>
                <a:uLnTx/>
                <a:uFillTx/>
                <a:latin typeface="Arial"/>
                <a:ea typeface="+mn-ea"/>
                <a:cs typeface="+mn-cs"/>
              </a:rPr>
              <a:t> the Confirmation Number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Estimated Delivery Date (required)</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2243760" y="316774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2168211" y="427432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35152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449644"/>
            <a:ext cx="9144000" cy="3315430"/>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00595" y="1338654"/>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quantity to confirm</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Details button to update line item shipping date and delivery date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Next to go to reviewal page</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6974288" y="369350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1167539" y="370444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3" name="Oval 12">
            <a:extLst>
              <a:ext uri="{FF2B5EF4-FFF2-40B4-BE49-F238E27FC236}">
                <a16:creationId xmlns:a16="http://schemas.microsoft.com/office/drawing/2014/main" id="{4557B237-CF92-46B0-9E8C-CD8600FF09E9}"/>
              </a:ext>
            </a:extLst>
          </p:cNvPr>
          <p:cNvSpPr/>
          <p:nvPr/>
        </p:nvSpPr>
        <p:spPr bwMode="gray">
          <a:xfrm>
            <a:off x="8356875" y="5591929"/>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391969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8B16D-6BC3-4DF3-BFC9-4C6A848AE709}"/>
              </a:ext>
            </a:extLst>
          </p:cNvPr>
          <p:cNvPicPr>
            <a:picLocks noChangeAspect="1"/>
          </p:cNvPicPr>
          <p:nvPr/>
        </p:nvPicPr>
        <p:blipFill>
          <a:blip r:embed="rId3"/>
          <a:stretch>
            <a:fillRect/>
          </a:stretch>
        </p:blipFill>
        <p:spPr>
          <a:xfrm>
            <a:off x="831700" y="2306530"/>
            <a:ext cx="7480600" cy="3792640"/>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00595" y="1338654"/>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Enter </a:t>
            </a:r>
            <a:r>
              <a:rPr lang="en-US" sz="1200" dirty="0">
                <a:solidFill>
                  <a:srgbClr val="000000"/>
                </a:solidFill>
              </a:rPr>
              <a:t>estimated shipping date for material</a:t>
            </a:r>
          </a:p>
          <a:p>
            <a:pPr marL="342900" indent="-342900">
              <a:lnSpc>
                <a:spcPts val="1700"/>
              </a:lnSpc>
              <a:spcAft>
                <a:spcPts val="600"/>
              </a:spcAft>
              <a:buClr>
                <a:srgbClr val="F0AB00"/>
              </a:buClr>
              <a:buSzPct val="120000"/>
              <a:buFontTx/>
              <a:buAutoNum type="arabicPeriod"/>
              <a:defRPr/>
            </a:pPr>
            <a:r>
              <a:rPr lang="en-US" sz="1200" b="1" dirty="0">
                <a:solidFill>
                  <a:srgbClr val="000000"/>
                </a:solidFill>
              </a:rPr>
              <a:t>Enter </a:t>
            </a:r>
            <a:r>
              <a:rPr lang="en-US" sz="1200" dirty="0">
                <a:solidFill>
                  <a:srgbClr val="000000"/>
                </a:solidFill>
              </a:rPr>
              <a:t>estimated delivery date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Insert </a:t>
            </a:r>
            <a:r>
              <a:rPr kumimoji="0" lang="en-US" sz="1200" b="0" i="0" u="none" strike="noStrike" kern="1200" cap="none" spc="0" normalizeH="0" baseline="0" noProof="0" dirty="0">
                <a:ln>
                  <a:noFill/>
                </a:ln>
                <a:solidFill>
                  <a:srgbClr val="000000"/>
                </a:solidFill>
                <a:effectLst/>
                <a:uLnTx/>
                <a:uFillTx/>
                <a:latin typeface="Arial"/>
                <a:ea typeface="+mn-ea"/>
                <a:cs typeface="+mn-cs"/>
              </a:rPr>
              <a:t>comment if there will be any delay in shipment</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lang="en-US" sz="1200" b="1" dirty="0">
                <a:solidFill>
                  <a:srgbClr val="000000"/>
                </a:solidFill>
              </a:rPr>
              <a:t>Click </a:t>
            </a:r>
            <a:r>
              <a:rPr lang="en-US" sz="1200" dirty="0">
                <a:solidFill>
                  <a:srgbClr val="000000"/>
                </a:solidFill>
              </a:rPr>
              <a:t>OK</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2767739" y="2752864"/>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2767739" y="2423506"/>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3" name="Oval 12">
            <a:extLst>
              <a:ext uri="{FF2B5EF4-FFF2-40B4-BE49-F238E27FC236}">
                <a16:creationId xmlns:a16="http://schemas.microsoft.com/office/drawing/2014/main" id="{4557B237-CF92-46B0-9E8C-CD8600FF09E9}"/>
              </a:ext>
            </a:extLst>
          </p:cNvPr>
          <p:cNvSpPr/>
          <p:nvPr/>
        </p:nvSpPr>
        <p:spPr bwMode="gray">
          <a:xfrm>
            <a:off x="3525795" y="4570849"/>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37A3A2-25BF-46AF-AE43-781666A7583C}"/>
              </a:ext>
            </a:extLst>
          </p:cNvPr>
          <p:cNvSpPr/>
          <p:nvPr/>
        </p:nvSpPr>
        <p:spPr bwMode="gray">
          <a:xfrm>
            <a:off x="7535856" y="5653424"/>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rgbClr val="000000"/>
                </a:solidFill>
                <a:ea typeface="Arial Unicode MS" pitchFamily="34" charset="-128"/>
                <a:cs typeface="Arial Unicode MS" pitchFamily="34" charset="-128"/>
              </a:rPr>
              <a:t>4</a:t>
            </a: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924106898"/>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43005</TotalTime>
  <Words>537</Words>
  <Application>Microsoft Macintosh PowerPoint</Application>
  <PresentationFormat>On-screen Show (4:3)</PresentationFormat>
  <Paragraphs>81</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Wingdings</vt:lpstr>
      <vt:lpstr>Courier New</vt:lpstr>
      <vt:lpstr>Wingdings</vt:lpstr>
      <vt:lpstr>Symbol</vt:lpstr>
      <vt:lpstr>Arial</vt:lpstr>
      <vt:lpstr>SAP_Ariba_2016_4x3_white</vt:lpstr>
      <vt:lpstr>SAP_2013_v1.2</vt:lpstr>
      <vt:lpstr>Order Confirmation Training Guide 2023</vt:lpstr>
      <vt:lpstr>Agenda</vt:lpstr>
      <vt:lpstr>Purchase Order Confirmation Call Outs</vt:lpstr>
      <vt:lpstr>Create Purchase Order Confirmation (Confirm Entire Order)</vt:lpstr>
      <vt:lpstr>Create Purchase Order Confirmation (Confirm Entire Order)</vt:lpstr>
      <vt:lpstr>Create Purchase Order Confirmation (Update Line Items)</vt:lpstr>
      <vt:lpstr>Create Purchase Order Confirmation Header Information</vt:lpstr>
      <vt:lpstr>Create Purchase Order Confirmation Detail Information – Update Line Items Option</vt:lpstr>
      <vt:lpstr>Create Purchase Order Confirmation Detail Information – Update Line Items Option</vt:lpstr>
      <vt:lpstr>Create Purchase Order Confirmation Detail Information – Update Line Items Option</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Partial Order Confirmation Training Guide</dc:title>
  <dc:subject/>
  <dc:creator>SAP SE</dc:creator>
  <cp:keywords/>
  <dc:description/>
  <cp:lastModifiedBy>Bocage, Kristian</cp:lastModifiedBy>
  <cp:revision>996</cp:revision>
  <dcterms:created xsi:type="dcterms:W3CDTF">2016-08-22T13:51:35Z</dcterms:created>
  <dcterms:modified xsi:type="dcterms:W3CDTF">2023-04-11T14:50:05Z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