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 id="2147483902" r:id="rId7"/>
  </p:sldMasterIdLst>
  <p:notesMasterIdLst>
    <p:notesMasterId r:id="rId17"/>
  </p:notesMasterIdLst>
  <p:handoutMasterIdLst>
    <p:handoutMasterId r:id="rId18"/>
  </p:handoutMasterIdLst>
  <p:sldIdLst>
    <p:sldId id="590" r:id="rId8"/>
    <p:sldId id="783" r:id="rId9"/>
    <p:sldId id="1343" r:id="rId10"/>
    <p:sldId id="1325" r:id="rId11"/>
    <p:sldId id="1326" r:id="rId12"/>
    <p:sldId id="697" r:id="rId13"/>
    <p:sldId id="698" r:id="rId14"/>
    <p:sldId id="699" r:id="rId15"/>
    <p:sldId id="579" r:id="rId16"/>
  </p:sldIdLst>
  <p:sldSz cx="9144000" cy="6858000" type="screen4x3"/>
  <p:notesSz cx="6858000" cy="9144000"/>
  <p:embeddedFontLst>
    <p:embeddedFont>
      <p:font typeface="Arial Black" panose="020B0604020202020204" pitchFamily="34" charset="0"/>
      <p:bold r:id="rId19"/>
    </p:embeddedFont>
    <p:embeddedFont>
      <p:font typeface="Cambria" panose="02040503050406030204" pitchFamily="18" charset="0"/>
      <p:regular r:id="rId20"/>
      <p:bold r:id="rId21"/>
      <p:italic r:id="rId22"/>
      <p:boldItalic r:id="rId23"/>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20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11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0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42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84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07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36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73557"/>
            <a:ext cx="7740000" cy="184666"/>
          </a:xfrm>
        </p:spPr>
        <p:txBody>
          <a:bodyPr anchor="b"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80000"/>
              <a:buFontTx/>
              <a:buNone/>
              <a:tabLst/>
              <a:defRPr sz="1200" b="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3318452" y="3838993"/>
            <a:ext cx="2507097"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tx1"/>
                </a:solidFill>
                <a:ea typeface="Arial Unicode MS" pitchFamily="34" charset="-128"/>
                <a:cs typeface="Arial Unicode MS" pitchFamily="34" charset="-128"/>
              </a:rPr>
              <a:t>Use this title slide only with an</a:t>
            </a:r>
            <a:r>
              <a:rPr lang="en-US" sz="1200" kern="0" baseline="0" dirty="0">
                <a:solidFill>
                  <a:schemeClr val="tx1"/>
                </a:solidFill>
                <a:ea typeface="Arial Unicode MS" pitchFamily="34" charset="-128"/>
                <a:cs typeface="Arial Unicode MS" pitchFamily="34" charset="-128"/>
              </a:rPr>
              <a:t> image</a:t>
            </a:r>
            <a:endParaRPr lang="en-US" sz="12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3005461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73557"/>
            <a:ext cx="7740000" cy="184666"/>
          </a:xfrm>
        </p:spPr>
        <p:txBody>
          <a:bodyPr anchor="b"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80000"/>
              <a:buFontTx/>
              <a:buNone/>
              <a:tabLst/>
              <a:defRPr sz="1200" b="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2250">
                <a:solidFill>
                  <a:sysClr val="windowText" lastClr="000000"/>
                </a:solidFill>
                <a:latin typeface="+mj-lt"/>
              </a:defRPr>
            </a:lvl1pPr>
          </a:lstStyle>
          <a:p>
            <a:r>
              <a:rPr lang="en-US" sz="2250" dirty="0"/>
              <a:t>Alternate Presentation Title</a:t>
            </a:r>
            <a:br>
              <a:rPr lang="en-US" sz="2250" dirty="0"/>
            </a:br>
            <a:r>
              <a:rPr lang="en-US" sz="2250" dirty="0"/>
              <a:t>Breaks to Two Lines</a:t>
            </a:r>
            <a:endParaRPr lang="en-US" dirty="0"/>
          </a:p>
        </p:txBody>
      </p:sp>
      <p:sp>
        <p:nvSpPr>
          <p:cNvPr id="10" name="TextBox 9"/>
          <p:cNvSpPr txBox="1"/>
          <p:nvPr/>
        </p:nvSpPr>
        <p:spPr>
          <a:xfrm rot="21360000">
            <a:off x="3318452" y="3838993"/>
            <a:ext cx="2507097"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tx1"/>
                </a:solidFill>
                <a:ea typeface="Arial Unicode MS" pitchFamily="34" charset="-128"/>
                <a:cs typeface="Arial Unicode MS" pitchFamily="34" charset="-128"/>
              </a:rPr>
              <a:t>Use this title slide only with an</a:t>
            </a:r>
            <a:r>
              <a:rPr lang="en-US" sz="1200" kern="0" baseline="0" dirty="0">
                <a:solidFill>
                  <a:schemeClr val="tx1"/>
                </a:solidFill>
                <a:ea typeface="Arial Unicode MS" pitchFamily="34" charset="-128"/>
                <a:cs typeface="Arial Unicode MS" pitchFamily="34" charset="-128"/>
              </a:rPr>
              <a:t> image</a:t>
            </a:r>
            <a:endParaRPr lang="en-US" sz="12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2456962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36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73557"/>
            <a:ext cx="7740000" cy="184666"/>
          </a:xfrm>
        </p:spPr>
        <p:txBody>
          <a:bodyPr anchor="b"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80000"/>
              <a:buFontTx/>
              <a:buNone/>
              <a:tabLst/>
              <a:defRPr sz="1200" b="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384831571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73557"/>
            <a:ext cx="7740000" cy="184666"/>
          </a:xfrm>
        </p:spPr>
        <p:txBody>
          <a:bodyPr anchor="b"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80000"/>
              <a:buFontTx/>
              <a:buNone/>
              <a:tabLst/>
              <a:defRPr sz="1200" b="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2250">
                <a:solidFill>
                  <a:sysClr val="windowText" lastClr="000000"/>
                </a:solidFill>
                <a:latin typeface="+mj-lt"/>
              </a:defRPr>
            </a:lvl1pPr>
          </a:lstStyle>
          <a:p>
            <a:r>
              <a:rPr lang="en-US" sz="2250" dirty="0"/>
              <a:t>Alternate Presentation Title</a:t>
            </a:r>
            <a:br>
              <a:rPr lang="en-US" sz="2250" dirty="0"/>
            </a:br>
            <a:r>
              <a:rPr lang="en-US" sz="225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1661063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2"/>
            <a:ext cx="8496000" cy="2295525"/>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36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2"/>
            <a:ext cx="8496300" cy="620713"/>
          </a:xfrm>
        </p:spPr>
        <p:txBody>
          <a:bodyPr/>
          <a:lstStyle>
            <a:lvl1pPr>
              <a:spcBef>
                <a:spcPts val="900"/>
              </a:spcBef>
              <a:defRPr sz="12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327275722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36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2"/>
            <a:ext cx="8496300" cy="620713"/>
          </a:xfrm>
        </p:spPr>
        <p:txBody>
          <a:bodyPr/>
          <a:lstStyle>
            <a:lvl1pPr>
              <a:spcBef>
                <a:spcPts val="900"/>
              </a:spcBef>
              <a:defRPr sz="12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224925173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36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05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3725"/>
            <a:ext cx="916759" cy="453600"/>
          </a:xfrm>
          <a:prstGeom prst="rect">
            <a:avLst/>
          </a:prstGeom>
        </p:spPr>
      </p:pic>
    </p:spTree>
    <p:extLst>
      <p:ext uri="{BB962C8B-B14F-4D97-AF65-F5344CB8AC3E}">
        <p14:creationId xmlns:p14="http://schemas.microsoft.com/office/powerpoint/2010/main" val="407206078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1" y="1692000"/>
            <a:ext cx="8494713" cy="3831818"/>
          </a:xfrm>
        </p:spPr>
        <p:txBody>
          <a:bodyPr>
            <a:noAutofit/>
          </a:bodyPr>
          <a:lstStyle>
            <a:lvl1pPr marL="0" marR="0" indent="0" algn="l" defTabSz="685800" rtl="0" eaLnBrk="1" fontAlgn="auto" latinLnBrk="0" hangingPunct="1">
              <a:lnSpc>
                <a:spcPct val="100000"/>
              </a:lnSpc>
              <a:spcBef>
                <a:spcPts val="900"/>
              </a:spcBef>
              <a:spcAft>
                <a:spcPts val="0"/>
              </a:spcAft>
              <a:buClr>
                <a:schemeClr val="accent1"/>
              </a:buClr>
              <a:buSzPct val="80000"/>
              <a:buFontTx/>
              <a:buNone/>
              <a:tabLst/>
              <a:defRPr b="0"/>
            </a:lvl1pPr>
            <a:lvl2pPr marL="135000" marR="0" indent="-135000" algn="l" defTabSz="685800" rtl="0" eaLnBrk="1" fontAlgn="auto" latinLnBrk="0" hangingPunct="1">
              <a:lnSpc>
                <a:spcPct val="100000"/>
              </a:lnSpc>
              <a:spcBef>
                <a:spcPts val="450"/>
              </a:spcBef>
              <a:spcAft>
                <a:spcPts val="0"/>
              </a:spcAft>
              <a:buClr>
                <a:schemeClr val="accent1"/>
              </a:buClr>
              <a:buSzPct val="100000"/>
              <a:buFont typeface="Wingdings" pitchFamily="2" charset="2"/>
              <a:buChar char=""/>
              <a:tabLst/>
              <a:defRPr/>
            </a:lvl2pPr>
            <a:lvl3pPr marL="270000" marR="0" indent="-135731" algn="l" defTabSz="685800" rtl="0" eaLnBrk="1" fontAlgn="auto" latinLnBrk="0" hangingPunct="1">
              <a:lnSpc>
                <a:spcPct val="100000"/>
              </a:lnSpc>
              <a:spcBef>
                <a:spcPts val="450"/>
              </a:spcBef>
              <a:spcAft>
                <a:spcPts val="0"/>
              </a:spcAft>
              <a:buClr>
                <a:schemeClr val="accent2"/>
              </a:buClr>
              <a:buSzPct val="100000"/>
              <a:buFont typeface="Arial" pitchFamily="34" charset="0"/>
              <a:buChar char="–"/>
              <a:tabLst/>
              <a:defRPr/>
            </a:lvl3pPr>
            <a:lvl4pPr marL="400050" marR="0" indent="-133350" algn="l" defTabSz="685800" rtl="0" eaLnBrk="1" fontAlgn="auto" latinLnBrk="0" hangingPunct="1">
              <a:lnSpc>
                <a:spcPct val="100000"/>
              </a:lnSpc>
              <a:spcBef>
                <a:spcPts val="450"/>
              </a:spcBef>
              <a:spcAft>
                <a:spcPts val="0"/>
              </a:spcAft>
              <a:buClr>
                <a:schemeClr val="accent2"/>
              </a:buClr>
              <a:buSzPct val="100000"/>
              <a:buFont typeface="Arial" pitchFamily="34" charset="0"/>
              <a:buChar char="–"/>
              <a:tabLst/>
              <a:defRPr sz="1200"/>
            </a:lvl4pPr>
            <a:lvl5pPr marL="405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1577062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991140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36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4866804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933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673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820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9"/>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8728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685800" rtl="0" eaLnBrk="1" latinLnBrk="0" hangingPunct="1">
              <a:spcBef>
                <a:spcPts val="1215"/>
              </a:spcBef>
              <a:buClr>
                <a:schemeClr val="accent1"/>
              </a:buClr>
              <a:buSzPct val="80000"/>
              <a:buFontTx/>
              <a:buNone/>
              <a:defRPr lang="de-DE" sz="135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759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685800" rtl="0" eaLnBrk="1" latinLnBrk="0" hangingPunct="1">
              <a:spcBef>
                <a:spcPts val="1215"/>
              </a:spcBef>
              <a:buClr>
                <a:schemeClr val="accent1"/>
              </a:buClr>
              <a:buSzPct val="80000"/>
              <a:buFontTx/>
              <a:buNone/>
              <a:defRPr lang="de-DE" sz="135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32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2"/>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2"/>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940919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9"/>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622145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1" y="1692000"/>
            <a:ext cx="8494713" cy="2816156"/>
          </a:xfrm>
        </p:spPr>
        <p:txBody>
          <a:bodyPr>
            <a:noAutofit/>
          </a:bodyPr>
          <a:lstStyle>
            <a:lvl1pPr>
              <a:spcBef>
                <a:spcPts val="135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402153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50799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3306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685800" rtl="0" eaLnBrk="1" latinLnBrk="0" hangingPunct="1">
              <a:spcBef>
                <a:spcPct val="0"/>
              </a:spcBef>
              <a:buNone/>
            </a:pPr>
            <a:r>
              <a:rPr lang="en-US" sz="1800" b="1" kern="1200" noProof="0" dirty="0">
                <a:solidFill>
                  <a:schemeClr val="accent2"/>
                </a:solidFill>
                <a:latin typeface="+mj-lt"/>
                <a:ea typeface="+mj-ea"/>
                <a:cs typeface="+mj-cs"/>
              </a:rPr>
              <a:t>© 2016 SAP SE or an SAP affiliate company. </a:t>
            </a:r>
            <a:br>
              <a:rPr lang="en-US" sz="1800" b="1" kern="1200" noProof="0" dirty="0">
                <a:solidFill>
                  <a:schemeClr val="accent2"/>
                </a:solidFill>
                <a:latin typeface="+mj-lt"/>
                <a:ea typeface="+mj-ea"/>
                <a:cs typeface="+mj-cs"/>
              </a:rPr>
            </a:br>
            <a:r>
              <a:rPr lang="en-US" sz="18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2308324"/>
          </a:xfrm>
          <a:prstGeom prst="rect">
            <a:avLst/>
          </a:prstGeom>
          <a:noFill/>
        </p:spPr>
        <p:txBody>
          <a:bodyPr wrap="square" lIns="0" tIns="0" rIns="0" bIns="0" rtlCol="0">
            <a:spAutoFit/>
          </a:bodyPr>
          <a:lstStyle/>
          <a:p>
            <a:r>
              <a:rPr lang="en-US" sz="75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750" kern="1200" dirty="0">
                <a:solidFill>
                  <a:schemeClr val="tx1"/>
                </a:solidFill>
                <a:latin typeface="Arial"/>
                <a:ea typeface="Arial Unicode MS" panose="020B0604020202020204" pitchFamily="34" charset="-128"/>
                <a:cs typeface="+mn-cs"/>
              </a:rPr>
              <a:t>SAP affiliate company.</a:t>
            </a:r>
          </a:p>
          <a:p>
            <a:pPr>
              <a:spcBef>
                <a:spcPts val="900"/>
              </a:spcBef>
            </a:pPr>
            <a:r>
              <a:rPr lang="en-US" sz="75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750" kern="1200" dirty="0">
                <a:solidFill>
                  <a:schemeClr val="tx1"/>
                </a:solidFill>
                <a:latin typeface="Arial"/>
                <a:ea typeface="Arial Unicode MS" panose="020B0604020202020204" pitchFamily="34" charset="-128"/>
                <a:cs typeface="+mn-cs"/>
              </a:rPr>
            </a:br>
            <a:r>
              <a:rPr lang="en-US" sz="750" kern="1200" dirty="0">
                <a:solidFill>
                  <a:schemeClr val="tx1"/>
                </a:solidFill>
                <a:latin typeface="Arial"/>
                <a:ea typeface="Arial Unicode MS" panose="020B0604020202020204" pitchFamily="34" charset="-128"/>
                <a:cs typeface="+mn-cs"/>
              </a:rPr>
              <a:t>(or an SAP affiliate company) in Germany and other countries. Please see </a:t>
            </a:r>
            <a:r>
              <a:rPr lang="en-US" sz="75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750" kern="1200" dirty="0">
                <a:solidFill>
                  <a:schemeClr val="tx1"/>
                </a:solidFill>
                <a:latin typeface="Arial"/>
                <a:ea typeface="Arial Unicode MS" panose="020B0604020202020204" pitchFamily="34" charset="-128"/>
                <a:cs typeface="+mn-cs"/>
              </a:rPr>
              <a:t> for additional trademark information and notices.</a:t>
            </a:r>
          </a:p>
          <a:p>
            <a:pPr>
              <a:spcBef>
                <a:spcPts val="900"/>
              </a:spcBef>
            </a:pPr>
            <a:r>
              <a:rPr lang="en-US" sz="75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900"/>
              </a:spcBef>
            </a:pPr>
            <a:r>
              <a:rPr lang="en-US" sz="750" kern="1200" dirty="0">
                <a:solidFill>
                  <a:schemeClr val="tx1"/>
                </a:solidFill>
                <a:latin typeface="Arial"/>
                <a:ea typeface="Arial Unicode MS" panose="020B0604020202020204" pitchFamily="34" charset="-128"/>
                <a:cs typeface="+mn-cs"/>
              </a:rPr>
              <a:t>National product specifications may vary.</a:t>
            </a:r>
          </a:p>
          <a:p>
            <a:pPr>
              <a:spcBef>
                <a:spcPts val="900"/>
              </a:spcBef>
            </a:pPr>
            <a:r>
              <a:rPr lang="en-US" sz="75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750" kern="1200" dirty="0">
                <a:solidFill>
                  <a:schemeClr val="tx1"/>
                </a:solidFill>
                <a:latin typeface="Arial"/>
                <a:ea typeface="Arial Unicode MS" panose="020B0604020202020204" pitchFamily="34" charset="-128"/>
                <a:cs typeface="+mn-cs"/>
              </a:rPr>
            </a:br>
            <a:r>
              <a:rPr lang="en-US" sz="75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750" kern="1200" dirty="0">
                <a:solidFill>
                  <a:schemeClr val="tx1"/>
                </a:solidFill>
                <a:latin typeface="Arial"/>
                <a:ea typeface="Arial Unicode MS" panose="020B0604020202020204" pitchFamily="34" charset="-128"/>
                <a:cs typeface="+mn-cs"/>
              </a:rPr>
            </a:br>
            <a:r>
              <a:rPr lang="en-US" sz="75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900"/>
              </a:spcBef>
            </a:pPr>
            <a:r>
              <a:rPr lang="en-US" sz="75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020789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685800" rtl="0" eaLnBrk="1" fontAlgn="auto" latinLnBrk="0" hangingPunct="1">
              <a:lnSpc>
                <a:spcPct val="100000"/>
              </a:lnSpc>
              <a:spcBef>
                <a:spcPct val="0"/>
              </a:spcBef>
              <a:spcAft>
                <a:spcPts val="0"/>
              </a:spcAft>
              <a:buClrTx/>
              <a:buSzTx/>
              <a:buFontTx/>
              <a:buNone/>
              <a:tabLst/>
              <a:defRPr/>
            </a:pPr>
            <a:r>
              <a:rPr lang="en-US" sz="1800" b="1" kern="1200" noProof="0" dirty="0">
                <a:solidFill>
                  <a:schemeClr val="accent2"/>
                </a:solidFill>
                <a:latin typeface="+mj-lt"/>
                <a:ea typeface="+mj-ea"/>
                <a:cs typeface="+mj-cs"/>
              </a:rPr>
              <a:t>© 2016 SAP SE </a:t>
            </a:r>
            <a:r>
              <a:rPr lang="en-US" sz="1800" b="1" kern="1200" noProof="0" dirty="0" err="1">
                <a:solidFill>
                  <a:schemeClr val="accent2"/>
                </a:solidFill>
                <a:latin typeface="+mj-lt"/>
                <a:ea typeface="+mj-ea"/>
                <a:cs typeface="+mj-cs"/>
              </a:rPr>
              <a:t>oder</a:t>
            </a:r>
            <a:r>
              <a:rPr lang="en-US" sz="1800" b="1" kern="1200" noProof="0" dirty="0">
                <a:solidFill>
                  <a:schemeClr val="accent2"/>
                </a:solidFill>
                <a:latin typeface="+mj-lt"/>
                <a:ea typeface="+mj-ea"/>
                <a:cs typeface="+mj-cs"/>
              </a:rPr>
              <a:t> </a:t>
            </a:r>
            <a:r>
              <a:rPr lang="en-US" sz="1800" b="1" kern="1200" noProof="0" dirty="0" err="1">
                <a:solidFill>
                  <a:schemeClr val="accent2"/>
                </a:solidFill>
                <a:latin typeface="+mj-lt"/>
                <a:ea typeface="+mj-ea"/>
                <a:cs typeface="+mj-cs"/>
              </a:rPr>
              <a:t>ein</a:t>
            </a:r>
            <a:r>
              <a:rPr lang="en-US" sz="1800" b="1" kern="1200" noProof="0" dirty="0">
                <a:solidFill>
                  <a:schemeClr val="accent2"/>
                </a:solidFill>
                <a:latin typeface="+mj-lt"/>
                <a:ea typeface="+mj-ea"/>
                <a:cs typeface="+mj-cs"/>
              </a:rPr>
              <a:t> SAP-Konzernunternehmen. </a:t>
            </a:r>
            <a:br>
              <a:rPr lang="en-US" sz="1800" b="1" kern="1200" noProof="0" dirty="0">
                <a:solidFill>
                  <a:schemeClr val="accent2"/>
                </a:solidFill>
                <a:latin typeface="+mj-lt"/>
                <a:ea typeface="+mj-ea"/>
                <a:cs typeface="+mj-cs"/>
              </a:rPr>
            </a:br>
            <a:r>
              <a:rPr lang="en-US" sz="1800" b="1" kern="1200" noProof="0" dirty="0" err="1">
                <a:solidFill>
                  <a:schemeClr val="accent2"/>
                </a:solidFill>
                <a:latin typeface="+mj-lt"/>
                <a:ea typeface="+mj-ea"/>
                <a:cs typeface="+mj-cs"/>
              </a:rPr>
              <a:t>Alle</a:t>
            </a:r>
            <a:r>
              <a:rPr lang="en-US" sz="1800" b="1" kern="1200" noProof="0" dirty="0">
                <a:solidFill>
                  <a:schemeClr val="accent2"/>
                </a:solidFill>
                <a:latin typeface="+mj-lt"/>
                <a:ea typeface="+mj-ea"/>
                <a:cs typeface="+mj-cs"/>
              </a:rPr>
              <a:t> </a:t>
            </a:r>
            <a:r>
              <a:rPr lang="en-US" sz="1800" b="1" kern="1200" noProof="0" dirty="0" err="1">
                <a:solidFill>
                  <a:schemeClr val="accent2"/>
                </a:solidFill>
                <a:latin typeface="+mj-lt"/>
                <a:ea typeface="+mj-ea"/>
                <a:cs typeface="+mj-cs"/>
              </a:rPr>
              <a:t>Rechte</a:t>
            </a:r>
            <a:r>
              <a:rPr lang="en-US" sz="1800" b="1" kern="1200" noProof="0" dirty="0">
                <a:solidFill>
                  <a:schemeClr val="accent2"/>
                </a:solidFill>
                <a:latin typeface="+mj-lt"/>
                <a:ea typeface="+mj-ea"/>
                <a:cs typeface="+mj-cs"/>
              </a:rPr>
              <a:t> </a:t>
            </a:r>
            <a:r>
              <a:rPr lang="en-US" sz="1800" b="1" kern="1200" noProof="0" dirty="0" err="1">
                <a:solidFill>
                  <a:schemeClr val="accent2"/>
                </a:solidFill>
                <a:latin typeface="+mj-lt"/>
                <a:ea typeface="+mj-ea"/>
                <a:cs typeface="+mj-cs"/>
              </a:rPr>
              <a:t>vorbehalten</a:t>
            </a:r>
            <a:r>
              <a:rPr lang="en-US" sz="1800" b="1" kern="1200" noProof="0" dirty="0">
                <a:solidFill>
                  <a:schemeClr val="accent2"/>
                </a:solidFill>
                <a:latin typeface="+mj-lt"/>
                <a:ea typeface="+mj-ea"/>
                <a:cs typeface="+mj-cs"/>
              </a:rPr>
              <a:t>.</a:t>
            </a:r>
          </a:p>
        </p:txBody>
      </p:sp>
      <p:sp>
        <p:nvSpPr>
          <p:cNvPr id="6" name="TextBox 5"/>
          <p:cNvSpPr txBox="1"/>
          <p:nvPr/>
        </p:nvSpPr>
        <p:spPr bwMode="gray">
          <a:xfrm>
            <a:off x="324000" y="1692002"/>
            <a:ext cx="8496150" cy="2769989"/>
          </a:xfrm>
          <a:prstGeom prst="rect">
            <a:avLst/>
          </a:prstGeom>
          <a:noFill/>
        </p:spPr>
        <p:txBody>
          <a:bodyPr wrap="square" lIns="0" tIns="0" rIns="0" bIns="0" rtlCol="0">
            <a:spAutoFit/>
          </a:bodyPr>
          <a:lstStyle/>
          <a:p>
            <a:r>
              <a:rPr lang="en-US" sz="750" kern="1200" noProof="0" dirty="0">
                <a:solidFill>
                  <a:schemeClr val="tx1"/>
                </a:solidFill>
                <a:effectLst/>
                <a:latin typeface="Arial"/>
                <a:ea typeface="+mn-ea"/>
                <a:cs typeface="+mn-cs"/>
              </a:rPr>
              <a:t>Weitergabe und Vervielfältigung dieser Publikation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a:t>
            </a:r>
            <a:r>
              <a:rPr lang="en-US" sz="750" kern="1200" noProof="0" dirty="0" err="1">
                <a:solidFill>
                  <a:schemeClr val="tx1"/>
                </a:solidFill>
                <a:effectLst/>
                <a:latin typeface="Arial"/>
                <a:ea typeface="+mn-ea"/>
                <a:cs typeface="+mn-cs"/>
              </a:rPr>
              <a:t>ein</a:t>
            </a:r>
            <a:r>
              <a:rPr lang="en-US" sz="750" kern="1200" noProof="0" dirty="0">
                <a:solidFill>
                  <a:schemeClr val="tx1"/>
                </a:solidFill>
                <a:effectLst/>
                <a:latin typeface="Arial"/>
                <a:ea typeface="+mn-ea"/>
                <a:cs typeface="+mn-cs"/>
              </a:rPr>
              <a:t> SAP-Konzernunternehmen nicht gestattet.</a:t>
            </a:r>
          </a:p>
          <a:p>
            <a:pPr>
              <a:spcBef>
                <a:spcPts val="900"/>
              </a:spcBef>
            </a:pPr>
            <a:r>
              <a:rPr lang="en-US" sz="75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eingetragene Marken der </a:t>
            </a:r>
            <a:r>
              <a:rPr lang="en-US" sz="750" kern="1200" dirty="0">
                <a:solidFill>
                  <a:schemeClr val="tx1"/>
                </a:solidFill>
                <a:latin typeface="Arial"/>
                <a:ea typeface="Arial Unicode MS" panose="020B0604020202020204" pitchFamily="34" charset="-128"/>
                <a:cs typeface="+mn-cs"/>
              </a:rPr>
              <a:t>SAP SE </a:t>
            </a:r>
            <a:r>
              <a:rPr lang="en-US" sz="750" kern="1200" noProof="0" dirty="0">
                <a:solidFill>
                  <a:schemeClr val="tx1"/>
                </a:solidFill>
                <a:effectLst/>
                <a:latin typeface="Arial"/>
                <a:ea typeface="+mn-ea"/>
                <a:cs typeface="+mn-cs"/>
              </a:rPr>
              <a:t>(</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von einem SAP-Konzernunternehmen) in Deutschland und verschiedenen anderen Ländern weltweit.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Weitere Hinweise und Informationen zum Markenrecht finden Sie unter </a:t>
            </a:r>
            <a:r>
              <a:rPr lang="en-US" sz="750" kern="1200" noProof="0" dirty="0">
                <a:solidFill>
                  <a:schemeClr val="tx1"/>
                </a:solidFill>
                <a:effectLst/>
                <a:latin typeface="Arial"/>
                <a:ea typeface="+mn-ea"/>
                <a:cs typeface="+mn-cs"/>
                <a:hlinkClick r:id="rId2"/>
              </a:rPr>
              <a:t>http://global.sap.com/corporate-de/legal/copyright/index.epx</a:t>
            </a:r>
            <a:r>
              <a:rPr lang="en-US" sz="750" kern="1200" noProof="0" dirty="0">
                <a:solidFill>
                  <a:schemeClr val="tx1"/>
                </a:solidFill>
                <a:effectLst/>
                <a:latin typeface="Arial"/>
                <a:ea typeface="+mn-ea"/>
                <a:cs typeface="+mn-cs"/>
              </a:rPr>
              <a:t>.</a:t>
            </a:r>
          </a:p>
          <a:p>
            <a:pPr>
              <a:spcBef>
                <a:spcPts val="900"/>
              </a:spcBef>
            </a:pPr>
            <a:r>
              <a:rPr lang="en-US" sz="750" kern="1200" noProof="0" dirty="0">
                <a:solidFill>
                  <a:schemeClr val="tx1"/>
                </a:solidFill>
                <a:effectLst/>
                <a:latin typeface="Arial"/>
                <a:ea typeface="+mn-ea"/>
                <a:cs typeface="+mn-cs"/>
              </a:rPr>
              <a:t>Die von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900"/>
              </a:spcBef>
            </a:pPr>
            <a:r>
              <a:rPr lang="en-US" sz="750" kern="1200" noProof="0" dirty="0">
                <a:solidFill>
                  <a:schemeClr val="tx1"/>
                </a:solidFill>
                <a:effectLst/>
                <a:latin typeface="Arial"/>
                <a:ea typeface="+mn-ea"/>
                <a:cs typeface="+mn-cs"/>
              </a:rPr>
              <a:t>Produkte können länderspezifische Unterschiede aufweisen.</a:t>
            </a:r>
          </a:p>
          <a:p>
            <a:pPr>
              <a:spcBef>
                <a:spcPts val="900"/>
              </a:spcBef>
            </a:pPr>
            <a:r>
              <a:rPr lang="en-US" sz="750" kern="1200" noProof="0" dirty="0">
                <a:solidFill>
                  <a:schemeClr val="tx1"/>
                </a:solidFill>
                <a:effectLst/>
                <a:latin typeface="Arial"/>
                <a:ea typeface="+mn-ea"/>
                <a:cs typeface="+mn-cs"/>
              </a:rPr>
              <a:t>Die vorliegenden Unterlagen werden von der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einem SAP-Konzernunternehmen bereitgestellt und dienen ausschließlich zu Informations-zwecken. Die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ihre </a:t>
            </a:r>
            <a:r>
              <a:rPr lang="en-US" sz="750" kern="1200" noProof="0" dirty="0" err="1">
                <a:solidFill>
                  <a:schemeClr val="tx1"/>
                </a:solidFill>
                <a:effectLst/>
                <a:latin typeface="Arial"/>
                <a:ea typeface="+mn-ea"/>
                <a:cs typeface="+mn-cs"/>
              </a:rPr>
              <a:t>Konzernunternehmen</a:t>
            </a:r>
            <a:r>
              <a:rPr lang="en-US" sz="750" kern="1200" noProof="0" dirty="0">
                <a:solidFill>
                  <a:schemeClr val="tx1"/>
                </a:solidFill>
                <a:effectLst/>
                <a:latin typeface="Arial"/>
                <a:ea typeface="+mn-ea"/>
                <a:cs typeface="+mn-cs"/>
              </a:rPr>
              <a:t> übernehmen keinerlei Haftung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Gewährleistung für Fehler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Unvollständigkeiten in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dieser Publikation. Die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a:t>
            </a:r>
            <a:r>
              <a:rPr lang="en-US" sz="750" kern="1200" noProof="0" dirty="0" err="1">
                <a:solidFill>
                  <a:schemeClr val="tx1"/>
                </a:solidFill>
                <a:effectLst/>
                <a:latin typeface="Arial"/>
                <a:ea typeface="+mn-ea"/>
                <a:cs typeface="+mn-cs"/>
              </a:rPr>
              <a:t>ein</a:t>
            </a:r>
            <a:r>
              <a:rPr lang="en-US" sz="750" kern="1200" noProof="0" dirty="0">
                <a:solidFill>
                  <a:schemeClr val="tx1"/>
                </a:solidFill>
                <a:effectLst/>
                <a:latin typeface="Arial"/>
                <a:ea typeface="+mn-ea"/>
                <a:cs typeface="+mn-cs"/>
              </a:rPr>
              <a:t> SAP-Konzernunternehmen steht lediglich für Produkte und Dienstleistungen nach der Maßgabe </a:t>
            </a:r>
            <a:r>
              <a:rPr lang="en-US" sz="750" kern="1200" noProof="0" dirty="0" err="1">
                <a:solidFill>
                  <a:schemeClr val="tx1"/>
                </a:solidFill>
                <a:effectLst/>
                <a:latin typeface="Arial"/>
                <a:ea typeface="+mn-ea"/>
                <a:cs typeface="+mn-cs"/>
              </a:rPr>
              <a:t>ein</a:t>
            </a:r>
            <a:r>
              <a:rPr lang="en-US" sz="75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900"/>
              </a:spcBef>
            </a:pPr>
            <a:r>
              <a:rPr lang="en-US" sz="750" kern="1200" noProof="0" dirty="0">
                <a:solidFill>
                  <a:schemeClr val="tx1"/>
                </a:solidFill>
                <a:effectLst/>
                <a:latin typeface="Arial"/>
                <a:ea typeface="+mn-ea"/>
                <a:cs typeface="+mn-cs"/>
              </a:rPr>
              <a:t>Insbesondere sind die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ihre </a:t>
            </a:r>
            <a:r>
              <a:rPr lang="en-US" sz="750" kern="1200" noProof="0" dirty="0" err="1">
                <a:solidFill>
                  <a:schemeClr val="tx1"/>
                </a:solidFill>
                <a:effectLst/>
                <a:latin typeface="Arial"/>
                <a:ea typeface="+mn-ea"/>
                <a:cs typeface="+mn-cs"/>
              </a:rPr>
              <a:t>Konzernunternehmen</a:t>
            </a:r>
            <a:r>
              <a:rPr lang="en-US" sz="750" kern="1200" noProof="0" dirty="0">
                <a:solidFill>
                  <a:schemeClr val="tx1"/>
                </a:solidFill>
                <a:effectLst/>
                <a:latin typeface="Arial"/>
                <a:ea typeface="+mn-ea"/>
                <a:cs typeface="+mn-cs"/>
              </a:rPr>
              <a:t> in keiner Weise verpflichtet, in dieser Publikation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einer zugehörigen Präsentation dargestellte Geschäftsabläufe zu verfolgen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hierin wiedergegebene Funktionen zu entwickeln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zu veröffentlichen. Diese Publikation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eine zugehörige Präsentation, die Strategie und etwaige künftige Entwicklungen, Produkte und/</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Plattformen der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ihrer Konzern-</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unternehmen können von der </a:t>
            </a:r>
            <a:r>
              <a:rPr lang="en-US" sz="750" kern="1200" dirty="0">
                <a:solidFill>
                  <a:schemeClr val="tx1"/>
                </a:solidFill>
                <a:latin typeface="Arial"/>
                <a:ea typeface="Arial Unicode MS" panose="020B0604020202020204" pitchFamily="34" charset="-128"/>
                <a:cs typeface="+mn-cs"/>
              </a:rPr>
              <a:t>SAP SE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ihren </a:t>
            </a:r>
            <a:r>
              <a:rPr lang="en-US" sz="750" kern="1200" noProof="0" dirty="0" err="1">
                <a:solidFill>
                  <a:schemeClr val="tx1"/>
                </a:solidFill>
                <a:effectLst/>
                <a:latin typeface="Arial"/>
                <a:ea typeface="+mn-ea"/>
                <a:cs typeface="+mn-cs"/>
              </a:rPr>
              <a:t>Konzernunternehmen</a:t>
            </a:r>
            <a:r>
              <a:rPr lang="en-US" sz="750" kern="1200" noProof="0" dirty="0">
                <a:solidFill>
                  <a:schemeClr val="tx1"/>
                </a:solidFill>
                <a:effectLst/>
                <a:latin typeface="Arial"/>
                <a:ea typeface="+mn-ea"/>
                <a:cs typeface="+mn-cs"/>
              </a:rPr>
              <a:t> jederzeit und ohne Angabe von Gründen unangekündigt geändert werden.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750" kern="1200" noProof="0" dirty="0" err="1">
                <a:solidFill>
                  <a:schemeClr val="tx1"/>
                </a:solidFill>
                <a:effectLst/>
                <a:latin typeface="Arial"/>
                <a:ea typeface="+mn-ea"/>
                <a:cs typeface="+mn-cs"/>
              </a:rPr>
              <a:t>oder</a:t>
            </a:r>
            <a:r>
              <a:rPr lang="en-US" sz="75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750" kern="1200" noProof="0" dirty="0">
                <a:solidFill>
                  <a:schemeClr val="tx1"/>
                </a:solidFill>
                <a:effectLst/>
                <a:latin typeface="Arial"/>
                <a:ea typeface="+mn-ea"/>
                <a:cs typeface="+mn-cs"/>
              </a:rPr>
            </a:br>
            <a:r>
              <a:rPr lang="en-US" sz="75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225539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67500" tIns="54000" rIns="67500" bIns="54000" rtlCol="0" anchor="ctr"/>
          <a:lstStyle/>
          <a:p>
            <a:pPr algn="ctr">
              <a:spcBef>
                <a:spcPct val="50000"/>
              </a:spcBef>
              <a:buClr>
                <a:srgbClr val="F0AB00"/>
              </a:buClr>
              <a:buSzPct val="80000"/>
            </a:pPr>
            <a:endParaRPr lang="en-US" sz="1350"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36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algn="ctr">
              <a:spcBef>
                <a:spcPct val="50000"/>
              </a:spcBef>
              <a:buClr>
                <a:srgbClr val="F0AB00"/>
              </a:buClr>
              <a:buSzPct val="80000"/>
            </a:pPr>
            <a:endParaRPr lang="en-US" sz="12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2"/>
            <a:ext cx="6840000" cy="492443"/>
          </a:xfrm>
        </p:spPr>
        <p:txBody>
          <a:bodyPr anchor="t" anchorCtr="0">
            <a:noAutofit/>
          </a:bodyPr>
          <a:lstStyle>
            <a:lvl1pPr marL="0" marR="0" indent="0" algn="l" defTabSz="685800" rtl="0" eaLnBrk="1" fontAlgn="auto" latinLnBrk="0" hangingPunct="1">
              <a:lnSpc>
                <a:spcPct val="100000"/>
              </a:lnSpc>
              <a:spcBef>
                <a:spcPts val="0"/>
              </a:spcBef>
              <a:spcAft>
                <a:spcPts val="0"/>
              </a:spcAft>
              <a:buClr>
                <a:schemeClr val="accent1"/>
              </a:buClr>
              <a:buSzPct val="80000"/>
              <a:buFontTx/>
              <a:buNone/>
              <a:tabLst/>
              <a:defRPr sz="1200" b="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1" y="6079068"/>
            <a:ext cx="2571749" cy="493672"/>
          </a:xfrm>
          <a:prstGeom prst="rect">
            <a:avLst/>
          </a:prstGeom>
        </p:spPr>
      </p:pic>
    </p:spTree>
    <p:extLst>
      <p:ext uri="{BB962C8B-B14F-4D97-AF65-F5344CB8AC3E}">
        <p14:creationId xmlns:p14="http://schemas.microsoft.com/office/powerpoint/2010/main" val="2363043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asic Para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411480"/>
            <a:ext cx="6858000" cy="914400"/>
          </a:xfrm>
          <a:prstGeom prst="rect">
            <a:avLst/>
          </a:prstGeom>
        </p:spPr>
        <p:txBody>
          <a:bodyPr/>
          <a:lstStyle>
            <a:lvl1pPr>
              <a:defRPr b="0" i="0">
                <a:latin typeface="Arial Black"/>
                <a:cs typeface="Arial Black"/>
              </a:defRPr>
            </a:lvl1pPr>
          </a:lstStyle>
          <a:p>
            <a:r>
              <a:rPr lang="en-US" dirty="0"/>
              <a:t>Click to edit master title style</a:t>
            </a:r>
          </a:p>
        </p:txBody>
      </p:sp>
      <p:sp>
        <p:nvSpPr>
          <p:cNvPr id="3" name="Subtitle 2"/>
          <p:cNvSpPr>
            <a:spLocks noGrp="1"/>
          </p:cNvSpPr>
          <p:nvPr>
            <p:ph type="subTitle" idx="1" hasCustomPrompt="1"/>
          </p:nvPr>
        </p:nvSpPr>
        <p:spPr>
          <a:xfrm>
            <a:off x="411480" y="1752600"/>
            <a:ext cx="8351520" cy="4191000"/>
          </a:xfrm>
          <a:prstGeom prst="rect">
            <a:avLst/>
          </a:prstGeom>
        </p:spPr>
        <p:txBody>
          <a:bodyPr/>
          <a:lstStyle>
            <a:lvl1pPr marL="0" indent="0" algn="l">
              <a:lnSpc>
                <a:spcPct val="110000"/>
              </a:lnSpc>
              <a:spcAft>
                <a:spcPts val="506"/>
              </a:spcAft>
              <a:buFont typeface="Arial" panose="020B0604020202020204" pitchFamily="34" charset="0"/>
              <a:buNone/>
              <a:defRPr sz="760" baseline="0">
                <a:solidFill>
                  <a:schemeClr val="tx1"/>
                </a:solidFill>
                <a:latin typeface="Cambria"/>
                <a:cs typeface="Cambria"/>
              </a:defRPr>
            </a:lvl1pPr>
            <a:lvl2pPr marL="192877" indent="0" algn="l">
              <a:buFont typeface="Arial" panose="020B0604020202020204" pitchFamily="34" charset="0"/>
              <a:buNone/>
              <a:defRPr>
                <a:solidFill>
                  <a:schemeClr val="tx1"/>
                </a:solidFill>
              </a:defRPr>
            </a:lvl2pPr>
            <a:lvl3pPr marL="385754" indent="0" algn="l">
              <a:buFont typeface="Arial" panose="020B0604020202020204" pitchFamily="34" charset="0"/>
              <a:buNone/>
              <a:defRPr>
                <a:solidFill>
                  <a:schemeClr val="tx1"/>
                </a:solidFill>
              </a:defRPr>
            </a:lvl3pPr>
            <a:lvl4pPr marL="578630" indent="0" algn="l">
              <a:buFont typeface="Arial" panose="020B0604020202020204" pitchFamily="34" charset="0"/>
              <a:buNone/>
              <a:defRPr>
                <a:solidFill>
                  <a:schemeClr val="tx1"/>
                </a:solidFill>
              </a:defRPr>
            </a:lvl4pPr>
            <a:lvl5pPr marL="771506" indent="0" algn="l">
              <a:buFont typeface="Arial" panose="020B0604020202020204" pitchFamily="34" charset="0"/>
              <a:buNone/>
              <a:defRPr>
                <a:solidFill>
                  <a:schemeClr val="tx1"/>
                </a:solidFill>
              </a:defRPr>
            </a:lvl5pPr>
            <a:lvl6pPr marL="964382" indent="0" algn="ctr">
              <a:buNone/>
              <a:defRPr>
                <a:solidFill>
                  <a:schemeClr val="tx1">
                    <a:tint val="75000"/>
                  </a:schemeClr>
                </a:solidFill>
              </a:defRPr>
            </a:lvl6pPr>
            <a:lvl7pPr marL="1157259" indent="0" algn="ctr">
              <a:buNone/>
              <a:defRPr>
                <a:solidFill>
                  <a:schemeClr val="tx1">
                    <a:tint val="75000"/>
                  </a:schemeClr>
                </a:solidFill>
              </a:defRPr>
            </a:lvl7pPr>
            <a:lvl8pPr marL="1350135" indent="0" algn="ctr">
              <a:buNone/>
              <a:defRPr>
                <a:solidFill>
                  <a:schemeClr val="tx1">
                    <a:tint val="75000"/>
                  </a:schemeClr>
                </a:solidFill>
              </a:defRPr>
            </a:lvl8pPr>
            <a:lvl9pPr marL="154301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11163" y="6375563"/>
            <a:ext cx="1143000" cy="184665"/>
          </a:xfrm>
          <a:prstGeom prst="rect">
            <a:avLst/>
          </a:prstGeom>
        </p:spPr>
        <p:txBody>
          <a:bodyPr anchor="ct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561835" y="6375757"/>
            <a:ext cx="228598" cy="184665"/>
          </a:xfrm>
          <a:prstGeom prst="rect">
            <a:avLst/>
          </a:prstGeom>
        </p:spPr>
        <p:txBody>
          <a:bodyPr anchor="ctr"/>
          <a:lstStyle>
            <a:lvl1pPr>
              <a:defRPr sz="338"/>
            </a:lvl1pPr>
          </a:lstStyle>
          <a:p>
            <a:fld id="{FF74FD0C-C212-3E42-822A-D9927A3F32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103628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4770615" y="1620000"/>
            <a:ext cx="3994960" cy="4716000"/>
          </a:xfrm>
          <a:noFill/>
        </p:spPr>
        <p:txBody>
          <a:bodyPr vert="horz" lIns="0" tIns="1512000" rIns="0" bIns="0" rtlCol="0" anchor="t" anchorCtr="0">
            <a:noAutofit/>
          </a:bodyPr>
          <a:lstStyle>
            <a:lvl1pPr marL="0" indent="0" algn="ctr" defTabSz="612151" rtl="0" eaLnBrk="1" latinLnBrk="0" hangingPunct="1">
              <a:spcBef>
                <a:spcPts val="1085"/>
              </a:spcBef>
              <a:buClr>
                <a:schemeClr val="accent1"/>
              </a:buClr>
              <a:buSzPct val="80000"/>
              <a:buFontTx/>
              <a:buNone/>
              <a:defRPr lang="de-DE" sz="9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377901" y="1620000"/>
            <a:ext cx="399496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3"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8389444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General paragraph with bulleted list">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411165" y="1633731"/>
            <a:ext cx="8351521" cy="4427221"/>
          </a:xfrm>
          <a:prstGeom prst="rect">
            <a:avLst/>
          </a:prstGeom>
        </p:spPr>
        <p:txBody>
          <a:bodyPr lIns="137160">
            <a:normAutofit/>
          </a:bodyPr>
          <a:lstStyle>
            <a:lvl1pPr algn="l">
              <a:lnSpc>
                <a:spcPct val="120000"/>
              </a:lnSpc>
              <a:spcAft>
                <a:spcPts val="450"/>
              </a:spcAft>
              <a:defRPr sz="1200" b="0" i="0">
                <a:latin typeface="Cambria" charset="0"/>
                <a:ea typeface="Cambria" charset="0"/>
                <a:cs typeface="Cambria" charset="0"/>
              </a:defRPr>
            </a:lvl1pPr>
            <a:lvl2pPr marL="171446" indent="-171446" algn="l">
              <a:lnSpc>
                <a:spcPct val="120000"/>
              </a:lnSpc>
              <a:spcAft>
                <a:spcPts val="450"/>
              </a:spcAft>
              <a:buFont typeface="Arial" panose="020B0604020202020204" pitchFamily="34" charset="0"/>
              <a:buChar char="•"/>
              <a:defRPr sz="1200"/>
            </a:lvl2pPr>
            <a:lvl3pPr marL="342892" indent="-171446" algn="l">
              <a:lnSpc>
                <a:spcPct val="120000"/>
              </a:lnSpc>
              <a:spcAft>
                <a:spcPts val="450"/>
              </a:spcAft>
              <a:buFont typeface="Arial" panose="020B0604020202020204" pitchFamily="34" charset="0"/>
              <a:buChar char="•"/>
              <a:defRPr sz="1200"/>
            </a:lvl3pPr>
            <a:lvl4pPr marL="514337" indent="-171446" algn="l">
              <a:lnSpc>
                <a:spcPct val="120000"/>
              </a:lnSpc>
              <a:spcAft>
                <a:spcPts val="450"/>
              </a:spcAft>
              <a:buFont typeface="Arial" panose="020B0604020202020204" pitchFamily="34" charset="0"/>
              <a:buChar char="•"/>
              <a:defRPr sz="1200"/>
            </a:lvl4pPr>
            <a:lvl5pPr marL="685784" indent="-171446" algn="l">
              <a:lnSpc>
                <a:spcPct val="120000"/>
              </a:lnSpc>
              <a:spcAft>
                <a:spcPts val="450"/>
              </a:spcAft>
              <a:buFont typeface="Arial" panose="020B0604020202020204" pitchFamily="34" charset="0"/>
              <a:buChar char="•"/>
              <a:defRPr sz="1200"/>
            </a:lvl5pPr>
            <a:lvl6pPr marL="857229" indent="-171446">
              <a:lnSpc>
                <a:spcPct val="120000"/>
              </a:lnSpc>
              <a:spcAft>
                <a:spcPts val="450"/>
              </a:spcAft>
              <a:buFont typeface="Arial" panose="020B0604020202020204" pitchFamily="34" charset="0"/>
              <a:buChar char="•"/>
              <a:defRPr sz="1200"/>
            </a:lvl6pPr>
            <a:lvl7pPr marL="1028675" indent="-171446">
              <a:lnSpc>
                <a:spcPct val="120000"/>
              </a:lnSpc>
              <a:spcAft>
                <a:spcPts val="450"/>
              </a:spcAft>
              <a:buFont typeface="Arial" panose="020B0604020202020204" pitchFamily="34" charset="0"/>
              <a:buChar char="•"/>
              <a:defRPr sz="1200"/>
            </a:lvl7pPr>
            <a:lvl8pPr marL="1200120" indent="-171446">
              <a:lnSpc>
                <a:spcPct val="120000"/>
              </a:lnSpc>
              <a:spcBef>
                <a:spcPts val="0"/>
              </a:spcBef>
              <a:spcAft>
                <a:spcPts val="450"/>
              </a:spcAft>
              <a:buFont typeface="Arial" panose="020B0604020202020204" pitchFamily="34" charset="0"/>
              <a:buChar char="•"/>
              <a:defRPr sz="1200"/>
            </a:lvl8pPr>
            <a:lvl9pPr marL="1371566" indent="-171446">
              <a:lnSpc>
                <a:spcPct val="120000"/>
              </a:lnSpc>
              <a:buFont typeface="Courier New" charset="0"/>
              <a:buChar char="o"/>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 Eighth level</a:t>
            </a:r>
          </a:p>
          <a:p>
            <a:pPr lvl="8"/>
            <a:endParaRPr lang="en-US" dirty="0"/>
          </a:p>
        </p:txBody>
      </p:sp>
      <p:sp>
        <p:nvSpPr>
          <p:cNvPr id="4" name="Title 1"/>
          <p:cNvSpPr>
            <a:spLocks noGrp="1"/>
          </p:cNvSpPr>
          <p:nvPr>
            <p:ph type="ctrTitle" hasCustomPrompt="1"/>
          </p:nvPr>
        </p:nvSpPr>
        <p:spPr>
          <a:xfrm>
            <a:off x="411480" y="414531"/>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dirty="0"/>
              <a:t>Click to edit master title style</a:t>
            </a:r>
            <a:br>
              <a:rPr lang="en-US" dirty="0"/>
            </a:b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5126" y="809287"/>
            <a:ext cx="1387632" cy="360637"/>
          </a:xfrm>
          <a:prstGeom prst="rect">
            <a:avLst/>
          </a:prstGeom>
        </p:spPr>
      </p:pic>
    </p:spTree>
    <p:extLst>
      <p:ext uri="{BB962C8B-B14F-4D97-AF65-F5344CB8AC3E}">
        <p14:creationId xmlns:p14="http://schemas.microsoft.com/office/powerpoint/2010/main" val="2635206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er with bulleted lis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11165" y="1633730"/>
            <a:ext cx="8351521" cy="4427221"/>
          </a:xfrm>
          <a:prstGeom prst="rect">
            <a:avLst/>
          </a:prstGeom>
        </p:spPr>
        <p:txBody>
          <a:bodyPr lIns="137160">
            <a:normAutofit/>
          </a:bodyPr>
          <a:lstStyle>
            <a:lvl1pPr algn="l">
              <a:lnSpc>
                <a:spcPct val="120000"/>
              </a:lnSpc>
              <a:spcAft>
                <a:spcPts val="450"/>
              </a:spcAft>
              <a:defRPr sz="1200" b="1" i="0">
                <a:latin typeface="Cambria" charset="0"/>
                <a:ea typeface="Cambria" charset="0"/>
                <a:cs typeface="Cambria" charset="0"/>
              </a:defRPr>
            </a:lvl1pPr>
            <a:lvl2pPr marL="171450" indent="-171450" algn="l">
              <a:lnSpc>
                <a:spcPct val="120000"/>
              </a:lnSpc>
              <a:spcAft>
                <a:spcPts val="450"/>
              </a:spcAft>
              <a:buFont typeface="Arial" panose="020B0604020202020204" pitchFamily="34" charset="0"/>
              <a:buChar char="•"/>
              <a:defRPr sz="1200"/>
            </a:lvl2pPr>
            <a:lvl3pPr marL="342900" indent="-171450" algn="l">
              <a:lnSpc>
                <a:spcPct val="120000"/>
              </a:lnSpc>
              <a:spcAft>
                <a:spcPts val="450"/>
              </a:spcAft>
              <a:buFont typeface="Arial" panose="020B0604020202020204" pitchFamily="34" charset="0"/>
              <a:buChar char="•"/>
              <a:defRPr sz="1200"/>
            </a:lvl3pPr>
            <a:lvl4pPr marL="514350" indent="-171450" algn="l">
              <a:lnSpc>
                <a:spcPct val="120000"/>
              </a:lnSpc>
              <a:spcAft>
                <a:spcPts val="450"/>
              </a:spcAft>
              <a:buFont typeface="Arial" panose="020B0604020202020204" pitchFamily="34" charset="0"/>
              <a:buChar char="•"/>
              <a:defRPr sz="1200"/>
            </a:lvl4pPr>
            <a:lvl5pPr marL="685800" indent="-171450" algn="l">
              <a:lnSpc>
                <a:spcPct val="120000"/>
              </a:lnSpc>
              <a:spcAft>
                <a:spcPts val="450"/>
              </a:spcAft>
              <a:buFont typeface="Arial" panose="020B0604020202020204" pitchFamily="34" charset="0"/>
              <a:buChar char="•"/>
              <a:defRPr sz="1200"/>
            </a:lvl5pPr>
            <a:lvl6pPr marL="857250" indent="-171450">
              <a:lnSpc>
                <a:spcPct val="120000"/>
              </a:lnSpc>
              <a:spcAft>
                <a:spcPts val="450"/>
              </a:spcAft>
              <a:buFont typeface="Arial" panose="020B0604020202020204" pitchFamily="34" charset="0"/>
              <a:buChar char="•"/>
              <a:defRPr sz="1200"/>
            </a:lvl6pPr>
            <a:lvl7pPr marL="1028700" indent="-171450">
              <a:lnSpc>
                <a:spcPct val="120000"/>
              </a:lnSpc>
              <a:spcAft>
                <a:spcPts val="450"/>
              </a:spcAft>
              <a:buFont typeface="Arial" panose="020B0604020202020204" pitchFamily="34" charset="0"/>
              <a:buChar char="•"/>
              <a:defRPr sz="1200"/>
            </a:lvl7pPr>
            <a:lvl8pPr marL="1200150" indent="-171450">
              <a:lnSpc>
                <a:spcPct val="120000"/>
              </a:lnSpc>
              <a:spcBef>
                <a:spcPts val="0"/>
              </a:spcBef>
              <a:spcAft>
                <a:spcPts val="450"/>
              </a:spcAft>
              <a:buFont typeface="Arial" panose="020B0604020202020204" pitchFamily="34" charset="0"/>
              <a:buChar char="•"/>
              <a:defRPr sz="1200"/>
            </a:lvl8pPr>
            <a:lvl9pPr marL="1371600" indent="-171450">
              <a:lnSpc>
                <a:spcPct val="120000"/>
              </a:lnSpc>
              <a:buFont typeface="Courier New" charset="0"/>
              <a:buChar char="o"/>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endParaRPr lang="en-US"/>
          </a:p>
        </p:txBody>
      </p:sp>
      <p:sp>
        <p:nvSpPr>
          <p:cNvPr id="4" name="Title 1"/>
          <p:cNvSpPr>
            <a:spLocks noGrp="1"/>
          </p:cNvSpPr>
          <p:nvPr>
            <p:ph type="ctrTitle" hasCustomPrompt="1"/>
          </p:nvPr>
        </p:nvSpPr>
        <p:spPr>
          <a:xfrm>
            <a:off x="411480" y="414530"/>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41628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9"/>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675"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1" y="6628491"/>
            <a:ext cx="2541105" cy="103875"/>
          </a:xfrm>
          <a:prstGeom prst="rect">
            <a:avLst/>
          </a:prstGeom>
          <a:noFill/>
        </p:spPr>
        <p:txBody>
          <a:bodyPr wrap="none" lIns="54000" tIns="0" rIns="0" bIns="0" rtlCol="0">
            <a:spAutoFit/>
          </a:bodyPr>
          <a:lstStyle/>
          <a:p>
            <a:pPr marL="100013" indent="-100013" algn="l">
              <a:buClr>
                <a:schemeClr val="bg1"/>
              </a:buClr>
              <a:buFont typeface="Arial" pitchFamily="34" charset="0"/>
              <a:buChar char="©"/>
              <a:tabLst/>
            </a:pPr>
            <a:r>
              <a:rPr lang="en-US" sz="675" noProof="0" dirty="0">
                <a:solidFill>
                  <a:schemeClr val="bg1"/>
                </a:solidFill>
              </a:rPr>
              <a:t>2016 SAP SE or an SAP affiliate company. All rights reserved.</a:t>
            </a:r>
          </a:p>
        </p:txBody>
      </p:sp>
      <p:sp>
        <p:nvSpPr>
          <p:cNvPr id="34" name="TextBox 33"/>
          <p:cNvSpPr txBox="1"/>
          <p:nvPr/>
        </p:nvSpPr>
        <p:spPr bwMode="black">
          <a:xfrm>
            <a:off x="8662999" y="6628491"/>
            <a:ext cx="160326" cy="103875"/>
          </a:xfrm>
          <a:prstGeom prst="rect">
            <a:avLst/>
          </a:prstGeom>
          <a:noFill/>
        </p:spPr>
        <p:txBody>
          <a:bodyPr wrap="none" lIns="0" tIns="0" rIns="54000" bIns="0" rtlCol="0">
            <a:spAutoFit/>
          </a:bodyPr>
          <a:lstStyle/>
          <a:p>
            <a:pPr marL="70247" indent="-70247" algn="r">
              <a:buClr>
                <a:schemeClr val="accent2"/>
              </a:buClr>
              <a:buFont typeface="Arial" pitchFamily="34" charset="0"/>
              <a:buNone/>
            </a:pPr>
            <a:fld id="{0BDC132A-5C91-4078-9777-31DA19A62E0A}" type="slidenum">
              <a:rPr lang="en-US" sz="675" baseline="0" noProof="0" smtClean="0">
                <a:solidFill>
                  <a:schemeClr val="bg1"/>
                </a:solidFill>
              </a:rPr>
              <a:pPr marL="70247" indent="-70247" algn="r">
                <a:buClr>
                  <a:schemeClr val="accent2"/>
                </a:buClr>
                <a:buFont typeface="Arial" pitchFamily="34" charset="0"/>
                <a:buNone/>
              </a:pPr>
              <a:t>‹#›</a:t>
            </a:fld>
            <a:endParaRPr lang="en-US" sz="675" noProof="0" dirty="0">
              <a:solidFill>
                <a:schemeClr val="bg1"/>
              </a:solidFill>
            </a:endParaRPr>
          </a:p>
        </p:txBody>
      </p:sp>
      <p:sp>
        <p:nvSpPr>
          <p:cNvPr id="12" name="Round Same Side Corner Rectangle 11"/>
          <p:cNvSpPr/>
          <p:nvPr/>
        </p:nvSpPr>
        <p:spPr bwMode="gray">
          <a:xfrm>
            <a:off x="7039898" y="112458"/>
            <a:ext cx="1780103" cy="423087"/>
          </a:xfrm>
          <a:prstGeom prst="round2SameRect">
            <a:avLst>
              <a:gd name="adj1" fmla="val 0"/>
              <a:gd name="adj2" fmla="val 32353"/>
            </a:avLst>
          </a:prstGeom>
          <a:solidFill>
            <a:schemeClr val="accent1"/>
          </a:solidFill>
          <a:ln w="6350" algn="ctr">
            <a:noFill/>
            <a:miter lim="800000"/>
            <a:headEnd/>
            <a:tailEnd/>
          </a:ln>
        </p:spPr>
        <p:txBody>
          <a:bodyPr lIns="67500" tIns="54000" rIns="67500" bIns="54000" rtlCol="0" anchor="ctr"/>
          <a:lstStyle/>
          <a:p>
            <a:pPr marR="0" algn="ctr" defTabSz="685800"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5"/>
            <a:ext cx="1905000" cy="103875"/>
          </a:xfrm>
          <a:prstGeom prst="rect">
            <a:avLst/>
          </a:prstGeom>
          <a:noFill/>
        </p:spPr>
        <p:txBody>
          <a:bodyPr vert="horz" wrap="square" lIns="0" tIns="0" rIns="0" bIns="0" rtlCol="0">
            <a:spAutoFit/>
          </a:bodyPr>
          <a:lstStyle/>
          <a:p>
            <a:pPr algn="l" fontAlgn="base">
              <a:spcBef>
                <a:spcPts val="450"/>
              </a:spcBef>
              <a:spcAft>
                <a:spcPct val="0"/>
              </a:spcAft>
              <a:buClr>
                <a:srgbClr val="F0AB00"/>
              </a:buClr>
              <a:buSzPct val="80000"/>
            </a:pPr>
            <a:r>
              <a:rPr kumimoji="0" lang="en-US" sz="675"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89996410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Lst>
  <p:hf hdr="0" ftr="0" dt="0"/>
  <p:txStyles>
    <p:titleStyle>
      <a:lvl1pPr algn="l" defTabSz="685800" rtl="0" eaLnBrk="1" latinLnBrk="0" hangingPunct="1">
        <a:spcBef>
          <a:spcPct val="0"/>
        </a:spcBef>
        <a:buNone/>
        <a:defRPr sz="1800" b="1" kern="1200">
          <a:solidFill>
            <a:schemeClr val="accent2"/>
          </a:solidFill>
          <a:latin typeface="+mj-lt"/>
          <a:ea typeface="+mj-ea"/>
          <a:cs typeface="+mj-cs"/>
        </a:defRPr>
      </a:lvl1pPr>
    </p:titleStyle>
    <p:bodyStyle>
      <a:lvl1pPr marL="0" indent="0" algn="l" defTabSz="685800" rtl="0" eaLnBrk="1" latinLnBrk="0" hangingPunct="1">
        <a:spcBef>
          <a:spcPts val="1215"/>
        </a:spcBef>
        <a:buClr>
          <a:schemeClr val="accent1"/>
        </a:buClr>
        <a:buSzPct val="80000"/>
        <a:buFontTx/>
        <a:buNone/>
        <a:defRPr sz="1350" b="1" kern="1200">
          <a:solidFill>
            <a:schemeClr val="tx1"/>
          </a:solidFill>
          <a:latin typeface="+mn-lt"/>
          <a:ea typeface="+mn-ea"/>
          <a:cs typeface="+mn-cs"/>
        </a:defRPr>
      </a:lvl1pPr>
      <a:lvl2pPr marL="0" indent="0" algn="l" defTabSz="685800" rtl="0" eaLnBrk="1" latinLnBrk="0" hangingPunct="1">
        <a:spcBef>
          <a:spcPts val="450"/>
        </a:spcBef>
        <a:buClr>
          <a:schemeClr val="accent1"/>
        </a:buClr>
        <a:buSzPct val="80000"/>
        <a:buFont typeface="Wingdings" pitchFamily="2" charset="2"/>
        <a:buNone/>
        <a:defRPr sz="1350" kern="1200">
          <a:solidFill>
            <a:schemeClr val="tx1"/>
          </a:solidFill>
          <a:latin typeface="+mn-lt"/>
          <a:ea typeface="+mn-ea"/>
          <a:cs typeface="+mn-cs"/>
        </a:defRPr>
      </a:lvl2pPr>
      <a:lvl3pPr marL="135000" indent="-135000" algn="l" defTabSz="685800" rtl="0" eaLnBrk="1" latinLnBrk="0" hangingPunct="1">
        <a:spcBef>
          <a:spcPts val="300"/>
        </a:spcBef>
        <a:buClr>
          <a:schemeClr val="accent1"/>
        </a:buClr>
        <a:buSzPct val="100000"/>
        <a:buFont typeface="Wingdings" pitchFamily="2" charset="2"/>
        <a:buChar char=""/>
        <a:defRPr sz="1200" kern="1200">
          <a:solidFill>
            <a:schemeClr val="tx1"/>
          </a:solidFill>
          <a:latin typeface="+mn-lt"/>
          <a:ea typeface="+mn-ea"/>
          <a:cs typeface="+mn-cs"/>
        </a:defRPr>
      </a:lvl3pPr>
      <a:lvl4pPr marL="270000" indent="-135000" algn="l" defTabSz="685800" rtl="0" eaLnBrk="1" latinLnBrk="0" hangingPunct="1">
        <a:spcBef>
          <a:spcPts val="300"/>
        </a:spcBef>
        <a:buClr>
          <a:schemeClr val="tx1"/>
        </a:buClr>
        <a:buSzPct val="100000"/>
        <a:buFont typeface="Arial" pitchFamily="34" charset="0"/>
        <a:buChar char="–"/>
        <a:defRPr sz="1050" kern="1200">
          <a:solidFill>
            <a:schemeClr val="tx1"/>
          </a:solidFill>
          <a:latin typeface="+mn-lt"/>
          <a:ea typeface="+mn-ea"/>
          <a:cs typeface="+mn-cs"/>
        </a:defRPr>
      </a:lvl4pPr>
      <a:lvl5pPr marL="406004" indent="-135000" algn="l" defTabSz="685800" rtl="0" eaLnBrk="1" latinLnBrk="0" hangingPunct="1">
        <a:spcBef>
          <a:spcPts val="188"/>
        </a:spcBef>
        <a:buClr>
          <a:schemeClr val="tx1"/>
        </a:buClr>
        <a:buSzPct val="100000"/>
        <a:buFont typeface="Courier New" pitchFamily="49" charset="0"/>
        <a:buChar char="o"/>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Forecast and Forecast Commit Training Guide</a:t>
            </a:r>
            <a:br>
              <a:rPr lang="en-US" sz="3200"/>
            </a:br>
            <a:r>
              <a:rPr lang="en-US" sz="280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Forecast/Forecast Commitment (Supply Plan)</a:t>
            </a:r>
          </a:p>
          <a:p>
            <a:pPr lvl="1" algn="l"/>
            <a:endParaRPr lang="en-US" sz="1400" dirty="0">
              <a:solidFill>
                <a:srgbClr val="003147"/>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Supply Plan (Forecast and Forecast Commit)</a:t>
            </a:r>
          </a:p>
        </p:txBody>
      </p:sp>
      <p:sp>
        <p:nvSpPr>
          <p:cNvPr id="4" name="Text Placeholder 3">
            <a:extLst>
              <a:ext uri="{FF2B5EF4-FFF2-40B4-BE49-F238E27FC236}">
                <a16:creationId xmlns:a16="http://schemas.microsoft.com/office/drawing/2014/main" id="{79181DC2-2D38-4345-8828-B93044BDB4C4}"/>
              </a:ext>
            </a:extLst>
          </p:cNvPr>
          <p:cNvSpPr>
            <a:spLocks noGrp="1"/>
          </p:cNvSpPr>
          <p:nvPr>
            <p:ph type="body" sz="quarter" idx="10"/>
          </p:nvPr>
        </p:nvSpPr>
        <p:spPr>
          <a:xfrm>
            <a:off x="209700" y="1283805"/>
            <a:ext cx="8495999" cy="5041126"/>
          </a:xfrm>
          <a:solidFill>
            <a:schemeClr val="bg1"/>
          </a:solidFill>
        </p:spPr>
        <p:txBody>
          <a:bodyPr/>
          <a:lstStyle/>
          <a:p>
            <a:pPr marL="257175" indent="-257175">
              <a:buAutoNum type="arabicPeriod"/>
            </a:pPr>
            <a:r>
              <a:rPr lang="en-US" sz="1100" dirty="0"/>
              <a:t>Stryker extracts supply plan data from their SAP S4 system and sends it to the Ariba Network on a monthly basis (1x per month in second full week of the month). </a:t>
            </a:r>
          </a:p>
          <a:p>
            <a:pPr marL="257175" indent="-257175">
              <a:buAutoNum type="arabicPeriod"/>
            </a:pPr>
            <a:r>
              <a:rPr lang="en-US" sz="1100" dirty="0"/>
              <a:t>Forecast commitment by supplier should be entered and submitted through Ariba by end of third full week of the month</a:t>
            </a:r>
          </a:p>
          <a:p>
            <a:pPr marL="257175" indent="-257175">
              <a:buAutoNum type="arabicPeriod"/>
            </a:pPr>
            <a:r>
              <a:rPr lang="en-US" sz="1100" dirty="0"/>
              <a:t>Supplier logs onto Ariba Network to view the supply plan (called “Order Forecast”). The supply plan can be downloaded via CSV file.</a:t>
            </a:r>
          </a:p>
          <a:p>
            <a:pPr marL="257175" indent="-257175">
              <a:buAutoNum type="arabicPeriod"/>
            </a:pPr>
            <a:r>
              <a:rPr lang="en-US" sz="1100" dirty="0"/>
              <a:t>The search filters can be used to view selective parts by location.</a:t>
            </a:r>
          </a:p>
          <a:p>
            <a:pPr marL="257175" indent="-257175">
              <a:buAutoNum type="arabicPeriod"/>
            </a:pPr>
            <a:r>
              <a:rPr lang="en-US" sz="1100" dirty="0"/>
              <a:t>The default display will be daily. The supplier will need to select the bubble next to month in order to view the supply plan (=“Order Forecast”) in monthly buckets.</a:t>
            </a:r>
          </a:p>
          <a:p>
            <a:pPr marL="257175" indent="-257175">
              <a:buFontTx/>
              <a:buAutoNum type="arabicPeriod"/>
            </a:pPr>
            <a:r>
              <a:rPr lang="en-US" sz="1100" dirty="0"/>
              <a:t>Stryker will be monitoring supplier compliance of the use of the Forecast Commit functionality through the Supply Chain Monitor on the Ariba Network; missing commitments, decommits, and shortages.</a:t>
            </a:r>
          </a:p>
          <a:p>
            <a:pPr marL="257175" indent="-257175">
              <a:buAutoNum type="arabicPeriod"/>
            </a:pPr>
            <a:r>
              <a:rPr lang="en-US" sz="1100" dirty="0"/>
              <a:t>Commitments should be made on the dates that the product should arrive at Stryker’s facility (at the dock). (use the daily view filter)</a:t>
            </a:r>
          </a:p>
          <a:p>
            <a:pPr marL="257175" indent="-257175">
              <a:buAutoNum type="arabicPeriod"/>
            </a:pPr>
            <a:r>
              <a:rPr lang="en-US" sz="1100" dirty="0"/>
              <a:t>Forecast commitments in Ariba will be used in the following ways:</a:t>
            </a:r>
          </a:p>
          <a:p>
            <a:pPr marL="527175" lvl="2" indent="-257175">
              <a:buFont typeface="+mj-lt"/>
              <a:buAutoNum type="alphaLcParenR"/>
            </a:pPr>
            <a:r>
              <a:rPr lang="en-US" sz="1100" dirty="0"/>
              <a:t>In case of no commitments, the MRP calculated supply plan (=Order Forecast) will be used to create purchase orders</a:t>
            </a:r>
          </a:p>
          <a:p>
            <a:pPr marL="527175" lvl="2" indent="-257175">
              <a:buFont typeface="+mj-lt"/>
              <a:buAutoNum type="alphaLcParenR"/>
            </a:pPr>
            <a:r>
              <a:rPr lang="en-US" sz="1100" dirty="0"/>
              <a:t>In case of overcommits, the MRP calculated supply plan (=Order Forecast) will be used to create purchase orders</a:t>
            </a:r>
          </a:p>
          <a:p>
            <a:pPr marL="527175" lvl="2" indent="-257175">
              <a:buFont typeface="+mj-lt"/>
              <a:buAutoNum type="alphaLcParenR"/>
            </a:pPr>
            <a:r>
              <a:rPr lang="en-US" sz="1100" dirty="0"/>
              <a:t>In case of under-commits by supplier (in case of a constraint), the forecast commits from the supplier will be used to created purchase orders </a:t>
            </a:r>
          </a:p>
          <a:p>
            <a:pPr marL="257175" indent="-257175">
              <a:buFont typeface="+mj-lt"/>
              <a:buAutoNum type="arabicPeriod"/>
            </a:pPr>
            <a:r>
              <a:rPr lang="en-US" sz="1100" dirty="0"/>
              <a:t>You may get purchase orders for a total quantity that is less than you have committed. You will not get purchase orders in excess of what you have committed. In the case of extenuating circumstances, your buyer will discuss any additional business needs with you directly.  </a:t>
            </a:r>
          </a:p>
          <a:p>
            <a:pPr marL="257175" indent="-257175">
              <a:buFont typeface="+mj-lt"/>
              <a:buAutoNum type="arabicPeriod"/>
            </a:pPr>
            <a:r>
              <a:rPr lang="en-US" sz="1100" dirty="0"/>
              <a:t>At this time, Stryker requests that you do not commit to a forecast quantity that is higher than what we have published. Please only commit to the forecast with a quantity that is of equal or lesser value, based on what you are truly able to </a:t>
            </a:r>
            <a:r>
              <a:rPr lang="en-US" sz="1200" dirty="0"/>
              <a:t>commit to supplying.</a:t>
            </a:r>
          </a:p>
          <a:p>
            <a:pPr marL="257175" indent="-257175">
              <a:buFont typeface="+mj-lt"/>
              <a:buAutoNum type="arabicPeriod"/>
            </a:pPr>
            <a:r>
              <a:rPr lang="en-US" sz="1200" dirty="0"/>
              <a:t>As a supplier, to successfully submit the forecast commitment to Stryker, you will click save button to save quantity to planned shipment field. Once saved click “Send Data” button to send forecast commitment to Stryker ERP.</a:t>
            </a:r>
          </a:p>
        </p:txBody>
      </p:sp>
    </p:spTree>
    <p:extLst>
      <p:ext uri="{BB962C8B-B14F-4D97-AF65-F5344CB8AC3E}">
        <p14:creationId xmlns:p14="http://schemas.microsoft.com/office/powerpoint/2010/main" val="217548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B27D2-3180-4D3A-8303-C6F5DBE18686}"/>
              </a:ext>
            </a:extLst>
          </p:cNvPr>
          <p:cNvPicPr>
            <a:picLocks noChangeAspect="1"/>
          </p:cNvPicPr>
          <p:nvPr/>
        </p:nvPicPr>
        <p:blipFill>
          <a:blip r:embed="rId3"/>
          <a:stretch>
            <a:fillRect/>
          </a:stretch>
        </p:blipFill>
        <p:spPr>
          <a:xfrm>
            <a:off x="3829332" y="3167915"/>
            <a:ext cx="5101813" cy="1978096"/>
          </a:xfrm>
          <a:prstGeom prst="rect">
            <a:avLst/>
          </a:prstGeom>
        </p:spPr>
      </p:pic>
      <p:pic>
        <p:nvPicPr>
          <p:cNvPr id="3" name="Picture 2">
            <a:extLst>
              <a:ext uri="{FF2B5EF4-FFF2-40B4-BE49-F238E27FC236}">
                <a16:creationId xmlns:a16="http://schemas.microsoft.com/office/drawing/2014/main" id="{F6EF34C3-B794-4263-AC77-351B4C8034B5}"/>
              </a:ext>
            </a:extLst>
          </p:cNvPr>
          <p:cNvPicPr>
            <a:picLocks noChangeAspect="1"/>
          </p:cNvPicPr>
          <p:nvPr/>
        </p:nvPicPr>
        <p:blipFill>
          <a:blip r:embed="rId4"/>
          <a:stretch>
            <a:fillRect/>
          </a:stretch>
        </p:blipFill>
        <p:spPr>
          <a:xfrm>
            <a:off x="4077013" y="1638937"/>
            <a:ext cx="4606453" cy="1217948"/>
          </a:xfrm>
          <a:prstGeom prst="rect">
            <a:avLst/>
          </a:prstGeom>
        </p:spPr>
      </p:pic>
      <p:sp>
        <p:nvSpPr>
          <p:cNvPr id="2" name="Title 1"/>
          <p:cNvSpPr>
            <a:spLocks noGrp="1"/>
          </p:cNvSpPr>
          <p:nvPr>
            <p:ph type="title"/>
          </p:nvPr>
        </p:nvSpPr>
        <p:spPr/>
        <p:txBody>
          <a:bodyPr/>
          <a:lstStyle/>
          <a:p>
            <a:r>
              <a:rPr lang="en-US" b="0" dirty="0"/>
              <a:t>Forecasting (Search Filters)</a:t>
            </a:r>
          </a:p>
        </p:txBody>
      </p:sp>
      <p:sp>
        <p:nvSpPr>
          <p:cNvPr id="6" name="Text Placeholder 5">
            <a:extLst>
              <a:ext uri="{FF2B5EF4-FFF2-40B4-BE49-F238E27FC236}">
                <a16:creationId xmlns:a16="http://schemas.microsoft.com/office/drawing/2014/main" id="{3CD793A2-8095-4FB6-B7B3-52B8ECA46A74}"/>
              </a:ext>
            </a:extLst>
          </p:cNvPr>
          <p:cNvSpPr>
            <a:spLocks noGrp="1"/>
          </p:cNvSpPr>
          <p:nvPr>
            <p:ph type="body" sz="quarter" idx="10"/>
          </p:nvPr>
        </p:nvSpPr>
        <p:spPr>
          <a:xfrm>
            <a:off x="324000" y="1691999"/>
            <a:ext cx="2964890" cy="4063949"/>
          </a:xfrm>
        </p:spPr>
        <p:txBody>
          <a:bodyPr/>
          <a:lstStyle/>
          <a:p>
            <a:pPr marL="228600" indent="-228600">
              <a:buFont typeface="+mj-lt"/>
              <a:buAutoNum type="arabicPeriod"/>
            </a:pPr>
            <a:r>
              <a:rPr lang="en-US" sz="1200" b="0" dirty="0"/>
              <a:t>Click Planning Dropdown Menu</a:t>
            </a:r>
          </a:p>
          <a:p>
            <a:pPr marL="228600" indent="-228600">
              <a:buFont typeface="+mj-lt"/>
              <a:buAutoNum type="arabicPeriod"/>
            </a:pPr>
            <a:r>
              <a:rPr lang="en-US" sz="1200" b="0" dirty="0"/>
              <a:t>Click Planning Collaboration sub tab</a:t>
            </a:r>
          </a:p>
          <a:p>
            <a:pPr marL="228600" indent="-228600">
              <a:buFont typeface="+mj-lt"/>
              <a:buAutoNum type="arabicPeriod"/>
            </a:pPr>
            <a:r>
              <a:rPr lang="en-US" sz="1200" b="0" dirty="0"/>
              <a:t>To expand Search Filters section, click arrow next to “Search Filters” </a:t>
            </a:r>
          </a:p>
          <a:p>
            <a:pPr marL="228600" indent="-228600">
              <a:buFont typeface="+mj-lt"/>
              <a:buAutoNum type="arabicPeriod"/>
            </a:pPr>
            <a:r>
              <a:rPr lang="en-US" sz="1200" b="0" dirty="0"/>
              <a:t>To view Forecasts, insert Forecast in “Process Type”</a:t>
            </a:r>
          </a:p>
          <a:p>
            <a:pPr marL="228600" indent="-228600">
              <a:buFont typeface="+mj-lt"/>
              <a:buAutoNum type="arabicPeriod"/>
            </a:pPr>
            <a:r>
              <a:rPr lang="en-US" sz="1200" b="0" dirty="0"/>
              <a:t>Click details icon in right hand side of material line</a:t>
            </a:r>
          </a:p>
          <a:p>
            <a:pPr marL="228600" indent="-228600">
              <a:buFont typeface="+mj-lt"/>
              <a:buAutoNum type="arabicPeriod"/>
            </a:pPr>
            <a:endParaRPr lang="en-US" sz="1200" dirty="0"/>
          </a:p>
          <a:p>
            <a:pPr marL="228600" indent="-228600">
              <a:buFont typeface="+mj-lt"/>
              <a:buAutoNum type="arabicPeriod"/>
            </a:pPr>
            <a:endParaRPr lang="en-US" sz="1200" dirty="0"/>
          </a:p>
        </p:txBody>
      </p:sp>
      <p:sp>
        <p:nvSpPr>
          <p:cNvPr id="25" name="Slide Number Placeholder 4"/>
          <p:cNvSpPr txBox="1">
            <a:spLocks/>
          </p:cNvSpPr>
          <p:nvPr/>
        </p:nvSpPr>
        <p:spPr>
          <a:xfrm>
            <a:off x="6616" y="5755948"/>
            <a:ext cx="441590" cy="229784"/>
          </a:xfrm>
          <a:prstGeom prst="rect">
            <a:avLst/>
          </a:prstGeom>
        </p:spPr>
        <p:txBody>
          <a:bodyPr lIns="91434" tIns="45717" rIns="91434" bIns="45717"/>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0" algn="l" rtl="0" fontAlgn="base">
              <a:spcBef>
                <a:spcPct val="0"/>
              </a:spcBef>
              <a:spcAft>
                <a:spcPct val="0"/>
              </a:spcAft>
              <a:defRPr kern="1200">
                <a:solidFill>
                  <a:schemeClr val="tx1"/>
                </a:solidFill>
                <a:latin typeface="Arial" charset="0"/>
                <a:ea typeface="+mn-ea"/>
                <a:cs typeface="+mn-cs"/>
              </a:defRPr>
            </a:lvl2pPr>
            <a:lvl3pPr marL="914217" algn="l" rtl="0" fontAlgn="base">
              <a:spcBef>
                <a:spcPct val="0"/>
              </a:spcBef>
              <a:spcAft>
                <a:spcPct val="0"/>
              </a:spcAft>
              <a:defRPr kern="1200">
                <a:solidFill>
                  <a:schemeClr val="tx1"/>
                </a:solidFill>
                <a:latin typeface="Arial" charset="0"/>
                <a:ea typeface="+mn-ea"/>
                <a:cs typeface="+mn-cs"/>
              </a:defRPr>
            </a:lvl3pPr>
            <a:lvl4pPr marL="1371326" algn="l" rtl="0" fontAlgn="base">
              <a:spcBef>
                <a:spcPct val="0"/>
              </a:spcBef>
              <a:spcAft>
                <a:spcPct val="0"/>
              </a:spcAft>
              <a:defRPr kern="1200">
                <a:solidFill>
                  <a:schemeClr val="tx1"/>
                </a:solidFill>
                <a:latin typeface="Arial" charset="0"/>
                <a:ea typeface="+mn-ea"/>
                <a:cs typeface="+mn-cs"/>
              </a:defRPr>
            </a:lvl4pPr>
            <a:lvl5pPr marL="1828434" algn="l" rtl="0" fontAlgn="base">
              <a:spcBef>
                <a:spcPct val="0"/>
              </a:spcBef>
              <a:spcAft>
                <a:spcPct val="0"/>
              </a:spcAft>
              <a:defRPr kern="1200">
                <a:solidFill>
                  <a:schemeClr val="tx1"/>
                </a:solidFill>
                <a:latin typeface="Arial" charset="0"/>
                <a:ea typeface="+mn-ea"/>
                <a:cs typeface="+mn-cs"/>
              </a:defRPr>
            </a:lvl5pPr>
            <a:lvl6pPr marL="2285543" algn="l" defTabSz="914217" rtl="0" eaLnBrk="1" latinLnBrk="0" hangingPunct="1">
              <a:defRPr kern="1200">
                <a:solidFill>
                  <a:schemeClr val="tx1"/>
                </a:solidFill>
                <a:latin typeface="Arial" charset="0"/>
                <a:ea typeface="+mn-ea"/>
                <a:cs typeface="+mn-cs"/>
              </a:defRPr>
            </a:lvl6pPr>
            <a:lvl7pPr marL="2742651" algn="l" defTabSz="914217" rtl="0" eaLnBrk="1" latinLnBrk="0" hangingPunct="1">
              <a:defRPr kern="1200">
                <a:solidFill>
                  <a:schemeClr val="tx1"/>
                </a:solidFill>
                <a:latin typeface="Arial" charset="0"/>
                <a:ea typeface="+mn-ea"/>
                <a:cs typeface="+mn-cs"/>
              </a:defRPr>
            </a:lvl7pPr>
            <a:lvl8pPr marL="3199759" algn="l" defTabSz="914217" rtl="0" eaLnBrk="1" latinLnBrk="0" hangingPunct="1">
              <a:defRPr kern="1200">
                <a:solidFill>
                  <a:schemeClr val="tx1"/>
                </a:solidFill>
                <a:latin typeface="Arial" charset="0"/>
                <a:ea typeface="+mn-ea"/>
                <a:cs typeface="+mn-cs"/>
              </a:defRPr>
            </a:lvl8pPr>
            <a:lvl9pPr marL="3656868" algn="l" defTabSz="914217"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4779EB9-6FCD-41D1-9410-E70F703DD409}" type="slidenum">
              <a:rPr kumimoji="0" lang="en-US" sz="825" b="0" i="0" u="none" strike="noStrike" kern="1200" cap="none" spc="0" normalizeH="0" baseline="0" noProof="0">
                <a:ln>
                  <a:noFill/>
                </a:ln>
                <a:solidFill>
                  <a:srgbClr val="A6A6A6"/>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825" b="0" i="0" u="none" strike="noStrike" kern="1200" cap="none" spc="0" normalizeH="0" baseline="0" noProof="0" dirty="0">
              <a:ln>
                <a:noFill/>
              </a:ln>
              <a:solidFill>
                <a:srgbClr val="A6A6A6"/>
              </a:solidFill>
              <a:effectLst/>
              <a:uLnTx/>
              <a:uFillTx/>
              <a:latin typeface="Arial"/>
              <a:ea typeface="+mn-ea"/>
              <a:cs typeface="+mn-cs"/>
            </a:endParaRPr>
          </a:p>
        </p:txBody>
      </p:sp>
      <p:sp>
        <p:nvSpPr>
          <p:cNvPr id="10" name="Oval 9">
            <a:extLst>
              <a:ext uri="{FF2B5EF4-FFF2-40B4-BE49-F238E27FC236}">
                <a16:creationId xmlns:a16="http://schemas.microsoft.com/office/drawing/2014/main" id="{D1CF1956-9AB0-4BD1-87B6-C82D3BF4535B}"/>
              </a:ext>
            </a:extLst>
          </p:cNvPr>
          <p:cNvSpPr/>
          <p:nvPr/>
        </p:nvSpPr>
        <p:spPr bwMode="gray">
          <a:xfrm>
            <a:off x="5701481" y="1832488"/>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9" name="Oval 18">
            <a:extLst>
              <a:ext uri="{FF2B5EF4-FFF2-40B4-BE49-F238E27FC236}">
                <a16:creationId xmlns:a16="http://schemas.microsoft.com/office/drawing/2014/main" id="{99D0ED56-7A41-477D-8D9E-83274CC9017A}"/>
              </a:ext>
            </a:extLst>
          </p:cNvPr>
          <p:cNvSpPr/>
          <p:nvPr/>
        </p:nvSpPr>
        <p:spPr bwMode="gray">
          <a:xfrm>
            <a:off x="6380239" y="3805750"/>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
        <p:nvSpPr>
          <p:cNvPr id="20" name="Oval 19">
            <a:extLst>
              <a:ext uri="{FF2B5EF4-FFF2-40B4-BE49-F238E27FC236}">
                <a16:creationId xmlns:a16="http://schemas.microsoft.com/office/drawing/2014/main" id="{6CA5A417-0852-4B00-9C0D-34F2417C40A7}"/>
              </a:ext>
            </a:extLst>
          </p:cNvPr>
          <p:cNvSpPr/>
          <p:nvPr/>
        </p:nvSpPr>
        <p:spPr bwMode="gray">
          <a:xfrm>
            <a:off x="8513860" y="4457217"/>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sp>
        <p:nvSpPr>
          <p:cNvPr id="13" name="Oval 12">
            <a:extLst>
              <a:ext uri="{FF2B5EF4-FFF2-40B4-BE49-F238E27FC236}">
                <a16:creationId xmlns:a16="http://schemas.microsoft.com/office/drawing/2014/main" id="{C039AE45-0448-46AB-94B7-5DAD832DA10F}"/>
              </a:ext>
            </a:extLst>
          </p:cNvPr>
          <p:cNvSpPr/>
          <p:nvPr/>
        </p:nvSpPr>
        <p:spPr bwMode="gray">
          <a:xfrm>
            <a:off x="5786284" y="2175080"/>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4" name="Oval 13">
            <a:extLst>
              <a:ext uri="{FF2B5EF4-FFF2-40B4-BE49-F238E27FC236}">
                <a16:creationId xmlns:a16="http://schemas.microsoft.com/office/drawing/2014/main" id="{D57A8DD4-C847-400D-AF6D-E001AED62FD7}"/>
              </a:ext>
            </a:extLst>
          </p:cNvPr>
          <p:cNvSpPr/>
          <p:nvPr/>
        </p:nvSpPr>
        <p:spPr bwMode="gray">
          <a:xfrm>
            <a:off x="4193943" y="2462166"/>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cxnSp>
        <p:nvCxnSpPr>
          <p:cNvPr id="7" name="Straight Arrow Connector 6">
            <a:extLst>
              <a:ext uri="{FF2B5EF4-FFF2-40B4-BE49-F238E27FC236}">
                <a16:creationId xmlns:a16="http://schemas.microsoft.com/office/drawing/2014/main" id="{16E0C9AF-F11A-487D-91AF-BDB04E781D73}"/>
              </a:ext>
            </a:extLst>
          </p:cNvPr>
          <p:cNvCxnSpPr>
            <a:cxnSpLocks/>
          </p:cNvCxnSpPr>
          <p:nvPr/>
        </p:nvCxnSpPr>
        <p:spPr>
          <a:xfrm>
            <a:off x="8683466" y="4542020"/>
            <a:ext cx="13653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22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819EA-8F67-40C4-8F0B-9196FF60DF1C}"/>
              </a:ext>
            </a:extLst>
          </p:cNvPr>
          <p:cNvPicPr>
            <a:picLocks noChangeAspect="1"/>
          </p:cNvPicPr>
          <p:nvPr/>
        </p:nvPicPr>
        <p:blipFill>
          <a:blip r:embed="rId3"/>
          <a:stretch>
            <a:fillRect/>
          </a:stretch>
        </p:blipFill>
        <p:spPr>
          <a:xfrm>
            <a:off x="3288890" y="1691999"/>
            <a:ext cx="5675228" cy="3786906"/>
          </a:xfrm>
          <a:prstGeom prst="rect">
            <a:avLst/>
          </a:prstGeom>
        </p:spPr>
      </p:pic>
      <p:sp>
        <p:nvSpPr>
          <p:cNvPr id="2" name="Title 1"/>
          <p:cNvSpPr>
            <a:spLocks noGrp="1"/>
          </p:cNvSpPr>
          <p:nvPr>
            <p:ph type="title"/>
          </p:nvPr>
        </p:nvSpPr>
        <p:spPr/>
        <p:txBody>
          <a:bodyPr/>
          <a:lstStyle/>
          <a:p>
            <a:r>
              <a:rPr lang="en-US" b="0" dirty="0"/>
              <a:t>Forecasting (Search Filters)</a:t>
            </a:r>
          </a:p>
        </p:txBody>
      </p:sp>
      <p:sp>
        <p:nvSpPr>
          <p:cNvPr id="6" name="Text Placeholder 5">
            <a:extLst>
              <a:ext uri="{FF2B5EF4-FFF2-40B4-BE49-F238E27FC236}">
                <a16:creationId xmlns:a16="http://schemas.microsoft.com/office/drawing/2014/main" id="{3CD793A2-8095-4FB6-B7B3-52B8ECA46A74}"/>
              </a:ext>
            </a:extLst>
          </p:cNvPr>
          <p:cNvSpPr>
            <a:spLocks noGrp="1"/>
          </p:cNvSpPr>
          <p:nvPr>
            <p:ph type="body" sz="quarter" idx="10"/>
          </p:nvPr>
        </p:nvSpPr>
        <p:spPr>
          <a:xfrm>
            <a:off x="324000" y="1691999"/>
            <a:ext cx="2964890" cy="4063949"/>
          </a:xfrm>
        </p:spPr>
        <p:txBody>
          <a:bodyPr/>
          <a:lstStyle/>
          <a:p>
            <a:pPr marL="228600" indent="-228600">
              <a:buFont typeface="+mj-lt"/>
              <a:buAutoNum type="arabicPeriod"/>
            </a:pPr>
            <a:r>
              <a:rPr lang="en-US" sz="1200" b="0" dirty="0"/>
              <a:t>Select Monthly from the View By dropdown menu.</a:t>
            </a:r>
          </a:p>
          <a:p>
            <a:pPr marL="228600" indent="-228600">
              <a:buFont typeface="+mj-lt"/>
              <a:buAutoNum type="arabicPeriod"/>
            </a:pPr>
            <a:r>
              <a:rPr lang="en-US" sz="1200" b="0" dirty="0"/>
              <a:t>View the forecast amount in “Order Forecast” column of the appropriate Month.</a:t>
            </a:r>
          </a:p>
          <a:p>
            <a:pPr marL="228600" indent="-228600">
              <a:buFont typeface="+mj-lt"/>
              <a:buAutoNum type="arabicPeriod"/>
            </a:pPr>
            <a:endParaRPr lang="en-US" sz="1200" dirty="0"/>
          </a:p>
          <a:p>
            <a:pPr marL="228600" indent="-228600">
              <a:buFont typeface="+mj-lt"/>
              <a:buAutoNum type="arabicPeriod"/>
            </a:pPr>
            <a:endParaRPr lang="en-US" sz="1200" dirty="0"/>
          </a:p>
          <a:p>
            <a:pPr marL="228600" indent="-228600">
              <a:buFont typeface="+mj-lt"/>
              <a:buAutoNum type="arabicPeriod"/>
            </a:pPr>
            <a:endParaRPr lang="en-US" sz="1200" dirty="0"/>
          </a:p>
        </p:txBody>
      </p:sp>
      <p:sp>
        <p:nvSpPr>
          <p:cNvPr id="25" name="Slide Number Placeholder 4"/>
          <p:cNvSpPr txBox="1">
            <a:spLocks/>
          </p:cNvSpPr>
          <p:nvPr/>
        </p:nvSpPr>
        <p:spPr>
          <a:xfrm>
            <a:off x="6616" y="5755948"/>
            <a:ext cx="441590" cy="229784"/>
          </a:xfrm>
          <a:prstGeom prst="rect">
            <a:avLst/>
          </a:prstGeom>
        </p:spPr>
        <p:txBody>
          <a:bodyPr lIns="91434" tIns="45717" rIns="91434" bIns="45717"/>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0" algn="l" rtl="0" fontAlgn="base">
              <a:spcBef>
                <a:spcPct val="0"/>
              </a:spcBef>
              <a:spcAft>
                <a:spcPct val="0"/>
              </a:spcAft>
              <a:defRPr kern="1200">
                <a:solidFill>
                  <a:schemeClr val="tx1"/>
                </a:solidFill>
                <a:latin typeface="Arial" charset="0"/>
                <a:ea typeface="+mn-ea"/>
                <a:cs typeface="+mn-cs"/>
              </a:defRPr>
            </a:lvl2pPr>
            <a:lvl3pPr marL="914217" algn="l" rtl="0" fontAlgn="base">
              <a:spcBef>
                <a:spcPct val="0"/>
              </a:spcBef>
              <a:spcAft>
                <a:spcPct val="0"/>
              </a:spcAft>
              <a:defRPr kern="1200">
                <a:solidFill>
                  <a:schemeClr val="tx1"/>
                </a:solidFill>
                <a:latin typeface="Arial" charset="0"/>
                <a:ea typeface="+mn-ea"/>
                <a:cs typeface="+mn-cs"/>
              </a:defRPr>
            </a:lvl3pPr>
            <a:lvl4pPr marL="1371326" algn="l" rtl="0" fontAlgn="base">
              <a:spcBef>
                <a:spcPct val="0"/>
              </a:spcBef>
              <a:spcAft>
                <a:spcPct val="0"/>
              </a:spcAft>
              <a:defRPr kern="1200">
                <a:solidFill>
                  <a:schemeClr val="tx1"/>
                </a:solidFill>
                <a:latin typeface="Arial" charset="0"/>
                <a:ea typeface="+mn-ea"/>
                <a:cs typeface="+mn-cs"/>
              </a:defRPr>
            </a:lvl4pPr>
            <a:lvl5pPr marL="1828434" algn="l" rtl="0" fontAlgn="base">
              <a:spcBef>
                <a:spcPct val="0"/>
              </a:spcBef>
              <a:spcAft>
                <a:spcPct val="0"/>
              </a:spcAft>
              <a:defRPr kern="1200">
                <a:solidFill>
                  <a:schemeClr val="tx1"/>
                </a:solidFill>
                <a:latin typeface="Arial" charset="0"/>
                <a:ea typeface="+mn-ea"/>
                <a:cs typeface="+mn-cs"/>
              </a:defRPr>
            </a:lvl5pPr>
            <a:lvl6pPr marL="2285543" algn="l" defTabSz="914217" rtl="0" eaLnBrk="1" latinLnBrk="0" hangingPunct="1">
              <a:defRPr kern="1200">
                <a:solidFill>
                  <a:schemeClr val="tx1"/>
                </a:solidFill>
                <a:latin typeface="Arial" charset="0"/>
                <a:ea typeface="+mn-ea"/>
                <a:cs typeface="+mn-cs"/>
              </a:defRPr>
            </a:lvl6pPr>
            <a:lvl7pPr marL="2742651" algn="l" defTabSz="914217" rtl="0" eaLnBrk="1" latinLnBrk="0" hangingPunct="1">
              <a:defRPr kern="1200">
                <a:solidFill>
                  <a:schemeClr val="tx1"/>
                </a:solidFill>
                <a:latin typeface="Arial" charset="0"/>
                <a:ea typeface="+mn-ea"/>
                <a:cs typeface="+mn-cs"/>
              </a:defRPr>
            </a:lvl7pPr>
            <a:lvl8pPr marL="3199759" algn="l" defTabSz="914217" rtl="0" eaLnBrk="1" latinLnBrk="0" hangingPunct="1">
              <a:defRPr kern="1200">
                <a:solidFill>
                  <a:schemeClr val="tx1"/>
                </a:solidFill>
                <a:latin typeface="Arial" charset="0"/>
                <a:ea typeface="+mn-ea"/>
                <a:cs typeface="+mn-cs"/>
              </a:defRPr>
            </a:lvl8pPr>
            <a:lvl9pPr marL="3656868" algn="l" defTabSz="914217" rtl="0" eaLnBrk="1" latinLnBrk="0" hangingPunct="1">
              <a:defRPr kern="1200">
                <a:solidFill>
                  <a:schemeClr val="tx1"/>
                </a:solidFill>
                <a:latin typeface="Arial" charset="0"/>
                <a:ea typeface="+mn-ea"/>
                <a:cs typeface="+mn-cs"/>
              </a:defRPr>
            </a:lvl9pPr>
          </a:lstStyle>
          <a:p>
            <a:pPr algn="ctr"/>
            <a:fld id="{F4779EB9-6FCD-41D1-9410-E70F703DD409}" type="slidenum">
              <a:rPr lang="en-US" sz="825">
                <a:solidFill>
                  <a:srgbClr val="A6A6A6"/>
                </a:solidFill>
                <a:latin typeface="Arial"/>
              </a:rPr>
              <a:pPr algn="ctr"/>
              <a:t>5</a:t>
            </a:fld>
            <a:endParaRPr lang="en-US" sz="825" dirty="0">
              <a:solidFill>
                <a:srgbClr val="A6A6A6"/>
              </a:solidFill>
              <a:latin typeface="Arial"/>
            </a:endParaRPr>
          </a:p>
        </p:txBody>
      </p:sp>
      <p:sp>
        <p:nvSpPr>
          <p:cNvPr id="21" name="Oval 20">
            <a:extLst>
              <a:ext uri="{FF2B5EF4-FFF2-40B4-BE49-F238E27FC236}">
                <a16:creationId xmlns:a16="http://schemas.microsoft.com/office/drawing/2014/main" id="{C2B9BBF7-A8C0-4629-85D6-292B2F9F7CB1}"/>
              </a:ext>
            </a:extLst>
          </p:cNvPr>
          <p:cNvSpPr/>
          <p:nvPr/>
        </p:nvSpPr>
        <p:spPr bwMode="gray">
          <a:xfrm>
            <a:off x="3897048" y="1966700"/>
            <a:ext cx="169606" cy="16960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effectLst/>
                <a:uLnTx/>
                <a:uFillTx/>
                <a:ea typeface="Arial Unicode MS" pitchFamily="34" charset="-128"/>
                <a:cs typeface="Arial Unicode MS" pitchFamily="34" charset="-128"/>
              </a:rPr>
              <a:t>1</a:t>
            </a:r>
          </a:p>
        </p:txBody>
      </p:sp>
      <p:cxnSp>
        <p:nvCxnSpPr>
          <p:cNvPr id="14" name="Straight Arrow Connector 13">
            <a:extLst>
              <a:ext uri="{FF2B5EF4-FFF2-40B4-BE49-F238E27FC236}">
                <a16:creationId xmlns:a16="http://schemas.microsoft.com/office/drawing/2014/main" id="{C5F2D561-EF55-4CDC-9FA5-560D2A246941}"/>
              </a:ext>
            </a:extLst>
          </p:cNvPr>
          <p:cNvCxnSpPr>
            <a:cxnSpLocks/>
            <a:stCxn id="21" idx="3"/>
          </p:cNvCxnSpPr>
          <p:nvPr/>
        </p:nvCxnSpPr>
        <p:spPr>
          <a:xfrm flipH="1">
            <a:off x="3778890" y="2111468"/>
            <a:ext cx="142996" cy="7752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0AFDF76-AA6B-4107-BFB0-0C1A59120D4B}"/>
              </a:ext>
            </a:extLst>
          </p:cNvPr>
          <p:cNvSpPr/>
          <p:nvPr/>
        </p:nvSpPr>
        <p:spPr bwMode="gray">
          <a:xfrm>
            <a:off x="5685506" y="1941862"/>
            <a:ext cx="169606" cy="16960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dirty="0">
                <a:ea typeface="Arial Unicode MS" pitchFamily="34" charset="-128"/>
                <a:cs typeface="Arial Unicode MS" pitchFamily="34" charset="-128"/>
              </a:rPr>
              <a:t>2</a:t>
            </a: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5" name="Straight Arrow Connector 14">
            <a:extLst>
              <a:ext uri="{FF2B5EF4-FFF2-40B4-BE49-F238E27FC236}">
                <a16:creationId xmlns:a16="http://schemas.microsoft.com/office/drawing/2014/main" id="{61B0D80E-CAA1-485A-B1B9-B16A456BFDBF}"/>
              </a:ext>
            </a:extLst>
          </p:cNvPr>
          <p:cNvCxnSpPr>
            <a:cxnSpLocks/>
            <a:stCxn id="13" idx="2"/>
          </p:cNvCxnSpPr>
          <p:nvPr/>
        </p:nvCxnSpPr>
        <p:spPr>
          <a:xfrm flipH="1">
            <a:off x="4186637" y="2026665"/>
            <a:ext cx="1498869" cy="6587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9E870A-B9EB-4C02-A636-EF7E9546F6FD}"/>
              </a:ext>
            </a:extLst>
          </p:cNvPr>
          <p:cNvCxnSpPr>
            <a:cxnSpLocks/>
            <a:stCxn id="13" idx="3"/>
          </p:cNvCxnSpPr>
          <p:nvPr/>
        </p:nvCxnSpPr>
        <p:spPr>
          <a:xfrm flipH="1">
            <a:off x="4691983" y="2086630"/>
            <a:ext cx="1018361" cy="65148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972216-EBF7-4B2A-9105-86C3983BC533}"/>
              </a:ext>
            </a:extLst>
          </p:cNvPr>
          <p:cNvCxnSpPr>
            <a:cxnSpLocks/>
            <a:stCxn id="13" idx="3"/>
          </p:cNvCxnSpPr>
          <p:nvPr/>
        </p:nvCxnSpPr>
        <p:spPr>
          <a:xfrm flipH="1">
            <a:off x="5228954" y="2086630"/>
            <a:ext cx="481390" cy="62269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193B6C-409B-4E1A-9F94-60E8CCED1286}"/>
              </a:ext>
            </a:extLst>
          </p:cNvPr>
          <p:cNvCxnSpPr>
            <a:cxnSpLocks/>
            <a:stCxn id="13" idx="4"/>
          </p:cNvCxnSpPr>
          <p:nvPr/>
        </p:nvCxnSpPr>
        <p:spPr>
          <a:xfrm flipH="1">
            <a:off x="5655524" y="2111468"/>
            <a:ext cx="114785" cy="59785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4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DF8A1-FB34-4A68-A043-AAF17BE8A7AF}"/>
              </a:ext>
            </a:extLst>
          </p:cNvPr>
          <p:cNvPicPr>
            <a:picLocks noChangeAspect="1"/>
          </p:cNvPicPr>
          <p:nvPr/>
        </p:nvPicPr>
        <p:blipFill>
          <a:blip r:embed="rId3"/>
          <a:stretch>
            <a:fillRect/>
          </a:stretch>
        </p:blipFill>
        <p:spPr>
          <a:xfrm>
            <a:off x="3416689" y="1788868"/>
            <a:ext cx="5553481" cy="2903053"/>
          </a:xfrm>
          <a:prstGeom prst="rect">
            <a:avLst/>
          </a:prstGeom>
        </p:spPr>
      </p:pic>
      <p:sp>
        <p:nvSpPr>
          <p:cNvPr id="2" name="Title 1"/>
          <p:cNvSpPr>
            <a:spLocks noGrp="1"/>
          </p:cNvSpPr>
          <p:nvPr>
            <p:ph type="title"/>
          </p:nvPr>
        </p:nvSpPr>
        <p:spPr/>
        <p:txBody>
          <a:bodyPr/>
          <a:lstStyle/>
          <a:p>
            <a:r>
              <a:rPr lang="en-US" b="0" dirty="0"/>
              <a:t>Forecast Commitments</a:t>
            </a:r>
          </a:p>
        </p:txBody>
      </p:sp>
      <p:sp>
        <p:nvSpPr>
          <p:cNvPr id="4" name="Text Placeholder 3">
            <a:extLst>
              <a:ext uri="{FF2B5EF4-FFF2-40B4-BE49-F238E27FC236}">
                <a16:creationId xmlns:a16="http://schemas.microsoft.com/office/drawing/2014/main" id="{79181DC2-2D38-4345-8828-B93044BDB4C4}"/>
              </a:ext>
            </a:extLst>
          </p:cNvPr>
          <p:cNvSpPr>
            <a:spLocks noGrp="1"/>
          </p:cNvSpPr>
          <p:nvPr>
            <p:ph type="body" sz="quarter" idx="11"/>
          </p:nvPr>
        </p:nvSpPr>
        <p:spPr>
          <a:xfrm>
            <a:off x="154163" y="1788868"/>
            <a:ext cx="3262526" cy="2340922"/>
          </a:xfrm>
        </p:spPr>
        <p:txBody>
          <a:bodyPr/>
          <a:lstStyle/>
          <a:p>
            <a:pPr marL="342900" indent="-342900">
              <a:buAutoNum type="arabicPeriod"/>
            </a:pPr>
            <a:r>
              <a:rPr lang="en-US" sz="1200" b="0" dirty="0"/>
              <a:t>After viewing the forecast demand in the monthly view, select DAILY view to enable entering forecast commit.</a:t>
            </a:r>
          </a:p>
          <a:p>
            <a:pPr marL="342900" indent="-342900">
              <a:buAutoNum type="arabicPeriod"/>
            </a:pPr>
            <a:r>
              <a:rPr lang="en-US" sz="1200" b="0" dirty="0"/>
              <a:t>Click the blue pencil icon in forecast commit row to make fields editable.</a:t>
            </a:r>
          </a:p>
          <a:p>
            <a:endParaRPr lang="en-US" sz="1200" dirty="0"/>
          </a:p>
          <a:p>
            <a:pPr lvl="3" indent="0">
              <a:buNone/>
            </a:pPr>
            <a:endParaRPr lang="en-US" sz="800" dirty="0">
              <a:solidFill>
                <a:srgbClr val="FF0000"/>
              </a:solidFill>
            </a:endParaRPr>
          </a:p>
          <a:p>
            <a:endParaRPr lang="en-US" sz="1200" dirty="0">
              <a:solidFill>
                <a:srgbClr val="FF0000"/>
              </a:solidFill>
            </a:endParaRPr>
          </a:p>
        </p:txBody>
      </p:sp>
      <p:sp>
        <p:nvSpPr>
          <p:cNvPr id="16" name="Oval 15">
            <a:extLst>
              <a:ext uri="{FF2B5EF4-FFF2-40B4-BE49-F238E27FC236}">
                <a16:creationId xmlns:a16="http://schemas.microsoft.com/office/drawing/2014/main" id="{56C3ABF0-172B-4109-90FD-C6DF7D389151}"/>
              </a:ext>
            </a:extLst>
          </p:cNvPr>
          <p:cNvSpPr/>
          <p:nvPr/>
        </p:nvSpPr>
        <p:spPr bwMode="gray">
          <a:xfrm>
            <a:off x="3973248" y="1935303"/>
            <a:ext cx="173829" cy="220348"/>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1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cxnSp>
        <p:nvCxnSpPr>
          <p:cNvPr id="18" name="Straight Arrow Connector 17">
            <a:extLst>
              <a:ext uri="{FF2B5EF4-FFF2-40B4-BE49-F238E27FC236}">
                <a16:creationId xmlns:a16="http://schemas.microsoft.com/office/drawing/2014/main" id="{ED7F6243-B378-46CE-BC62-E14FB5175498}"/>
              </a:ext>
            </a:extLst>
          </p:cNvPr>
          <p:cNvCxnSpPr>
            <a:cxnSpLocks/>
            <a:stCxn id="16" idx="3"/>
          </p:cNvCxnSpPr>
          <p:nvPr/>
        </p:nvCxnSpPr>
        <p:spPr>
          <a:xfrm flipH="1">
            <a:off x="3785742" y="2123382"/>
            <a:ext cx="212963" cy="8665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5BB85BB-B49D-41D3-860D-655DB14AA351}"/>
              </a:ext>
            </a:extLst>
          </p:cNvPr>
          <p:cNvSpPr/>
          <p:nvPr/>
        </p:nvSpPr>
        <p:spPr bwMode="gray">
          <a:xfrm>
            <a:off x="4202569" y="3020046"/>
            <a:ext cx="173829" cy="220348"/>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1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88475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Forecast Commitments</a:t>
            </a:r>
          </a:p>
        </p:txBody>
      </p:sp>
      <p:sp>
        <p:nvSpPr>
          <p:cNvPr id="4" name="Text Placeholder 3">
            <a:extLst>
              <a:ext uri="{FF2B5EF4-FFF2-40B4-BE49-F238E27FC236}">
                <a16:creationId xmlns:a16="http://schemas.microsoft.com/office/drawing/2014/main" id="{79181DC2-2D38-4345-8828-B93044BDB4C4}"/>
              </a:ext>
            </a:extLst>
          </p:cNvPr>
          <p:cNvSpPr>
            <a:spLocks noGrp="1"/>
          </p:cNvSpPr>
          <p:nvPr>
            <p:ph type="body" sz="quarter" idx="11"/>
          </p:nvPr>
        </p:nvSpPr>
        <p:spPr/>
        <p:txBody>
          <a:bodyPr/>
          <a:lstStyle/>
          <a:p>
            <a:pPr marL="228600" indent="-228600">
              <a:buFont typeface="+mj-lt"/>
              <a:buAutoNum type="arabicPeriod"/>
            </a:pPr>
            <a:r>
              <a:rPr lang="en-US" sz="1200" b="0" dirty="0"/>
              <a:t> Enter quantity you will commit on the day the shipment is planned to arrive at Stryker plant</a:t>
            </a:r>
          </a:p>
          <a:p>
            <a:pPr marL="228600" indent="-228600">
              <a:buFont typeface="+mj-lt"/>
              <a:buAutoNum type="arabicPeriod"/>
            </a:pPr>
            <a:r>
              <a:rPr lang="en-US" sz="1000" b="0" dirty="0"/>
              <a:t>Click Save 			</a:t>
            </a:r>
          </a:p>
          <a:p>
            <a:pPr lvl="2" indent="0">
              <a:buNone/>
            </a:pPr>
            <a:r>
              <a:rPr lang="en-US" sz="1200" dirty="0">
                <a:solidFill>
                  <a:srgbClr val="FF0000"/>
                </a:solidFill>
              </a:rPr>
              <a:t>Note: This records the commitment quantities, but does not send the commitment to the buyer. You can change the quantities committed any number of times before sending the commitment to the buyer.</a:t>
            </a:r>
          </a:p>
          <a:p>
            <a:pPr lvl="3" indent="0">
              <a:buNone/>
            </a:pPr>
            <a:endParaRPr lang="en-US" sz="800" dirty="0">
              <a:solidFill>
                <a:srgbClr val="FF0000"/>
              </a:solidFill>
            </a:endParaRPr>
          </a:p>
          <a:p>
            <a:endParaRPr lang="en-US" sz="1200" dirty="0">
              <a:solidFill>
                <a:srgbClr val="FF0000"/>
              </a:solidFill>
            </a:endParaRPr>
          </a:p>
        </p:txBody>
      </p:sp>
      <p:sp>
        <p:nvSpPr>
          <p:cNvPr id="25" name="Slide Number Placeholder 4"/>
          <p:cNvSpPr txBox="1">
            <a:spLocks/>
          </p:cNvSpPr>
          <p:nvPr/>
        </p:nvSpPr>
        <p:spPr>
          <a:xfrm>
            <a:off x="6616" y="5755948"/>
            <a:ext cx="441590" cy="229784"/>
          </a:xfrm>
          <a:prstGeom prst="rect">
            <a:avLst/>
          </a:prstGeom>
        </p:spPr>
        <p:txBody>
          <a:bodyPr lIns="91434" tIns="45717" rIns="91434" bIns="45717"/>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0" algn="l" rtl="0" fontAlgn="base">
              <a:spcBef>
                <a:spcPct val="0"/>
              </a:spcBef>
              <a:spcAft>
                <a:spcPct val="0"/>
              </a:spcAft>
              <a:defRPr kern="1200">
                <a:solidFill>
                  <a:schemeClr val="tx1"/>
                </a:solidFill>
                <a:latin typeface="Arial" charset="0"/>
                <a:ea typeface="+mn-ea"/>
                <a:cs typeface="+mn-cs"/>
              </a:defRPr>
            </a:lvl2pPr>
            <a:lvl3pPr marL="914217" algn="l" rtl="0" fontAlgn="base">
              <a:spcBef>
                <a:spcPct val="0"/>
              </a:spcBef>
              <a:spcAft>
                <a:spcPct val="0"/>
              </a:spcAft>
              <a:defRPr kern="1200">
                <a:solidFill>
                  <a:schemeClr val="tx1"/>
                </a:solidFill>
                <a:latin typeface="Arial" charset="0"/>
                <a:ea typeface="+mn-ea"/>
                <a:cs typeface="+mn-cs"/>
              </a:defRPr>
            </a:lvl3pPr>
            <a:lvl4pPr marL="1371326" algn="l" rtl="0" fontAlgn="base">
              <a:spcBef>
                <a:spcPct val="0"/>
              </a:spcBef>
              <a:spcAft>
                <a:spcPct val="0"/>
              </a:spcAft>
              <a:defRPr kern="1200">
                <a:solidFill>
                  <a:schemeClr val="tx1"/>
                </a:solidFill>
                <a:latin typeface="Arial" charset="0"/>
                <a:ea typeface="+mn-ea"/>
                <a:cs typeface="+mn-cs"/>
              </a:defRPr>
            </a:lvl4pPr>
            <a:lvl5pPr marL="1828434" algn="l" rtl="0" fontAlgn="base">
              <a:spcBef>
                <a:spcPct val="0"/>
              </a:spcBef>
              <a:spcAft>
                <a:spcPct val="0"/>
              </a:spcAft>
              <a:defRPr kern="1200">
                <a:solidFill>
                  <a:schemeClr val="tx1"/>
                </a:solidFill>
                <a:latin typeface="Arial" charset="0"/>
                <a:ea typeface="+mn-ea"/>
                <a:cs typeface="+mn-cs"/>
              </a:defRPr>
            </a:lvl5pPr>
            <a:lvl6pPr marL="2285543" algn="l" defTabSz="914217" rtl="0" eaLnBrk="1" latinLnBrk="0" hangingPunct="1">
              <a:defRPr kern="1200">
                <a:solidFill>
                  <a:schemeClr val="tx1"/>
                </a:solidFill>
                <a:latin typeface="Arial" charset="0"/>
                <a:ea typeface="+mn-ea"/>
                <a:cs typeface="+mn-cs"/>
              </a:defRPr>
            </a:lvl6pPr>
            <a:lvl7pPr marL="2742651" algn="l" defTabSz="914217" rtl="0" eaLnBrk="1" latinLnBrk="0" hangingPunct="1">
              <a:defRPr kern="1200">
                <a:solidFill>
                  <a:schemeClr val="tx1"/>
                </a:solidFill>
                <a:latin typeface="Arial" charset="0"/>
                <a:ea typeface="+mn-ea"/>
                <a:cs typeface="+mn-cs"/>
              </a:defRPr>
            </a:lvl7pPr>
            <a:lvl8pPr marL="3199759" algn="l" defTabSz="914217" rtl="0" eaLnBrk="1" latinLnBrk="0" hangingPunct="1">
              <a:defRPr kern="1200">
                <a:solidFill>
                  <a:schemeClr val="tx1"/>
                </a:solidFill>
                <a:latin typeface="Arial" charset="0"/>
                <a:ea typeface="+mn-ea"/>
                <a:cs typeface="+mn-cs"/>
              </a:defRPr>
            </a:lvl8pPr>
            <a:lvl9pPr marL="3656868" algn="l" defTabSz="914217"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25" b="0" i="0" u="none" strike="noStrike" kern="1200" cap="none" spc="0" normalizeH="0" baseline="0" noProof="0" dirty="0">
              <a:ln>
                <a:noFill/>
              </a:ln>
              <a:solidFill>
                <a:srgbClr val="A6A6A6"/>
              </a:solidFill>
              <a:effectLst/>
              <a:uLnTx/>
              <a:uFillTx/>
              <a:latin typeface="Arial"/>
              <a:ea typeface="+mn-ea"/>
              <a:cs typeface="+mn-cs"/>
            </a:endParaRPr>
          </a:p>
        </p:txBody>
      </p:sp>
      <p:pic>
        <p:nvPicPr>
          <p:cNvPr id="3" name="Picture 2">
            <a:extLst>
              <a:ext uri="{FF2B5EF4-FFF2-40B4-BE49-F238E27FC236}">
                <a16:creationId xmlns:a16="http://schemas.microsoft.com/office/drawing/2014/main" id="{91F583D7-3EBF-446C-A8AD-D888B147BF90}"/>
              </a:ext>
            </a:extLst>
          </p:cNvPr>
          <p:cNvPicPr>
            <a:picLocks noChangeAspect="1"/>
          </p:cNvPicPr>
          <p:nvPr/>
        </p:nvPicPr>
        <p:blipFill>
          <a:blip r:embed="rId3"/>
          <a:stretch>
            <a:fillRect/>
          </a:stretch>
        </p:blipFill>
        <p:spPr>
          <a:xfrm>
            <a:off x="3402000" y="1709010"/>
            <a:ext cx="5540789" cy="1636216"/>
          </a:xfrm>
          <a:prstGeom prst="rect">
            <a:avLst/>
          </a:prstGeom>
        </p:spPr>
      </p:pic>
      <p:sp>
        <p:nvSpPr>
          <p:cNvPr id="10" name="Oval 9">
            <a:extLst>
              <a:ext uri="{FF2B5EF4-FFF2-40B4-BE49-F238E27FC236}">
                <a16:creationId xmlns:a16="http://schemas.microsoft.com/office/drawing/2014/main" id="{F841AA90-7D67-4443-8688-85C24A3472C3}"/>
              </a:ext>
            </a:extLst>
          </p:cNvPr>
          <p:cNvSpPr/>
          <p:nvPr/>
        </p:nvSpPr>
        <p:spPr bwMode="gray">
          <a:xfrm>
            <a:off x="5793304" y="2971041"/>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1" name="Oval 10">
            <a:extLst>
              <a:ext uri="{FF2B5EF4-FFF2-40B4-BE49-F238E27FC236}">
                <a16:creationId xmlns:a16="http://schemas.microsoft.com/office/drawing/2014/main" id="{C4014BA9-837F-4A2A-B5A6-EDAD57E4BD1F}"/>
              </a:ext>
            </a:extLst>
          </p:cNvPr>
          <p:cNvSpPr/>
          <p:nvPr/>
        </p:nvSpPr>
        <p:spPr bwMode="gray">
          <a:xfrm>
            <a:off x="8650394" y="3096308"/>
            <a:ext cx="169606" cy="169606"/>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356254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4B490C-F7D2-4B9C-8BB1-E71DC1116EEB}"/>
              </a:ext>
            </a:extLst>
          </p:cNvPr>
          <p:cNvPicPr>
            <a:picLocks noChangeAspect="1"/>
          </p:cNvPicPr>
          <p:nvPr/>
        </p:nvPicPr>
        <p:blipFill>
          <a:blip r:embed="rId3"/>
          <a:stretch>
            <a:fillRect/>
          </a:stretch>
        </p:blipFill>
        <p:spPr>
          <a:xfrm>
            <a:off x="3402000" y="1601433"/>
            <a:ext cx="5528148" cy="1562095"/>
          </a:xfrm>
          <a:prstGeom prst="rect">
            <a:avLst/>
          </a:prstGeom>
        </p:spPr>
      </p:pic>
      <p:sp>
        <p:nvSpPr>
          <p:cNvPr id="2" name="Title 1"/>
          <p:cNvSpPr>
            <a:spLocks noGrp="1"/>
          </p:cNvSpPr>
          <p:nvPr>
            <p:ph type="title"/>
          </p:nvPr>
        </p:nvSpPr>
        <p:spPr/>
        <p:txBody>
          <a:bodyPr/>
          <a:lstStyle/>
          <a:p>
            <a:r>
              <a:rPr lang="en-US" b="0" dirty="0"/>
              <a:t>Sending Forecast Commitment to Stryker</a:t>
            </a:r>
          </a:p>
        </p:txBody>
      </p:sp>
      <p:sp>
        <p:nvSpPr>
          <p:cNvPr id="4" name="Text Placeholder 3">
            <a:extLst>
              <a:ext uri="{FF2B5EF4-FFF2-40B4-BE49-F238E27FC236}">
                <a16:creationId xmlns:a16="http://schemas.microsoft.com/office/drawing/2014/main" id="{79181DC2-2D38-4345-8828-B93044BDB4C4}"/>
              </a:ext>
            </a:extLst>
          </p:cNvPr>
          <p:cNvSpPr>
            <a:spLocks noGrp="1"/>
          </p:cNvSpPr>
          <p:nvPr>
            <p:ph type="body" sz="quarter" idx="11"/>
          </p:nvPr>
        </p:nvSpPr>
        <p:spPr/>
        <p:txBody>
          <a:bodyPr/>
          <a:lstStyle/>
          <a:p>
            <a:pPr marL="342900" indent="-342900">
              <a:buAutoNum type="arabicPeriod"/>
            </a:pPr>
            <a:r>
              <a:rPr lang="en-US" sz="1200" b="0" dirty="0"/>
              <a:t>View the saved committed quantity.</a:t>
            </a:r>
          </a:p>
          <a:p>
            <a:pPr marL="342900" indent="-342900">
              <a:buAutoNum type="arabicPeriod"/>
            </a:pPr>
            <a:r>
              <a:rPr lang="en-US" sz="1200" b="0" dirty="0"/>
              <a:t>Click Send Data to send the committed quantity to Stryker.</a:t>
            </a:r>
          </a:p>
          <a:p>
            <a:pPr marL="342900" indent="-342900">
              <a:buAutoNum type="arabicPeriod"/>
            </a:pPr>
            <a:r>
              <a:rPr lang="en-US" sz="1200" b="0" dirty="0"/>
              <a:t>Once the data has been sent, this notification will be received.</a:t>
            </a:r>
          </a:p>
          <a:p>
            <a:r>
              <a:rPr lang="en-US" sz="1200" b="0" dirty="0">
                <a:solidFill>
                  <a:srgbClr val="FF0000"/>
                </a:solidFill>
              </a:rPr>
              <a:t>Note: Ariba Network sends the commitment to the buyer. Also, this disables the page icon so that you cannot send the commitment again. You can view the details of the commitment in the Product Replenishments section.</a:t>
            </a:r>
          </a:p>
          <a:p>
            <a:pPr lvl="3" indent="0">
              <a:buNone/>
            </a:pPr>
            <a:endParaRPr lang="en-US" sz="800" dirty="0">
              <a:solidFill>
                <a:srgbClr val="FF0000"/>
              </a:solidFill>
            </a:endParaRPr>
          </a:p>
          <a:p>
            <a:endParaRPr lang="en-US" sz="1200" dirty="0">
              <a:solidFill>
                <a:srgbClr val="FF0000"/>
              </a:solidFill>
            </a:endParaRPr>
          </a:p>
        </p:txBody>
      </p:sp>
      <p:sp>
        <p:nvSpPr>
          <p:cNvPr id="7" name="Oval 6">
            <a:extLst>
              <a:ext uri="{FF2B5EF4-FFF2-40B4-BE49-F238E27FC236}">
                <a16:creationId xmlns:a16="http://schemas.microsoft.com/office/drawing/2014/main" id="{96E58B84-DD3B-492E-98F4-BE8D723FAC68}"/>
              </a:ext>
            </a:extLst>
          </p:cNvPr>
          <p:cNvSpPr/>
          <p:nvPr/>
        </p:nvSpPr>
        <p:spPr bwMode="gray">
          <a:xfrm>
            <a:off x="4313160" y="3019701"/>
            <a:ext cx="172720" cy="143827"/>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cxnSp>
        <p:nvCxnSpPr>
          <p:cNvPr id="16" name="Straight Arrow Connector 15">
            <a:extLst>
              <a:ext uri="{FF2B5EF4-FFF2-40B4-BE49-F238E27FC236}">
                <a16:creationId xmlns:a16="http://schemas.microsoft.com/office/drawing/2014/main" id="{A478A05F-44CF-4E95-8936-F52096B24D14}"/>
              </a:ext>
            </a:extLst>
          </p:cNvPr>
          <p:cNvCxnSpPr>
            <a:cxnSpLocks/>
            <a:stCxn id="8" idx="5"/>
          </p:cNvCxnSpPr>
          <p:nvPr/>
        </p:nvCxnSpPr>
        <p:spPr>
          <a:xfrm>
            <a:off x="8408203" y="2591086"/>
            <a:ext cx="226978" cy="8574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6FF3D56-1612-4105-A9DE-C92CCE751C21}"/>
              </a:ext>
            </a:extLst>
          </p:cNvPr>
          <p:cNvSpPr/>
          <p:nvPr/>
        </p:nvSpPr>
        <p:spPr bwMode="gray">
          <a:xfrm>
            <a:off x="8260777" y="2468322"/>
            <a:ext cx="172720" cy="143827"/>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pic>
        <p:nvPicPr>
          <p:cNvPr id="14" name="Picture 13">
            <a:extLst>
              <a:ext uri="{FF2B5EF4-FFF2-40B4-BE49-F238E27FC236}">
                <a16:creationId xmlns:a16="http://schemas.microsoft.com/office/drawing/2014/main" id="{A8EB1150-7BE6-441B-BECC-FF87918EFC13}"/>
              </a:ext>
            </a:extLst>
          </p:cNvPr>
          <p:cNvPicPr>
            <a:picLocks noChangeAspect="1"/>
          </p:cNvPicPr>
          <p:nvPr/>
        </p:nvPicPr>
        <p:blipFill>
          <a:blip r:embed="rId4"/>
          <a:stretch>
            <a:fillRect/>
          </a:stretch>
        </p:blipFill>
        <p:spPr>
          <a:xfrm>
            <a:off x="4499171" y="3694473"/>
            <a:ext cx="3761606" cy="1475023"/>
          </a:xfrm>
          <a:prstGeom prst="rect">
            <a:avLst/>
          </a:prstGeom>
        </p:spPr>
      </p:pic>
      <p:sp>
        <p:nvSpPr>
          <p:cNvPr id="17" name="Oval 16">
            <a:extLst>
              <a:ext uri="{FF2B5EF4-FFF2-40B4-BE49-F238E27FC236}">
                <a16:creationId xmlns:a16="http://schemas.microsoft.com/office/drawing/2014/main" id="{6B646D52-75CC-4D92-873C-261C36AC2C96}"/>
              </a:ext>
            </a:extLst>
          </p:cNvPr>
          <p:cNvSpPr/>
          <p:nvPr/>
        </p:nvSpPr>
        <p:spPr bwMode="gray">
          <a:xfrm>
            <a:off x="5752402" y="4551850"/>
            <a:ext cx="172720" cy="143827"/>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305251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4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43007</TotalTime>
  <Words>718</Words>
  <Application>Microsoft Macintosh PowerPoint</Application>
  <PresentationFormat>On-screen Show (4:3)</PresentationFormat>
  <Paragraphs>65</Paragraphs>
  <Slides>9</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Wingdings</vt:lpstr>
      <vt:lpstr>Courier New</vt:lpstr>
      <vt:lpstr>Wingdings</vt:lpstr>
      <vt:lpstr>Symbol</vt:lpstr>
      <vt:lpstr>Arial</vt:lpstr>
      <vt:lpstr>Cambria</vt:lpstr>
      <vt:lpstr>Arial Black</vt:lpstr>
      <vt:lpstr>SAP_Ariba_2016_4x3_white</vt:lpstr>
      <vt:lpstr>SAP_2013_v1.2</vt:lpstr>
      <vt:lpstr>1_SAP_Ariba_2016_4x3_white</vt:lpstr>
      <vt:lpstr>4_SAP_Ariba_2016_4x3_white</vt:lpstr>
      <vt:lpstr>Forecast and Forecast Commit Training Guide 2023</vt:lpstr>
      <vt:lpstr>Agenda</vt:lpstr>
      <vt:lpstr>Supply Plan (Forecast and Forecast Commit)</vt:lpstr>
      <vt:lpstr>Forecasting (Search Filters)</vt:lpstr>
      <vt:lpstr>Forecasting (Search Filters)</vt:lpstr>
      <vt:lpstr>Forecast Commitments</vt:lpstr>
      <vt:lpstr>Forecast Commitments</vt:lpstr>
      <vt:lpstr>Sending Forecast Commitment to Stryker</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 and Forecast Commit Training Guide</dc:title>
  <dc:subject/>
  <dc:creator>SAP SE</dc:creator>
  <cp:keywords/>
  <dc:description/>
  <cp:lastModifiedBy>Bocage, Kristian</cp:lastModifiedBy>
  <cp:revision>997</cp:revision>
  <dcterms:created xsi:type="dcterms:W3CDTF">2016-08-22T13:51:35Z</dcterms:created>
  <dcterms:modified xsi:type="dcterms:W3CDTF">2023-04-11T14:49:17Z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