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7" r:id="rId4"/>
    <p:sldMasterId id="2147483796" r:id="rId5"/>
    <p:sldMasterId id="2147483810" r:id="rId6"/>
  </p:sldMasterIdLst>
  <p:notesMasterIdLst>
    <p:notesMasterId r:id="rId26"/>
  </p:notesMasterIdLst>
  <p:handoutMasterIdLst>
    <p:handoutMasterId r:id="rId27"/>
  </p:handoutMasterIdLst>
  <p:sldIdLst>
    <p:sldId id="590" r:id="rId7"/>
    <p:sldId id="783" r:id="rId8"/>
    <p:sldId id="736" r:id="rId9"/>
    <p:sldId id="581" r:id="rId10"/>
    <p:sldId id="582" r:id="rId11"/>
    <p:sldId id="1339" r:id="rId12"/>
    <p:sldId id="584" r:id="rId13"/>
    <p:sldId id="583" r:id="rId14"/>
    <p:sldId id="585" r:id="rId15"/>
    <p:sldId id="636" r:id="rId16"/>
    <p:sldId id="490" r:id="rId17"/>
    <p:sldId id="489" r:id="rId18"/>
    <p:sldId id="639" r:id="rId19"/>
    <p:sldId id="642" r:id="rId20"/>
    <p:sldId id="643" r:id="rId21"/>
    <p:sldId id="1332" r:id="rId22"/>
    <p:sldId id="487" r:id="rId23"/>
    <p:sldId id="488" r:id="rId24"/>
    <p:sldId id="579" r:id="rId25"/>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7">
          <p15:clr>
            <a:srgbClr val="A4A3A4"/>
          </p15:clr>
        </p15:guide>
        <p15:guide id="3" orient="horz" pos="3834">
          <p15:clr>
            <a:srgbClr val="A4A3A4"/>
          </p15:clr>
        </p15:guide>
        <p15:guide id="4" orient="horz" pos="1071" userDrawn="1">
          <p15:clr>
            <a:srgbClr val="A4A3A4"/>
          </p15:clr>
        </p15:guide>
        <p15:guide id="5" orient="horz" pos="777">
          <p15:clr>
            <a:srgbClr val="A4A3A4"/>
          </p15:clr>
        </p15:guide>
        <p15:guide id="6" pos="5556">
          <p15:clr>
            <a:srgbClr val="A4A3A4"/>
          </p15:clr>
        </p15:guide>
        <p15:guide id="7" pos="206">
          <p15:clr>
            <a:srgbClr val="A4A3A4"/>
          </p15:clr>
        </p15:guide>
        <p15:guide id="8" pos="28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ck, Eugene" initials="ME [2]" lastIdx="7" clrIdx="6">
    <p:extLst>
      <p:ext uri="{19B8F6BF-5375-455C-9EA6-DF929625EA0E}">
        <p15:presenceInfo xmlns:p15="http://schemas.microsoft.com/office/powerpoint/2012/main" userId="S::eugene.mack@sap.com::2f1a34f5-6fc3-47bd-b911-a42729280adf" providerId="AD"/>
      </p:ext>
    </p:extLst>
  </p:cmAuthor>
  <p:cmAuthor id="1" name="Zedonek, Mark" initials="ZM" lastIdx="1" clrIdx="0">
    <p:extLst>
      <p:ext uri="{19B8F6BF-5375-455C-9EA6-DF929625EA0E}">
        <p15:presenceInfo xmlns:p15="http://schemas.microsoft.com/office/powerpoint/2012/main" userId="S-1-5-21-74642-3284969411-2123768488-737862" providerId="AD"/>
      </p:ext>
    </p:extLst>
  </p:cmAuthor>
  <p:cmAuthor id="8" name="Mack, Eugene" initials="ME [3]" lastIdx="2" clrIdx="7">
    <p:extLst>
      <p:ext uri="{19B8F6BF-5375-455C-9EA6-DF929625EA0E}">
        <p15:presenceInfo xmlns:p15="http://schemas.microsoft.com/office/powerpoint/2012/main" userId="S::eugene.mack@sap.com::8dfbadc0-aeb9-4896-9744-6701f18f7df9" providerId="AD"/>
      </p:ext>
    </p:extLst>
  </p:cmAuthor>
  <p:cmAuthor id="2" name="Fabich, Cathy" initials="FC" lastIdx="68" clrIdx="1">
    <p:extLst>
      <p:ext uri="{19B8F6BF-5375-455C-9EA6-DF929625EA0E}">
        <p15:presenceInfo xmlns:p15="http://schemas.microsoft.com/office/powerpoint/2012/main" userId="S-1-5-21-74642-3284969411-2123768488-1009102" providerId="AD"/>
      </p:ext>
    </p:extLst>
  </p:cmAuthor>
  <p:cmAuthor id="3" name="Bohart, Morgan" initials="BM" lastIdx="31" clrIdx="2">
    <p:extLst>
      <p:ext uri="{19B8F6BF-5375-455C-9EA6-DF929625EA0E}">
        <p15:presenceInfo xmlns:p15="http://schemas.microsoft.com/office/powerpoint/2012/main" userId="S-1-5-21-74642-3284969411-2123768488-737859" providerId="AD"/>
      </p:ext>
    </p:extLst>
  </p:cmAuthor>
  <p:cmAuthor id="4" name="Gray, Lindsay" initials="GL" lastIdx="34" clrIdx="3">
    <p:extLst>
      <p:ext uri="{19B8F6BF-5375-455C-9EA6-DF929625EA0E}">
        <p15:presenceInfo xmlns:p15="http://schemas.microsoft.com/office/powerpoint/2012/main" userId="S-1-5-21-2135248159-670042095-669932061-41745" providerId="AD"/>
      </p:ext>
    </p:extLst>
  </p:cmAuthor>
  <p:cmAuthor id="5" name="Clary, Christopher" initials="CC" lastIdx="2" clrIdx="4">
    <p:extLst>
      <p:ext uri="{19B8F6BF-5375-455C-9EA6-DF929625EA0E}">
        <p15:presenceInfo xmlns:p15="http://schemas.microsoft.com/office/powerpoint/2012/main" userId="S-1-5-21-74642-3284969411-2123768488-617764" providerId="AD"/>
      </p:ext>
    </p:extLst>
  </p:cmAuthor>
  <p:cmAuthor id="6" name="Mack, Eugene" initials="ME" lastIdx="22" clrIdx="5">
    <p:extLst>
      <p:ext uri="{19B8F6BF-5375-455C-9EA6-DF929625EA0E}">
        <p15:presenceInfo xmlns:p15="http://schemas.microsoft.com/office/powerpoint/2012/main" userId="S-1-5-21-74642-3284969411-2123768488-1003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7"/>
    <a:srgbClr val="FFFFFF"/>
    <a:srgbClr val="F5F5F5"/>
    <a:srgbClr val="666666"/>
    <a:srgbClr val="464646"/>
    <a:srgbClr val="FF5050"/>
    <a:srgbClr val="003283"/>
    <a:srgbClr val="FF0000"/>
    <a:srgbClr val="2B3F7B"/>
    <a:srgbClr val="9C2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3469" autoAdjust="0"/>
  </p:normalViewPr>
  <p:slideViewPr>
    <p:cSldViewPr snapToGrid="0" showGuides="1">
      <p:cViewPr varScale="1">
        <p:scale>
          <a:sx n="119" d="100"/>
          <a:sy n="119" d="100"/>
        </p:scale>
        <p:origin x="2272" y="192"/>
      </p:cViewPr>
      <p:guideLst>
        <p:guide orient="horz" pos="4117"/>
        <p:guide orient="horz" pos="3834"/>
        <p:guide orient="horz" pos="1071"/>
        <p:guide orient="horz" pos="777"/>
        <p:guide pos="5556"/>
        <p:guide pos="206"/>
        <p:guide pos="2886"/>
      </p:guideLst>
    </p:cSldViewPr>
  </p:slideViewPr>
  <p:outlineViewPr>
    <p:cViewPr>
      <p:scale>
        <a:sx n="33" d="100"/>
        <a:sy n="33" d="100"/>
      </p:scale>
      <p:origin x="0" y="-15948"/>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75" d="100"/>
          <a:sy n="75" d="100"/>
        </p:scale>
        <p:origin x="-4402" y="-5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Clr>
        <a:schemeClr val="accent1"/>
      </a:buClr>
      <a:buSzPct val="100000"/>
      <a:buFont typeface="Wingdings" pitchFamily="2" charset="2"/>
      <a:buChar char=""/>
      <a:defRPr sz="1100" kern="1200">
        <a:solidFill>
          <a:schemeClr val="tx1"/>
        </a:solidFill>
        <a:latin typeface="+mn-lt"/>
        <a:ea typeface="+mn-ea"/>
        <a:cs typeface="+mn-cs"/>
      </a:defRPr>
    </a:lvl2pPr>
    <a:lvl3pPr marL="357188" indent="-17621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27357BB-3A83-4A1C-9E1D-3585CFB4EBC5}" type="slidenum">
              <a:rPr lang="en-US" smtClean="0"/>
              <a:pPr/>
              <a:t>1</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1000920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FF1D88F-4FC6-442B-BCB8-37B14E4BC0B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94323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36782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91581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A0D98C-944D-4B94-8502-9FCE89F0C3BD}" type="slidenum">
              <a:rPr lang="en-US" smtClean="0"/>
              <a:pPr eaLnBrk="1" hangingPunct="1"/>
              <a:t>17</a:t>
            </a:fld>
            <a:endParaRPr lang="en-US" dirty="0"/>
          </a:p>
        </p:txBody>
      </p:sp>
    </p:spTree>
    <p:extLst>
      <p:ext uri="{BB962C8B-B14F-4D97-AF65-F5344CB8AC3E}">
        <p14:creationId xmlns:p14="http://schemas.microsoft.com/office/powerpoint/2010/main" val="2281182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A0D98C-944D-4B94-8502-9FCE89F0C3BD}" type="slidenum">
              <a:rPr lang="en-US" smtClean="0"/>
              <a:pPr eaLnBrk="1" hangingPunct="1"/>
              <a:t>18</a:t>
            </a:fld>
            <a:endParaRPr lang="en-US" dirty="0"/>
          </a:p>
        </p:txBody>
      </p:sp>
    </p:spTree>
    <p:extLst>
      <p:ext uri="{BB962C8B-B14F-4D97-AF65-F5344CB8AC3E}">
        <p14:creationId xmlns:p14="http://schemas.microsoft.com/office/powerpoint/2010/main" val="267439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19</a:t>
            </a:fld>
            <a:endParaRPr lang="en-US" dirty="0"/>
          </a:p>
        </p:txBody>
      </p:sp>
    </p:spTree>
    <p:extLst>
      <p:ext uri="{BB962C8B-B14F-4D97-AF65-F5344CB8AC3E}">
        <p14:creationId xmlns:p14="http://schemas.microsoft.com/office/powerpoint/2010/main" val="321738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4036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168610E-BB18-4ABC-AAB2-3BCD35B1AB5F}"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2241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8776" rtl="0" eaLnBrk="1" fontAlgn="auto" latinLnBrk="0" hangingPunct="1">
              <a:lnSpc>
                <a:spcPct val="100000"/>
              </a:lnSpc>
              <a:spcBef>
                <a:spcPts val="0"/>
              </a:spcBef>
              <a:spcAft>
                <a:spcPts val="0"/>
              </a:spcAft>
              <a:buClrTx/>
              <a:buSzTx/>
              <a:buFontTx/>
              <a:buNone/>
              <a:tabLst/>
              <a:defRPr/>
            </a:pPr>
            <a:fld id="{837D60E1-A871-4771-9DE0-5215875ECC49}" type="slidenum">
              <a:rPr kumimoji="0" lang="en-US" sz="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1885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37D60E1-A871-4771-9DE0-5215875ECC49}"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1885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F2ADD8F-49B4-4396-99A3-7DE82D0DDFD7}"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971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A676CE7-177C-4A53-9BC1-5D4116C54782}"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608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80450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04519C1-729A-4D13-85D9-6737A988579D}"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7100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35136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50618311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10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283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64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118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759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8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98366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95216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23015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03999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6397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383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490919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SAP-Konzernunternehmen.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übernehmen keinerlei Haftung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Gewährleistung für Fehler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steht lediglich für Produkte und Dienstleistungen nach der Maßgabe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in keiner Weise verpflichtet, in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einer zugehörigen Präsentation dargestellte Geschäftsabläufe zu verfolgen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hierin wiedergegebene Funktionen zu entwickeln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zu veröffentlichen. Diese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ihren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1108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120441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666" y="6053668"/>
            <a:ext cx="2571749" cy="493672"/>
          </a:xfrm>
          <a:prstGeom prst="rect">
            <a:avLst/>
          </a:prstGeom>
        </p:spPr>
      </p:pic>
    </p:spTree>
    <p:extLst>
      <p:ext uri="{BB962C8B-B14F-4D97-AF65-F5344CB8AC3E}">
        <p14:creationId xmlns:p14="http://schemas.microsoft.com/office/powerpoint/2010/main" val="2534112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3631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437083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8367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 1st Time Us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p:cNvGrpSpPr/>
          <p:nvPr userDrawn="1"/>
        </p:nvGrpSpPr>
        <p:grpSpPr>
          <a:xfrm>
            <a:off x="6815697" y="529163"/>
            <a:ext cx="1880010" cy="381000"/>
            <a:chOff x="6405781" y="497631"/>
            <a:chExt cx="1880010" cy="381000"/>
          </a:xfrm>
        </p:grpSpPr>
        <p:sp>
          <p:nvSpPr>
            <p:cNvPr id="5" name="AutoShape 38"/>
            <p:cNvSpPr>
              <a:spLocks noChangeArrowheads="1"/>
            </p:cNvSpPr>
            <p:nvPr userDrawn="1"/>
          </p:nvSpPr>
          <p:spPr bwMode="auto">
            <a:xfrm>
              <a:off x="6405781" y="497631"/>
              <a:ext cx="457200" cy="381000"/>
            </a:xfrm>
            <a:prstGeom prst="star5">
              <a:avLst/>
            </a:prstGeom>
            <a:solidFill>
              <a:schemeClr val="accent1"/>
            </a:solidFill>
            <a:ln w="9525" algn="ctr">
              <a:noFill/>
              <a:miter lim="800000"/>
              <a:headEnd/>
              <a:tailEnd/>
            </a:ln>
            <a:effectLst/>
          </p:spPr>
          <p:txBody>
            <a:bodyPr wrap="none" lIns="0" anchor="ctr"/>
            <a:lstStyle/>
            <a:p>
              <a:pPr marL="285750" indent="-285750" algn="ctr" fontAlgn="base">
                <a:spcBef>
                  <a:spcPct val="0"/>
                </a:spcBef>
                <a:spcAft>
                  <a:spcPct val="0"/>
                </a:spcAft>
                <a:defRPr/>
              </a:pPr>
              <a:r>
                <a:rPr lang="en-US" sz="1000" b="1" dirty="0">
                  <a:solidFill>
                    <a:srgbClr val="000000"/>
                  </a:solidFill>
                  <a:latin typeface="Arial" charset="0"/>
                </a:rPr>
                <a:t>  1</a:t>
              </a:r>
            </a:p>
          </p:txBody>
        </p:sp>
        <p:sp>
          <p:nvSpPr>
            <p:cNvPr id="3" name="TextBox 2"/>
            <p:cNvSpPr txBox="1"/>
            <p:nvPr userDrawn="1"/>
          </p:nvSpPr>
          <p:spPr>
            <a:xfrm>
              <a:off x="6894513" y="565021"/>
              <a:ext cx="1391278"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dirty="0">
                  <a:solidFill>
                    <a:srgbClr val="666666"/>
                  </a:solidFill>
                  <a:latin typeface="Arial" pitchFamily="34" charset="0"/>
                  <a:cs typeface="Arial" pitchFamily="34" charset="0"/>
                </a:rPr>
                <a:t>First Time User</a:t>
              </a:r>
            </a:p>
          </p:txBody>
        </p:sp>
      </p:grpSp>
    </p:spTree>
    <p:extLst>
      <p:ext uri="{BB962C8B-B14F-4D97-AF65-F5344CB8AC3E}">
        <p14:creationId xmlns:p14="http://schemas.microsoft.com/office/powerpoint/2010/main" val="427372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0277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Tree>
    <p:extLst>
      <p:ext uri="{BB962C8B-B14F-4D97-AF65-F5344CB8AC3E}">
        <p14:creationId xmlns:p14="http://schemas.microsoft.com/office/powerpoint/2010/main" val="4064511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4861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77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Tree>
    <p:extLst>
      <p:ext uri="{BB962C8B-B14F-4D97-AF65-F5344CB8AC3E}">
        <p14:creationId xmlns:p14="http://schemas.microsoft.com/office/powerpoint/2010/main" val="1382216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noChangeArrowheads="1"/>
          </p:cNvSpPr>
          <p:nvPr>
            <p:ph type="sldNum" sz="quarter" idx="11"/>
          </p:nvPr>
        </p:nvSpPr>
        <p:spPr>
          <a:xfrm>
            <a:off x="106363" y="6508601"/>
            <a:ext cx="407987" cy="306388"/>
          </a:xfrm>
          <a:prstGeom prst="rect">
            <a:avLst/>
          </a:prstGeom>
          <a:ln/>
        </p:spPr>
        <p:txBody>
          <a:bodyPr/>
          <a:lstStyle>
            <a:lvl1pPr>
              <a:defRPr/>
            </a:lvl1pPr>
          </a:lstStyle>
          <a:p>
            <a:pPr fontAlgn="base">
              <a:spcBef>
                <a:spcPct val="0"/>
              </a:spcBef>
              <a:spcAft>
                <a:spcPct val="0"/>
              </a:spcAft>
              <a:defRPr/>
            </a:pPr>
            <a:fld id="{140E8EEC-E7EB-44AA-9713-F3AD9A4A0444}" type="slidenum">
              <a:rPr lang="en-US">
                <a:solidFill>
                  <a:srgbClr val="000000"/>
                </a:solidFill>
                <a:latin typeface="Arial" charset="0"/>
              </a:rPr>
              <a:pPr fontAlgn="base">
                <a:spcBef>
                  <a:spcPct val="0"/>
                </a:spcBef>
                <a:spcAft>
                  <a:spcPct val="0"/>
                </a:spcAft>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394237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106363" y="6508601"/>
            <a:ext cx="407987" cy="306388"/>
          </a:xfrm>
          <a:prstGeom prst="rect">
            <a:avLst/>
          </a:prstGeom>
        </p:spPr>
        <p:txBody>
          <a:bodyPr/>
          <a:lstStyle>
            <a:lvl1pPr>
              <a:defRPr/>
            </a:lvl1pPr>
          </a:lstStyle>
          <a:p>
            <a:pPr fontAlgn="base">
              <a:spcBef>
                <a:spcPct val="0"/>
              </a:spcBef>
              <a:spcAft>
                <a:spcPct val="0"/>
              </a:spcAft>
            </a:pPr>
            <a:fld id="{46841FCA-D452-4550-BE4C-7CB6932933CB}"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434422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403928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4652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653539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0597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8636849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96598457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4566844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29050898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383266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3482225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4160961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561825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76685559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695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967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62747696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681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1364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86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150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3690063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280196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1646995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77788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510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326816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7817398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sz="2400" b="1" kern="1200" noProof="0" dirty="0">
                <a:solidFill>
                  <a:schemeClr val="accent2"/>
                </a:solidFill>
                <a:latin typeface="+mj-lt"/>
                <a:ea typeface="+mj-ea"/>
                <a:cs typeface="+mj-cs"/>
              </a:rPr>
              <a:t>© 2016 SAP SE oder ein SAP-Konzernunternehmen. </a:t>
            </a:r>
            <a:br>
              <a:rPr lang="de-DE" sz="2400" b="1" kern="1200" noProof="0" dirty="0">
                <a:solidFill>
                  <a:schemeClr val="accent2"/>
                </a:solidFill>
                <a:latin typeface="+mj-lt"/>
                <a:ea typeface="+mj-ea"/>
                <a:cs typeface="+mj-cs"/>
              </a:rPr>
            </a:br>
            <a:r>
              <a:rPr lang="de-DE" sz="2400" b="1" kern="1200" noProof="0" dirty="0">
                <a:solidFill>
                  <a:schemeClr val="accent2"/>
                </a:solidFill>
                <a:latin typeface="+mj-lt"/>
                <a:ea typeface="+mj-ea"/>
                <a:cs typeface="+mj-cs"/>
              </a:rPr>
              <a:t>Alle Rechte vorbehalten.</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de-DE" sz="10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nicht gestattet.</a:t>
            </a:r>
          </a:p>
          <a:p>
            <a:pPr>
              <a:spcBef>
                <a:spcPts val="1200"/>
              </a:spcBef>
            </a:pPr>
            <a:r>
              <a:rPr lang="de-DE" sz="10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von einem SAP-Konzernunternehmen) in Deutschland und verschiedenen anderen Ländern weltweit.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Weitere Hinweise und Informationen zum Markenrecht finden Sie unter </a:t>
            </a:r>
            <a:r>
              <a:rPr lang="de-DE" sz="1000" kern="1200" noProof="0" dirty="0">
                <a:solidFill>
                  <a:schemeClr val="tx1"/>
                </a:solidFill>
                <a:effectLst/>
                <a:latin typeface="Arial"/>
                <a:ea typeface="+mn-ea"/>
                <a:cs typeface="+mn-cs"/>
                <a:hlinkClick r:id="rId2"/>
              </a:rPr>
              <a:t>http://global.sap.com/corporate-de/legal/copyright/index.epx</a:t>
            </a:r>
            <a:r>
              <a:rPr lang="de-DE" sz="1000" kern="1200" noProof="0" dirty="0">
                <a:solidFill>
                  <a:schemeClr val="tx1"/>
                </a:solidFill>
                <a:effectLst/>
                <a:latin typeface="Arial"/>
                <a:ea typeface="+mn-ea"/>
                <a:cs typeface="+mn-cs"/>
              </a:rPr>
              <a:t>.</a:t>
            </a:r>
          </a:p>
          <a:p>
            <a:pPr>
              <a:spcBef>
                <a:spcPts val="1200"/>
              </a:spcBef>
            </a:pPr>
            <a:r>
              <a:rPr lang="de-DE"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000" kern="1200" noProof="0" dirty="0">
                <a:solidFill>
                  <a:schemeClr val="tx1"/>
                </a:solidFill>
                <a:effectLst/>
                <a:latin typeface="Arial"/>
                <a:ea typeface="+mn-ea"/>
                <a:cs typeface="+mn-cs"/>
              </a:rPr>
              <a:t>Produkte können länderspezifische Unterschiede aufweisen.</a:t>
            </a:r>
          </a:p>
          <a:p>
            <a:pPr>
              <a:spcBef>
                <a:spcPts val="1200"/>
              </a:spcBef>
            </a:pPr>
            <a:r>
              <a:rPr lang="de-DE"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übernehmen keinerlei Haftung oder Gewährleistung für Fehler oder Unvollständigkeiten in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eine zugehörige Präsentation, die Strategie und etwaige künftige Entwicklungen, Produkte und/oder Plattformen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ihrer Konzern-</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ihren Konzernunternehmen jederzeit und ohne Angabe von Gründen unangekündigt geändert werden.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79967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4168215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Road map: 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a:t>Insert page title</a:t>
            </a:r>
            <a:endParaRPr lang="en-US" dirty="0"/>
          </a:p>
        </p:txBody>
      </p:sp>
      <p:sp>
        <p:nvSpPr>
          <p:cNvPr id="5" name="Content Placeholder 5"/>
          <p:cNvSpPr>
            <a:spLocks noGrp="1"/>
          </p:cNvSpPr>
          <p:nvPr>
            <p:ph sz="quarter" idx="10" hasCustomPrompt="1"/>
          </p:nvPr>
        </p:nvSpPr>
        <p:spPr>
          <a:xfrm>
            <a:off x="0" y="6086475"/>
            <a:ext cx="9144000" cy="252000"/>
          </a:xfrm>
          <a:solidFill>
            <a:schemeClr val="accent1"/>
          </a:solidFill>
          <a:ln w="9525">
            <a:noFill/>
            <a:round/>
            <a:headEnd/>
            <a:tailEnd/>
          </a:ln>
        </p:spPr>
        <p:txBody>
          <a:bodyPr vert="horz" lIns="0" tIns="0" rIns="0" bIns="0" rtlCol="0" anchor="ctr" anchorCtr="0">
            <a:noAutofit/>
          </a:bodyPr>
          <a:lstStyle>
            <a:lvl1pPr marL="0" algn="ctr" defTabSz="898486"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898486" rtl="0" eaLnBrk="1" fontAlgn="base" latinLnBrk="0" hangingPunct="1">
              <a:lnSpc>
                <a:spcPct val="100000"/>
              </a:lnSpc>
              <a:spcBef>
                <a:spcPts val="1593"/>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235362796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Roadmap - Solution Enhancements - Solution E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17" name="Text Placeholder 12"/>
          <p:cNvSpPr>
            <a:spLocks noGrp="1"/>
          </p:cNvSpPr>
          <p:nvPr>
            <p:ph type="body" sz="quarter" idx="11" hasCustomPrompt="1"/>
          </p:nvPr>
        </p:nvSpPr>
        <p:spPr>
          <a:xfrm>
            <a:off x="324008"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8" name="Text Placeholder 17"/>
          <p:cNvSpPr>
            <a:spLocks noGrp="1"/>
          </p:cNvSpPr>
          <p:nvPr>
            <p:ph type="body" sz="quarter" idx="14" hasCustomPrompt="1"/>
          </p:nvPr>
        </p:nvSpPr>
        <p:spPr>
          <a:xfrm>
            <a:off x="5896720" y="1690687"/>
            <a:ext cx="2923430" cy="169277"/>
          </a:xfrm>
        </p:spPr>
        <p:txBody>
          <a:bodyPr wrap="square">
            <a:spAutoFit/>
          </a:bodyPr>
          <a:lstStyle>
            <a:lvl1pPr>
              <a:defRPr sz="1100" b="0">
                <a:solidFill>
                  <a:schemeClr val="accent2"/>
                </a:solidFill>
              </a:defRPr>
            </a:lvl1pPr>
          </a:lstStyle>
          <a:p>
            <a:pPr lvl="0"/>
            <a:r>
              <a:rPr lang="en-US" dirty="0"/>
              <a:t>Add text</a:t>
            </a:r>
          </a:p>
        </p:txBody>
      </p:sp>
      <p:sp>
        <p:nvSpPr>
          <p:cNvPr id="11" name="Text Placeholder 12"/>
          <p:cNvSpPr>
            <a:spLocks noGrp="1"/>
          </p:cNvSpPr>
          <p:nvPr>
            <p:ph type="body" sz="quarter" idx="15" hasCustomPrompt="1"/>
          </p:nvPr>
        </p:nvSpPr>
        <p:spPr>
          <a:xfrm>
            <a:off x="3048313"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9" name="Content Placeholder 5"/>
          <p:cNvSpPr>
            <a:spLocks noGrp="1"/>
          </p:cNvSpPr>
          <p:nvPr>
            <p:ph sz="quarter" idx="10" hasCustomPrompt="1"/>
          </p:nvPr>
        </p:nvSpPr>
        <p:spPr>
          <a:xfrm>
            <a:off x="0" y="6086476"/>
            <a:ext cx="9144000" cy="252000"/>
          </a:xfrm>
          <a:solidFill>
            <a:schemeClr val="accent1"/>
          </a:solidFill>
          <a:ln w="9525">
            <a:noFill/>
            <a:round/>
            <a:headEnd/>
            <a:tailEnd/>
          </a:ln>
        </p:spPr>
        <p:txBody>
          <a:bodyPr vert="horz" lIns="0" tIns="0" rIns="0" bIns="0" rtlCol="0" anchor="ctr" anchorCtr="0">
            <a:noAutofit/>
          </a:bodyPr>
          <a:lstStyle>
            <a:lvl1pPr marL="0" marR="0" indent="0" algn="ctr" defTabSz="913445" rtl="0" eaLnBrk="1" fontAlgn="base" latinLnBrk="0" hangingPunct="1">
              <a:lnSpc>
                <a:spcPct val="100000"/>
              </a:lnSpc>
              <a:spcBef>
                <a:spcPts val="1619"/>
              </a:spcBef>
              <a:spcAft>
                <a:spcPct val="0"/>
              </a:spcAft>
              <a:buClr>
                <a:schemeClr val="accent1"/>
              </a:buClr>
              <a:buSzPct val="80000"/>
              <a:buFontTx/>
              <a:buNone/>
              <a:tabLst/>
              <a:defRPr lang="en-US" sz="11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3445" rtl="0" eaLnBrk="1" fontAlgn="base" latinLnBrk="0" hangingPunct="1">
              <a:lnSpc>
                <a:spcPct val="100000"/>
              </a:lnSpc>
              <a:spcBef>
                <a:spcPts val="1619"/>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102752309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54533502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338935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15531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428059212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4" r:id="rId6"/>
    <p:sldLayoutId id="2147483745" r:id="rId7"/>
    <p:sldLayoutId id="2147483746" r:id="rId8"/>
    <p:sldLayoutId id="2147483747" r:id="rId9"/>
    <p:sldLayoutId id="2147483761"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2"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latin typeface="Arial" charset="0"/>
              <a:ea typeface="Arial Unicode MS" pitchFamily="34" charset="-128"/>
              <a:cs typeface="Arial Unicode MS" pitchFamily="34" charset="-128"/>
            </a:endParaRPr>
          </a:p>
        </p:txBody>
      </p:sp>
      <p:sp>
        <p:nvSpPr>
          <p:cNvPr id="20" name="TextBox 19"/>
          <p:cNvSpPr txBox="1"/>
          <p:nvPr userDrawn="1"/>
        </p:nvSpPr>
        <p:spPr bwMode="black">
          <a:xfrm>
            <a:off x="324000" y="6636183"/>
            <a:ext cx="2507665" cy="123111"/>
          </a:xfrm>
          <a:prstGeom prst="rect">
            <a:avLst/>
          </a:prstGeom>
          <a:noFill/>
        </p:spPr>
        <p:txBody>
          <a:bodyPr wrap="none" lIns="72000" tIns="0" rIns="0" bIns="0" rtlCol="0">
            <a:spAutoFit/>
          </a:bodyPr>
          <a:lstStyle/>
          <a:p>
            <a:pPr marL="133350" indent="-133350" fontAlgn="base">
              <a:spcBef>
                <a:spcPct val="0"/>
              </a:spcBef>
              <a:spcAft>
                <a:spcPct val="0"/>
              </a:spcAft>
              <a:buClr>
                <a:srgbClr val="FFFFFF"/>
              </a:buClr>
              <a:buFont typeface="Arial" pitchFamily="34" charset="0"/>
              <a:buChar char="©"/>
            </a:pPr>
            <a:r>
              <a:rPr lang="en-US" sz="800" dirty="0">
                <a:solidFill>
                  <a:srgbClr val="FFFFFF"/>
                </a:solidFill>
                <a:latin typeface="Arial" charset="0"/>
              </a:rPr>
              <a:t>2014 Ariba - an SAP company. All rights reserved.</a:t>
            </a:r>
          </a:p>
        </p:txBody>
      </p:sp>
      <p:sp>
        <p:nvSpPr>
          <p:cNvPr id="21" name="TextBox 20"/>
          <p:cNvSpPr txBox="1"/>
          <p:nvPr userDrawn="1"/>
        </p:nvSpPr>
        <p:spPr bwMode="black">
          <a:xfrm>
            <a:off x="8625588" y="6636183"/>
            <a:ext cx="197737" cy="123111"/>
          </a:xfrm>
          <a:prstGeom prst="rect">
            <a:avLst/>
          </a:prstGeom>
          <a:noFill/>
        </p:spPr>
        <p:txBody>
          <a:bodyPr wrap="none" lIns="0" tIns="0" rIns="72000" bIns="0" rtlCol="0">
            <a:spAutoFit/>
          </a:bodyPr>
          <a:lstStyle/>
          <a:p>
            <a:pPr marL="93663" indent="-93663" algn="r" fontAlgn="base">
              <a:spcBef>
                <a:spcPct val="0"/>
              </a:spcBef>
              <a:spcAft>
                <a:spcPct val="0"/>
              </a:spcAft>
              <a:buClr>
                <a:srgbClr val="666666"/>
              </a:buClr>
              <a:buFont typeface="Arial" pitchFamily="34" charset="0"/>
              <a:buNone/>
            </a:pPr>
            <a:fld id="{0BDC132A-5C91-4078-9777-31DA19A62E0A}" type="slidenum">
              <a:rPr lang="en-US" sz="800" smtClean="0">
                <a:solidFill>
                  <a:srgbClr val="FFFFFF"/>
                </a:solidFill>
                <a:latin typeface="Arial" charset="0"/>
              </a:rPr>
              <a:pPr marL="93663" indent="-93663" algn="r" fontAlgn="base">
                <a:spcBef>
                  <a:spcPct val="0"/>
                </a:spcBef>
                <a:spcAft>
                  <a:spcPct val="0"/>
                </a:spcAft>
                <a:buClr>
                  <a:srgbClr val="666666"/>
                </a:buClr>
                <a:buFont typeface="Arial" pitchFamily="34" charset="0"/>
                <a:buNone/>
              </a:pPr>
              <a:t>‹#›</a:t>
            </a:fld>
            <a:endParaRPr lang="en-US" sz="800" dirty="0">
              <a:solidFill>
                <a:srgbClr val="FFFFFF"/>
              </a:solidFill>
              <a:latin typeface="Arial" charset="0"/>
            </a:endParaRPr>
          </a:p>
        </p:txBody>
      </p:sp>
      <p:sp>
        <p:nvSpPr>
          <p:cNvPr id="10"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27261010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5" name="Information_Classification"/>
          <p:cNvSpPr txBox="1"/>
          <p:nvPr userDrawn="1"/>
        </p:nvSpPr>
        <p:spPr>
          <a:xfrm>
            <a:off x="76698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19292732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image" Target="../media/image8.jpg"/><Relationship Id="rId5" Type="http://schemas.openxmlformats.org/officeDocument/2006/relationships/image" Target="../media/image1.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slide" Target="slide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slide" Target="slide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slide" Target="slide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8.xml"/><Relationship Id="rId5" Type="http://schemas.openxmlformats.org/officeDocument/2006/relationships/slide" Target="slide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slide" Target="slide2.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slide" Target="slide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800"/>
          <a:stretch/>
        </p:blipFill>
        <p:spPr>
          <a:xfrm>
            <a:off x="0" y="1"/>
            <a:ext cx="9182100" cy="6857999"/>
          </a:xfrm>
          <a:prstGeom prst="rect">
            <a:avLst/>
          </a:prstGeom>
        </p:spPr>
      </p:pic>
      <p:sp>
        <p:nvSpPr>
          <p:cNvPr id="11" name="Rectangle 10"/>
          <p:cNvSpPr/>
          <p:nvPr/>
        </p:nvSpPr>
        <p:spPr bwMode="gray">
          <a:xfrm>
            <a:off x="0" y="1379418"/>
            <a:ext cx="3905250" cy="1455785"/>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 name="Title 6"/>
          <p:cNvSpPr>
            <a:spLocks noGrp="1"/>
          </p:cNvSpPr>
          <p:nvPr>
            <p:ph type="title"/>
          </p:nvPr>
        </p:nvSpPr>
        <p:spPr>
          <a:xfrm>
            <a:off x="96884" y="1379418"/>
            <a:ext cx="3514724" cy="1628625"/>
          </a:xfrm>
        </p:spPr>
        <p:txBody>
          <a:bodyPr/>
          <a:lstStyle/>
          <a:p>
            <a:pPr algn="ctr"/>
            <a:r>
              <a:rPr lang="en-US" sz="3200" dirty="0"/>
              <a:t>Invoice Training Guide</a:t>
            </a:r>
            <a:br>
              <a:rPr lang="en-US" sz="3200" dirty="0"/>
            </a:br>
            <a:r>
              <a:rPr lang="en-US" sz="2800" dirty="0"/>
              <a:t>2023</a:t>
            </a:r>
            <a:endParaRPr lang="en-US" sz="24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68" y="4714876"/>
            <a:ext cx="2100051" cy="409332"/>
          </a:xfrm>
          <a:prstGeom prst="rect">
            <a:avLst/>
          </a:prstGeom>
          <a:solidFill>
            <a:schemeClr val="bg1"/>
          </a:solidFill>
        </p:spPr>
      </p:pic>
      <p:pic>
        <p:nvPicPr>
          <p:cNvPr id="5" name="Picture 4"/>
          <p:cNvPicPr>
            <a:picLocks noChangeAspect="1"/>
          </p:cNvPicPr>
          <p:nvPr/>
        </p:nvPicPr>
        <p:blipFill>
          <a:blip r:embed="rId6"/>
          <a:stretch>
            <a:fillRect/>
          </a:stretch>
        </p:blipFill>
        <p:spPr>
          <a:xfrm>
            <a:off x="539730" y="606927"/>
            <a:ext cx="2825790" cy="763727"/>
          </a:xfrm>
          <a:prstGeom prst="rect">
            <a:avLst/>
          </a:prstGeom>
        </p:spPr>
      </p:pic>
    </p:spTree>
    <p:extLst>
      <p:ext uri="{BB962C8B-B14F-4D97-AF65-F5344CB8AC3E}">
        <p14:creationId xmlns:p14="http://schemas.microsoft.com/office/powerpoint/2010/main" val="3642208678"/>
      </p:ext>
    </p:extLst>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515" y="1382102"/>
            <a:ext cx="3577771" cy="483209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F0AB00"/>
              </a:buClr>
              <a:buSzPct val="120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charset="0"/>
              </a:rPr>
              <a:t>Review</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your invoice for </a:t>
            </a: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Arial" charset="0"/>
              </a:rPr>
              <a:t>accuracy from the Review page. Scroll down the page to view  all line item details and invoice totals.</a:t>
            </a:r>
          </a:p>
          <a:p>
            <a:pPr marL="342900" marR="0" lvl="0" indent="-342900" algn="l" defTabSz="914400" rtl="0" eaLnBrk="1" fontAlgn="auto" latinLnBrk="0" hangingPunct="1">
              <a:lnSpc>
                <a:spcPct val="100000"/>
              </a:lnSpc>
              <a:spcBef>
                <a:spcPts val="0"/>
              </a:spcBef>
              <a:spcAft>
                <a:spcPts val="0"/>
              </a:spcAft>
              <a:buClr>
                <a:srgbClr val="F0AB00"/>
              </a:buClr>
              <a:buSzPct val="120000"/>
              <a:buFont typeface="+mj-lt"/>
              <a:buAutoNum type="arabicPeriod"/>
              <a:tabLst/>
              <a:defRPr/>
            </a:pPr>
            <a:endPar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Arial" charset="0"/>
            </a:endParaRPr>
          </a:p>
          <a:p>
            <a:pPr marL="342900" marR="0" lvl="0" indent="-342900" algn="l" defTabSz="914400" rtl="0" eaLnBrk="1" fontAlgn="auto" latinLnBrk="0" hangingPunct="1">
              <a:lnSpc>
                <a:spcPct val="100000"/>
              </a:lnSpc>
              <a:spcBef>
                <a:spcPts val="0"/>
              </a:spcBef>
              <a:spcAft>
                <a:spcPts val="0"/>
              </a:spcAft>
              <a:buClr>
                <a:srgbClr val="F0AB00"/>
              </a:buClr>
              <a:buSzPct val="120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If no changes are needed, click </a:t>
            </a:r>
            <a:r>
              <a:rPr kumimoji="0" lang="en-US" sz="1400" b="1" i="0" u="none" strike="noStrike" kern="1200" cap="none" spc="0" normalizeH="0" baseline="0" noProof="0" dirty="0">
                <a:ln>
                  <a:noFill/>
                </a:ln>
                <a:solidFill>
                  <a:srgbClr val="000000"/>
                </a:solidFill>
                <a:effectLst/>
                <a:uLnTx/>
                <a:uFillTx/>
                <a:latin typeface="Arial"/>
                <a:ea typeface="+mn-ea"/>
                <a:cs typeface="Arial" charset="0"/>
              </a:rPr>
              <a:t>Submit </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to send the invoice to </a:t>
            </a: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rPr>
              <a:t>Stryker</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a:t>
            </a:r>
          </a:p>
          <a:p>
            <a:pPr marL="342900" marR="0" lvl="0" indent="-342900" algn="l" defTabSz="914400" rtl="0" eaLnBrk="1" fontAlgn="auto" latinLnBrk="0" hangingPunct="1">
              <a:lnSpc>
                <a:spcPct val="100000"/>
              </a:lnSpc>
              <a:spcBef>
                <a:spcPts val="0"/>
              </a:spcBef>
              <a:spcAft>
                <a:spcPts val="0"/>
              </a:spcAft>
              <a:buClr>
                <a:srgbClr val="F0AB00"/>
              </a:buClr>
              <a:buSzPct val="120000"/>
              <a:buFont typeface="+mj-lt"/>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p>
            <a:pPr marL="342900" marR="0" lvl="0" indent="-342900" algn="l" defTabSz="914400" rtl="0" eaLnBrk="1" fontAlgn="auto" latinLnBrk="0" hangingPunct="1">
              <a:lnSpc>
                <a:spcPct val="100000"/>
              </a:lnSpc>
              <a:spcBef>
                <a:spcPts val="0"/>
              </a:spcBef>
              <a:spcAft>
                <a:spcPts val="0"/>
              </a:spcAft>
              <a:buClr>
                <a:srgbClr val="F0AB00"/>
              </a:buClr>
              <a:buSzPct val="120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If changes are needed, click </a:t>
            </a:r>
            <a:r>
              <a:rPr kumimoji="0" lang="en-US" sz="1400" b="1" i="0" u="none" strike="noStrike" kern="1200" cap="none" spc="0" normalizeH="0" baseline="0" noProof="0" dirty="0">
                <a:ln>
                  <a:noFill/>
                </a:ln>
                <a:solidFill>
                  <a:srgbClr val="000000"/>
                </a:solidFill>
                <a:effectLst/>
                <a:uLnTx/>
                <a:uFillTx/>
                <a:latin typeface="Arial"/>
                <a:ea typeface="+mn-ea"/>
                <a:cs typeface="Arial" charset="0"/>
              </a:rPr>
              <a:t>Previous</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to return to previous screens and make corrections before submitting.</a:t>
            </a:r>
          </a:p>
          <a:p>
            <a:pPr marL="342900" marR="0" lvl="0" indent="-342900" algn="l" defTabSz="914400" rtl="0" eaLnBrk="1" fontAlgn="auto" latinLnBrk="0" hangingPunct="1">
              <a:lnSpc>
                <a:spcPct val="100000"/>
              </a:lnSpc>
              <a:spcBef>
                <a:spcPts val="0"/>
              </a:spcBef>
              <a:spcAft>
                <a:spcPts val="0"/>
              </a:spcAft>
              <a:buClr>
                <a:srgbClr val="F0AB00"/>
              </a:buClr>
              <a:buSzPct val="120000"/>
              <a:buFont typeface="+mj-lt"/>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p>
            <a:pPr marL="342900" marR="0" lvl="0" indent="-342900" algn="l" defTabSz="914400" rtl="0" eaLnBrk="1" fontAlgn="auto" latinLnBrk="0" hangingPunct="1">
              <a:lnSpc>
                <a:spcPct val="100000"/>
              </a:lnSpc>
              <a:spcBef>
                <a:spcPts val="0"/>
              </a:spcBef>
              <a:spcAft>
                <a:spcPts val="0"/>
              </a:spcAft>
              <a:buClr>
                <a:srgbClr val="F0AB00"/>
              </a:buClr>
              <a:buSzPct val="120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Alternatively, </a:t>
            </a:r>
            <a:r>
              <a:rPr kumimoji="0" lang="en-US" sz="1400" b="1" i="0" u="none" strike="noStrike" kern="1200" cap="none" spc="0" normalizeH="0" baseline="0" noProof="0" dirty="0">
                <a:ln>
                  <a:noFill/>
                </a:ln>
                <a:solidFill>
                  <a:srgbClr val="000000"/>
                </a:solidFill>
                <a:effectLst/>
                <a:uLnTx/>
                <a:uFillTx/>
                <a:latin typeface="Arial"/>
                <a:ea typeface="+mn-ea"/>
                <a:cs typeface="Arial" charset="0"/>
              </a:rPr>
              <a:t>Save </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your invoice at anytime during invoice creation to work on it later. </a:t>
            </a:r>
          </a:p>
          <a:p>
            <a:pPr marL="342900" marR="0" lvl="0" indent="-342900" algn="l" defTabSz="914400" rtl="0" eaLnBrk="1" fontAlgn="auto" latinLnBrk="0" hangingPunct="1">
              <a:lnSpc>
                <a:spcPct val="100000"/>
              </a:lnSpc>
              <a:spcBef>
                <a:spcPts val="0"/>
              </a:spcBef>
              <a:spcAft>
                <a:spcPts val="0"/>
              </a:spcAft>
              <a:buClr>
                <a:srgbClr val="F0AB00"/>
              </a:buClr>
              <a:buSzPct val="120000"/>
              <a:buFont typeface="+mj-lt"/>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p>
            <a:pPr marL="342900" marR="0" lvl="0" indent="-342900" algn="l" defTabSz="914400" rtl="0" eaLnBrk="1" fontAlgn="auto" latinLnBrk="0" hangingPunct="1">
              <a:lnSpc>
                <a:spcPct val="100000"/>
              </a:lnSpc>
              <a:spcBef>
                <a:spcPts val="0"/>
              </a:spcBef>
              <a:spcAft>
                <a:spcPts val="0"/>
              </a:spcAft>
              <a:buClr>
                <a:srgbClr val="F0AB00"/>
              </a:buClr>
              <a:buSzPct val="120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You may resume working on the invoice by selecting it from </a:t>
            </a:r>
            <a:r>
              <a:rPr kumimoji="0" lang="en-US" sz="1400" b="1" i="0" u="none" strike="noStrike" kern="1200" cap="none" spc="0" normalizeH="0" baseline="0" noProof="0" dirty="0">
                <a:ln>
                  <a:noFill/>
                </a:ln>
                <a:solidFill>
                  <a:srgbClr val="000000"/>
                </a:solidFill>
                <a:effectLst/>
                <a:uLnTx/>
                <a:uFillTx/>
                <a:latin typeface="Arial"/>
                <a:ea typeface="+mn-ea"/>
                <a:cs typeface="Arial" charset="0"/>
              </a:rPr>
              <a:t>Outbox&gt;Drafts</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on your Home page. </a:t>
            </a:r>
          </a:p>
          <a:p>
            <a:pPr marL="342900" marR="0" lvl="0" indent="-342900" algn="l" defTabSz="914400" rtl="0" eaLnBrk="1" fontAlgn="auto" latinLnBrk="0" hangingPunct="1">
              <a:lnSpc>
                <a:spcPct val="100000"/>
              </a:lnSpc>
              <a:spcBef>
                <a:spcPts val="0"/>
              </a:spcBef>
              <a:spcAft>
                <a:spcPts val="0"/>
              </a:spcAft>
              <a:buClr>
                <a:srgbClr val="F0AB00"/>
              </a:buClr>
              <a:buSzPct val="120000"/>
              <a:buFont typeface="+mj-lt"/>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p>
            <a:pPr marL="342900" marR="0" lvl="0" indent="-342900" algn="l" defTabSz="914400" rtl="0" eaLnBrk="1" fontAlgn="auto" latinLnBrk="0" hangingPunct="1">
              <a:lnSpc>
                <a:spcPct val="100000"/>
              </a:lnSpc>
              <a:spcBef>
                <a:spcPts val="0"/>
              </a:spcBef>
              <a:spcAft>
                <a:spcPts val="0"/>
              </a:spcAft>
              <a:buClr>
                <a:srgbClr val="F0AB00"/>
              </a:buClr>
              <a:buSzPct val="120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You can keep draft invoices for up to 7 days.</a:t>
            </a:r>
          </a:p>
        </p:txBody>
      </p:sp>
      <p:pic>
        <p:nvPicPr>
          <p:cNvPr id="5" name="Picture 4"/>
          <p:cNvPicPr>
            <a:picLocks noChangeAspect="1"/>
          </p:cNvPicPr>
          <p:nvPr/>
        </p:nvPicPr>
        <p:blipFill>
          <a:blip r:embed="rId3"/>
          <a:stretch>
            <a:fillRect/>
          </a:stretch>
        </p:blipFill>
        <p:spPr>
          <a:xfrm>
            <a:off x="3809928" y="2120318"/>
            <a:ext cx="2740312" cy="3160309"/>
          </a:xfrm>
          <a:prstGeom prst="rect">
            <a:avLst/>
          </a:prstGeom>
          <a:ln>
            <a:solidFill>
              <a:schemeClr val="tx1"/>
            </a:solidFill>
          </a:ln>
        </p:spPr>
      </p:pic>
      <p:grpSp>
        <p:nvGrpSpPr>
          <p:cNvPr id="6" name="Group 5"/>
          <p:cNvGrpSpPr/>
          <p:nvPr/>
        </p:nvGrpSpPr>
        <p:grpSpPr>
          <a:xfrm>
            <a:off x="3809928" y="1621329"/>
            <a:ext cx="4987946" cy="307006"/>
            <a:chOff x="324001" y="874420"/>
            <a:chExt cx="7063092" cy="401193"/>
          </a:xfrm>
        </p:grpSpPr>
        <p:pic>
          <p:nvPicPr>
            <p:cNvPr id="7" name="Picture 6"/>
            <p:cNvPicPr>
              <a:picLocks noChangeAspect="1"/>
            </p:cNvPicPr>
            <p:nvPr/>
          </p:nvPicPr>
          <p:blipFill rotWithShape="1">
            <a:blip r:embed="rId4"/>
            <a:srcRect t="1545" r="36626"/>
            <a:stretch/>
          </p:blipFill>
          <p:spPr>
            <a:xfrm>
              <a:off x="324001" y="881743"/>
              <a:ext cx="7056514" cy="393870"/>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3081793" y="874420"/>
              <a:ext cx="4305300" cy="390525"/>
            </a:xfrm>
            <a:prstGeom prst="rect">
              <a:avLst/>
            </a:prstGeom>
            <a:ln>
              <a:solidFill>
                <a:schemeClr val="tx1"/>
              </a:solidFill>
            </a:ln>
          </p:spPr>
        </p:pic>
      </p:grpSp>
      <p:sp>
        <p:nvSpPr>
          <p:cNvPr id="12" name="Oval 11"/>
          <p:cNvSpPr/>
          <p:nvPr/>
        </p:nvSpPr>
        <p:spPr bwMode="gray">
          <a:xfrm>
            <a:off x="6846828" y="146770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4</a:t>
            </a:r>
          </a:p>
        </p:txBody>
      </p:sp>
      <p:sp>
        <p:nvSpPr>
          <p:cNvPr id="15" name="Title 14"/>
          <p:cNvSpPr>
            <a:spLocks noGrp="1"/>
          </p:cNvSpPr>
          <p:nvPr>
            <p:ph type="title"/>
          </p:nvPr>
        </p:nvSpPr>
        <p:spPr/>
        <p:txBody>
          <a:bodyPr/>
          <a:lstStyle/>
          <a:p>
            <a:r>
              <a:rPr lang="en-US" dirty="0"/>
              <a:t>Review, Save, or Submit Invoice</a:t>
            </a:r>
            <a:br>
              <a:rPr lang="en-US" dirty="0"/>
            </a:br>
            <a:r>
              <a:rPr lang="en-US" sz="2000" b="0" dirty="0"/>
              <a:t>PO-Flip Invoice</a:t>
            </a:r>
            <a:endParaRPr lang="en-US" dirty="0"/>
          </a:p>
        </p:txBody>
      </p:sp>
      <p:sp>
        <p:nvSpPr>
          <p:cNvPr id="16" name="TextBox 15"/>
          <p:cNvSpPr txBox="1"/>
          <p:nvPr/>
        </p:nvSpPr>
        <p:spPr>
          <a:xfrm>
            <a:off x="6678287" y="3022831"/>
            <a:ext cx="1923143" cy="107721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600"/>
              </a:spcBef>
              <a:spcAft>
                <a:spcPct val="0"/>
              </a:spcAft>
              <a:buClr>
                <a:srgbClr val="F0AB00"/>
              </a:buClr>
              <a:buSzPct val="80000"/>
              <a:buFontTx/>
              <a:buNone/>
              <a:tabLst/>
              <a:defRPr/>
            </a:pPr>
            <a:r>
              <a:rPr kumimoji="0" lang="en-US" sz="14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Note:</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In the even of errors, there will be a notification in red where information must be corrected</a:t>
            </a:r>
            <a:endParaRPr kumimoji="0" lang="en-US" sz="14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8" name="Group 17"/>
          <p:cNvGrpSpPr/>
          <p:nvPr/>
        </p:nvGrpSpPr>
        <p:grpSpPr>
          <a:xfrm>
            <a:off x="7223469" y="167979"/>
            <a:ext cx="1414722" cy="275496"/>
            <a:chOff x="7223468" y="202707"/>
            <a:chExt cx="1414722" cy="275496"/>
          </a:xfrm>
        </p:grpSpPr>
        <p:sp>
          <p:nvSpPr>
            <p:cNvPr id="19"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Home 13">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1" name="Action Button: Help 20">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pic>
        <p:nvPicPr>
          <p:cNvPr id="10" name="Picture 9">
            <a:extLst>
              <a:ext uri="{FF2B5EF4-FFF2-40B4-BE49-F238E27FC236}">
                <a16:creationId xmlns:a16="http://schemas.microsoft.com/office/drawing/2014/main" id="{3BBCD775-08C3-4025-A560-12FD780649F8}"/>
              </a:ext>
            </a:extLst>
          </p:cNvPr>
          <p:cNvPicPr>
            <a:picLocks noChangeAspect="1"/>
          </p:cNvPicPr>
          <p:nvPr/>
        </p:nvPicPr>
        <p:blipFill>
          <a:blip r:embed="rId7"/>
          <a:stretch>
            <a:fillRect/>
          </a:stretch>
        </p:blipFill>
        <p:spPr>
          <a:xfrm>
            <a:off x="5515667" y="4386888"/>
            <a:ext cx="3637431" cy="696993"/>
          </a:xfrm>
          <a:prstGeom prst="rect">
            <a:avLst/>
          </a:prstGeom>
        </p:spPr>
      </p:pic>
      <p:sp>
        <p:nvSpPr>
          <p:cNvPr id="13" name="Oval 12"/>
          <p:cNvSpPr/>
          <p:nvPr/>
        </p:nvSpPr>
        <p:spPr bwMode="gray">
          <a:xfrm>
            <a:off x="8430726" y="461833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5</a:t>
            </a:r>
          </a:p>
        </p:txBody>
      </p:sp>
    </p:spTree>
    <p:extLst>
      <p:ext uri="{BB962C8B-B14F-4D97-AF65-F5344CB8AC3E}">
        <p14:creationId xmlns:p14="http://schemas.microsoft.com/office/powerpoint/2010/main" val="120071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p:cNvSpPr>
            <a:spLocks noGrp="1"/>
          </p:cNvSpPr>
          <p:nvPr>
            <p:ph type="title"/>
          </p:nvPr>
        </p:nvSpPr>
        <p:spPr/>
        <p:txBody>
          <a:bodyPr/>
          <a:lstStyle/>
          <a:p>
            <a:pPr eaLnBrk="1" hangingPunct="1"/>
            <a:r>
              <a:rPr lang="en-US" dirty="0"/>
              <a:t>Search for Invoice</a:t>
            </a:r>
            <a:br>
              <a:rPr lang="en-US" dirty="0"/>
            </a:br>
            <a:r>
              <a:rPr lang="en-US" sz="2000" b="0" dirty="0"/>
              <a:t>(Quick &amp; Refined)</a:t>
            </a:r>
            <a:endParaRPr lang="en-US" b="0" dirty="0"/>
          </a:p>
        </p:txBody>
      </p:sp>
      <p:sp>
        <p:nvSpPr>
          <p:cNvPr id="12" name="TextBox 11"/>
          <p:cNvSpPr txBox="1"/>
          <p:nvPr/>
        </p:nvSpPr>
        <p:spPr>
          <a:xfrm>
            <a:off x="324001" y="1512000"/>
            <a:ext cx="3099874" cy="4865940"/>
          </a:xfrm>
          <a:prstGeom prst="rect">
            <a:avLst/>
          </a:prstGeom>
          <a:noFill/>
        </p:spPr>
        <p:txBody>
          <a:bodyPr wrap="square" lIns="0" tIns="0" rIns="0" bIns="0" rtlCol="0">
            <a:noAutofit/>
          </a:bodyPr>
          <a:lstStyle/>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Quick Search:</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From the Home Tab, </a:t>
            </a:r>
            <a:r>
              <a:rPr kumimoji="0" lang="en-US" sz="1400" b="0" i="0" u="none" strike="noStrike" kern="1200" cap="none" spc="0" normalizeH="0" baseline="0" noProof="0" dirty="0">
                <a:ln>
                  <a:noFill/>
                </a:ln>
                <a:solidFill>
                  <a:srgbClr val="000000"/>
                </a:solidFill>
                <a:effectLst/>
                <a:uLnTx/>
                <a:uFillTx/>
                <a:latin typeface="Arial"/>
                <a:ea typeface="+mn-ea"/>
                <a:cs typeface="+mn-cs"/>
              </a:rPr>
              <a:t>Select Invoices in the Document type to search.</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Select </a:t>
            </a:r>
            <a:r>
              <a:rPr kumimoji="0" lang="en-US" sz="1400" b="0" i="0" u="none" strike="noStrike" kern="1200" cap="none" spc="0" normalizeH="0" baseline="0" noProof="0" dirty="0">
                <a:ln>
                  <a:noFill/>
                </a:ln>
                <a:solidFill>
                  <a:srgbClr val="000000"/>
                </a:solidFill>
                <a:effectLst/>
                <a:uLnTx/>
                <a:uFillTx/>
                <a:latin typeface="Arial"/>
                <a:ea typeface="+mn-ea"/>
                <a:cs typeface="+mn-cs"/>
              </a:rPr>
              <a:t>Stryker from Customer Drop down menu</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Enter </a:t>
            </a:r>
            <a:r>
              <a:rPr kumimoji="0" lang="en-US" sz="1400" b="0" i="0" u="none" strike="noStrike" kern="1200" cap="none" spc="0" normalizeH="0" baseline="0" noProof="0" dirty="0">
                <a:ln>
                  <a:noFill/>
                </a:ln>
                <a:solidFill>
                  <a:srgbClr val="000000"/>
                </a:solidFill>
                <a:effectLst/>
                <a:uLnTx/>
                <a:uFillTx/>
                <a:latin typeface="Arial"/>
                <a:ea typeface="+mn-ea"/>
                <a:cs typeface="+mn-cs"/>
              </a:rPr>
              <a:t>Document # , if known. Select</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a:ln>
                  <a:noFill/>
                </a:ln>
                <a:solidFill>
                  <a:srgbClr val="000000"/>
                </a:solidFill>
                <a:effectLst/>
                <a:uLnTx/>
                <a:uFillTx/>
                <a:latin typeface="Arial"/>
                <a:ea typeface="+mn-ea"/>
                <a:cs typeface="+mn-cs"/>
              </a:rPr>
              <a:t>Date Range, up to 90 days for Invoices and Click Search.</a:t>
            </a: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Refined Search: </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Allows a refined search of Invoices within up to 90 last days.</a:t>
            </a:r>
          </a:p>
          <a:p>
            <a:pPr marL="342900" marR="0" lvl="0" indent="-342900" algn="l" defTabSz="914400" rtl="0" eaLnBrk="1" fontAlgn="auto" latinLnBrk="0" hangingPunct="1">
              <a:lnSpc>
                <a:spcPts val="1700"/>
              </a:lnSpc>
              <a:spcBef>
                <a:spcPts val="0"/>
              </a:spcBef>
              <a:spcAft>
                <a:spcPts val="600"/>
              </a:spcAft>
              <a:buClr>
                <a:srgbClr val="F0AB00"/>
              </a:buClr>
              <a:buSzPct val="120000"/>
              <a:buFont typeface="+mj-lt"/>
              <a:buAutoNum type="arabicPeriod" startAt="4"/>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Search </a:t>
            </a:r>
            <a:r>
              <a:rPr kumimoji="0" lang="en-US" sz="1400" b="0" i="0" u="none" strike="noStrike" kern="1200" cap="none" spc="0" normalizeH="0" baseline="0" noProof="0" dirty="0">
                <a:ln>
                  <a:noFill/>
                </a:ln>
                <a:solidFill>
                  <a:srgbClr val="000000"/>
                </a:solidFill>
                <a:effectLst/>
                <a:uLnTx/>
                <a:uFillTx/>
                <a:latin typeface="Arial"/>
                <a:ea typeface="+mn-ea"/>
                <a:cs typeface="+mn-cs"/>
              </a:rPr>
              <a:t>Filters from Outbox (Invoices).</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startAt="4"/>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Enter </a:t>
            </a:r>
            <a:r>
              <a:rPr kumimoji="0" lang="en-US" sz="1400" b="0" i="0" u="none" strike="noStrike" kern="1200" cap="none" spc="0" normalizeH="0" baseline="0" noProof="0" dirty="0">
                <a:ln>
                  <a:noFill/>
                </a:ln>
                <a:solidFill>
                  <a:srgbClr val="000000"/>
                </a:solidFill>
                <a:effectLst/>
                <a:uLnTx/>
                <a:uFillTx/>
                <a:latin typeface="Arial"/>
                <a:ea typeface="+mn-ea"/>
                <a:cs typeface="+mn-cs"/>
              </a:rPr>
              <a:t>the criteria to build the desired search filter.</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startAt="4"/>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Search.</a:t>
            </a:r>
          </a:p>
          <a:p>
            <a:pPr marL="342900" marR="0" lvl="0" indent="-342900" algn="l" defTabSz="914400" rtl="0" eaLnBrk="1" fontAlgn="auto" latinLnBrk="0" hangingPunct="1">
              <a:lnSpc>
                <a:spcPts val="1700"/>
              </a:lnSpc>
              <a:spcBef>
                <a:spcPts val="600"/>
              </a:spcBef>
              <a:spcAft>
                <a:spcPts val="0"/>
              </a:spcAft>
              <a:buClr>
                <a:srgbClr val="F0AB00"/>
              </a:buClr>
              <a:buSzPct val="120000"/>
              <a:buFontTx/>
              <a:buAutoNum type="arabicPeriod" startAt="4"/>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700"/>
              </a:lnSpc>
              <a:spcBef>
                <a:spcPts val="600"/>
              </a:spcBef>
              <a:spcAft>
                <a:spcPts val="0"/>
              </a:spcAft>
              <a:buClr>
                <a:srgbClr val="F0AB00"/>
              </a:buClr>
              <a:buSzPct val="120000"/>
              <a:buFontTx/>
              <a:buAutoNum type="arabicPeriod" startAt="4"/>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700"/>
              </a:lnSpc>
              <a:spcBef>
                <a:spcPts val="600"/>
              </a:spcBef>
              <a:spcAft>
                <a:spcPts val="0"/>
              </a:spcAft>
              <a:buClr>
                <a:srgbClr val="F0AB00"/>
              </a:buClr>
              <a:buSzPct val="120000"/>
              <a:buFontTx/>
              <a:buAutoNum type="arabicPeriod" startAt="4"/>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0" name="Group 9"/>
          <p:cNvGrpSpPr/>
          <p:nvPr/>
        </p:nvGrpSpPr>
        <p:grpSpPr>
          <a:xfrm>
            <a:off x="3630240" y="4358244"/>
            <a:ext cx="5081960" cy="1802229"/>
            <a:chOff x="3626944" y="4358244"/>
            <a:chExt cx="5081960" cy="1802229"/>
          </a:xfrm>
        </p:grpSpPr>
        <p:pic>
          <p:nvPicPr>
            <p:cNvPr id="7" name="Picture 6"/>
            <p:cNvPicPr>
              <a:picLocks noChangeAspect="1"/>
            </p:cNvPicPr>
            <p:nvPr/>
          </p:nvPicPr>
          <p:blipFill>
            <a:blip r:embed="rId3"/>
            <a:stretch>
              <a:fillRect/>
            </a:stretch>
          </p:blipFill>
          <p:spPr>
            <a:xfrm>
              <a:off x="3626944" y="4358244"/>
              <a:ext cx="5081960" cy="1802229"/>
            </a:xfrm>
            <a:prstGeom prst="rect">
              <a:avLst/>
            </a:prstGeom>
            <a:ln>
              <a:solidFill>
                <a:schemeClr val="tx1"/>
              </a:solidFill>
            </a:ln>
          </p:spPr>
        </p:pic>
        <p:sp>
          <p:nvSpPr>
            <p:cNvPr id="19" name="Oval 18"/>
            <p:cNvSpPr/>
            <p:nvPr/>
          </p:nvSpPr>
          <p:spPr bwMode="gray">
            <a:xfrm>
              <a:off x="5891349" y="484931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5</a:t>
              </a:r>
            </a:p>
          </p:txBody>
        </p:sp>
        <p:sp>
          <p:nvSpPr>
            <p:cNvPr id="20" name="Oval 19"/>
            <p:cNvSpPr/>
            <p:nvPr/>
          </p:nvSpPr>
          <p:spPr bwMode="gray">
            <a:xfrm>
              <a:off x="8263605" y="563825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6</a:t>
              </a:r>
            </a:p>
          </p:txBody>
        </p:sp>
      </p:grpSp>
      <p:grpSp>
        <p:nvGrpSpPr>
          <p:cNvPr id="26" name="Group 25"/>
          <p:cNvGrpSpPr/>
          <p:nvPr/>
        </p:nvGrpSpPr>
        <p:grpSpPr>
          <a:xfrm>
            <a:off x="7223469" y="167979"/>
            <a:ext cx="1414722" cy="275496"/>
            <a:chOff x="7223468" y="202707"/>
            <a:chExt cx="1414722" cy="275496"/>
          </a:xfrm>
        </p:grpSpPr>
        <p:sp>
          <p:nvSpPr>
            <p:cNvPr id="28" name="Action Button: Forward or Next 6">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9" name="Action Button: Home 7">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0" name="Action Button: Back or Previous 8">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1" name="Action Button: Beginning 9">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3" name="Action Button: Help 22">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14C9D8AD-A68C-47BD-8736-ACE9213E1092}"/>
              </a:ext>
            </a:extLst>
          </p:cNvPr>
          <p:cNvPicPr>
            <a:picLocks noChangeAspect="1"/>
          </p:cNvPicPr>
          <p:nvPr/>
        </p:nvPicPr>
        <p:blipFill>
          <a:blip r:embed="rId5"/>
          <a:stretch>
            <a:fillRect/>
          </a:stretch>
        </p:blipFill>
        <p:spPr>
          <a:xfrm>
            <a:off x="3407690" y="1496586"/>
            <a:ext cx="5570855" cy="748230"/>
          </a:xfrm>
          <a:prstGeom prst="rect">
            <a:avLst/>
          </a:prstGeom>
        </p:spPr>
      </p:pic>
      <p:pic>
        <p:nvPicPr>
          <p:cNvPr id="5" name="Picture 4">
            <a:extLst>
              <a:ext uri="{FF2B5EF4-FFF2-40B4-BE49-F238E27FC236}">
                <a16:creationId xmlns:a16="http://schemas.microsoft.com/office/drawing/2014/main" id="{B979F014-78E1-4947-A28E-92760D2E8148}"/>
              </a:ext>
            </a:extLst>
          </p:cNvPr>
          <p:cNvPicPr>
            <a:picLocks noChangeAspect="1"/>
          </p:cNvPicPr>
          <p:nvPr/>
        </p:nvPicPr>
        <p:blipFill>
          <a:blip r:embed="rId6"/>
          <a:stretch>
            <a:fillRect/>
          </a:stretch>
        </p:blipFill>
        <p:spPr>
          <a:xfrm>
            <a:off x="3346997" y="2655137"/>
            <a:ext cx="5570855" cy="1222050"/>
          </a:xfrm>
          <a:prstGeom prst="rect">
            <a:avLst/>
          </a:prstGeom>
        </p:spPr>
      </p:pic>
      <p:sp>
        <p:nvSpPr>
          <p:cNvPr id="6" name="Oval 5">
            <a:extLst>
              <a:ext uri="{FF2B5EF4-FFF2-40B4-BE49-F238E27FC236}">
                <a16:creationId xmlns:a16="http://schemas.microsoft.com/office/drawing/2014/main" id="{2260A135-F1CF-4678-8B08-C731693E11C2}"/>
              </a:ext>
            </a:extLst>
          </p:cNvPr>
          <p:cNvSpPr/>
          <p:nvPr/>
        </p:nvSpPr>
        <p:spPr bwMode="gray">
          <a:xfrm>
            <a:off x="3840480" y="1459424"/>
            <a:ext cx="276165" cy="254000"/>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27" name="Oval 26">
            <a:extLst>
              <a:ext uri="{FF2B5EF4-FFF2-40B4-BE49-F238E27FC236}">
                <a16:creationId xmlns:a16="http://schemas.microsoft.com/office/drawing/2014/main" id="{EC0FE16B-A3DA-4E32-A32F-7F3903C6618C}"/>
              </a:ext>
            </a:extLst>
          </p:cNvPr>
          <p:cNvSpPr/>
          <p:nvPr/>
        </p:nvSpPr>
        <p:spPr bwMode="gray">
          <a:xfrm>
            <a:off x="5496560" y="2003007"/>
            <a:ext cx="276165" cy="254000"/>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32" name="Oval 31">
            <a:extLst>
              <a:ext uri="{FF2B5EF4-FFF2-40B4-BE49-F238E27FC236}">
                <a16:creationId xmlns:a16="http://schemas.microsoft.com/office/drawing/2014/main" id="{1543ABCE-A799-4930-9081-7E2FA4DCD1AD}"/>
              </a:ext>
            </a:extLst>
          </p:cNvPr>
          <p:cNvSpPr/>
          <p:nvPr/>
        </p:nvSpPr>
        <p:spPr bwMode="gray">
          <a:xfrm>
            <a:off x="7706316" y="1927569"/>
            <a:ext cx="276165" cy="254000"/>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Tree>
    <p:extLst>
      <p:ext uri="{BB962C8B-B14F-4D97-AF65-F5344CB8AC3E}">
        <p14:creationId xmlns:p14="http://schemas.microsoft.com/office/powerpoint/2010/main" val="76400691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dirty="0"/>
              <a:t>Review Invoice History</a:t>
            </a:r>
            <a:br>
              <a:rPr lang="en-US" dirty="0"/>
            </a:br>
            <a:r>
              <a:rPr lang="en-US" sz="2000" b="0" dirty="0"/>
              <a:t>Check Status Comments</a:t>
            </a:r>
            <a:endParaRPr lang="en-US" dirty="0"/>
          </a:p>
        </p:txBody>
      </p:sp>
      <p:sp>
        <p:nvSpPr>
          <p:cNvPr id="9" name="TextBox 8"/>
          <p:cNvSpPr txBox="1"/>
          <p:nvPr/>
        </p:nvSpPr>
        <p:spPr>
          <a:xfrm>
            <a:off x="324000" y="1512000"/>
            <a:ext cx="2209006" cy="4785930"/>
          </a:xfrm>
          <a:prstGeom prst="rect">
            <a:avLst/>
          </a:prstGeom>
          <a:noFill/>
        </p:spPr>
        <p:txBody>
          <a:bodyPr wrap="square" lIns="0" tIns="0" rIns="0" bIns="0" rtlCol="0">
            <a:noAutofit/>
          </a:bodyPr>
          <a:lstStyle/>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Access any invoice:</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on the History tab to view status details and invoice history.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History and status comments </a:t>
            </a:r>
            <a:r>
              <a:rPr kumimoji="0" lang="en-US" sz="1400" b="0" i="0" u="none" strike="noStrike" kern="1200" cap="none" spc="0" normalizeH="0" baseline="0" noProof="0" dirty="0">
                <a:ln>
                  <a:noFill/>
                </a:ln>
                <a:solidFill>
                  <a:srgbClr val="000000"/>
                </a:solidFill>
                <a:effectLst/>
                <a:uLnTx/>
                <a:uFillTx/>
                <a:latin typeface="Arial"/>
                <a:ea typeface="+mn-ea"/>
                <a:cs typeface="+mn-cs"/>
              </a:rPr>
              <a:t>for the invoice are displayed.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Transaction history </a:t>
            </a:r>
            <a:r>
              <a:rPr kumimoji="0" lang="en-US" sz="1400" b="0" i="0" u="none" strike="noStrike" kern="1200" cap="none" spc="0" normalizeH="0" baseline="0" noProof="0" dirty="0">
                <a:ln>
                  <a:noFill/>
                </a:ln>
                <a:solidFill>
                  <a:srgbClr val="000000"/>
                </a:solidFill>
                <a:effectLst/>
                <a:uLnTx/>
                <a:uFillTx/>
                <a:latin typeface="Arial"/>
                <a:ea typeface="+mn-ea"/>
                <a:cs typeface="+mn-cs"/>
              </a:rPr>
              <a:t>can be used in problem determination for failed or rejected transactions.</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When you are done </a:t>
            </a:r>
            <a:r>
              <a:rPr kumimoji="0" lang="en-US" sz="1400" b="0" i="0" u="none" strike="noStrike" kern="1200" cap="none" spc="0" normalizeH="0" baseline="0" noProof="0" dirty="0">
                <a:ln>
                  <a:noFill/>
                </a:ln>
                <a:solidFill>
                  <a:srgbClr val="000000"/>
                </a:solidFill>
                <a:effectLst/>
                <a:uLnTx/>
                <a:uFillTx/>
                <a:latin typeface="Arial"/>
                <a:ea typeface="+mn-ea"/>
                <a:cs typeface="+mn-cs"/>
              </a:rPr>
              <a:t>reviewing the history, click Done.</a:t>
            </a:r>
          </a:p>
        </p:txBody>
      </p:sp>
      <p:grpSp>
        <p:nvGrpSpPr>
          <p:cNvPr id="5" name="Group 4"/>
          <p:cNvGrpSpPr/>
          <p:nvPr/>
        </p:nvGrpSpPr>
        <p:grpSpPr>
          <a:xfrm>
            <a:off x="3540125" y="1512000"/>
            <a:ext cx="5172075" cy="1453995"/>
            <a:chOff x="3540125" y="1512000"/>
            <a:chExt cx="5172075" cy="1453995"/>
          </a:xfrm>
        </p:grpSpPr>
        <p:pic>
          <p:nvPicPr>
            <p:cNvPr id="2" name="Picture 1"/>
            <p:cNvPicPr>
              <a:picLocks noChangeAspect="1"/>
            </p:cNvPicPr>
            <p:nvPr/>
          </p:nvPicPr>
          <p:blipFill rotWithShape="1">
            <a:blip r:embed="rId3"/>
            <a:srcRect r="37176"/>
            <a:stretch/>
          </p:blipFill>
          <p:spPr>
            <a:xfrm>
              <a:off x="3540125" y="1512000"/>
              <a:ext cx="5172075" cy="1453995"/>
            </a:xfrm>
            <a:prstGeom prst="rect">
              <a:avLst/>
            </a:prstGeom>
            <a:ln>
              <a:solidFill>
                <a:schemeClr val="tx1"/>
              </a:solidFill>
            </a:ln>
          </p:spPr>
        </p:pic>
        <p:sp>
          <p:nvSpPr>
            <p:cNvPr id="11" name="Oval 10"/>
            <p:cNvSpPr/>
            <p:nvPr/>
          </p:nvSpPr>
          <p:spPr bwMode="gray">
            <a:xfrm>
              <a:off x="6037799" y="234213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grpSp>
      <p:grpSp>
        <p:nvGrpSpPr>
          <p:cNvPr id="4" name="Group 3"/>
          <p:cNvGrpSpPr/>
          <p:nvPr/>
        </p:nvGrpSpPr>
        <p:grpSpPr>
          <a:xfrm>
            <a:off x="2835275" y="3429000"/>
            <a:ext cx="5876925" cy="2261812"/>
            <a:chOff x="2835275" y="3429000"/>
            <a:chExt cx="5876925" cy="2261812"/>
          </a:xfrm>
        </p:grpSpPr>
        <p:pic>
          <p:nvPicPr>
            <p:cNvPr id="3" name="Picture 2"/>
            <p:cNvPicPr>
              <a:picLocks noChangeAspect="1"/>
            </p:cNvPicPr>
            <p:nvPr/>
          </p:nvPicPr>
          <p:blipFill>
            <a:blip r:embed="rId4"/>
            <a:stretch>
              <a:fillRect/>
            </a:stretch>
          </p:blipFill>
          <p:spPr>
            <a:xfrm>
              <a:off x="2835275" y="3429000"/>
              <a:ext cx="5876925" cy="2261812"/>
            </a:xfrm>
            <a:prstGeom prst="rect">
              <a:avLst/>
            </a:prstGeom>
            <a:ln>
              <a:solidFill>
                <a:schemeClr val="tx1"/>
              </a:solidFill>
            </a:ln>
          </p:spPr>
        </p:pic>
        <p:sp>
          <p:nvSpPr>
            <p:cNvPr id="13" name="Oval 12"/>
            <p:cNvSpPr/>
            <p:nvPr/>
          </p:nvSpPr>
          <p:spPr bwMode="gray">
            <a:xfrm>
              <a:off x="3247069" y="490859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16" name="Oval 15"/>
            <p:cNvSpPr/>
            <p:nvPr/>
          </p:nvSpPr>
          <p:spPr bwMode="gray">
            <a:xfrm>
              <a:off x="8425180" y="379376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4</a:t>
              </a:r>
            </a:p>
          </p:txBody>
        </p:sp>
      </p:grpSp>
      <p:grpSp>
        <p:nvGrpSpPr>
          <p:cNvPr id="20" name="Group 19"/>
          <p:cNvGrpSpPr/>
          <p:nvPr/>
        </p:nvGrpSpPr>
        <p:grpSpPr>
          <a:xfrm>
            <a:off x="7223469" y="167979"/>
            <a:ext cx="1414722" cy="275496"/>
            <a:chOff x="7223468" y="202707"/>
            <a:chExt cx="1414722" cy="275496"/>
          </a:xfrm>
        </p:grpSpPr>
        <p:sp>
          <p:nvSpPr>
            <p:cNvPr id="22" name="Action Button: Forward or Next 6">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3" name="Action Button: Home 7">
              <a:hlinkClick r:id="rId5"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Back or Previous 8">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5" name="Action Button: Beginning 9">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8" name="Action Button: Help 17">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53333831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B7F7D8-03EA-4564-BA5F-81FB5CFCE38F}"/>
              </a:ext>
            </a:extLst>
          </p:cNvPr>
          <p:cNvPicPr>
            <a:picLocks noChangeAspect="1"/>
          </p:cNvPicPr>
          <p:nvPr/>
        </p:nvPicPr>
        <p:blipFill>
          <a:blip r:embed="rId3"/>
          <a:stretch>
            <a:fillRect/>
          </a:stretch>
        </p:blipFill>
        <p:spPr>
          <a:xfrm>
            <a:off x="3572583" y="1340799"/>
            <a:ext cx="4928448" cy="3172564"/>
          </a:xfrm>
          <a:prstGeom prst="rect">
            <a:avLst/>
          </a:prstGeom>
        </p:spPr>
      </p:pic>
      <p:sp>
        <p:nvSpPr>
          <p:cNvPr id="2" name="Title 1"/>
          <p:cNvSpPr>
            <a:spLocks noGrp="1"/>
          </p:cNvSpPr>
          <p:nvPr>
            <p:ph type="title"/>
          </p:nvPr>
        </p:nvSpPr>
        <p:spPr/>
        <p:txBody>
          <a:bodyPr/>
          <a:lstStyle/>
          <a:p>
            <a:r>
              <a:rPr lang="en-US" dirty="0"/>
              <a:t>Modify an Existing Invoice</a:t>
            </a:r>
            <a:br>
              <a:rPr lang="en-US" dirty="0"/>
            </a:br>
            <a:r>
              <a:rPr lang="en-US" sz="2000" b="0" dirty="0"/>
              <a:t>Cancel, Edit, and Resubmit</a:t>
            </a:r>
            <a:endParaRPr lang="en-US" b="0" dirty="0"/>
          </a:p>
        </p:txBody>
      </p:sp>
      <p:sp>
        <p:nvSpPr>
          <p:cNvPr id="9" name="Rectangle 8"/>
          <p:cNvSpPr/>
          <p:nvPr/>
        </p:nvSpPr>
        <p:spPr>
          <a:xfrm>
            <a:off x="324000" y="1452066"/>
            <a:ext cx="2898017" cy="3200876"/>
          </a:xfrm>
          <a:prstGeom prst="rect">
            <a:avLst/>
          </a:prstGeom>
        </p:spPr>
        <p:txBody>
          <a:bodyPr wrap="square">
            <a:spAutoFit/>
          </a:bodyPr>
          <a:lstStyle/>
          <a:p>
            <a:pPr marL="342900" marR="0" lvl="0" indent="-342900" algn="l" defTabSz="914400" rtl="0" eaLnBrk="1" fontAlgn="auto" latinLnBrk="0" hangingPunct="1">
              <a:lnSpc>
                <a:spcPct val="100000"/>
              </a:lnSpc>
              <a:spcBef>
                <a:spcPts val="600"/>
              </a:spcBef>
              <a:spcAft>
                <a:spcPts val="0"/>
              </a:spcAft>
              <a:buClr>
                <a:srgbClr val="F0AB00"/>
              </a:buClr>
              <a:buSzPct val="120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Click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a:t>
            </a: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Outbox tab.</a:t>
            </a:r>
          </a:p>
          <a:p>
            <a:pPr marL="342900" marR="0" lvl="0" indent="-342900" algn="l" defTabSz="914400" rtl="0" eaLnBrk="1" fontAlgn="auto" latinLnBrk="0" hangingPunct="1">
              <a:lnSpc>
                <a:spcPct val="100000"/>
              </a:lnSpc>
              <a:spcBef>
                <a:spcPts val="600"/>
              </a:spcBef>
              <a:spcAft>
                <a:spcPts val="0"/>
              </a:spcAft>
              <a:buClr>
                <a:srgbClr val="F0AB00"/>
              </a:buClr>
              <a:buSzPct val="120000"/>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 the </a:t>
            </a: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Invoice #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column, click a link to view details of the invoice.</a:t>
            </a:r>
          </a:p>
          <a:p>
            <a:pPr marL="342900" marR="0" lvl="0" indent="-342900" algn="l" defTabSz="914400" rtl="0" eaLnBrk="1" fontAlgn="auto" latinLnBrk="0" hangingPunct="1">
              <a:lnSpc>
                <a:spcPct val="100000"/>
              </a:lnSpc>
              <a:spcBef>
                <a:spcPts val="600"/>
              </a:spcBef>
              <a:spcAft>
                <a:spcPts val="0"/>
              </a:spcAft>
              <a:buClr>
                <a:srgbClr val="F0AB00"/>
              </a:buClr>
              <a:buSzPct val="120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Click</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Cancel.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status of the invoice changes to </a:t>
            </a: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Canceled</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600"/>
              </a:spcBef>
              <a:spcAft>
                <a:spcPts val="0"/>
              </a:spcAft>
              <a:buClr>
                <a:srgbClr val="F0AB00"/>
              </a:buClr>
              <a:buSzPct val="120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a:t>
            </a:r>
            <a:r>
              <a:rPr kumimoji="0" lang="en-US" sz="1400" b="0" i="0" u="none" strike="noStrike" kern="1200" cap="none" spc="0" normalizeH="0" baseline="0" noProof="0" dirty="0">
                <a:ln>
                  <a:noFill/>
                </a:ln>
                <a:solidFill>
                  <a:srgbClr val="000000"/>
                </a:solidFill>
                <a:effectLst/>
                <a:uLnTx/>
                <a:uFillTx/>
                <a:latin typeface="Arial"/>
                <a:ea typeface="+mn-ea"/>
                <a:cs typeface="+mn-cs"/>
              </a:rPr>
              <a:t> the </a:t>
            </a:r>
            <a:r>
              <a:rPr kumimoji="0" lang="en-US" sz="1400" b="1" i="0" u="none" strike="noStrike" kern="1200" cap="none" spc="0" normalizeH="0" baseline="0" noProof="0" dirty="0">
                <a:ln>
                  <a:noFill/>
                </a:ln>
                <a:solidFill>
                  <a:srgbClr val="000000"/>
                </a:solidFill>
                <a:effectLst/>
                <a:uLnTx/>
                <a:uFillTx/>
                <a:latin typeface="Arial"/>
                <a:ea typeface="+mn-ea"/>
                <a:cs typeface="+mn-cs"/>
              </a:rPr>
              <a:t>Invoice # </a:t>
            </a:r>
            <a:r>
              <a:rPr kumimoji="0" lang="en-US" sz="1400" b="0" i="0" u="none" strike="noStrike" kern="1200" cap="none" spc="0" normalizeH="0" baseline="0" noProof="0" dirty="0">
                <a:ln>
                  <a:noFill/>
                </a:ln>
                <a:solidFill>
                  <a:srgbClr val="000000"/>
                </a:solidFill>
                <a:effectLst/>
                <a:uLnTx/>
                <a:uFillTx/>
                <a:latin typeface="Arial"/>
                <a:ea typeface="+mn-ea"/>
                <a:cs typeface="+mn-cs"/>
              </a:rPr>
              <a:t>for the failed, canceled, or rejected invoice that you want to resubmit and click </a:t>
            </a:r>
            <a:r>
              <a:rPr kumimoji="0" lang="en-US" sz="1400" b="1" i="0" u="none" strike="noStrike" kern="1200" cap="none" spc="0" normalizeH="0" baseline="0" noProof="0" dirty="0">
                <a:ln>
                  <a:noFill/>
                </a:ln>
                <a:solidFill>
                  <a:srgbClr val="000000"/>
                </a:solidFill>
                <a:effectLst/>
                <a:uLnTx/>
                <a:uFillTx/>
                <a:latin typeface="Arial"/>
                <a:ea typeface="+mn-ea"/>
                <a:cs typeface="+mn-cs"/>
              </a:rPr>
              <a:t>Edit</a:t>
            </a:r>
            <a:r>
              <a:rPr kumimoji="0" lang="en-US" sz="14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1" fontAlgn="auto" latinLnBrk="0" hangingPunct="1">
              <a:lnSpc>
                <a:spcPct val="100000"/>
              </a:lnSpc>
              <a:spcBef>
                <a:spcPts val="600"/>
              </a:spcBef>
              <a:spcAft>
                <a:spcPts val="0"/>
              </a:spcAft>
              <a:buClr>
                <a:srgbClr val="F0AB00"/>
              </a:buClr>
              <a:buSzPct val="120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1" i="0" u="none" strike="noStrike" kern="1200" cap="none" spc="0" normalizeH="0" baseline="0" noProof="0" dirty="0">
                <a:ln>
                  <a:noFill/>
                </a:ln>
                <a:solidFill>
                  <a:srgbClr val="000000"/>
                </a:solidFill>
                <a:effectLst/>
                <a:uLnTx/>
                <a:uFillTx/>
                <a:latin typeface="Arial"/>
                <a:ea typeface="+mn-ea"/>
                <a:cs typeface="+mn-cs"/>
              </a:rPr>
              <a:t>Submit </a:t>
            </a:r>
            <a:r>
              <a:rPr kumimoji="0" lang="en-US" sz="1400" b="0" i="0" u="none" strike="noStrike" kern="1200" cap="none" spc="0" normalizeH="0" baseline="0" noProof="0" dirty="0">
                <a:ln>
                  <a:noFill/>
                </a:ln>
                <a:solidFill>
                  <a:srgbClr val="000000"/>
                </a:solidFill>
                <a:effectLst/>
                <a:uLnTx/>
                <a:uFillTx/>
                <a:latin typeface="Arial"/>
                <a:ea typeface="+mn-ea"/>
                <a:cs typeface="+mn-cs"/>
              </a:rPr>
              <a:t>on the Review page to send the invoice</a:t>
            </a:r>
            <a:r>
              <a:rPr kumimoji="0" lang="en-US" sz="1400" b="1" i="0" u="none" strike="noStrike" kern="1200" cap="none" spc="0" normalizeH="0" baseline="0" noProof="0" dirty="0">
                <a:ln>
                  <a:noFill/>
                </a:ln>
                <a:solidFill>
                  <a:srgbClr val="000000"/>
                </a:solidFill>
                <a:effectLst/>
                <a:uLnTx/>
                <a:uFillTx/>
                <a:latin typeface="Arial"/>
                <a:ea typeface="+mn-ea"/>
                <a:cs typeface="+mn-cs"/>
              </a:rPr>
              <a:t>.</a:t>
            </a:r>
          </a:p>
        </p:txBody>
      </p:sp>
      <p:pic>
        <p:nvPicPr>
          <p:cNvPr id="15" name="Picture 14"/>
          <p:cNvPicPr>
            <a:picLocks noChangeAspect="1"/>
          </p:cNvPicPr>
          <p:nvPr/>
        </p:nvPicPr>
        <p:blipFill>
          <a:blip r:embed="rId4"/>
          <a:stretch>
            <a:fillRect/>
          </a:stretch>
        </p:blipFill>
        <p:spPr>
          <a:xfrm>
            <a:off x="3403833" y="4582039"/>
            <a:ext cx="3059456" cy="1007382"/>
          </a:xfrm>
          <a:prstGeom prst="rect">
            <a:avLst/>
          </a:prstGeom>
          <a:ln>
            <a:solidFill>
              <a:schemeClr val="tx1"/>
            </a:solidFill>
          </a:ln>
        </p:spPr>
      </p:pic>
      <p:pic>
        <p:nvPicPr>
          <p:cNvPr id="16" name="Picture 15"/>
          <p:cNvPicPr>
            <a:picLocks noChangeAspect="1"/>
          </p:cNvPicPr>
          <p:nvPr/>
        </p:nvPicPr>
        <p:blipFill>
          <a:blip r:embed="rId5"/>
          <a:stretch>
            <a:fillRect/>
          </a:stretch>
        </p:blipFill>
        <p:spPr>
          <a:xfrm>
            <a:off x="6739378" y="4606419"/>
            <a:ext cx="1624493" cy="958623"/>
          </a:xfrm>
          <a:prstGeom prst="rect">
            <a:avLst/>
          </a:prstGeom>
          <a:ln>
            <a:solidFill>
              <a:schemeClr val="tx1"/>
            </a:solidFill>
          </a:ln>
        </p:spPr>
      </p:pic>
      <p:sp>
        <p:nvSpPr>
          <p:cNvPr id="17" name="Oval 16"/>
          <p:cNvSpPr/>
          <p:nvPr/>
        </p:nvSpPr>
        <p:spPr bwMode="gray">
          <a:xfrm>
            <a:off x="4590691" y="134252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8" name="Oval 17"/>
          <p:cNvSpPr/>
          <p:nvPr/>
        </p:nvSpPr>
        <p:spPr bwMode="gray">
          <a:xfrm>
            <a:off x="4590690" y="364523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19" name="Oval 18"/>
          <p:cNvSpPr/>
          <p:nvPr/>
        </p:nvSpPr>
        <p:spPr bwMode="gray">
          <a:xfrm>
            <a:off x="4571999" y="474012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
        <p:nvSpPr>
          <p:cNvPr id="20" name="Oval 19"/>
          <p:cNvSpPr/>
          <p:nvPr/>
        </p:nvSpPr>
        <p:spPr bwMode="gray">
          <a:xfrm>
            <a:off x="7573434" y="468850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
        <p:nvSpPr>
          <p:cNvPr id="21" name="Oval 20"/>
          <p:cNvSpPr/>
          <p:nvPr/>
        </p:nvSpPr>
        <p:spPr bwMode="gray">
          <a:xfrm>
            <a:off x="6325593" y="386430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4</a:t>
            </a:r>
          </a:p>
        </p:txBody>
      </p:sp>
      <p:grpSp>
        <p:nvGrpSpPr>
          <p:cNvPr id="28" name="Group 27"/>
          <p:cNvGrpSpPr/>
          <p:nvPr/>
        </p:nvGrpSpPr>
        <p:grpSpPr>
          <a:xfrm>
            <a:off x="7223469" y="167979"/>
            <a:ext cx="1414722" cy="275496"/>
            <a:chOff x="7223468" y="202707"/>
            <a:chExt cx="1414722" cy="275496"/>
          </a:xfrm>
        </p:grpSpPr>
        <p:sp>
          <p:nvSpPr>
            <p:cNvPr id="29" name="Action Button: Forward or Next 6">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0" name="Action Button: Home 7">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1" name="Action Button: Back or Previous 8">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2" name="Action Button: Beginning 9">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3" name="Action Button: Help 22">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1368547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391F3F-C75A-4E1F-9D44-19E842161365}"/>
              </a:ext>
            </a:extLst>
          </p:cNvPr>
          <p:cNvPicPr>
            <a:picLocks noChangeAspect="1"/>
          </p:cNvPicPr>
          <p:nvPr/>
        </p:nvPicPr>
        <p:blipFill>
          <a:blip r:embed="rId2"/>
          <a:stretch>
            <a:fillRect/>
          </a:stretch>
        </p:blipFill>
        <p:spPr>
          <a:xfrm>
            <a:off x="3221335" y="1478319"/>
            <a:ext cx="5279696" cy="2441644"/>
          </a:xfrm>
          <a:prstGeom prst="rect">
            <a:avLst/>
          </a:prstGeom>
        </p:spPr>
      </p:pic>
      <p:sp>
        <p:nvSpPr>
          <p:cNvPr id="2" name="Title 1"/>
          <p:cNvSpPr>
            <a:spLocks noGrp="1"/>
          </p:cNvSpPr>
          <p:nvPr>
            <p:ph type="title"/>
          </p:nvPr>
        </p:nvSpPr>
        <p:spPr/>
        <p:txBody>
          <a:bodyPr/>
          <a:lstStyle/>
          <a:p>
            <a:r>
              <a:rPr lang="en-US" dirty="0"/>
              <a:t>Download Invoice Reports</a:t>
            </a:r>
            <a:br>
              <a:rPr lang="en-US" dirty="0"/>
            </a:br>
            <a:r>
              <a:rPr lang="en-US" sz="2000" b="0" dirty="0"/>
              <a:t>Learn About Transacting </a:t>
            </a:r>
            <a:endParaRPr lang="en-US" dirty="0"/>
          </a:p>
        </p:txBody>
      </p:sp>
      <p:sp>
        <p:nvSpPr>
          <p:cNvPr id="8" name="Rectangle 7"/>
          <p:cNvSpPr/>
          <p:nvPr/>
        </p:nvSpPr>
        <p:spPr>
          <a:xfrm>
            <a:off x="324000" y="4295980"/>
            <a:ext cx="7967913" cy="1831271"/>
          </a:xfrm>
          <a:prstGeom prst="rect">
            <a:avLst/>
          </a:prstGeom>
        </p:spPr>
        <p:txBody>
          <a:bodyPr wrap="square">
            <a:spAutoFit/>
          </a:bodyPr>
          <a:lstStyle/>
          <a:p>
            <a:pPr marL="285750" marR="0" lvl="0" indent="-285750" algn="l" defTabSz="914400" rtl="0" eaLnBrk="1" fontAlgn="auto" latinLnBrk="0" hangingPunct="1">
              <a:lnSpc>
                <a:spcPct val="100000"/>
              </a:lnSpc>
              <a:spcBef>
                <a:spcPts val="600"/>
              </a:spcBef>
              <a:spcAft>
                <a:spcPts val="0"/>
              </a:spcAft>
              <a:buClr>
                <a:srgbClr val="F0AB00"/>
              </a:buClr>
              <a:buSzPct val="120000"/>
              <a:buFont typeface="Arial" panose="020B0604020202020204" pitchFamily="34" charset="0"/>
              <a:buChar char="•"/>
              <a:tabLst/>
              <a:defRPr/>
            </a:pPr>
            <a:r>
              <a:rPr kumimoji="0" lang="en-US" sz="1400" b="1" i="0" u="none" strike="noStrike" kern="0" cap="none" spc="0" normalizeH="0" baseline="0" noProof="0" dirty="0">
                <a:ln>
                  <a:noFill/>
                </a:ln>
                <a:solidFill>
                  <a:sysClr val="windowText" lastClr="000000"/>
                </a:solidFill>
                <a:effectLst/>
                <a:uLnTx/>
                <a:uFillTx/>
                <a:latin typeface="Arial"/>
                <a:ea typeface="+mn-ea"/>
                <a:cs typeface="Arial" pitchFamily="34" charset="0"/>
              </a:rPr>
              <a:t>Invoice reports </a:t>
            </a:r>
            <a:r>
              <a:rPr kumimoji="0" lang="en-US" sz="1400" b="0" i="0" u="none" strike="noStrike" kern="0" cap="none" spc="0" normalizeH="0" baseline="0" noProof="0" dirty="0">
                <a:ln>
                  <a:noFill/>
                </a:ln>
                <a:solidFill>
                  <a:sysClr val="windowText" lastClr="000000"/>
                </a:solidFill>
                <a:effectLst/>
                <a:uLnTx/>
                <a:uFillTx/>
                <a:latin typeface="Arial"/>
                <a:ea typeface="+mn-ea"/>
                <a:cs typeface="Arial" pitchFamily="34" charset="0"/>
              </a:rPr>
              <a:t>provide information on invoices you have sent to customers for tracking invoices over time or overall invoice volume for a period of time.  </a:t>
            </a:r>
          </a:p>
          <a:p>
            <a:pPr marL="285750" marR="0" lvl="0" indent="-285750" algn="l" defTabSz="914400" rtl="0" eaLnBrk="1" fontAlgn="auto" latinLnBrk="0" hangingPunct="1">
              <a:lnSpc>
                <a:spcPct val="100000"/>
              </a:lnSpc>
              <a:spcBef>
                <a:spcPts val="600"/>
              </a:spcBef>
              <a:spcAft>
                <a:spcPts val="0"/>
              </a:spcAft>
              <a:buClr>
                <a:srgbClr val="F0AB00"/>
              </a:buClr>
              <a:buSzPct val="120000"/>
              <a:buFont typeface="Arial" panose="020B0604020202020204" pitchFamily="34" charset="0"/>
              <a:buChar char="•"/>
              <a:tabLst/>
              <a:defRPr/>
            </a:pPr>
            <a:r>
              <a:rPr kumimoji="0" lang="en-US" sz="1400" b="1" i="0" u="none" strike="noStrike" kern="0" cap="none" spc="0" normalizeH="0" baseline="0" noProof="0" dirty="0">
                <a:ln>
                  <a:noFill/>
                </a:ln>
                <a:solidFill>
                  <a:sysClr val="windowText" lastClr="000000"/>
                </a:solidFill>
                <a:effectLst/>
                <a:uLnTx/>
                <a:uFillTx/>
                <a:latin typeface="Arial"/>
                <a:ea typeface="+mn-ea"/>
                <a:cs typeface="Arial" pitchFamily="34" charset="0"/>
              </a:rPr>
              <a:t>Failed Invoice reports</a:t>
            </a:r>
            <a:r>
              <a:rPr kumimoji="0" lang="en-US" sz="1400" b="0" i="0" u="none" strike="noStrike" kern="0" cap="none" spc="0" normalizeH="0" baseline="0" noProof="0" dirty="0">
                <a:ln>
                  <a:noFill/>
                </a:ln>
                <a:solidFill>
                  <a:sysClr val="windowText" lastClr="000000"/>
                </a:solidFill>
                <a:effectLst/>
                <a:uLnTx/>
                <a:uFillTx/>
                <a:latin typeface="Arial"/>
                <a:ea typeface="+mn-ea"/>
                <a:cs typeface="Arial" pitchFamily="34" charset="0"/>
              </a:rPr>
              <a:t> provide details on failed and rejected invoices. These reports are useful for troubleshooting invoices that fail to route correctly.</a:t>
            </a:r>
          </a:p>
          <a:p>
            <a:pPr marL="285750" marR="0" lvl="0" indent="-285750" algn="l" defTabSz="914400" rtl="0" eaLnBrk="1" fontAlgn="auto" latinLnBrk="0" hangingPunct="1">
              <a:lnSpc>
                <a:spcPct val="100000"/>
              </a:lnSpc>
              <a:spcBef>
                <a:spcPts val="600"/>
              </a:spcBef>
              <a:spcAft>
                <a:spcPts val="0"/>
              </a:spcAft>
              <a:buClr>
                <a:srgbClr val="F0AB00"/>
              </a:buClr>
              <a:buSzPct val="120000"/>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Arial" pitchFamily="34" charset="0"/>
              </a:rPr>
              <a:t>Reports can be created by Administrator or User with appropriate permissions.</a:t>
            </a:r>
          </a:p>
          <a:p>
            <a:pPr marL="285750" marR="0" lvl="0" indent="-285750" algn="l" defTabSz="914400" rtl="0" eaLnBrk="1" fontAlgn="auto" latinLnBrk="0" hangingPunct="1">
              <a:lnSpc>
                <a:spcPct val="100000"/>
              </a:lnSpc>
              <a:spcBef>
                <a:spcPts val="600"/>
              </a:spcBef>
              <a:spcAft>
                <a:spcPts val="0"/>
              </a:spcAft>
              <a:buClr>
                <a:srgbClr val="F0AB00"/>
              </a:buClr>
              <a:buSzPct val="120000"/>
              <a:buFont typeface="Arial" panose="020B0604020202020204" pitchFamily="34" charset="0"/>
              <a:buChar char="•"/>
              <a:tabLst/>
              <a:defRPr/>
            </a:pPr>
            <a:r>
              <a:rPr kumimoji="0" lang="en-US" sz="1400" b="1" i="0" u="none" strike="noStrike" kern="0" cap="none" spc="0" normalizeH="0" baseline="0" noProof="0" dirty="0">
                <a:ln>
                  <a:noFill/>
                </a:ln>
                <a:solidFill>
                  <a:sysClr val="windowText" lastClr="000000"/>
                </a:solidFill>
                <a:effectLst/>
                <a:uLnTx/>
                <a:uFillTx/>
                <a:latin typeface="Arial"/>
                <a:ea typeface="+mn-ea"/>
                <a:cs typeface="Arial" pitchFamily="34" charset="0"/>
              </a:rPr>
              <a:t>Bronze</a:t>
            </a:r>
            <a:r>
              <a:rPr kumimoji="0" lang="en-US" sz="1400" b="0" i="0" u="none" strike="noStrike" kern="0" cap="none" spc="0" normalizeH="0" baseline="0" noProof="0" dirty="0">
                <a:ln>
                  <a:noFill/>
                </a:ln>
                <a:solidFill>
                  <a:sysClr val="windowText" lastClr="000000"/>
                </a:solidFill>
                <a:effectLst/>
                <a:uLnTx/>
                <a:uFillTx/>
                <a:latin typeface="Arial"/>
                <a:ea typeface="+mn-ea"/>
                <a:cs typeface="Arial" pitchFamily="34" charset="0"/>
              </a:rPr>
              <a:t> (and higher) members may choose </a:t>
            </a:r>
            <a:r>
              <a:rPr kumimoji="0" lang="en-US" sz="1400" b="1" i="0" u="none" strike="noStrike" kern="0" cap="none" spc="0" normalizeH="0" baseline="0" noProof="0" dirty="0">
                <a:ln>
                  <a:noFill/>
                </a:ln>
                <a:solidFill>
                  <a:sysClr val="windowText" lastClr="000000"/>
                </a:solidFill>
                <a:effectLst/>
                <a:uLnTx/>
                <a:uFillTx/>
                <a:latin typeface="Arial"/>
                <a:ea typeface="+mn-ea"/>
                <a:cs typeface="Arial" pitchFamily="34" charset="0"/>
              </a:rPr>
              <a:t>Manual</a:t>
            </a:r>
            <a:r>
              <a:rPr kumimoji="0" lang="en-US" sz="1400" b="0" i="0" u="none" strike="noStrike" kern="0" cap="none" spc="0" normalizeH="0" baseline="0" noProof="0" dirty="0">
                <a:ln>
                  <a:noFill/>
                </a:ln>
                <a:solidFill>
                  <a:sysClr val="windowText" lastClr="000000"/>
                </a:solidFill>
                <a:effectLst/>
                <a:uLnTx/>
                <a:uFillTx/>
                <a:latin typeface="Arial"/>
                <a:ea typeface="+mn-ea"/>
                <a:cs typeface="Arial" pitchFamily="34" charset="0"/>
              </a:rPr>
              <a:t> or </a:t>
            </a:r>
            <a:r>
              <a:rPr kumimoji="0" lang="en-US" sz="1400" b="1" i="0" u="none" strike="noStrike" kern="0" cap="none" spc="0" normalizeH="0" baseline="0" noProof="0" dirty="0">
                <a:ln>
                  <a:noFill/>
                </a:ln>
                <a:solidFill>
                  <a:sysClr val="windowText" lastClr="000000"/>
                </a:solidFill>
                <a:effectLst/>
                <a:uLnTx/>
                <a:uFillTx/>
                <a:latin typeface="Arial"/>
                <a:ea typeface="+mn-ea"/>
                <a:cs typeface="Arial" pitchFamily="34" charset="0"/>
              </a:rPr>
              <a:t>Scheduled</a:t>
            </a:r>
            <a:r>
              <a:rPr kumimoji="0" lang="en-US" sz="1400" b="0" i="0" u="none" strike="noStrike" kern="0" cap="none" spc="0" normalizeH="0" baseline="0" noProof="0" dirty="0">
                <a:ln>
                  <a:noFill/>
                </a:ln>
                <a:solidFill>
                  <a:sysClr val="windowText" lastClr="000000"/>
                </a:solidFill>
                <a:effectLst/>
                <a:uLnTx/>
                <a:uFillTx/>
                <a:latin typeface="Arial"/>
                <a:ea typeface="+mn-ea"/>
                <a:cs typeface="Arial" pitchFamily="34" charset="0"/>
              </a:rPr>
              <a:t> report. Set scheduling information if Scheduled report is selected.</a:t>
            </a:r>
            <a:r>
              <a:rPr kumimoji="0" lang="en-US" sz="1400" b="1" i="0" u="none" strike="noStrike" kern="0" cap="none" spc="0" normalizeH="0" baseline="0" noProof="0" dirty="0">
                <a:ln>
                  <a:noFill/>
                </a:ln>
                <a:solidFill>
                  <a:srgbClr val="FFFFFF"/>
                </a:solidFill>
                <a:effectLst/>
                <a:uLnTx/>
                <a:uFillTx/>
                <a:latin typeface="Arial"/>
                <a:ea typeface="+mn-ea"/>
                <a:cs typeface="Arial" pitchFamily="34" charset="0"/>
              </a:rPr>
              <a:t>:</a:t>
            </a:r>
            <a:endParaRPr kumimoji="0" lang="en-US" sz="14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10" name="Rectangle 9"/>
          <p:cNvSpPr/>
          <p:nvPr/>
        </p:nvSpPr>
        <p:spPr>
          <a:xfrm>
            <a:off x="324000" y="2228909"/>
            <a:ext cx="2362756" cy="1031051"/>
          </a:xfrm>
          <a:prstGeom prst="rect">
            <a:avLst/>
          </a:prstGeom>
        </p:spPr>
        <p:txBody>
          <a:bodyPr wrap="square">
            <a:spAutoFit/>
          </a:bodyPr>
          <a:lstStyle/>
          <a:p>
            <a:pPr marL="342900" marR="0" lvl="0" indent="-342900" algn="l" defTabSz="914400" rtl="0" eaLnBrk="1" fontAlgn="auto" latinLnBrk="0" hangingPunct="1">
              <a:lnSpc>
                <a:spcPct val="100000"/>
              </a:lnSpc>
              <a:spcBef>
                <a:spcPts val="600"/>
              </a:spcBef>
              <a:spcAft>
                <a:spcPts val="0"/>
              </a:spcAft>
              <a:buClr>
                <a:srgbClr val="F0AB00"/>
              </a:buClr>
              <a:buSzPct val="120000"/>
              <a:buFont typeface="+mj-lt"/>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Click</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the </a:t>
            </a: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Reports </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tab</a:t>
            </a: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from the menu at the top of the page. </a:t>
            </a:r>
          </a:p>
          <a:p>
            <a:pPr marL="342900" marR="0" lvl="0" indent="-342900" algn="l" defTabSz="914400" rtl="0" eaLnBrk="1" fontAlgn="auto" latinLnBrk="0" hangingPunct="1">
              <a:lnSpc>
                <a:spcPct val="100000"/>
              </a:lnSpc>
              <a:spcBef>
                <a:spcPts val="600"/>
              </a:spcBef>
              <a:spcAft>
                <a:spcPts val="0"/>
              </a:spcAft>
              <a:buClr>
                <a:srgbClr val="F0AB00"/>
              </a:buClr>
              <a:buSzPct val="120000"/>
              <a:buFont typeface="+mj-lt"/>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Click</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t>
            </a: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Create</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t>
            </a:r>
            <a:endParaRPr kumimoji="0" lang="en-US"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1" name="TextBox 10"/>
          <p:cNvSpPr txBox="1"/>
          <p:nvPr/>
        </p:nvSpPr>
        <p:spPr>
          <a:xfrm>
            <a:off x="324000" y="1332089"/>
            <a:ext cx="2667556" cy="861774"/>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600"/>
              </a:spcBef>
              <a:spcAft>
                <a:spcPct val="0"/>
              </a:spcAft>
              <a:buClr>
                <a:srgbClr val="F0AB00"/>
              </a:buClr>
              <a:buSzPct val="80000"/>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Arial Unicode MS" pitchFamily="34" charset="-128"/>
                <a:cs typeface="Arial Unicode MS" pitchFamily="34" charset="-128"/>
              </a:rPr>
              <a:t>Reports help provide additional information and details on transactions on the Network in a comprehensive format.</a:t>
            </a:r>
          </a:p>
        </p:txBody>
      </p:sp>
      <p:sp>
        <p:nvSpPr>
          <p:cNvPr id="12" name="Oval 11"/>
          <p:cNvSpPr/>
          <p:nvPr/>
        </p:nvSpPr>
        <p:spPr bwMode="gray">
          <a:xfrm>
            <a:off x="6618043" y="154390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Arial Unicode MS" pitchFamily="34" charset="-128"/>
                <a:cs typeface="Arial Unicode MS" pitchFamily="34" charset="-128"/>
              </a:rPr>
              <a:t>1</a:t>
            </a:r>
          </a:p>
        </p:txBody>
      </p:sp>
      <p:sp>
        <p:nvSpPr>
          <p:cNvPr id="13" name="Oval 12"/>
          <p:cNvSpPr/>
          <p:nvPr/>
        </p:nvSpPr>
        <p:spPr bwMode="gray">
          <a:xfrm>
            <a:off x="7096177" y="304088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Arial Unicode MS" pitchFamily="34" charset="-128"/>
                <a:cs typeface="Arial Unicode MS" pitchFamily="34" charset="-128"/>
              </a:rPr>
              <a:t>2</a:t>
            </a:r>
          </a:p>
        </p:txBody>
      </p:sp>
      <p:grpSp>
        <p:nvGrpSpPr>
          <p:cNvPr id="15" name="Group 14"/>
          <p:cNvGrpSpPr/>
          <p:nvPr/>
        </p:nvGrpSpPr>
        <p:grpSpPr>
          <a:xfrm>
            <a:off x="7223469" y="167979"/>
            <a:ext cx="1414722" cy="275496"/>
            <a:chOff x="7223468" y="202707"/>
            <a:chExt cx="1414722" cy="275496"/>
          </a:xfrm>
        </p:grpSpPr>
        <p:sp>
          <p:nvSpPr>
            <p:cNvPr id="16" name="Action Button: Forward or Next 6">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Home 7">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Back or Previous 8">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5" name="Action Button: Beginning 9">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9" name="Action Button: Help 18">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628117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Reports</a:t>
            </a:r>
          </a:p>
        </p:txBody>
      </p:sp>
      <p:pic>
        <p:nvPicPr>
          <p:cNvPr id="5" name="Picture 4"/>
          <p:cNvPicPr>
            <a:picLocks noChangeAspect="1"/>
          </p:cNvPicPr>
          <p:nvPr/>
        </p:nvPicPr>
        <p:blipFill>
          <a:blip r:embed="rId2"/>
          <a:stretch>
            <a:fillRect/>
          </a:stretch>
        </p:blipFill>
        <p:spPr>
          <a:xfrm>
            <a:off x="3986863" y="1439623"/>
            <a:ext cx="4833137" cy="2488670"/>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6207973" y="3383695"/>
            <a:ext cx="1659640" cy="1919112"/>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2745832" y="4867064"/>
            <a:ext cx="3652335" cy="1630209"/>
          </a:xfrm>
          <a:prstGeom prst="rect">
            <a:avLst/>
          </a:prstGeom>
          <a:ln>
            <a:solidFill>
              <a:schemeClr val="tx1"/>
            </a:solidFill>
          </a:ln>
        </p:spPr>
      </p:pic>
      <p:sp>
        <p:nvSpPr>
          <p:cNvPr id="8" name="Rectangle 7"/>
          <p:cNvSpPr/>
          <p:nvPr/>
        </p:nvSpPr>
        <p:spPr>
          <a:xfrm>
            <a:off x="324000" y="1419313"/>
            <a:ext cx="3662863" cy="2554545"/>
          </a:xfrm>
          <a:prstGeom prst="rect">
            <a:avLst/>
          </a:prstGeom>
        </p:spPr>
        <p:txBody>
          <a:bodyPr wrap="square">
            <a:spAutoFit/>
          </a:bodyPr>
          <a:lstStyle/>
          <a:p>
            <a:pPr marL="342900" marR="0" lvl="0" indent="-342900" algn="l" defTabSz="914400" rtl="0" eaLnBrk="1" fontAlgn="auto" latinLnBrk="0" hangingPunct="1">
              <a:lnSpc>
                <a:spcPct val="100000"/>
              </a:lnSpc>
              <a:spcBef>
                <a:spcPts val="600"/>
              </a:spcBef>
              <a:spcAft>
                <a:spcPts val="0"/>
              </a:spcAft>
              <a:buClr>
                <a:srgbClr val="F0AB00"/>
              </a:buClr>
              <a:buSzPct val="120000"/>
              <a:buFont typeface="+mj-lt"/>
              <a:buAutoNum type="arabicPeriod" startAt="3"/>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Enter</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required information. Select an Invoice report type — </a:t>
            </a: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Failed Invoice</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or </a:t>
            </a: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Invoice</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t>
            </a:r>
          </a:p>
          <a:p>
            <a:pPr marL="342900" marR="0" lvl="0" indent="-342900" algn="l" defTabSz="914400" rtl="0" eaLnBrk="1" fontAlgn="auto" latinLnBrk="0" hangingPunct="1">
              <a:lnSpc>
                <a:spcPct val="100000"/>
              </a:lnSpc>
              <a:spcBef>
                <a:spcPts val="600"/>
              </a:spcBef>
              <a:spcAft>
                <a:spcPts val="0"/>
              </a:spcAft>
              <a:buClr>
                <a:srgbClr val="F0AB00"/>
              </a:buClr>
              <a:buSzPct val="120000"/>
              <a:buFont typeface="+mj-lt"/>
              <a:buAutoNum type="arabicPeriod" startAt="3"/>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Click Next</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a:t>
            </a:r>
          </a:p>
          <a:p>
            <a:pPr marL="342900" marR="0" lvl="0" indent="-342900" algn="l" defTabSz="914400" rtl="0" eaLnBrk="1" fontAlgn="auto" latinLnBrk="0" hangingPunct="1">
              <a:lnSpc>
                <a:spcPct val="100000"/>
              </a:lnSpc>
              <a:spcBef>
                <a:spcPts val="600"/>
              </a:spcBef>
              <a:spcAft>
                <a:spcPts val="0"/>
              </a:spcAft>
              <a:buClr>
                <a:srgbClr val="F0AB00"/>
              </a:buClr>
              <a:buSzPct val="120000"/>
              <a:buFont typeface="+mj-lt"/>
              <a:buAutoNum type="arabicPeriod" startAt="3"/>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Specify</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t>
            </a: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Customer</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and </a:t>
            </a: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Created Date </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in Criteria.</a:t>
            </a:r>
          </a:p>
          <a:p>
            <a:pPr marL="342900" marR="0" lvl="0" indent="-342900" algn="l" defTabSz="914400" rtl="0" eaLnBrk="1" fontAlgn="auto" latinLnBrk="0" hangingPunct="1">
              <a:lnSpc>
                <a:spcPct val="100000"/>
              </a:lnSpc>
              <a:spcBef>
                <a:spcPts val="600"/>
              </a:spcBef>
              <a:spcAft>
                <a:spcPts val="0"/>
              </a:spcAft>
              <a:buClr>
                <a:srgbClr val="F0AB00"/>
              </a:buClr>
              <a:buSzPct val="120000"/>
              <a:buFont typeface="+mj-lt"/>
              <a:buAutoNum type="arabicPeriod" startAt="3"/>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Click Submit</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a:t>
            </a:r>
          </a:p>
          <a:p>
            <a:pPr marL="342900" marR="0" lvl="0" indent="-342900" algn="l" defTabSz="914400" rtl="0" eaLnBrk="1" fontAlgn="auto" latinLnBrk="0" hangingPunct="1">
              <a:lnSpc>
                <a:spcPct val="100000"/>
              </a:lnSpc>
              <a:spcBef>
                <a:spcPts val="600"/>
              </a:spcBef>
              <a:spcAft>
                <a:spcPts val="0"/>
              </a:spcAft>
              <a:buClr>
                <a:srgbClr val="F0AB00"/>
              </a:buClr>
              <a:buSzPct val="120000"/>
              <a:buFont typeface="+mj-lt"/>
              <a:buAutoNum type="arabicPeriod" startAt="3"/>
              <a:tabLst/>
              <a:defRPr/>
            </a:pP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You can view and download the report in CSV format when its status is </a:t>
            </a: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Processed</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t>
            </a:r>
          </a:p>
        </p:txBody>
      </p:sp>
      <p:sp>
        <p:nvSpPr>
          <p:cNvPr id="9" name="Rectangle 8"/>
          <p:cNvSpPr/>
          <p:nvPr/>
        </p:nvSpPr>
        <p:spPr>
          <a:xfrm>
            <a:off x="324000" y="4989668"/>
            <a:ext cx="2483738" cy="1384995"/>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For more detailed instructions on generating reports, refer to the </a:t>
            </a: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Ariba Network Transactions Guide</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found on the </a:t>
            </a:r>
            <a:r>
              <a:rPr kumimoji="0" lang="en-US" sz="1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HELP</a:t>
            </a:r>
            <a:r>
              <a:rPr kumimoji="0" lang="en-US" sz="1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page of your account.</a:t>
            </a:r>
          </a:p>
        </p:txBody>
      </p:sp>
      <p:sp>
        <p:nvSpPr>
          <p:cNvPr id="10" name="Oval 9"/>
          <p:cNvSpPr/>
          <p:nvPr/>
        </p:nvSpPr>
        <p:spPr bwMode="gray">
          <a:xfrm>
            <a:off x="5673808" y="208589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Arial Unicode MS" pitchFamily="34" charset="-128"/>
                <a:cs typeface="Arial Unicode MS" pitchFamily="34" charset="-128"/>
              </a:rPr>
              <a:t>3</a:t>
            </a:r>
          </a:p>
        </p:txBody>
      </p:sp>
      <p:sp>
        <p:nvSpPr>
          <p:cNvPr id="11" name="Oval 10"/>
          <p:cNvSpPr/>
          <p:nvPr/>
        </p:nvSpPr>
        <p:spPr bwMode="gray">
          <a:xfrm>
            <a:off x="7547487" y="1458157"/>
            <a:ext cx="20447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Arial Unicode MS" pitchFamily="34" charset="-128"/>
                <a:cs typeface="Arial Unicode MS" pitchFamily="34" charset="-128"/>
              </a:rPr>
              <a:t>4</a:t>
            </a:r>
          </a:p>
        </p:txBody>
      </p:sp>
      <p:sp>
        <p:nvSpPr>
          <p:cNvPr id="12" name="Oval 11"/>
          <p:cNvSpPr/>
          <p:nvPr/>
        </p:nvSpPr>
        <p:spPr bwMode="gray">
          <a:xfrm>
            <a:off x="3634552" y="557262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a:ea typeface="Arial Unicode MS" pitchFamily="34" charset="-128"/>
                <a:cs typeface="Arial Unicode MS" pitchFamily="34" charset="-128"/>
              </a:rPr>
              <a:t>5</a:t>
            </a:r>
          </a:p>
        </p:txBody>
      </p:sp>
      <p:sp>
        <p:nvSpPr>
          <p:cNvPr id="14" name="Oval 13"/>
          <p:cNvSpPr/>
          <p:nvPr/>
        </p:nvSpPr>
        <p:spPr bwMode="gray">
          <a:xfrm>
            <a:off x="5563674" y="601531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a:ea typeface="Arial Unicode MS" pitchFamily="34" charset="-128"/>
                <a:cs typeface="Arial Unicode MS" pitchFamily="34" charset="-128"/>
              </a:rPr>
              <a:t>6</a:t>
            </a:r>
          </a:p>
        </p:txBody>
      </p:sp>
      <p:grpSp>
        <p:nvGrpSpPr>
          <p:cNvPr id="18" name="Group 17"/>
          <p:cNvGrpSpPr/>
          <p:nvPr/>
        </p:nvGrpSpPr>
        <p:grpSpPr>
          <a:xfrm>
            <a:off x="7223469" y="167979"/>
            <a:ext cx="1414722" cy="275496"/>
            <a:chOff x="7223468" y="202707"/>
            <a:chExt cx="1414722" cy="275496"/>
          </a:xfrm>
        </p:grpSpPr>
        <p:sp>
          <p:nvSpPr>
            <p:cNvPr id="25" name="Action Button: Forward or Next 6">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7">
              <a:hlinkClick r:id="rId5"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8">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9">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221288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406" y="1327294"/>
            <a:ext cx="2481767" cy="1086786"/>
          </a:xfrm>
          <a:prstGeom prst="rect">
            <a:avLst/>
          </a:prstGeom>
          <a:ln>
            <a:solidFill>
              <a:srgbClr val="000000"/>
            </a:solidFill>
          </a:ln>
        </p:spPr>
      </p:pic>
      <p:sp>
        <p:nvSpPr>
          <p:cNvPr id="2" name="Title 1"/>
          <p:cNvSpPr>
            <a:spLocks noGrp="1"/>
          </p:cNvSpPr>
          <p:nvPr>
            <p:ph type="title"/>
          </p:nvPr>
        </p:nvSpPr>
        <p:spPr/>
        <p:txBody>
          <a:bodyPr/>
          <a:lstStyle/>
          <a:p>
            <a:r>
              <a:rPr lang="en-US" dirty="0"/>
              <a:t>Invoice Archival</a:t>
            </a:r>
          </a:p>
        </p:txBody>
      </p:sp>
      <p:sp>
        <p:nvSpPr>
          <p:cNvPr id="22" name="TextBox 21"/>
          <p:cNvSpPr txBox="1"/>
          <p:nvPr/>
        </p:nvSpPr>
        <p:spPr>
          <a:xfrm>
            <a:off x="282859" y="1234845"/>
            <a:ext cx="4278491" cy="5271841"/>
          </a:xfrm>
          <a:prstGeom prst="rect">
            <a:avLst/>
          </a:prstGeom>
          <a:noFill/>
        </p:spPr>
        <p:txBody>
          <a:bodyPr wrap="square" lIns="0" tIns="0" rIns="0" bIns="0" rtlCol="0">
            <a:noAutofit/>
          </a:bodyPr>
          <a:lstStyle/>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Configuring invoice archiving allows you to specify the frequency, immediacy, and delivery of zipped invoice archives. </a:t>
            </a:r>
            <a:r>
              <a:rPr kumimoji="0" lang="en-US" altLang="ja-JP" sz="900" b="0" i="0" u="none" strike="noStrike" kern="1200" cap="none" spc="0" normalizeH="0" baseline="0" noProof="0" dirty="0">
                <a:ln>
                  <a:noFill/>
                </a:ln>
                <a:solidFill>
                  <a:srgbClr val="000000"/>
                </a:solidFill>
                <a:effectLst/>
                <a:uLnTx/>
                <a:uFillTx/>
                <a:latin typeface="Arial"/>
                <a:ea typeface="+mn-ea"/>
                <a:cs typeface="+mn-cs"/>
              </a:rPr>
              <a:t>If you wish to utilize it, please follow these steps:</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From the </a:t>
            </a:r>
            <a:r>
              <a:rPr kumimoji="0" lang="en-US" sz="900" b="1" i="0" u="none" strike="noStrike" kern="1200" cap="none" spc="0" normalizeH="0" baseline="0" noProof="0" dirty="0">
                <a:ln>
                  <a:noFill/>
                </a:ln>
                <a:solidFill>
                  <a:srgbClr val="000000"/>
                </a:solidFill>
                <a:effectLst/>
                <a:uLnTx/>
                <a:uFillTx/>
                <a:latin typeface="Arial"/>
                <a:ea typeface="+mn-ea"/>
                <a:cs typeface="+mn-cs"/>
              </a:rPr>
              <a:t>Company Settings </a:t>
            </a:r>
            <a:r>
              <a:rPr kumimoji="0" lang="en-US" sz="900" b="0" i="0" u="none" strike="noStrike" kern="1200" cap="none" spc="0" normalizeH="0" baseline="0" noProof="0" dirty="0">
                <a:ln>
                  <a:noFill/>
                </a:ln>
                <a:solidFill>
                  <a:srgbClr val="000000"/>
                </a:solidFill>
                <a:effectLst/>
                <a:uLnTx/>
                <a:uFillTx/>
                <a:latin typeface="Arial"/>
                <a:ea typeface="+mn-ea"/>
                <a:cs typeface="+mn-cs"/>
              </a:rPr>
              <a:t>dropdown menu, select </a:t>
            </a:r>
            <a:r>
              <a:rPr kumimoji="0" lang="en-US" sz="900" b="1" i="0" u="none" strike="noStrike" kern="1200" cap="none" spc="0" normalizeH="0" baseline="0" noProof="0" dirty="0">
                <a:ln>
                  <a:noFill/>
                </a:ln>
                <a:solidFill>
                  <a:srgbClr val="000000"/>
                </a:solidFill>
                <a:effectLst/>
                <a:uLnTx/>
                <a:uFillTx/>
                <a:latin typeface="Arial"/>
                <a:ea typeface="+mn-ea"/>
                <a:cs typeface="+mn-cs"/>
              </a:rPr>
              <a:t>Electronic Invoice Routing.</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Select the tab </a:t>
            </a:r>
            <a:r>
              <a:rPr kumimoji="0" lang="en-US" sz="900" b="1" i="0" u="none" strike="noStrike" kern="1200" cap="none" spc="0" normalizeH="0" baseline="0" noProof="0" dirty="0">
                <a:ln>
                  <a:noFill/>
                </a:ln>
                <a:solidFill>
                  <a:srgbClr val="000000"/>
                </a:solidFill>
                <a:effectLst/>
                <a:uLnTx/>
                <a:uFillTx/>
                <a:latin typeface="Arial"/>
                <a:ea typeface="+mn-ea"/>
                <a:cs typeface="+mn-cs"/>
              </a:rPr>
              <a:t>Tax Invoicing and Archiving.</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Scroll down to </a:t>
            </a:r>
            <a:r>
              <a:rPr kumimoji="0" lang="en-US" sz="900" b="1" i="0" u="none" strike="noStrike" kern="1200" cap="none" spc="0" normalizeH="0" baseline="0" noProof="0" dirty="0">
                <a:ln>
                  <a:noFill/>
                </a:ln>
                <a:solidFill>
                  <a:srgbClr val="000000"/>
                </a:solidFill>
                <a:effectLst/>
                <a:uLnTx/>
                <a:uFillTx/>
                <a:latin typeface="Arial"/>
                <a:ea typeface="+mn-ea"/>
                <a:cs typeface="+mn-cs"/>
              </a:rPr>
              <a:t>Invoice Archival</a:t>
            </a:r>
            <a:r>
              <a:rPr kumimoji="0" lang="en-US" sz="900" b="0" i="0" u="none" strike="noStrike" kern="1200" cap="none" spc="0" normalizeH="0" baseline="0" noProof="0" dirty="0">
                <a:ln>
                  <a:noFill/>
                </a:ln>
                <a:solidFill>
                  <a:srgbClr val="000000"/>
                </a:solidFill>
                <a:effectLst/>
                <a:uLnTx/>
                <a:uFillTx/>
                <a:latin typeface="Arial"/>
                <a:ea typeface="+mn-ea"/>
                <a:cs typeface="+mn-cs"/>
              </a:rPr>
              <a:t> and select the link for </a:t>
            </a:r>
            <a:r>
              <a:rPr kumimoji="0" lang="en-US" sz="900" b="1" i="0" u="none" strike="noStrike" kern="1200" cap="none" spc="0" normalizeH="0" baseline="0" noProof="0" dirty="0">
                <a:ln>
                  <a:noFill/>
                </a:ln>
                <a:solidFill>
                  <a:srgbClr val="000000"/>
                </a:solidFill>
                <a:effectLst/>
                <a:uLnTx/>
                <a:uFillTx/>
                <a:latin typeface="Arial"/>
                <a:ea typeface="+mn-ea"/>
                <a:cs typeface="+mn-cs"/>
              </a:rPr>
              <a:t>Configure Invoice Archival.</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Select </a:t>
            </a:r>
            <a:r>
              <a:rPr kumimoji="0" lang="en-US" sz="900" b="1" i="0" u="none" strike="noStrike" kern="1200" cap="none" spc="0" normalizeH="0" baseline="0" noProof="0" dirty="0">
                <a:ln>
                  <a:noFill/>
                </a:ln>
                <a:solidFill>
                  <a:srgbClr val="000000"/>
                </a:solidFill>
                <a:effectLst/>
                <a:uLnTx/>
                <a:uFillTx/>
                <a:latin typeface="Arial"/>
                <a:ea typeface="+mn-ea"/>
                <a:cs typeface="+mn-cs"/>
              </a:rPr>
              <a:t>frequency</a:t>
            </a:r>
            <a:r>
              <a:rPr kumimoji="0" lang="en-US" sz="900" b="0" i="0" u="none" strike="noStrike" kern="1200" cap="none" spc="0" normalizeH="0" baseline="0" noProof="0" dirty="0">
                <a:ln>
                  <a:noFill/>
                </a:ln>
                <a:solidFill>
                  <a:srgbClr val="000000"/>
                </a:solidFill>
                <a:effectLst/>
                <a:uLnTx/>
                <a:uFillTx/>
                <a:latin typeface="Arial"/>
                <a:ea typeface="+mn-ea"/>
                <a:cs typeface="+mn-cs"/>
              </a:rPr>
              <a:t> (Twice Daily, Daily, Weekly, Biweekly or Monthly), choose Archive Immediately to archive without waiting 30 days, and click </a:t>
            </a:r>
            <a:r>
              <a:rPr kumimoji="0" lang="en-US" sz="900" b="1" i="0" u="none" strike="noStrike" kern="1200" cap="none" spc="0" normalizeH="0" baseline="0" noProof="0" dirty="0">
                <a:ln>
                  <a:noFill/>
                </a:ln>
                <a:solidFill>
                  <a:srgbClr val="000000"/>
                </a:solidFill>
                <a:effectLst/>
                <a:uLnTx/>
                <a:uFillTx/>
                <a:latin typeface="Arial"/>
                <a:ea typeface="+mn-ea"/>
                <a:cs typeface="+mn-cs"/>
              </a:rPr>
              <a:t>Start</a:t>
            </a:r>
            <a:r>
              <a:rPr kumimoji="0" lang="en-US" sz="900" b="0" i="0" u="none" strike="noStrike" kern="1200" cap="none" spc="0" normalizeH="0" baseline="0" noProof="0" dirty="0">
                <a:ln>
                  <a:noFill/>
                </a:ln>
                <a:solidFill>
                  <a:srgbClr val="000000"/>
                </a:solidFill>
                <a:effectLst/>
                <a:uLnTx/>
                <a:uFillTx/>
                <a:latin typeface="Arial"/>
                <a:ea typeface="+mn-ea"/>
                <a:cs typeface="+mn-cs"/>
              </a:rPr>
              <a:t>.</a:t>
            </a:r>
          </a:p>
          <a:p>
            <a:pPr marL="406400" marR="0" lvl="1" indent="-174625" algn="l" defTabSz="914400" rtl="0" eaLnBrk="1" fontAlgn="auto" latinLnBrk="0" hangingPunct="1">
              <a:lnSpc>
                <a:spcPts val="1700"/>
              </a:lnSpc>
              <a:spcBef>
                <a:spcPts val="0"/>
              </a:spcBef>
              <a:spcAft>
                <a:spcPts val="600"/>
              </a:spcAft>
              <a:buClr>
                <a:srgbClr val="F0AB00"/>
              </a:buClr>
              <a:buSzPct val="120000"/>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If you want Ariba to deliver automatically archived zip files to you, also enter an Archive Delivery URL (otherwise you can download invoices from your Outbox, section Archived Invoices).</a:t>
            </a:r>
          </a:p>
          <a:p>
            <a:pPr marL="406400" marR="0" lvl="1" indent="-174625" algn="l" defTabSz="914400" rtl="0" eaLnBrk="1" fontAlgn="auto" latinLnBrk="0" hangingPunct="1">
              <a:lnSpc>
                <a:spcPts val="1700"/>
              </a:lnSpc>
              <a:spcBef>
                <a:spcPts val="0"/>
              </a:spcBef>
              <a:spcAft>
                <a:spcPts val="600"/>
              </a:spcAft>
              <a:buClr>
                <a:srgbClr val="F0AB00"/>
              </a:buClr>
              <a:buSzPct val="120000"/>
              <a:buFont typeface="Arial" panose="020B0604020202020204" pitchFamily="34" charset="0"/>
              <a:buChar char="•"/>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Note:  </a:t>
            </a: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After </a:t>
            </a:r>
            <a:r>
              <a:rPr kumimoji="0" lang="en-US" sz="9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Archive Immediately</a:t>
            </a: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started you can either </a:t>
            </a:r>
            <a:r>
              <a:rPr kumimoji="0" lang="en-US" sz="9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Stop</a:t>
            </a: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it or </a:t>
            </a:r>
            <a:r>
              <a:rPr kumimoji="0" lang="en-US" sz="9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Update Frequency </a:t>
            </a: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any time.</a:t>
            </a:r>
          </a:p>
          <a:p>
            <a:pPr marL="342900" marR="0" lvl="0" indent="-342900" algn="l" defTabSz="914400" rtl="0" eaLnBrk="1" fontAlgn="auto" latinLnBrk="0" hangingPunct="1">
              <a:lnSpc>
                <a:spcPts val="1700"/>
              </a:lnSpc>
              <a:spcBef>
                <a:spcPts val="0"/>
              </a:spcBef>
              <a:spcAft>
                <a:spcPts val="600"/>
              </a:spcAft>
              <a:buClr>
                <a:srgbClr val="F0AB00"/>
              </a:buClr>
              <a:buSzPct val="120000"/>
              <a:buFont typeface="+mj-lt"/>
              <a:buAutoNum type="arabicPeriod"/>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You may navigate back to the </a:t>
            </a:r>
            <a:r>
              <a:rPr kumimoji="0" lang="en-US" sz="900" b="1" i="0" u="none" strike="noStrike" kern="1200" cap="none" spc="0" normalizeH="0" baseline="0" noProof="0" dirty="0">
                <a:ln>
                  <a:noFill/>
                </a:ln>
                <a:solidFill>
                  <a:srgbClr val="000000"/>
                </a:solidFill>
                <a:effectLst/>
                <a:uLnTx/>
                <a:uFillTx/>
                <a:latin typeface="Arial"/>
                <a:ea typeface="+mn-ea"/>
                <a:cs typeface="+mn-cs"/>
              </a:rPr>
              <a:t>Tax Invoicing and Archiving</a:t>
            </a:r>
            <a:r>
              <a:rPr kumimoji="0" lang="en-US" sz="900" b="0" i="0" u="none" strike="noStrike" kern="1200" cap="none" spc="0" normalizeH="0" baseline="0" noProof="0" dirty="0">
                <a:ln>
                  <a:noFill/>
                </a:ln>
                <a:solidFill>
                  <a:srgbClr val="000000"/>
                </a:solidFill>
                <a:effectLst/>
                <a:uLnTx/>
                <a:uFillTx/>
                <a:latin typeface="Arial"/>
                <a:ea typeface="+mn-ea"/>
                <a:cs typeface="+mn-cs"/>
              </a:rPr>
              <a:t> screen in order to subscribe to </a:t>
            </a:r>
            <a:r>
              <a:rPr kumimoji="0" lang="en-US" sz="900" b="1" i="0" u="none" strike="noStrike" kern="1200" cap="none" spc="0" normalizeH="0" baseline="0" noProof="0" dirty="0">
                <a:ln>
                  <a:noFill/>
                </a:ln>
                <a:solidFill>
                  <a:srgbClr val="000000"/>
                </a:solidFill>
                <a:effectLst/>
                <a:uLnTx/>
                <a:uFillTx/>
                <a:latin typeface="Arial"/>
                <a:ea typeface="+mn-ea"/>
                <a:cs typeface="+mn-cs"/>
              </a:rPr>
              <a:t>Long-Term Document Archiving</a:t>
            </a:r>
            <a:r>
              <a:rPr kumimoji="0" lang="en-US" sz="900" b="0" i="0" u="none" strike="noStrike" kern="1200" cap="none" spc="0" normalizeH="0" baseline="0" noProof="0" dirty="0">
                <a:ln>
                  <a:noFill/>
                </a:ln>
                <a:solidFill>
                  <a:srgbClr val="000000"/>
                </a:solidFill>
                <a:effectLst/>
                <a:uLnTx/>
                <a:uFillTx/>
                <a:latin typeface="Arial"/>
                <a:ea typeface="+mn-ea"/>
                <a:cs typeface="+mn-cs"/>
              </a:rPr>
              <a:t> for an integrated archiving solution. (More details within the Terms and Policies link.)</a:t>
            </a: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900" b="1" i="0" u="none" strike="noStrike" kern="1200" cap="none" spc="0" normalizeH="0" baseline="0" noProof="0" dirty="0">
                <a:ln>
                  <a:noFill/>
                </a:ln>
                <a:solidFill>
                  <a:srgbClr val="FF0000"/>
                </a:solidFill>
                <a:effectLst/>
                <a:uLnTx/>
                <a:uFillTx/>
                <a:latin typeface="Arial"/>
                <a:ea typeface="+mn-ea"/>
                <a:cs typeface="+mn-cs"/>
              </a:rPr>
              <a:t>NOTE: Supplier archiving is not part of the Stryker Buyer Funded Program and is an optional add-on. That would be funded by the supplier</a:t>
            </a:r>
            <a:r>
              <a:rPr kumimoji="0" lang="en-US" sz="1000" b="1" i="0" u="none" strike="noStrike" kern="1200" cap="none" spc="0" normalizeH="0" baseline="0" noProof="0" dirty="0">
                <a:ln>
                  <a:noFill/>
                </a:ln>
                <a:solidFill>
                  <a:srgbClr val="FF0000"/>
                </a:solidFill>
                <a:effectLst/>
                <a:uLnTx/>
                <a:uFillTx/>
                <a:latin typeface="Arial"/>
                <a:ea typeface="+mn-ea"/>
                <a:cs typeface="+mn-cs"/>
              </a:rPr>
              <a:t>.</a:t>
            </a:r>
            <a:br>
              <a:rPr kumimoji="0" lang="en-US" sz="1200" b="0" i="0" u="none" strike="noStrike" kern="1200" cap="none" spc="0" normalizeH="0" baseline="0" noProof="0" dirty="0">
                <a:ln>
                  <a:noFill/>
                </a:ln>
                <a:solidFill>
                  <a:srgbClr val="000000"/>
                </a:solidFill>
                <a:effectLst/>
                <a:uLnTx/>
                <a:uFillTx/>
                <a:latin typeface="Arial"/>
                <a:ea typeface="+mn-ea"/>
                <a:cs typeface="+mn-cs"/>
              </a:rPr>
            </a:b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 name="Group 2"/>
          <p:cNvGrpSpPr/>
          <p:nvPr/>
        </p:nvGrpSpPr>
        <p:grpSpPr>
          <a:xfrm>
            <a:off x="5487404" y="2076112"/>
            <a:ext cx="2481767" cy="3496818"/>
            <a:chOff x="5487407" y="1516844"/>
            <a:chExt cx="2481767" cy="3496818"/>
          </a:xfrm>
        </p:grpSpPr>
        <p:pic>
          <p:nvPicPr>
            <p:cNvPr id="21" name="Picture 20"/>
            <p:cNvPicPr>
              <a:picLocks noChangeAspect="1"/>
            </p:cNvPicPr>
            <p:nvPr/>
          </p:nvPicPr>
          <p:blipFill>
            <a:blip r:embed="rId4"/>
            <a:stretch>
              <a:fillRect/>
            </a:stretch>
          </p:blipFill>
          <p:spPr>
            <a:xfrm>
              <a:off x="5487407" y="2025295"/>
              <a:ext cx="2481767" cy="2988367"/>
            </a:xfrm>
            <a:prstGeom prst="rect">
              <a:avLst/>
            </a:prstGeom>
            <a:ln>
              <a:solidFill>
                <a:schemeClr val="tx1"/>
              </a:solidFill>
            </a:ln>
            <a:effectLst/>
          </p:spPr>
        </p:pic>
        <p:sp>
          <p:nvSpPr>
            <p:cNvPr id="23" name="Oval 22"/>
            <p:cNvSpPr/>
            <p:nvPr/>
          </p:nvSpPr>
          <p:spPr bwMode="gray">
            <a:xfrm>
              <a:off x="7123505" y="151684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grpSp>
      <p:grpSp>
        <p:nvGrpSpPr>
          <p:cNvPr id="4" name="Group 3"/>
          <p:cNvGrpSpPr/>
          <p:nvPr/>
        </p:nvGrpSpPr>
        <p:grpSpPr>
          <a:xfrm>
            <a:off x="4744379" y="5692671"/>
            <a:ext cx="3967819" cy="704045"/>
            <a:chOff x="4744381" y="5095362"/>
            <a:chExt cx="3967819" cy="704045"/>
          </a:xfrm>
        </p:grpSpPr>
        <p:pic>
          <p:nvPicPr>
            <p:cNvPr id="25" name="Picture 24"/>
            <p:cNvPicPr>
              <a:picLocks noChangeAspect="1"/>
            </p:cNvPicPr>
            <p:nvPr/>
          </p:nvPicPr>
          <p:blipFill rotWithShape="1">
            <a:blip r:embed="rId5"/>
            <a:srcRect r="25552"/>
            <a:stretch/>
          </p:blipFill>
          <p:spPr>
            <a:xfrm>
              <a:off x="4744381" y="5095362"/>
              <a:ext cx="3967819" cy="704045"/>
            </a:xfrm>
            <a:prstGeom prst="rect">
              <a:avLst/>
            </a:prstGeom>
            <a:ln>
              <a:solidFill>
                <a:schemeClr val="tx1"/>
              </a:solidFill>
            </a:ln>
            <a:effectLst/>
          </p:spPr>
        </p:pic>
        <p:sp>
          <p:nvSpPr>
            <p:cNvPr id="27" name="Oval 26"/>
            <p:cNvSpPr/>
            <p:nvPr/>
          </p:nvSpPr>
          <p:spPr bwMode="gray">
            <a:xfrm>
              <a:off x="4964391" y="538610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5</a:t>
              </a:r>
            </a:p>
          </p:txBody>
        </p:sp>
      </p:grpSp>
      <p:sp>
        <p:nvSpPr>
          <p:cNvPr id="14" name="Oval 13"/>
          <p:cNvSpPr/>
          <p:nvPr/>
        </p:nvSpPr>
        <p:spPr bwMode="gray">
          <a:xfrm>
            <a:off x="7123504" y="280281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4</a:t>
            </a:r>
          </a:p>
        </p:txBody>
      </p:sp>
      <p:grpSp>
        <p:nvGrpSpPr>
          <p:cNvPr id="19" name="Group 18"/>
          <p:cNvGrpSpPr/>
          <p:nvPr/>
        </p:nvGrpSpPr>
        <p:grpSpPr>
          <a:xfrm>
            <a:off x="7223469" y="167979"/>
            <a:ext cx="1414722" cy="275496"/>
            <a:chOff x="7223468" y="202707"/>
            <a:chExt cx="1414722" cy="275496"/>
          </a:xfrm>
        </p:grpSpPr>
        <p:sp>
          <p:nvSpPr>
            <p:cNvPr id="24" name="Action Button: Forward or Next 6">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7">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ack or Previous 8">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9" name="Action Button: Beginning 9">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9511971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p:txBody>
          <a:bodyPr/>
          <a:lstStyle/>
          <a:p>
            <a:pPr eaLnBrk="1" hangingPunct="1"/>
            <a:r>
              <a:rPr lang="en-US" dirty="0"/>
              <a:t>Check Invoice Status</a:t>
            </a:r>
            <a:br>
              <a:rPr lang="en-US" dirty="0"/>
            </a:br>
            <a:r>
              <a:rPr lang="en-US" sz="2000" b="0" dirty="0"/>
              <a:t>Routing Status To Your Customer</a:t>
            </a:r>
            <a:endParaRPr lang="en-US" dirty="0"/>
          </a:p>
        </p:txBody>
      </p:sp>
      <p:sp>
        <p:nvSpPr>
          <p:cNvPr id="54278" name="Text Box 17"/>
          <p:cNvSpPr txBox="1">
            <a:spLocks noChangeArrowheads="1"/>
          </p:cNvSpPr>
          <p:nvPr/>
        </p:nvSpPr>
        <p:spPr bwMode="auto">
          <a:xfrm>
            <a:off x="324000" y="1512000"/>
            <a:ext cx="8496000" cy="4725249"/>
          </a:xfrm>
          <a:prstGeom prst="rect">
            <a:avLst/>
          </a:prstGeom>
          <a:noFill/>
          <a:ln w="9525">
            <a:noFill/>
            <a:miter lim="800000"/>
            <a:headEnd/>
            <a:tailEnd type="none" w="lg" len="lg"/>
          </a:ln>
        </p:spPr>
        <p:txBody>
          <a:bodyPr wrap="square">
            <a:noAutofit/>
          </a:bodyPr>
          <a:lstStyle/>
          <a:p>
            <a:pPr>
              <a:spcBef>
                <a:spcPts val="0"/>
              </a:spcBef>
              <a:spcAft>
                <a:spcPts val="600"/>
              </a:spcAft>
              <a:buClr>
                <a:srgbClr val="FFC000"/>
              </a:buClr>
              <a:buSzPct val="120000"/>
              <a:defRPr/>
            </a:pPr>
            <a:r>
              <a:rPr lang="en-US" sz="1600" b="1" dirty="0">
                <a:latin typeface="Arial" pitchFamily="34" charset="0"/>
                <a:cs typeface="Arial" pitchFamily="34" charset="0"/>
              </a:rPr>
              <a:t>Check Status:</a:t>
            </a:r>
            <a:endParaRPr lang="en-US" sz="1600" dirty="0">
              <a:latin typeface="Arial" pitchFamily="34" charset="0"/>
              <a:cs typeface="Arial" pitchFamily="34" charset="0"/>
            </a:endParaRPr>
          </a:p>
          <a:p>
            <a:pPr>
              <a:spcBef>
                <a:spcPts val="0"/>
              </a:spcBef>
              <a:spcAft>
                <a:spcPts val="600"/>
              </a:spcAft>
              <a:buClr>
                <a:srgbClr val="FFC000"/>
              </a:buClr>
              <a:buSzPct val="120000"/>
              <a:defRPr/>
            </a:pPr>
            <a:r>
              <a:rPr lang="en-US" sz="1600" dirty="0">
                <a:latin typeface="Arial" pitchFamily="34" charset="0"/>
                <a:cs typeface="Arial" pitchFamily="34" charset="0"/>
              </a:rPr>
              <a:t>If you configured your Invoice Notifications as noted earlier in this presentation, you will receive emails regarding invoice status.</a:t>
            </a:r>
          </a:p>
          <a:p>
            <a:pPr>
              <a:spcBef>
                <a:spcPts val="0"/>
              </a:spcBef>
              <a:spcAft>
                <a:spcPts val="600"/>
              </a:spcAft>
              <a:buClr>
                <a:srgbClr val="FFC000"/>
              </a:buClr>
              <a:buSzPct val="120000"/>
              <a:defRPr/>
            </a:pPr>
            <a:r>
              <a:rPr lang="en-US" sz="1600" dirty="0">
                <a:latin typeface="Arial" pitchFamily="34" charset="0"/>
                <a:cs typeface="Arial" pitchFamily="34" charset="0"/>
              </a:rPr>
              <a:t>You can also check invoice status from the </a:t>
            </a:r>
            <a:r>
              <a:rPr lang="en-US" sz="1600" b="1" dirty="0">
                <a:latin typeface="Arial" pitchFamily="34" charset="0"/>
                <a:cs typeface="Arial" pitchFamily="34" charset="0"/>
              </a:rPr>
              <a:t>Outbox</a:t>
            </a:r>
            <a:r>
              <a:rPr lang="en-US" sz="1600" dirty="0">
                <a:latin typeface="Arial" pitchFamily="34" charset="0"/>
                <a:cs typeface="Arial" pitchFamily="34" charset="0"/>
              </a:rPr>
              <a:t> by selecting the invoice link.</a:t>
            </a:r>
          </a:p>
          <a:p>
            <a:pPr eaLnBrk="1" hangingPunct="1">
              <a:spcBef>
                <a:spcPts val="0"/>
              </a:spcBef>
              <a:spcAft>
                <a:spcPts val="600"/>
              </a:spcAft>
              <a:buClr>
                <a:srgbClr val="FFC000"/>
              </a:buClr>
              <a:buSzPct val="120000"/>
            </a:pPr>
            <a:endParaRPr lang="en-US" sz="1600" b="1" dirty="0">
              <a:cs typeface="Arial" charset="0"/>
            </a:endParaRPr>
          </a:p>
          <a:p>
            <a:pPr eaLnBrk="1" hangingPunct="1">
              <a:spcBef>
                <a:spcPts val="0"/>
              </a:spcBef>
              <a:spcAft>
                <a:spcPts val="600"/>
              </a:spcAft>
              <a:buClr>
                <a:srgbClr val="FFC000"/>
              </a:buClr>
              <a:buSzPct val="120000"/>
            </a:pPr>
            <a:r>
              <a:rPr lang="en-US" sz="1600" b="1" dirty="0">
                <a:cs typeface="Arial" charset="0"/>
              </a:rPr>
              <a:t>Routing Status</a:t>
            </a:r>
            <a:endParaRPr lang="en-US" sz="1600" dirty="0">
              <a:cs typeface="Arial" charset="0"/>
            </a:endParaRPr>
          </a:p>
          <a:p>
            <a:pPr>
              <a:spcAft>
                <a:spcPts val="600"/>
              </a:spcAft>
              <a:buClr>
                <a:srgbClr val="FFC000"/>
              </a:buClr>
              <a:buSzPct val="120000"/>
            </a:pPr>
            <a:r>
              <a:rPr lang="en-US" sz="1600" dirty="0">
                <a:cs typeface="Arial" charset="0"/>
              </a:rPr>
              <a:t>Reflects the status of the transmission of the invoice to </a:t>
            </a:r>
            <a:r>
              <a:rPr lang="en-US" sz="1600" dirty="0"/>
              <a:t>Stryker </a:t>
            </a:r>
            <a:r>
              <a:rPr lang="en-US" sz="1600" dirty="0">
                <a:cs typeface="Arial" charset="0"/>
              </a:rPr>
              <a:t>via the Ariba Network.</a:t>
            </a:r>
          </a:p>
          <a:p>
            <a:pPr marL="274320" indent="-274320" eaLnBrk="1" hangingPunct="1">
              <a:spcBef>
                <a:spcPts val="0"/>
              </a:spcBef>
              <a:spcAft>
                <a:spcPts val="600"/>
              </a:spcAft>
              <a:buClr>
                <a:srgbClr val="FFC000"/>
              </a:buClr>
              <a:buSzPct val="120000"/>
              <a:buFont typeface="Arial" charset="0"/>
              <a:buChar char="•"/>
            </a:pPr>
            <a:r>
              <a:rPr lang="en-US" sz="1600" b="1" dirty="0">
                <a:cs typeface="Arial" charset="0"/>
              </a:rPr>
              <a:t>Obsoleted</a:t>
            </a:r>
            <a:r>
              <a:rPr lang="en-US" sz="1600" dirty="0">
                <a:cs typeface="Arial" charset="0"/>
              </a:rPr>
              <a:t> – You canceled the invoice</a:t>
            </a:r>
          </a:p>
          <a:p>
            <a:pPr marL="274320" indent="-274320">
              <a:spcAft>
                <a:spcPts val="600"/>
              </a:spcAft>
              <a:buClr>
                <a:srgbClr val="FFC000"/>
              </a:buClr>
              <a:buSzPct val="120000"/>
              <a:buFont typeface="Arial" charset="0"/>
              <a:buChar char="•"/>
            </a:pPr>
            <a:r>
              <a:rPr lang="en-US" sz="1600" b="1" dirty="0">
                <a:cs typeface="Arial" charset="0"/>
              </a:rPr>
              <a:t>Failed</a:t>
            </a:r>
            <a:r>
              <a:rPr lang="en-US" sz="1600" dirty="0">
                <a:cs typeface="Arial" charset="0"/>
              </a:rPr>
              <a:t> – Invoice failed </a:t>
            </a:r>
            <a:r>
              <a:rPr lang="en-US" sz="1600" dirty="0"/>
              <a:t>Stryker </a:t>
            </a:r>
            <a:r>
              <a:rPr lang="en-US" sz="1600" dirty="0">
                <a:cs typeface="Arial" charset="0"/>
              </a:rPr>
              <a:t>invoicing rules. </a:t>
            </a:r>
            <a:r>
              <a:rPr lang="en-US" sz="1600" dirty="0"/>
              <a:t>Stryker</a:t>
            </a:r>
            <a:r>
              <a:rPr lang="en-US" sz="1600" dirty="0">
                <a:cs typeface="Arial" charset="0"/>
              </a:rPr>
              <a:t> will not receive this invoice</a:t>
            </a:r>
          </a:p>
          <a:p>
            <a:pPr marL="274320" indent="-274320" eaLnBrk="1" hangingPunct="1">
              <a:spcBef>
                <a:spcPts val="0"/>
              </a:spcBef>
              <a:spcAft>
                <a:spcPts val="600"/>
              </a:spcAft>
              <a:buClr>
                <a:srgbClr val="FFC000"/>
              </a:buClr>
              <a:buSzPct val="120000"/>
              <a:buFont typeface="Arial" charset="0"/>
              <a:buChar char="•"/>
            </a:pPr>
            <a:r>
              <a:rPr lang="en-US" sz="1600" b="1" dirty="0">
                <a:cs typeface="Arial" charset="0"/>
              </a:rPr>
              <a:t>Queued</a:t>
            </a:r>
            <a:r>
              <a:rPr lang="en-US" sz="1600" dirty="0">
                <a:cs typeface="Arial" charset="0"/>
              </a:rPr>
              <a:t> – Ariba Network received the invoice but has not processed it</a:t>
            </a:r>
          </a:p>
          <a:p>
            <a:pPr marL="274320" indent="-274320" eaLnBrk="1" hangingPunct="1">
              <a:spcBef>
                <a:spcPts val="0"/>
              </a:spcBef>
              <a:spcAft>
                <a:spcPts val="600"/>
              </a:spcAft>
              <a:buClr>
                <a:srgbClr val="FFC000"/>
              </a:buClr>
              <a:buSzPct val="120000"/>
              <a:buFont typeface="Arial" charset="0"/>
              <a:buChar char="•"/>
            </a:pPr>
            <a:r>
              <a:rPr lang="en-US" sz="1600" b="1" dirty="0">
                <a:cs typeface="Arial" charset="0"/>
              </a:rPr>
              <a:t>Sent</a:t>
            </a:r>
            <a:r>
              <a:rPr lang="en-US" sz="1600" dirty="0">
                <a:cs typeface="Arial" charset="0"/>
              </a:rPr>
              <a:t> – Ariba Network sent the invoice to a queue. The invoice is awaiting pickup by the customer</a:t>
            </a:r>
          </a:p>
          <a:p>
            <a:pPr marL="274320" indent="-274320">
              <a:spcAft>
                <a:spcPts val="600"/>
              </a:spcAft>
              <a:buClr>
                <a:srgbClr val="FFC000"/>
              </a:buClr>
              <a:buSzPct val="120000"/>
              <a:buFont typeface="Arial" charset="0"/>
              <a:buChar char="•"/>
            </a:pPr>
            <a:r>
              <a:rPr lang="en-US" sz="1600" b="1" dirty="0">
                <a:cs typeface="Arial" charset="0"/>
              </a:rPr>
              <a:t>Acknowledged</a:t>
            </a:r>
            <a:r>
              <a:rPr lang="en-US" sz="1600" dirty="0">
                <a:cs typeface="Arial" charset="0"/>
              </a:rPr>
              <a:t> – </a:t>
            </a:r>
            <a:r>
              <a:rPr lang="en-US" sz="1600" dirty="0"/>
              <a:t>Stryker </a:t>
            </a:r>
            <a:r>
              <a:rPr lang="en-US" sz="1600" dirty="0">
                <a:cs typeface="Arial" charset="0"/>
              </a:rPr>
              <a:t>invoicing application has acknowledged the receipt of the invoice</a:t>
            </a:r>
            <a:r>
              <a:rPr lang="en-US" sz="1400" dirty="0">
                <a:cs typeface="Arial" charset="0"/>
              </a:rPr>
              <a:t>	</a:t>
            </a:r>
          </a:p>
          <a:p>
            <a:pPr algn="just">
              <a:spcBef>
                <a:spcPts val="0"/>
              </a:spcBef>
              <a:spcAft>
                <a:spcPts val="600"/>
              </a:spcAft>
              <a:defRPr/>
            </a:pPr>
            <a:endParaRPr lang="en-US" sz="1400" dirty="0"/>
          </a:p>
        </p:txBody>
      </p:sp>
      <p:sp>
        <p:nvSpPr>
          <p:cNvPr id="16" name="Action Button: Help 15">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45271162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p:txBody>
          <a:bodyPr/>
          <a:lstStyle/>
          <a:p>
            <a:pPr eaLnBrk="1" hangingPunct="1"/>
            <a:r>
              <a:rPr lang="en-US" dirty="0"/>
              <a:t>Check Invoice Status</a:t>
            </a:r>
            <a:br>
              <a:rPr lang="en-US" dirty="0"/>
            </a:br>
            <a:r>
              <a:rPr lang="en-US" sz="2000" b="0" dirty="0"/>
              <a:t>Review Invoice Status With Your Customer</a:t>
            </a:r>
            <a:endParaRPr lang="en-US" b="0" dirty="0"/>
          </a:p>
        </p:txBody>
      </p:sp>
      <p:sp>
        <p:nvSpPr>
          <p:cNvPr id="10" name="Rectangle 9"/>
          <p:cNvSpPr/>
          <p:nvPr/>
        </p:nvSpPr>
        <p:spPr>
          <a:xfrm>
            <a:off x="324000" y="1512000"/>
            <a:ext cx="8496000" cy="2923877"/>
          </a:xfrm>
          <a:prstGeom prst="rect">
            <a:avLst/>
          </a:prstGeom>
        </p:spPr>
        <p:txBody>
          <a:bodyPr wrap="square">
            <a:spAutoFit/>
          </a:bodyPr>
          <a:lstStyle/>
          <a:p>
            <a:pPr eaLnBrk="1" hangingPunct="1">
              <a:spcBef>
                <a:spcPts val="0"/>
              </a:spcBef>
              <a:spcAft>
                <a:spcPts val="600"/>
              </a:spcAft>
              <a:buClr>
                <a:srgbClr val="FFC000"/>
              </a:buClr>
              <a:buSzPct val="120000"/>
            </a:pPr>
            <a:r>
              <a:rPr lang="en-US" sz="1400" b="1" dirty="0">
                <a:cs typeface="Arial" charset="0"/>
              </a:rPr>
              <a:t>Invoice Status</a:t>
            </a:r>
            <a:endParaRPr lang="en-US" sz="1400" dirty="0">
              <a:cs typeface="Arial" charset="0"/>
            </a:endParaRPr>
          </a:p>
          <a:p>
            <a:pPr>
              <a:spcAft>
                <a:spcPts val="600"/>
              </a:spcAft>
              <a:buClr>
                <a:srgbClr val="FFC000"/>
              </a:buClr>
              <a:buSzPct val="120000"/>
            </a:pPr>
            <a:r>
              <a:rPr lang="en-US" sz="1400" dirty="0">
                <a:cs typeface="Arial" charset="0"/>
              </a:rPr>
              <a:t>Reflects the status of </a:t>
            </a:r>
            <a:r>
              <a:rPr lang="en-US" sz="1400" dirty="0"/>
              <a:t>Stryker</a:t>
            </a:r>
            <a:r>
              <a:rPr lang="en-US" sz="1400" dirty="0">
                <a:cs typeface="Arial" charset="0"/>
              </a:rPr>
              <a:t>’s action on the Invoice.</a:t>
            </a:r>
          </a:p>
          <a:p>
            <a:pPr marL="274320" indent="-274320">
              <a:spcAft>
                <a:spcPts val="600"/>
              </a:spcAft>
              <a:buClr>
                <a:srgbClr val="FFC000"/>
              </a:buClr>
              <a:buSzPct val="120000"/>
              <a:buFont typeface="Arial" charset="0"/>
              <a:buChar char="•"/>
            </a:pPr>
            <a:r>
              <a:rPr lang="en-US" sz="1400" b="1" dirty="0">
                <a:cs typeface="Arial" charset="0"/>
              </a:rPr>
              <a:t>Sent </a:t>
            </a:r>
            <a:r>
              <a:rPr lang="en-US" sz="1400" dirty="0">
                <a:cs typeface="Arial" charset="0"/>
              </a:rPr>
              <a:t>– The invoice is sent to the </a:t>
            </a:r>
            <a:r>
              <a:rPr lang="en-US" sz="1400" dirty="0"/>
              <a:t>Stryker </a:t>
            </a:r>
            <a:r>
              <a:rPr lang="en-US" sz="1400" dirty="0">
                <a:cs typeface="Arial" charset="0"/>
              </a:rPr>
              <a:t>but they have not yet verified the invoice against purchase orders and receipts</a:t>
            </a:r>
          </a:p>
          <a:p>
            <a:pPr marL="274320" indent="-274320">
              <a:spcAft>
                <a:spcPts val="600"/>
              </a:spcAft>
              <a:buClr>
                <a:srgbClr val="FFC000"/>
              </a:buClr>
              <a:buSzPct val="120000"/>
              <a:buFont typeface="Arial" charset="0"/>
              <a:buChar char="•"/>
            </a:pPr>
            <a:r>
              <a:rPr lang="en-US" sz="1400" b="1" dirty="0">
                <a:cs typeface="Arial" charset="0"/>
              </a:rPr>
              <a:t>Cancelled </a:t>
            </a:r>
            <a:r>
              <a:rPr lang="en-US" sz="1400" dirty="0">
                <a:cs typeface="Arial" charset="0"/>
              </a:rPr>
              <a:t>– </a:t>
            </a:r>
            <a:r>
              <a:rPr lang="en-US" sz="1400" dirty="0"/>
              <a:t>Stryker </a:t>
            </a:r>
            <a:r>
              <a:rPr lang="en-US" sz="1400" dirty="0">
                <a:cs typeface="Arial" charset="0"/>
              </a:rPr>
              <a:t>approved the invoice cancellation </a:t>
            </a:r>
          </a:p>
          <a:p>
            <a:pPr marL="274320" indent="-274320">
              <a:spcAft>
                <a:spcPts val="600"/>
              </a:spcAft>
              <a:buClr>
                <a:srgbClr val="FFC000"/>
              </a:buClr>
              <a:buSzPct val="120000"/>
              <a:buFont typeface="Arial" charset="0"/>
              <a:buChar char="•"/>
            </a:pPr>
            <a:r>
              <a:rPr lang="en-US" sz="1400" b="1" dirty="0">
                <a:cs typeface="Arial" charset="0"/>
              </a:rPr>
              <a:t>Approved</a:t>
            </a:r>
            <a:r>
              <a:rPr lang="en-US" sz="1400" dirty="0">
                <a:cs typeface="Arial" charset="0"/>
              </a:rPr>
              <a:t> – </a:t>
            </a:r>
            <a:r>
              <a:rPr lang="en-US" sz="1400" dirty="0"/>
              <a:t>Stryker </a:t>
            </a:r>
            <a:r>
              <a:rPr lang="en-US" sz="1400" dirty="0">
                <a:cs typeface="Arial" charset="0"/>
              </a:rPr>
              <a:t>has verified the invoice against the purchase orders or contracts and receipts and approved if for payment</a:t>
            </a:r>
          </a:p>
          <a:p>
            <a:pPr marL="274320" indent="-274320">
              <a:spcAft>
                <a:spcPts val="600"/>
              </a:spcAft>
              <a:buClr>
                <a:srgbClr val="FFC000"/>
              </a:buClr>
              <a:buSzPct val="120000"/>
              <a:buFont typeface="Arial" charset="0"/>
              <a:buChar char="•"/>
            </a:pPr>
            <a:r>
              <a:rPr lang="en-US" sz="1400" b="1" dirty="0">
                <a:cs typeface="Arial" charset="0"/>
              </a:rPr>
              <a:t>Rejected </a:t>
            </a:r>
            <a:r>
              <a:rPr lang="en-US" sz="1400" dirty="0">
                <a:cs typeface="Arial" charset="0"/>
              </a:rPr>
              <a:t>– </a:t>
            </a:r>
            <a:r>
              <a:rPr lang="en-US" sz="1400" dirty="0"/>
              <a:t>Stryker </a:t>
            </a:r>
            <a:r>
              <a:rPr lang="en-US" sz="1400" dirty="0">
                <a:cs typeface="Arial" charset="0"/>
              </a:rPr>
              <a:t>has rejected the invoice or the invoice failed validation by Ariba Network. If </a:t>
            </a:r>
            <a:r>
              <a:rPr lang="en-US" sz="1400" dirty="0"/>
              <a:t>Stryker </a:t>
            </a:r>
            <a:r>
              <a:rPr lang="en-US" sz="1400" dirty="0">
                <a:cs typeface="Arial" charset="0"/>
              </a:rPr>
              <a:t>accepts invoice or approves it for payment, invoice status updated to Sent (invoice accepted) or Approved (invoice approved for payment)</a:t>
            </a:r>
          </a:p>
          <a:p>
            <a:pPr marL="274320" indent="-274320" eaLnBrk="1" hangingPunct="1">
              <a:spcBef>
                <a:spcPts val="0"/>
              </a:spcBef>
              <a:spcAft>
                <a:spcPts val="600"/>
              </a:spcAft>
              <a:buClr>
                <a:srgbClr val="FFC000"/>
              </a:buClr>
              <a:buSzPct val="120000"/>
              <a:buFont typeface="Arial" charset="0"/>
              <a:buChar char="•"/>
            </a:pPr>
            <a:r>
              <a:rPr lang="en-US" sz="1400" b="1" dirty="0">
                <a:cs typeface="Arial" charset="0"/>
              </a:rPr>
              <a:t>Failed</a:t>
            </a:r>
            <a:r>
              <a:rPr lang="en-US" sz="1400" dirty="0">
                <a:cs typeface="Arial" charset="0"/>
              </a:rPr>
              <a:t> – Ariba Network experienced a problem routing the invoice</a:t>
            </a:r>
          </a:p>
        </p:txBody>
      </p:sp>
      <p:sp>
        <p:nvSpPr>
          <p:cNvPr id="17" name="Action Button: Help 16">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97261951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1870900" y="3267982"/>
            <a:ext cx="5103406" cy="1230794"/>
          </a:xfrm>
        </p:spPr>
        <p:txBody>
          <a:bodyPr/>
          <a:lstStyle/>
          <a:p>
            <a:pPr algn="ctr"/>
            <a:r>
              <a:rPr lang="en-US" sz="3333" dirty="0"/>
              <a:t>Thank you for joining the </a:t>
            </a:r>
            <a:br>
              <a:rPr lang="en-US" sz="3333" dirty="0"/>
            </a:br>
            <a:r>
              <a:rPr lang="en-US" sz="3333" dirty="0"/>
              <a:t>Ariba Network!</a:t>
            </a:r>
          </a:p>
        </p:txBody>
      </p:sp>
      <p:sp>
        <p:nvSpPr>
          <p:cNvPr id="5" name="Action Button: Help 4">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p:cNvPicPr>
            <a:picLocks noChangeAspect="1"/>
          </p:cNvPicPr>
          <p:nvPr/>
        </p:nvPicPr>
        <p:blipFill>
          <a:blip r:embed="rId3"/>
          <a:stretch>
            <a:fillRect/>
          </a:stretch>
        </p:blipFill>
        <p:spPr>
          <a:xfrm>
            <a:off x="315589" y="5986426"/>
            <a:ext cx="2142666" cy="417638"/>
          </a:xfrm>
          <a:prstGeom prst="rect">
            <a:avLst/>
          </a:prstGeom>
        </p:spPr>
      </p:pic>
      <p:pic>
        <p:nvPicPr>
          <p:cNvPr id="6" name="Picture Placeholder 4">
            <a:extLst>
              <a:ext uri="{FF2B5EF4-FFF2-40B4-BE49-F238E27FC236}">
                <a16:creationId xmlns:a16="http://schemas.microsoft.com/office/drawing/2014/main" id="{132B55D2-9677-4BB9-8DE9-E548EF7ED98A}"/>
              </a:ext>
            </a:extLst>
          </p:cNvPr>
          <p:cNvPicPr>
            <a:picLocks noChangeAspect="1"/>
          </p:cNvPicPr>
          <p:nvPr/>
        </p:nvPicPr>
        <p:blipFill>
          <a:blip r:embed="rId4"/>
          <a:srcRect l="220" r="220"/>
          <a:stretch>
            <a:fillRect/>
          </a:stretch>
        </p:blipFill>
        <p:spPr>
          <a:xfrm>
            <a:off x="324000" y="162000"/>
            <a:ext cx="8496000" cy="2134800"/>
          </a:xfrm>
          <a:prstGeom prst="rect">
            <a:avLst/>
          </a:prstGeom>
        </p:spPr>
      </p:pic>
    </p:spTree>
    <p:extLst>
      <p:ext uri="{BB962C8B-B14F-4D97-AF65-F5344CB8AC3E}">
        <p14:creationId xmlns:p14="http://schemas.microsoft.com/office/powerpoint/2010/main" val="348524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C9D4-66E7-4AE1-934B-A3F0B35A123D}"/>
              </a:ext>
            </a:extLst>
          </p:cNvPr>
          <p:cNvSpPr>
            <a:spLocks noGrp="1"/>
          </p:cNvSpPr>
          <p:nvPr>
            <p:ph type="title"/>
          </p:nvPr>
        </p:nvSpPr>
        <p:spPr/>
        <p:txBody>
          <a:bodyPr/>
          <a:lstStyle/>
          <a:p>
            <a:r>
              <a:rPr lang="en-US" sz="3600" dirty="0"/>
              <a:t>Agenda</a:t>
            </a:r>
          </a:p>
        </p:txBody>
      </p:sp>
      <p:sp>
        <p:nvSpPr>
          <p:cNvPr id="3" name="Subtitle 2">
            <a:extLst>
              <a:ext uri="{FF2B5EF4-FFF2-40B4-BE49-F238E27FC236}">
                <a16:creationId xmlns:a16="http://schemas.microsoft.com/office/drawing/2014/main" id="{0D6352C4-56F2-493E-94AE-7AD61146BF27}"/>
              </a:ext>
            </a:extLst>
          </p:cNvPr>
          <p:cNvSpPr>
            <a:spLocks noGrp="1"/>
          </p:cNvSpPr>
          <p:nvPr>
            <p:ph type="subTitle" idx="1"/>
          </p:nvPr>
        </p:nvSpPr>
        <p:spPr>
          <a:xfrm>
            <a:off x="351179" y="1395167"/>
            <a:ext cx="6840000" cy="5006209"/>
          </a:xfrm>
        </p:spPr>
        <p:txBody>
          <a:bodyPr/>
          <a:lstStyle/>
          <a:p>
            <a:pPr marL="285750" indent="-285750">
              <a:buFont typeface="Arial" panose="020B0604020202020204" pitchFamily="34" charset="0"/>
              <a:buChar char="•"/>
            </a:pPr>
            <a:r>
              <a:rPr lang="en-US" sz="1400" dirty="0"/>
              <a:t>Scope of Products and Documents</a:t>
            </a:r>
          </a:p>
          <a:p>
            <a:endParaRPr lang="en-US" sz="1400" dirty="0"/>
          </a:p>
          <a:p>
            <a:pPr marL="285750" indent="-285750">
              <a:buFont typeface="Arial" panose="020B0604020202020204" pitchFamily="34" charset="0"/>
              <a:buChar char="•"/>
            </a:pPr>
            <a:r>
              <a:rPr lang="en-US" sz="1400" dirty="0"/>
              <a:t>Demo</a:t>
            </a:r>
          </a:p>
          <a:p>
            <a:pPr marL="800100" lvl="1" indent="-342900" algn="l">
              <a:buFont typeface="Wingdings" panose="05000000000000000000" pitchFamily="2" charset="2"/>
              <a:buChar char="ü"/>
            </a:pPr>
            <a:r>
              <a:rPr lang="en-US" sz="1400" dirty="0">
                <a:solidFill>
                  <a:srgbClr val="003147"/>
                </a:solidFill>
              </a:rPr>
              <a:t>Invoices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90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28A3FD6-A5B0-453D-B2CB-97502727D969}"/>
              </a:ext>
            </a:extLst>
          </p:cNvPr>
          <p:cNvSpPr>
            <a:spLocks noGrp="1"/>
          </p:cNvSpPr>
          <p:nvPr>
            <p:ph sz="quarter" idx="10"/>
          </p:nvPr>
        </p:nvSpPr>
        <p:spPr>
          <a:xfrm>
            <a:off x="324000" y="1231106"/>
            <a:ext cx="8493125" cy="5040154"/>
          </a:xfrm>
        </p:spPr>
        <p:txBody>
          <a:bodyPr/>
          <a:lstStyle/>
          <a:p>
            <a:pPr marL="342900" lvl="0" indent="-342900">
              <a:buFont typeface="+mj-lt"/>
              <a:buAutoNum type="arabicPeriod"/>
            </a:pPr>
            <a:r>
              <a:rPr lang="en-US" sz="1400" b="0" dirty="0"/>
              <a:t>Advanced Ship Notice must be created first before the item can be invoiced.</a:t>
            </a:r>
          </a:p>
          <a:p>
            <a:pPr marL="342900" indent="-342900">
              <a:buFont typeface="+mj-lt"/>
              <a:buAutoNum type="arabicPeriod"/>
            </a:pPr>
            <a:r>
              <a:rPr lang="en-US" sz="1400" b="0" dirty="0"/>
              <a:t>Payment term days will not take effect until after the goods receipt of the material (not the ASN).</a:t>
            </a:r>
          </a:p>
          <a:p>
            <a:pPr marL="342900" lvl="0" indent="-342900">
              <a:buFont typeface="+mj-lt"/>
              <a:buAutoNum type="arabicPeriod"/>
            </a:pPr>
            <a:r>
              <a:rPr lang="en-US" sz="1400" b="0" dirty="0"/>
              <a:t>Prices cannot be changed. Reach directly to Stryker in the case the price needs to updated and a new PO will be submitted.</a:t>
            </a:r>
          </a:p>
          <a:p>
            <a:pPr marL="342900" lvl="0" indent="-342900">
              <a:buFont typeface="+mj-lt"/>
              <a:buAutoNum type="arabicPeriod"/>
            </a:pPr>
            <a:r>
              <a:rPr lang="en-US" sz="1400" b="0" dirty="0"/>
              <a:t>Quantity to be invoiced will be what has been shipped and is still open for invoicing.</a:t>
            </a:r>
          </a:p>
          <a:p>
            <a:pPr marL="342900" lvl="0" indent="-342900">
              <a:buFont typeface="+mj-lt"/>
              <a:buAutoNum type="arabicPeriod"/>
            </a:pPr>
            <a:r>
              <a:rPr lang="en-US" sz="1400" b="0" dirty="0"/>
              <a:t>0 quantities will not be allowed.</a:t>
            </a:r>
          </a:p>
          <a:p>
            <a:pPr marL="342900" lvl="0" indent="-342900">
              <a:buFont typeface="+mj-lt"/>
              <a:buAutoNum type="arabicPeriod"/>
            </a:pPr>
            <a:r>
              <a:rPr lang="en-US" sz="1400" b="0" dirty="0"/>
              <a:t>Taxes section must be removed if you do not have any taxes.</a:t>
            </a:r>
          </a:p>
          <a:p>
            <a:pPr marL="342900" lvl="0" indent="-342900">
              <a:buFont typeface="+mj-lt"/>
              <a:buAutoNum type="arabicPeriod"/>
            </a:pPr>
            <a:r>
              <a:rPr lang="en-US" sz="1400" b="0" dirty="0"/>
              <a:t>Unit of Measure cannot be different from the PO.</a:t>
            </a:r>
          </a:p>
          <a:p>
            <a:pPr marL="342900" lvl="0" indent="-342900">
              <a:buFont typeface="+mj-lt"/>
              <a:buAutoNum type="arabicPeriod"/>
            </a:pPr>
            <a:r>
              <a:rPr lang="en-US" sz="1400" b="0" dirty="0"/>
              <a:t>Part number cannot be changed.</a:t>
            </a:r>
          </a:p>
          <a:p>
            <a:pPr marL="342900" indent="-342900">
              <a:buFont typeface="+mj-lt"/>
              <a:buAutoNum type="arabicPeriod"/>
            </a:pPr>
            <a:r>
              <a:rPr lang="en-US" sz="1400" b="0" dirty="0"/>
              <a:t>Invoice number can only be Alpha-Numeric with no special characters or spaces, and must be all uppercase.</a:t>
            </a:r>
          </a:p>
          <a:p>
            <a:pPr marL="342900" indent="-342900">
              <a:buFont typeface="+mj-lt"/>
              <a:buAutoNum type="arabicPeriod"/>
            </a:pPr>
            <a:r>
              <a:rPr lang="en-US" sz="1400" b="0" dirty="0"/>
              <a:t>Stryker Suggestion: To prevent any re-work Stryker recommends waiting to invoice until goods receipt has been received for line item. However, you are able to invoice once the ship notice has been submitted to Stryker.</a:t>
            </a:r>
          </a:p>
          <a:p>
            <a:pPr marL="285750" lvl="0" indent="-285750">
              <a:buFont typeface="Arial" panose="020B0604020202020204" pitchFamily="34" charset="0"/>
              <a:buChar char="•"/>
            </a:pPr>
            <a:endParaRPr lang="en-US" b="0" dirty="0"/>
          </a:p>
          <a:p>
            <a:pPr lvl="0"/>
            <a:endParaRPr lang="en-US" dirty="0"/>
          </a:p>
          <a:p>
            <a:endParaRPr lang="en-US" dirty="0"/>
          </a:p>
        </p:txBody>
      </p:sp>
      <p:sp>
        <p:nvSpPr>
          <p:cNvPr id="2" name="Title 1">
            <a:extLst>
              <a:ext uri="{FF2B5EF4-FFF2-40B4-BE49-F238E27FC236}">
                <a16:creationId xmlns:a16="http://schemas.microsoft.com/office/drawing/2014/main" id="{622E43C4-C4C8-4AA0-8670-28C66672F9E6}"/>
              </a:ext>
            </a:extLst>
          </p:cNvPr>
          <p:cNvSpPr>
            <a:spLocks noGrp="1"/>
          </p:cNvSpPr>
          <p:nvPr>
            <p:ph type="title"/>
          </p:nvPr>
        </p:nvSpPr>
        <p:spPr/>
        <p:txBody>
          <a:bodyPr/>
          <a:lstStyle/>
          <a:p>
            <a:r>
              <a:rPr lang="en-US" dirty="0"/>
              <a:t>Invoice Call Outs</a:t>
            </a:r>
          </a:p>
        </p:txBody>
      </p:sp>
    </p:spTree>
    <p:extLst>
      <p:ext uri="{BB962C8B-B14F-4D97-AF65-F5344CB8AC3E}">
        <p14:creationId xmlns:p14="http://schemas.microsoft.com/office/powerpoint/2010/main" val="106881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0633C8-6EB5-490E-85A7-5BD52F443090}"/>
              </a:ext>
            </a:extLst>
          </p:cNvPr>
          <p:cNvPicPr>
            <a:picLocks noChangeAspect="1"/>
          </p:cNvPicPr>
          <p:nvPr/>
        </p:nvPicPr>
        <p:blipFill>
          <a:blip r:embed="rId3"/>
          <a:stretch>
            <a:fillRect/>
          </a:stretch>
        </p:blipFill>
        <p:spPr>
          <a:xfrm>
            <a:off x="3603543" y="1290515"/>
            <a:ext cx="5448804" cy="3860839"/>
          </a:xfrm>
          <a:prstGeom prst="rect">
            <a:avLst/>
          </a:prstGeom>
        </p:spPr>
      </p:pic>
      <p:sp>
        <p:nvSpPr>
          <p:cNvPr id="2" name="Title 1"/>
          <p:cNvSpPr>
            <a:spLocks noGrp="1"/>
          </p:cNvSpPr>
          <p:nvPr>
            <p:ph type="title"/>
          </p:nvPr>
        </p:nvSpPr>
        <p:spPr/>
        <p:txBody>
          <a:bodyPr/>
          <a:lstStyle/>
          <a:p>
            <a:r>
              <a:rPr lang="en-US" dirty="0"/>
              <a:t>Invoice via PO Flip</a:t>
            </a:r>
          </a:p>
        </p:txBody>
      </p:sp>
      <p:sp>
        <p:nvSpPr>
          <p:cNvPr id="16" name="TextBox 15"/>
          <p:cNvSpPr txBox="1"/>
          <p:nvPr/>
        </p:nvSpPr>
        <p:spPr>
          <a:xfrm>
            <a:off x="323408" y="1230953"/>
            <a:ext cx="3251154" cy="3409135"/>
          </a:xfrm>
          <a:prstGeom prst="rect">
            <a:avLst/>
          </a:prstGeom>
          <a:noFill/>
        </p:spPr>
        <p:txBody>
          <a:bodyPr wrap="square" lIns="0" tIns="0" rIns="0" bIns="0" rtlCol="0">
            <a:noAutofit/>
          </a:bodyPr>
          <a:lstStyle/>
          <a:p>
            <a:pPr marL="0" marR="0" lvl="0" indent="0" algn="l" defTabSz="914400" rtl="0" eaLnBrk="1" fontAlgn="auto" latinLnBrk="0" hangingPunct="1">
              <a:lnSpc>
                <a:spcPts val="2000"/>
              </a:lnSpc>
              <a:spcBef>
                <a:spcPts val="0"/>
              </a:spcBef>
              <a:spcAft>
                <a:spcPts val="600"/>
              </a:spcAft>
              <a:buClr>
                <a:srgbClr val="F0AB00"/>
              </a:buClr>
              <a:buSzPct val="120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To create a PO-Flip invoice (or an invoice derived from a PO that you received via Ariba Network):</a:t>
            </a:r>
          </a:p>
          <a:p>
            <a:pPr marL="342900" marR="0" lvl="0" indent="-342900" algn="l" defTabSz="914400" rtl="0" eaLnBrk="1" fontAlgn="auto" latinLnBrk="0" hangingPunct="1">
              <a:lnSpc>
                <a:spcPts val="2000"/>
              </a:lnSpc>
              <a:spcBef>
                <a:spcPts val="0"/>
              </a:spcBef>
              <a:spcAft>
                <a:spcPts val="600"/>
              </a:spcAft>
              <a:buClr>
                <a:srgbClr val="F0AB00"/>
              </a:buClr>
              <a:buSzPct val="120000"/>
              <a:buFontTx/>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From the inbox (orders and releases) select PO number you wish to invoice.</a:t>
            </a:r>
          </a:p>
          <a:p>
            <a:pPr marL="342900" marR="0" lvl="0" indent="-342900" algn="l" defTabSz="914400" rtl="0" eaLnBrk="1" fontAlgn="auto" latinLnBrk="0" hangingPunct="1">
              <a:lnSpc>
                <a:spcPts val="2000"/>
              </a:lnSpc>
              <a:spcBef>
                <a:spcPts val="0"/>
              </a:spcBef>
              <a:spcAft>
                <a:spcPts val="600"/>
              </a:spcAft>
              <a:buClr>
                <a:srgbClr val="F0AB00"/>
              </a:buClr>
              <a:buSzPct val="120000"/>
              <a:buFontTx/>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invoice button </a:t>
            </a:r>
          </a:p>
          <a:p>
            <a:pPr marL="342900" marR="0" lvl="0" indent="-342900" algn="l" defTabSz="914400" rtl="0" eaLnBrk="1" fontAlgn="auto" latinLnBrk="0" hangingPunct="1">
              <a:lnSpc>
                <a:spcPts val="2000"/>
              </a:lnSpc>
              <a:spcBef>
                <a:spcPts val="0"/>
              </a:spcBef>
              <a:spcAft>
                <a:spcPts val="600"/>
              </a:spcAft>
              <a:buClr>
                <a:srgbClr val="F0AB00"/>
              </a:buClr>
              <a:buSzPct val="120000"/>
              <a:buFontTx/>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Select Standard Invoice</a:t>
            </a:r>
          </a:p>
          <a:p>
            <a:pPr marL="342900" marR="0" lvl="0" indent="-342900" algn="l" defTabSz="914400" rtl="0" eaLnBrk="1" fontAlgn="auto" latinLnBrk="0" hangingPunct="1">
              <a:lnSpc>
                <a:spcPts val="20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2000"/>
              </a:lnSpc>
              <a:spcBef>
                <a:spcPts val="600"/>
              </a:spcBef>
              <a:spcAft>
                <a:spcPts val="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ts val="2000"/>
              </a:lnSpc>
              <a:spcBef>
                <a:spcPts val="600"/>
              </a:spcBef>
              <a:spcAft>
                <a:spcPts val="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2000"/>
              </a:lnSpc>
              <a:spcBef>
                <a:spcPts val="600"/>
              </a:spcBef>
              <a:spcAft>
                <a:spcPts val="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2000"/>
              </a:lnSpc>
              <a:spcBef>
                <a:spcPts val="600"/>
              </a:spcBef>
              <a:spcAft>
                <a:spcPts val="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Oval 16"/>
          <p:cNvSpPr/>
          <p:nvPr/>
        </p:nvSpPr>
        <p:spPr bwMode="gray">
          <a:xfrm>
            <a:off x="5439163" y="422105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grpSp>
        <p:nvGrpSpPr>
          <p:cNvPr id="25" name="Group 24"/>
          <p:cNvGrpSpPr/>
          <p:nvPr/>
        </p:nvGrpSpPr>
        <p:grpSpPr>
          <a:xfrm>
            <a:off x="7223469" y="167979"/>
            <a:ext cx="1414722" cy="275496"/>
            <a:chOff x="7223468" y="202707"/>
            <a:chExt cx="1414722" cy="275496"/>
          </a:xfrm>
        </p:grpSpPr>
        <p:sp>
          <p:nvSpPr>
            <p:cNvPr id="27"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9"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0"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31" name="Action Button: Help 30">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Oval 25">
            <a:extLst>
              <a:ext uri="{FF2B5EF4-FFF2-40B4-BE49-F238E27FC236}">
                <a16:creationId xmlns:a16="http://schemas.microsoft.com/office/drawing/2014/main" id="{72EC6AB2-9069-45AB-859A-EAF2A6EB9F43}"/>
              </a:ext>
            </a:extLst>
          </p:cNvPr>
          <p:cNvSpPr/>
          <p:nvPr/>
        </p:nvSpPr>
        <p:spPr bwMode="gray">
          <a:xfrm>
            <a:off x="5929253" y="442101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
        <p:nvSpPr>
          <p:cNvPr id="32" name="Oval 31">
            <a:extLst>
              <a:ext uri="{FF2B5EF4-FFF2-40B4-BE49-F238E27FC236}">
                <a16:creationId xmlns:a16="http://schemas.microsoft.com/office/drawing/2014/main" id="{0EB3BA09-4B00-4C12-A85C-6459A74ED9DB}"/>
              </a:ext>
            </a:extLst>
          </p:cNvPr>
          <p:cNvSpPr/>
          <p:nvPr/>
        </p:nvSpPr>
        <p:spPr bwMode="gray">
          <a:xfrm>
            <a:off x="3713207" y="375385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Tree>
    <p:extLst>
      <p:ext uri="{BB962C8B-B14F-4D97-AF65-F5344CB8AC3E}">
        <p14:creationId xmlns:p14="http://schemas.microsoft.com/office/powerpoint/2010/main" val="402456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r>
              <a:rPr lang="en-US" dirty="0"/>
              <a:t>Invoice via PO Flip</a:t>
            </a:r>
            <a:br>
              <a:rPr lang="en-US" dirty="0"/>
            </a:br>
            <a:r>
              <a:rPr lang="en-US" sz="2000" b="0" dirty="0"/>
              <a:t>Header </a:t>
            </a:r>
          </a:p>
        </p:txBody>
      </p:sp>
      <p:sp>
        <p:nvSpPr>
          <p:cNvPr id="19" name="TextBox 18"/>
          <p:cNvSpPr txBox="1"/>
          <p:nvPr/>
        </p:nvSpPr>
        <p:spPr>
          <a:xfrm>
            <a:off x="324000" y="1512000"/>
            <a:ext cx="4944327" cy="3952277"/>
          </a:xfrm>
          <a:prstGeom prst="rect">
            <a:avLst/>
          </a:prstGeom>
          <a:noFill/>
        </p:spPr>
        <p:txBody>
          <a:bodyPr wrap="square" lIns="0" tIns="0" rIns="0" bIns="0" rtlCol="0">
            <a:noAutofit/>
          </a:bodyPr>
          <a:lstStyle/>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Invoice is automatically pre-populated with the PO data. Complete all fields marked with an asterisk and add tax as applicable.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Enter an Invoice # </a:t>
            </a:r>
            <a:r>
              <a:rPr kumimoji="0" lang="en-US" sz="1400" b="0" i="0" u="none" strike="noStrike" kern="1200" cap="none" spc="0" normalizeH="0" baseline="0" noProof="0" dirty="0">
                <a:ln>
                  <a:noFill/>
                </a:ln>
                <a:solidFill>
                  <a:srgbClr val="000000"/>
                </a:solidFill>
                <a:effectLst/>
                <a:uLnTx/>
                <a:uFillTx/>
                <a:latin typeface="Arial"/>
                <a:ea typeface="+mn-ea"/>
                <a:cs typeface="+mn-cs"/>
              </a:rPr>
              <a:t>which is your unique number for invoice identification. The Invoice Date will auto-populate..</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Scroll</a:t>
            </a:r>
            <a:r>
              <a:rPr kumimoji="0" lang="en-US" sz="1400" b="0" i="0" u="none" strike="noStrike" kern="1200" cap="none" spc="0" normalizeH="0" baseline="0" noProof="0" dirty="0">
                <a:ln>
                  <a:noFill/>
                </a:ln>
                <a:solidFill>
                  <a:srgbClr val="000000"/>
                </a:solidFill>
                <a:effectLst/>
                <a:uLnTx/>
                <a:uFillTx/>
                <a:latin typeface="Arial"/>
                <a:ea typeface="+mn-ea"/>
                <a:cs typeface="+mn-cs"/>
              </a:rPr>
              <a:t> down to the Line items section to select the line items being invoiced.</a:t>
            </a: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6" name="Group 5"/>
          <p:cNvGrpSpPr/>
          <p:nvPr/>
        </p:nvGrpSpPr>
        <p:grpSpPr>
          <a:xfrm>
            <a:off x="5730086" y="1511999"/>
            <a:ext cx="2982114" cy="1561543"/>
            <a:chOff x="5717735" y="1511999"/>
            <a:chExt cx="2982114" cy="1561543"/>
          </a:xfrm>
        </p:grpSpPr>
        <p:pic>
          <p:nvPicPr>
            <p:cNvPr id="3" name="Picture 2"/>
            <p:cNvPicPr>
              <a:picLocks noChangeAspect="1"/>
            </p:cNvPicPr>
            <p:nvPr/>
          </p:nvPicPr>
          <p:blipFill>
            <a:blip r:embed="rId3"/>
            <a:stretch>
              <a:fillRect/>
            </a:stretch>
          </p:blipFill>
          <p:spPr>
            <a:xfrm>
              <a:off x="5717735" y="1511999"/>
              <a:ext cx="2982114" cy="1561543"/>
            </a:xfrm>
            <a:prstGeom prst="rect">
              <a:avLst/>
            </a:prstGeom>
            <a:ln>
              <a:solidFill>
                <a:schemeClr val="tx1"/>
              </a:solidFill>
            </a:ln>
          </p:spPr>
        </p:pic>
        <p:sp>
          <p:nvSpPr>
            <p:cNvPr id="20" name="Oval 19"/>
            <p:cNvSpPr/>
            <p:nvPr/>
          </p:nvSpPr>
          <p:spPr bwMode="gray">
            <a:xfrm>
              <a:off x="8240465" y="223662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26" name="Oval 25"/>
            <p:cNvSpPr/>
            <p:nvPr/>
          </p:nvSpPr>
          <p:spPr bwMode="gray">
            <a:xfrm>
              <a:off x="8236370" y="274912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grpSp>
      <p:grpSp>
        <p:nvGrpSpPr>
          <p:cNvPr id="24" name="Group 23"/>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6"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31" name="Action Button: Help 30">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 name="Rectangle 9"/>
          <p:cNvSpPr/>
          <p:nvPr/>
        </p:nvSpPr>
        <p:spPr>
          <a:xfrm>
            <a:off x="324000" y="5600458"/>
            <a:ext cx="6489755" cy="591637"/>
          </a:xfrm>
          <a:prstGeom prst="rect">
            <a:avLst/>
          </a:prstGeom>
        </p:spPr>
        <p:txBody>
          <a:bodyPr wrap="square">
            <a:spAutoFit/>
          </a:bodyPr>
          <a:lstStyle/>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Note: </a:t>
            </a:r>
            <a:r>
              <a:rPr kumimoji="0" lang="en-US" sz="1400" b="0" i="0" u="none" strike="noStrike" kern="1200" cap="none" spc="0" normalizeH="0" baseline="0" noProof="0" dirty="0">
                <a:ln>
                  <a:noFill/>
                </a:ln>
                <a:solidFill>
                  <a:srgbClr val="000000"/>
                </a:solidFill>
                <a:effectLst/>
                <a:uLnTx/>
                <a:uFillTx/>
                <a:latin typeface="Arial"/>
                <a:ea typeface="+mn-ea"/>
                <a:cs typeface="+mn-cs"/>
              </a:rPr>
              <a:t>Attachments will remain online on the Ariba Network.</a:t>
            </a: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Note: </a:t>
            </a:r>
            <a:r>
              <a:rPr kumimoji="0" lang="en-US" sz="1400" b="0" i="0" u="none" strike="noStrike" kern="1200" cap="none" spc="0" normalizeH="0" baseline="0" noProof="0" dirty="0">
                <a:ln>
                  <a:noFill/>
                </a:ln>
                <a:solidFill>
                  <a:srgbClr val="000000"/>
                </a:solidFill>
                <a:effectLst/>
                <a:uLnTx/>
                <a:uFillTx/>
                <a:latin typeface="Arial"/>
                <a:ea typeface="+mn-ea"/>
                <a:cs typeface="+mn-cs"/>
              </a:rPr>
              <a:t>Backdating invoices 1 day is allowed.</a:t>
            </a:r>
          </a:p>
        </p:txBody>
      </p:sp>
    </p:spTree>
    <p:extLst>
      <p:ext uri="{BB962C8B-B14F-4D97-AF65-F5344CB8AC3E}">
        <p14:creationId xmlns:p14="http://schemas.microsoft.com/office/powerpoint/2010/main" val="140960408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B9378-CEC6-4544-AF94-E0D436D1FA00}"/>
              </a:ext>
            </a:extLst>
          </p:cNvPr>
          <p:cNvPicPr>
            <a:picLocks noChangeAspect="1"/>
          </p:cNvPicPr>
          <p:nvPr/>
        </p:nvPicPr>
        <p:blipFill>
          <a:blip r:embed="rId3"/>
          <a:stretch>
            <a:fillRect/>
          </a:stretch>
        </p:blipFill>
        <p:spPr>
          <a:xfrm>
            <a:off x="3576630" y="4113798"/>
            <a:ext cx="5422005" cy="1426006"/>
          </a:xfrm>
          <a:prstGeom prst="rect">
            <a:avLst/>
          </a:prstGeom>
        </p:spPr>
      </p:pic>
      <p:sp>
        <p:nvSpPr>
          <p:cNvPr id="46083" name="Title 1"/>
          <p:cNvSpPr>
            <a:spLocks noGrp="1"/>
          </p:cNvSpPr>
          <p:nvPr>
            <p:ph type="title"/>
          </p:nvPr>
        </p:nvSpPr>
        <p:spPr/>
        <p:txBody>
          <a:bodyPr/>
          <a:lstStyle/>
          <a:p>
            <a:r>
              <a:rPr lang="en-US" dirty="0">
                <a:solidFill>
                  <a:schemeClr val="tx1"/>
                </a:solidFill>
              </a:rPr>
              <a:t>Invoice via PO Flip</a:t>
            </a:r>
            <a:br>
              <a:rPr lang="en-US" dirty="0">
                <a:solidFill>
                  <a:schemeClr val="tx1"/>
                </a:solidFill>
              </a:rPr>
            </a:br>
            <a:r>
              <a:rPr lang="en-US" sz="1500" b="0" dirty="0">
                <a:solidFill>
                  <a:schemeClr val="tx1"/>
                </a:solidFill>
              </a:rPr>
              <a:t>Additional Tax Options (Header Level)</a:t>
            </a:r>
          </a:p>
        </p:txBody>
      </p:sp>
      <p:sp>
        <p:nvSpPr>
          <p:cNvPr id="18" name="TextBox 17"/>
          <p:cNvSpPr txBox="1"/>
          <p:nvPr/>
        </p:nvSpPr>
        <p:spPr>
          <a:xfrm>
            <a:off x="324000" y="1574358"/>
            <a:ext cx="3569116" cy="3392925"/>
          </a:xfrm>
          <a:prstGeom prst="rect">
            <a:avLst/>
          </a:prstGeom>
          <a:noFill/>
        </p:spPr>
        <p:txBody>
          <a:bodyPr wrap="square" lIns="0" tIns="0" rIns="0" bIns="0" rtlCol="0">
            <a:noAutofit/>
          </a:bodyPr>
          <a:lstStyle/>
          <a:p>
            <a:pPr defTabSz="816364">
              <a:lnSpc>
                <a:spcPts val="1275"/>
              </a:lnSpc>
              <a:spcAft>
                <a:spcPts val="450"/>
              </a:spcAft>
              <a:buClr>
                <a:srgbClr val="F0AB00"/>
              </a:buClr>
              <a:buSzPct val="120000"/>
            </a:pPr>
            <a:r>
              <a:rPr lang="en-US" sz="1050" dirty="0"/>
              <a:t>To configure additional tax options click Configure Tax Menu under the Tax Category drop down. Create new tax categories and as needed.</a:t>
            </a:r>
          </a:p>
          <a:p>
            <a:pPr marL="257106" indent="-257106" defTabSz="816364">
              <a:lnSpc>
                <a:spcPts val="1275"/>
              </a:lnSpc>
              <a:spcAft>
                <a:spcPts val="450"/>
              </a:spcAft>
              <a:buClr>
                <a:srgbClr val="F0AB00"/>
              </a:buClr>
              <a:buSzPct val="120000"/>
              <a:buFontTx/>
              <a:buAutoNum type="arabicPeriod"/>
            </a:pPr>
            <a:r>
              <a:rPr lang="en-US" sz="1050" b="1" dirty="0"/>
              <a:t>Select</a:t>
            </a:r>
            <a:r>
              <a:rPr lang="en-US" sz="1050" dirty="0"/>
              <a:t> the </a:t>
            </a:r>
            <a:r>
              <a:rPr lang="en-US" sz="1050" b="1" dirty="0"/>
              <a:t>Header Level </a:t>
            </a:r>
            <a:r>
              <a:rPr lang="en-US" sz="1050" dirty="0"/>
              <a:t>to apply same tax rate to all line items. </a:t>
            </a:r>
          </a:p>
          <a:p>
            <a:pPr marL="257106" indent="-257106" defTabSz="816364">
              <a:lnSpc>
                <a:spcPts val="1275"/>
              </a:lnSpc>
              <a:spcAft>
                <a:spcPts val="450"/>
              </a:spcAft>
              <a:buClr>
                <a:srgbClr val="F0AB00"/>
              </a:buClr>
              <a:buSzPct val="120000"/>
              <a:buFontTx/>
              <a:buAutoNum type="arabicPeriod"/>
            </a:pPr>
            <a:r>
              <a:rPr lang="en-US" sz="1050" b="1" dirty="0"/>
              <a:t>Select </a:t>
            </a:r>
            <a:r>
              <a:rPr lang="en-US" sz="1050" dirty="0"/>
              <a:t>Category within each line item, then either populate the rate (%) or tax amount and click update.</a:t>
            </a:r>
          </a:p>
          <a:p>
            <a:pPr marL="257106" indent="-257106" defTabSz="816364">
              <a:lnSpc>
                <a:spcPts val="1275"/>
              </a:lnSpc>
              <a:spcAft>
                <a:spcPts val="450"/>
              </a:spcAft>
              <a:buClr>
                <a:srgbClr val="F0AB00"/>
              </a:buClr>
              <a:buSzPct val="120000"/>
              <a:buFontTx/>
              <a:buAutoNum type="arabicPeriod"/>
            </a:pPr>
            <a:r>
              <a:rPr lang="en-US" sz="1050" dirty="0"/>
              <a:t>Enter Supplier VAT/TAX ID (Needs populated)</a:t>
            </a:r>
          </a:p>
          <a:p>
            <a:pPr marL="257106" indent="-257106" defTabSz="816364">
              <a:lnSpc>
                <a:spcPts val="1275"/>
              </a:lnSpc>
              <a:spcAft>
                <a:spcPts val="450"/>
              </a:spcAft>
              <a:buClr>
                <a:srgbClr val="F0AB00"/>
              </a:buClr>
              <a:buSzPct val="120000"/>
              <a:buFontTx/>
              <a:buAutoNum type="arabicPeriod"/>
            </a:pPr>
            <a:r>
              <a:rPr lang="en-US" sz="1050" dirty="0"/>
              <a:t>Customer VAT/TAX ID (automatically populates from purchase order)</a:t>
            </a:r>
          </a:p>
        </p:txBody>
      </p:sp>
      <p:grpSp>
        <p:nvGrpSpPr>
          <p:cNvPr id="7" name="Group 6"/>
          <p:cNvGrpSpPr/>
          <p:nvPr/>
        </p:nvGrpSpPr>
        <p:grpSpPr>
          <a:xfrm>
            <a:off x="4451649" y="1969164"/>
            <a:ext cx="2943064" cy="2014439"/>
            <a:chOff x="4882478" y="1505897"/>
            <a:chExt cx="2868583" cy="2085881"/>
          </a:xfrm>
        </p:grpSpPr>
        <p:pic>
          <p:nvPicPr>
            <p:cNvPr id="2" name="Picture 1"/>
            <p:cNvPicPr>
              <a:picLocks noChangeAspect="1"/>
            </p:cNvPicPr>
            <p:nvPr/>
          </p:nvPicPr>
          <p:blipFill>
            <a:blip r:embed="rId4"/>
            <a:stretch>
              <a:fillRect/>
            </a:stretch>
          </p:blipFill>
          <p:spPr>
            <a:xfrm>
              <a:off x="4882478" y="1505897"/>
              <a:ext cx="2868583" cy="2085881"/>
            </a:xfrm>
            <a:prstGeom prst="rect">
              <a:avLst/>
            </a:prstGeom>
            <a:ln>
              <a:solidFill>
                <a:schemeClr val="tx1"/>
              </a:solidFill>
            </a:ln>
          </p:spPr>
        </p:pic>
        <p:sp>
          <p:nvSpPr>
            <p:cNvPr id="19" name="Oval 18"/>
            <p:cNvSpPr/>
            <p:nvPr/>
          </p:nvSpPr>
          <p:spPr bwMode="gray">
            <a:xfrm>
              <a:off x="6503867" y="1868096"/>
              <a:ext cx="220267" cy="219075"/>
            </a:xfrm>
            <a:prstGeom prst="ellipse">
              <a:avLst/>
            </a:prstGeom>
            <a:solidFill>
              <a:schemeClr val="accent1"/>
            </a:solidFill>
            <a:ln w="635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900" kern="0" dirty="0">
                  <a:solidFill>
                    <a:srgbClr val="FFFFFF"/>
                  </a:solidFill>
                  <a:ea typeface="Arial Unicode MS" pitchFamily="34" charset="-128"/>
                  <a:cs typeface="Arial Unicode MS" pitchFamily="34" charset="-128"/>
                </a:rPr>
                <a:t>2</a:t>
              </a:r>
            </a:p>
          </p:txBody>
        </p:sp>
        <p:sp>
          <p:nvSpPr>
            <p:cNvPr id="22" name="Oval 21"/>
            <p:cNvSpPr/>
            <p:nvPr/>
          </p:nvSpPr>
          <p:spPr bwMode="gray">
            <a:xfrm>
              <a:off x="5133209" y="1505897"/>
              <a:ext cx="220267" cy="219075"/>
            </a:xfrm>
            <a:prstGeom prst="ellipse">
              <a:avLst/>
            </a:prstGeom>
            <a:solidFill>
              <a:schemeClr val="accent1"/>
            </a:solidFill>
            <a:ln w="635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900" kern="0" dirty="0">
                  <a:solidFill>
                    <a:srgbClr val="FFFFFF"/>
                  </a:solidFill>
                  <a:ea typeface="Arial Unicode MS" pitchFamily="34" charset="-128"/>
                  <a:cs typeface="Arial Unicode MS" pitchFamily="34" charset="-128"/>
                </a:rPr>
                <a:t>1</a:t>
              </a:r>
            </a:p>
          </p:txBody>
        </p:sp>
      </p:grpSp>
      <p:sp>
        <p:nvSpPr>
          <p:cNvPr id="29" name="Oval 28">
            <a:extLst>
              <a:ext uri="{FF2B5EF4-FFF2-40B4-BE49-F238E27FC236}">
                <a16:creationId xmlns:a16="http://schemas.microsoft.com/office/drawing/2014/main" id="{467E6006-C8C4-4DA6-9A75-65E4546680A9}"/>
              </a:ext>
            </a:extLst>
          </p:cNvPr>
          <p:cNvSpPr/>
          <p:nvPr/>
        </p:nvSpPr>
        <p:spPr bwMode="gray">
          <a:xfrm>
            <a:off x="6877934" y="4321796"/>
            <a:ext cx="165157" cy="164263"/>
          </a:xfrm>
          <a:prstGeom prst="ellipse">
            <a:avLst/>
          </a:prstGeom>
          <a:solidFill>
            <a:schemeClr val="accent1"/>
          </a:solidFill>
          <a:ln w="635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900" kern="0" dirty="0">
                <a:solidFill>
                  <a:srgbClr val="FFFFFF"/>
                </a:solidFill>
                <a:ea typeface="Arial Unicode MS" pitchFamily="34" charset="-128"/>
                <a:cs typeface="Arial Unicode MS" pitchFamily="34" charset="-128"/>
              </a:rPr>
              <a:t>4</a:t>
            </a:r>
          </a:p>
        </p:txBody>
      </p:sp>
      <p:sp>
        <p:nvSpPr>
          <p:cNvPr id="31" name="Oval 30">
            <a:extLst>
              <a:ext uri="{FF2B5EF4-FFF2-40B4-BE49-F238E27FC236}">
                <a16:creationId xmlns:a16="http://schemas.microsoft.com/office/drawing/2014/main" id="{5566966C-DD79-45BC-8237-8C29E0E725AC}"/>
              </a:ext>
            </a:extLst>
          </p:cNvPr>
          <p:cNvSpPr/>
          <p:nvPr/>
        </p:nvSpPr>
        <p:spPr bwMode="gray">
          <a:xfrm>
            <a:off x="4369070" y="4321797"/>
            <a:ext cx="165157" cy="164263"/>
          </a:xfrm>
          <a:prstGeom prst="ellipse">
            <a:avLst/>
          </a:prstGeom>
          <a:solidFill>
            <a:schemeClr val="accent1"/>
          </a:solidFill>
          <a:ln w="635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900" kern="0" dirty="0">
                <a:solidFill>
                  <a:srgbClr val="FFFFFF"/>
                </a:solidFill>
                <a:ea typeface="Arial Unicode MS" pitchFamily="34" charset="-128"/>
                <a:cs typeface="Arial Unicode MS" pitchFamily="34" charset="-128"/>
              </a:rPr>
              <a:t>3</a:t>
            </a:r>
          </a:p>
        </p:txBody>
      </p:sp>
    </p:spTree>
    <p:extLst>
      <p:ext uri="{BB962C8B-B14F-4D97-AF65-F5344CB8AC3E}">
        <p14:creationId xmlns:p14="http://schemas.microsoft.com/office/powerpoint/2010/main" val="7136576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p:txBody>
          <a:bodyPr/>
          <a:lstStyle/>
          <a:p>
            <a:r>
              <a:rPr lang="en-US" dirty="0"/>
              <a:t>Invoice via PO Flip</a:t>
            </a:r>
            <a:br>
              <a:rPr lang="en-US" dirty="0"/>
            </a:br>
            <a:r>
              <a:rPr lang="en-US" sz="2000" b="0" dirty="0"/>
              <a:t>Additional Tax Options &amp; Line Item Shipping</a:t>
            </a:r>
          </a:p>
        </p:txBody>
      </p:sp>
      <p:sp>
        <p:nvSpPr>
          <p:cNvPr id="18" name="TextBox 17"/>
          <p:cNvSpPr txBox="1"/>
          <p:nvPr/>
        </p:nvSpPr>
        <p:spPr>
          <a:xfrm>
            <a:off x="323999" y="1512000"/>
            <a:ext cx="4279513" cy="3742052"/>
          </a:xfrm>
          <a:prstGeom prst="rect">
            <a:avLst/>
          </a:prstGeom>
          <a:noFill/>
        </p:spPr>
        <p:txBody>
          <a:bodyPr wrap="square" lIns="0" tIns="0" rIns="0" bIns="0" rtlCol="0">
            <a:noAutofit/>
          </a:bodyPr>
          <a:lstStyle/>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To configure additional tax options click Configure Tax Menu under the Tax Category drop down. Create new tax categories and as needed.</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Select</a:t>
            </a:r>
            <a:r>
              <a:rPr kumimoji="0" lang="en-US" sz="1400" b="0" i="0" u="none" strike="noStrike" kern="1200" cap="none" spc="0" normalizeH="0" baseline="0" noProof="0" dirty="0">
                <a:ln>
                  <a:noFill/>
                </a:ln>
                <a:solidFill>
                  <a:srgbClr val="000000"/>
                </a:solidFill>
                <a:effectLst/>
                <a:uLnTx/>
                <a:uFillTx/>
                <a:latin typeface="Arial"/>
                <a:ea typeface="+mn-ea"/>
                <a:cs typeface="+mn-cs"/>
              </a:rPr>
              <a:t> the </a:t>
            </a:r>
            <a:r>
              <a:rPr kumimoji="0" lang="en-US" sz="1400" b="1" i="0" u="none" strike="noStrike" kern="1200" cap="none" spc="0" normalizeH="0" baseline="0" noProof="0" dirty="0">
                <a:ln>
                  <a:noFill/>
                </a:ln>
                <a:solidFill>
                  <a:srgbClr val="000000"/>
                </a:solidFill>
                <a:effectLst/>
                <a:uLnTx/>
                <a:uFillTx/>
                <a:latin typeface="Arial"/>
                <a:ea typeface="+mn-ea"/>
                <a:cs typeface="+mn-cs"/>
              </a:rPr>
              <a:t>Line Item </a:t>
            </a:r>
            <a:r>
              <a:rPr kumimoji="0" lang="en-US" sz="1400" b="0" i="0" u="none" strike="noStrike" kern="1200" cap="none" spc="0" normalizeH="0" baseline="0" noProof="0" dirty="0">
                <a:ln>
                  <a:noFill/>
                </a:ln>
                <a:solidFill>
                  <a:srgbClr val="000000"/>
                </a:solidFill>
                <a:effectLst/>
                <a:uLnTx/>
                <a:uFillTx/>
                <a:latin typeface="Arial"/>
                <a:ea typeface="+mn-ea"/>
                <a:cs typeface="+mn-cs"/>
              </a:rPr>
              <a:t>to apply different tax rates to each line item.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1" i="0" u="none" strike="noStrike" kern="1200" cap="none" spc="0" normalizeH="0" baseline="0" noProof="0" dirty="0">
                <a:ln>
                  <a:noFill/>
                </a:ln>
                <a:solidFill>
                  <a:srgbClr val="000000"/>
                </a:solidFill>
                <a:effectLst/>
                <a:uLnTx/>
                <a:uFillTx/>
                <a:latin typeface="Arial"/>
                <a:ea typeface="+mn-ea"/>
                <a:cs typeface="+mn-cs"/>
              </a:rPr>
              <a:t>Line Item Actions &gt; Add &gt; Tax</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br>
              <a:rPr kumimoji="0" lang="en-US" sz="1400" b="0"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mn-cs"/>
              </a:rPr>
              <a:t>Upon </a:t>
            </a:r>
            <a:r>
              <a:rPr kumimoji="0" lang="en-US" sz="1400" b="1" i="0" u="none" strike="noStrike" kern="1200" cap="none" spc="0" normalizeH="0" baseline="0" noProof="0" dirty="0">
                <a:ln>
                  <a:noFill/>
                </a:ln>
                <a:solidFill>
                  <a:srgbClr val="000000"/>
                </a:solidFill>
                <a:effectLst/>
                <a:uLnTx/>
                <a:uFillTx/>
                <a:latin typeface="Arial"/>
                <a:ea typeface="+mn-ea"/>
                <a:cs typeface="+mn-cs"/>
              </a:rPr>
              <a:t>refresh</a:t>
            </a:r>
            <a:r>
              <a:rPr kumimoji="0" lang="en-US" sz="1400" b="0" i="0" u="none" strike="noStrike" kern="1200" cap="none" spc="0" normalizeH="0" baseline="0" noProof="0" dirty="0">
                <a:ln>
                  <a:noFill/>
                </a:ln>
                <a:solidFill>
                  <a:srgbClr val="000000"/>
                </a:solidFill>
                <a:effectLst/>
                <a:uLnTx/>
                <a:uFillTx/>
                <a:latin typeface="Arial"/>
                <a:ea typeface="+mn-ea"/>
                <a:cs typeface="+mn-cs"/>
              </a:rPr>
              <a:t>, the Tax fields will display</a:t>
            </a:r>
            <a:br>
              <a:rPr kumimoji="0" lang="en-US" sz="1400" b="0"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mn-cs"/>
              </a:rPr>
              <a:t>for each selected line item.</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charset="0"/>
              </a:rPr>
              <a:t>Click</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Remove to remove a tax line item, if not necessary.</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Select </a:t>
            </a:r>
            <a:r>
              <a:rPr kumimoji="0" lang="en-US" sz="1400" b="0" i="0" u="none" strike="noStrike" kern="1200" cap="none" spc="0" normalizeH="0" baseline="0" noProof="0" dirty="0">
                <a:ln>
                  <a:noFill/>
                </a:ln>
                <a:solidFill>
                  <a:srgbClr val="000000"/>
                </a:solidFill>
                <a:effectLst/>
                <a:uLnTx/>
                <a:uFillTx/>
                <a:latin typeface="Arial"/>
                <a:ea typeface="+mn-ea"/>
                <a:cs typeface="+mn-cs"/>
              </a:rPr>
              <a:t>Category within each line item, then either populate the rate (%) or tax amount and click update.</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charset="0"/>
              </a:rPr>
              <a:t>Enter </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shipping cost to the applicable line items if line level shipping has been selected.</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8" name="Group 7"/>
          <p:cNvGrpSpPr/>
          <p:nvPr/>
        </p:nvGrpSpPr>
        <p:grpSpPr>
          <a:xfrm>
            <a:off x="4882478" y="4045669"/>
            <a:ext cx="3829722" cy="637550"/>
            <a:chOff x="4876393" y="4045669"/>
            <a:chExt cx="3829722" cy="637550"/>
          </a:xfrm>
        </p:grpSpPr>
        <p:pic>
          <p:nvPicPr>
            <p:cNvPr id="4" name="Picture 3"/>
            <p:cNvPicPr>
              <a:picLocks noChangeAspect="1"/>
            </p:cNvPicPr>
            <p:nvPr/>
          </p:nvPicPr>
          <p:blipFill rotWithShape="1">
            <a:blip r:embed="rId3"/>
            <a:srcRect r="6136" b="26624"/>
            <a:stretch/>
          </p:blipFill>
          <p:spPr>
            <a:xfrm>
              <a:off x="4876393" y="4045669"/>
              <a:ext cx="3829722" cy="637550"/>
            </a:xfrm>
            <a:prstGeom prst="rect">
              <a:avLst/>
            </a:prstGeom>
            <a:ln>
              <a:solidFill>
                <a:schemeClr val="tx1"/>
              </a:solidFill>
            </a:ln>
            <a:effectLst/>
          </p:spPr>
        </p:pic>
        <p:sp>
          <p:nvSpPr>
            <p:cNvPr id="24" name="Oval 23"/>
            <p:cNvSpPr/>
            <p:nvPr/>
          </p:nvSpPr>
          <p:spPr bwMode="gray">
            <a:xfrm>
              <a:off x="6627716" y="405851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4</a:t>
              </a:r>
            </a:p>
          </p:txBody>
        </p:sp>
      </p:grpSp>
      <p:grpSp>
        <p:nvGrpSpPr>
          <p:cNvPr id="3" name="Group 2"/>
          <p:cNvGrpSpPr/>
          <p:nvPr/>
        </p:nvGrpSpPr>
        <p:grpSpPr>
          <a:xfrm>
            <a:off x="7972473" y="1505897"/>
            <a:ext cx="739727" cy="1856865"/>
            <a:chOff x="7973869" y="1512000"/>
            <a:chExt cx="739727" cy="1856865"/>
          </a:xfrm>
        </p:grpSpPr>
        <p:pic>
          <p:nvPicPr>
            <p:cNvPr id="5" name="Picture 4"/>
            <p:cNvPicPr>
              <a:picLocks noChangeAspect="1"/>
            </p:cNvPicPr>
            <p:nvPr/>
          </p:nvPicPr>
          <p:blipFill>
            <a:blip r:embed="rId4"/>
            <a:stretch>
              <a:fillRect/>
            </a:stretch>
          </p:blipFill>
          <p:spPr>
            <a:xfrm>
              <a:off x="7973869" y="1512000"/>
              <a:ext cx="739727" cy="1856865"/>
            </a:xfrm>
            <a:prstGeom prst="rect">
              <a:avLst/>
            </a:prstGeom>
            <a:ln>
              <a:solidFill>
                <a:schemeClr val="tx1"/>
              </a:solidFill>
            </a:ln>
          </p:spPr>
        </p:pic>
        <p:sp>
          <p:nvSpPr>
            <p:cNvPr id="23" name="Oval 22"/>
            <p:cNvSpPr/>
            <p:nvPr/>
          </p:nvSpPr>
          <p:spPr bwMode="gray">
            <a:xfrm>
              <a:off x="8121037" y="155661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grpSp>
      <p:grpSp>
        <p:nvGrpSpPr>
          <p:cNvPr id="7" name="Group 6"/>
          <p:cNvGrpSpPr/>
          <p:nvPr/>
        </p:nvGrpSpPr>
        <p:grpSpPr>
          <a:xfrm>
            <a:off x="4882478" y="1505897"/>
            <a:ext cx="2868583" cy="2085881"/>
            <a:chOff x="4882478" y="1505897"/>
            <a:chExt cx="2868583" cy="2085881"/>
          </a:xfrm>
        </p:grpSpPr>
        <p:pic>
          <p:nvPicPr>
            <p:cNvPr id="2" name="Picture 1"/>
            <p:cNvPicPr>
              <a:picLocks noChangeAspect="1"/>
            </p:cNvPicPr>
            <p:nvPr/>
          </p:nvPicPr>
          <p:blipFill>
            <a:blip r:embed="rId5"/>
            <a:stretch>
              <a:fillRect/>
            </a:stretch>
          </p:blipFill>
          <p:spPr>
            <a:xfrm>
              <a:off x="4882478" y="1505897"/>
              <a:ext cx="2868583" cy="2085881"/>
            </a:xfrm>
            <a:prstGeom prst="rect">
              <a:avLst/>
            </a:prstGeom>
            <a:ln>
              <a:solidFill>
                <a:schemeClr val="tx1"/>
              </a:solidFill>
            </a:ln>
          </p:spPr>
        </p:pic>
        <p:sp>
          <p:nvSpPr>
            <p:cNvPr id="19" name="Oval 18"/>
            <p:cNvSpPr/>
            <p:nvPr/>
          </p:nvSpPr>
          <p:spPr bwMode="gray">
            <a:xfrm>
              <a:off x="7394414" y="172497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22" name="Oval 21"/>
            <p:cNvSpPr/>
            <p:nvPr/>
          </p:nvSpPr>
          <p:spPr bwMode="gray">
            <a:xfrm>
              <a:off x="6206635" y="150589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grpSp>
      <p:grpSp>
        <p:nvGrpSpPr>
          <p:cNvPr id="9" name="Group 8"/>
          <p:cNvGrpSpPr/>
          <p:nvPr/>
        </p:nvGrpSpPr>
        <p:grpSpPr>
          <a:xfrm>
            <a:off x="3196165" y="5137111"/>
            <a:ext cx="5516035" cy="876166"/>
            <a:chOff x="3190080" y="5137111"/>
            <a:chExt cx="5516035" cy="876166"/>
          </a:xfrm>
        </p:grpSpPr>
        <p:pic>
          <p:nvPicPr>
            <p:cNvPr id="6" name="Picture 5"/>
            <p:cNvPicPr>
              <a:picLocks noChangeAspect="1"/>
            </p:cNvPicPr>
            <p:nvPr/>
          </p:nvPicPr>
          <p:blipFill>
            <a:blip r:embed="rId6"/>
            <a:stretch>
              <a:fillRect/>
            </a:stretch>
          </p:blipFill>
          <p:spPr>
            <a:xfrm>
              <a:off x="3190080" y="5137111"/>
              <a:ext cx="5516035" cy="876166"/>
            </a:xfrm>
            <a:prstGeom prst="rect">
              <a:avLst/>
            </a:prstGeom>
            <a:ln>
              <a:solidFill>
                <a:schemeClr val="tx1"/>
              </a:solidFill>
            </a:ln>
          </p:spPr>
        </p:pic>
        <p:sp>
          <p:nvSpPr>
            <p:cNvPr id="27" name="Oval 26"/>
            <p:cNvSpPr/>
            <p:nvPr/>
          </p:nvSpPr>
          <p:spPr bwMode="gray">
            <a:xfrm>
              <a:off x="5980283" y="578208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5</a:t>
              </a:r>
            </a:p>
          </p:txBody>
        </p:sp>
      </p:grpSp>
      <p:grpSp>
        <p:nvGrpSpPr>
          <p:cNvPr id="25" name="Group 24"/>
          <p:cNvGrpSpPr/>
          <p:nvPr/>
        </p:nvGrpSpPr>
        <p:grpSpPr>
          <a:xfrm>
            <a:off x="7223469" y="167979"/>
            <a:ext cx="1414722" cy="275496"/>
            <a:chOff x="7223468" y="202707"/>
            <a:chExt cx="1414722" cy="275496"/>
          </a:xfrm>
        </p:grpSpPr>
        <p:sp>
          <p:nvSpPr>
            <p:cNvPr id="26"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Home 13">
              <a:hlinkClick r:id="rId7"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5"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6"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30" name="Action Button: Help 2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2744419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title"/>
          </p:nvPr>
        </p:nvSpPr>
        <p:spPr/>
        <p:txBody>
          <a:bodyPr/>
          <a:lstStyle/>
          <a:p>
            <a:r>
              <a:rPr lang="en-US" dirty="0"/>
              <a:t>Invoice via PO Flip</a:t>
            </a:r>
            <a:br>
              <a:rPr lang="en-US" dirty="0"/>
            </a:br>
            <a:r>
              <a:rPr lang="en-US" sz="2000" b="0" dirty="0"/>
              <a:t>Line Items</a:t>
            </a:r>
          </a:p>
        </p:txBody>
      </p:sp>
      <p:sp>
        <p:nvSpPr>
          <p:cNvPr id="13" name="TextBox 12"/>
          <p:cNvSpPr txBox="1"/>
          <p:nvPr/>
        </p:nvSpPr>
        <p:spPr>
          <a:xfrm>
            <a:off x="323999" y="1512000"/>
            <a:ext cx="5589763" cy="4669725"/>
          </a:xfrm>
          <a:prstGeom prst="rect">
            <a:avLst/>
          </a:prstGeom>
          <a:noFill/>
        </p:spPr>
        <p:txBody>
          <a:bodyPr wrap="square" lIns="0" tIns="0" rIns="0" bIns="0" rtlCol="0">
            <a:noAutofit/>
          </a:bodyPr>
          <a:lstStyle/>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Line Items section shows the line items from the Purchase Order.</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Review or update Quantity </a:t>
            </a:r>
            <a:r>
              <a:rPr kumimoji="0" lang="en-US" sz="1200" b="0" i="0" u="none" strike="noStrike" kern="1200" cap="none" spc="0" normalizeH="0" baseline="0" noProof="0" dirty="0">
                <a:ln>
                  <a:noFill/>
                </a:ln>
                <a:solidFill>
                  <a:srgbClr val="000000"/>
                </a:solidFill>
                <a:effectLst/>
                <a:uLnTx/>
                <a:uFillTx/>
                <a:latin typeface="Arial"/>
                <a:ea typeface="+mn-ea"/>
                <a:cs typeface="+mn-cs"/>
              </a:rPr>
              <a:t>for each line item you are invoicing.</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Click</a:t>
            </a:r>
            <a:r>
              <a:rPr kumimoji="0" lang="en-US" sz="1200" b="0" i="0" u="none" strike="noStrike" kern="1200" cap="none" spc="0" normalizeH="0" baseline="0" noProof="0" dirty="0">
                <a:ln>
                  <a:noFill/>
                </a:ln>
                <a:solidFill>
                  <a:srgbClr val="000000"/>
                </a:solidFill>
                <a:effectLst/>
                <a:uLnTx/>
                <a:uFillTx/>
                <a:latin typeface="Arial"/>
                <a:ea typeface="+mn-ea"/>
                <a:cs typeface="+mn-cs"/>
              </a:rPr>
              <a:t> on the line item’s Green slider to exclude it from the invoice, if line item should not be invoiced OR click the check box on the left of the item and click Delete to remove the line item from the invoice. You can generate another invoice later to bill for that item.</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Select</a:t>
            </a:r>
            <a:r>
              <a:rPr kumimoji="0" lang="en-US" sz="1200" b="0" i="0" u="none" strike="noStrike" kern="1200" cap="none" spc="0" normalizeH="0" baseline="0" noProof="0" dirty="0">
                <a:ln>
                  <a:noFill/>
                </a:ln>
                <a:solidFill>
                  <a:srgbClr val="000000"/>
                </a:solidFill>
                <a:effectLst/>
                <a:uLnTx/>
                <a:uFillTx/>
                <a:latin typeface="Arial"/>
                <a:ea typeface="+mn-ea"/>
                <a:cs typeface="+mn-cs"/>
              </a:rPr>
              <a:t> the line item to which tax is to be applied using the Line Item # checkbox. To apply the same tax to multiple line items select those line items to be taxed at the desired rate.</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To configure additional Tax Options within the Tax Category tool, use the </a:t>
            </a:r>
            <a:r>
              <a:rPr kumimoji="0" lang="en-US" sz="1200" b="1" i="0" u="none" strike="noStrike" kern="1200" cap="none" spc="0" normalizeH="0" baseline="0" noProof="0" dirty="0">
                <a:ln>
                  <a:noFill/>
                </a:ln>
                <a:solidFill>
                  <a:srgbClr val="000000"/>
                </a:solidFill>
                <a:effectLst/>
                <a:uLnTx/>
                <a:uFillTx/>
                <a:latin typeface="Arial"/>
                <a:ea typeface="+mn-ea"/>
                <a:cs typeface="+mn-cs"/>
              </a:rPr>
              <a:t>Configure Tax Menu </a:t>
            </a:r>
            <a:r>
              <a:rPr kumimoji="0" lang="en-US" sz="1200" b="0" i="0" u="none" strike="noStrike" kern="1200" cap="none" spc="0" normalizeH="0" baseline="0" noProof="0" dirty="0">
                <a:ln>
                  <a:noFill/>
                </a:ln>
                <a:solidFill>
                  <a:srgbClr val="000000"/>
                </a:solidFill>
                <a:effectLst/>
                <a:uLnTx/>
                <a:uFillTx/>
                <a:latin typeface="Arial"/>
                <a:ea typeface="+mn-ea"/>
                <a:cs typeface="+mn-cs"/>
              </a:rPr>
              <a:t>option.</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Check</a:t>
            </a:r>
            <a:r>
              <a:rPr kumimoji="0" lang="en-US" sz="1200" b="0" i="0" u="none" strike="noStrike" kern="1200" cap="none" spc="0" normalizeH="0" baseline="0" noProof="0" dirty="0">
                <a:ln>
                  <a:noFill/>
                </a:ln>
                <a:solidFill>
                  <a:srgbClr val="000000"/>
                </a:solidFill>
                <a:effectLst/>
                <a:uLnTx/>
                <a:uFillTx/>
                <a:latin typeface="Arial"/>
                <a:ea typeface="+mn-ea"/>
                <a:cs typeface="+mn-cs"/>
              </a:rPr>
              <a:t> Tax Category and use the drop down to select from the displayed options. Click Add to Included Lines. </a:t>
            </a: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Note:</a:t>
            </a:r>
            <a:r>
              <a:rPr kumimoji="0" lang="en-US" sz="1400" b="0" i="0" u="none" strike="noStrike" kern="1200" cap="none" spc="0" normalizeH="0" baseline="0" noProof="0" dirty="0">
                <a:ln>
                  <a:noFill/>
                </a:ln>
                <a:solidFill>
                  <a:srgbClr val="FF0000"/>
                </a:solidFill>
                <a:effectLst/>
                <a:uLnTx/>
                <a:uFillTx/>
                <a:latin typeface="Arial"/>
                <a:ea typeface="+mn-ea"/>
                <a:cs typeface="+mn-cs"/>
              </a:rPr>
              <a:t> </a:t>
            </a:r>
          </a:p>
          <a:p>
            <a:pPr marL="285750" marR="0" lvl="0" indent="-285750" algn="l" defTabSz="914400" rtl="0" eaLnBrk="1" fontAlgn="auto" latinLnBrk="0" hangingPunct="1">
              <a:lnSpc>
                <a:spcPts val="1700"/>
              </a:lnSpc>
              <a:spcBef>
                <a:spcPts val="0"/>
              </a:spcBef>
              <a:spcAft>
                <a:spcPts val="600"/>
              </a:spcAft>
              <a:buClr>
                <a:srgbClr val="F0AB00"/>
              </a:buClr>
              <a:buSzPct val="120000"/>
              <a:buFont typeface="Arial" panose="020B0604020202020204" pitchFamily="34" charset="0"/>
              <a:buChar char="•"/>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rPr>
              <a:t>Suppliers are only allowed to submit invoices less than or equal to the quantity that has been submitted on the ASN and physically shipped.</a:t>
            </a:r>
          </a:p>
          <a:p>
            <a:pPr marL="285750" marR="0" lvl="0" indent="-285750" algn="l" defTabSz="914400" rtl="0" eaLnBrk="1" fontAlgn="auto" latinLnBrk="0" hangingPunct="1">
              <a:lnSpc>
                <a:spcPts val="1700"/>
              </a:lnSpc>
              <a:spcBef>
                <a:spcPts val="0"/>
              </a:spcBef>
              <a:spcAft>
                <a:spcPts val="600"/>
              </a:spcAft>
              <a:buClr>
                <a:srgbClr val="F0AB00"/>
              </a:buClr>
              <a:buSzPct val="120000"/>
              <a:buFont typeface="Arial" panose="020B0604020202020204" pitchFamily="34" charset="0"/>
              <a:buChar char="•"/>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rPr>
              <a:t>Tax and shipping are not expected as separate invoice line items, and should only be added as it aligns with your pricing agreement with Stryker.</a:t>
            </a:r>
          </a:p>
        </p:txBody>
      </p:sp>
      <p:grpSp>
        <p:nvGrpSpPr>
          <p:cNvPr id="7" name="Group 6"/>
          <p:cNvGrpSpPr/>
          <p:nvPr/>
        </p:nvGrpSpPr>
        <p:grpSpPr>
          <a:xfrm>
            <a:off x="6620206" y="1512000"/>
            <a:ext cx="2091994" cy="598653"/>
            <a:chOff x="6620206" y="1471919"/>
            <a:chExt cx="2091994" cy="598653"/>
          </a:xfrm>
        </p:grpSpPr>
        <p:pic>
          <p:nvPicPr>
            <p:cNvPr id="2" name="Picture 1"/>
            <p:cNvPicPr>
              <a:picLocks noChangeAspect="1"/>
            </p:cNvPicPr>
            <p:nvPr/>
          </p:nvPicPr>
          <p:blipFill>
            <a:blip r:embed="rId3"/>
            <a:stretch>
              <a:fillRect/>
            </a:stretch>
          </p:blipFill>
          <p:spPr>
            <a:xfrm>
              <a:off x="6620206" y="1471919"/>
              <a:ext cx="2091994" cy="598653"/>
            </a:xfrm>
            <a:prstGeom prst="rect">
              <a:avLst/>
            </a:prstGeom>
            <a:ln>
              <a:solidFill>
                <a:schemeClr val="tx1"/>
              </a:solidFill>
            </a:ln>
          </p:spPr>
        </p:pic>
        <p:sp>
          <p:nvSpPr>
            <p:cNvPr id="14" name="Oval 13"/>
            <p:cNvSpPr/>
            <p:nvPr/>
          </p:nvSpPr>
          <p:spPr bwMode="gray">
            <a:xfrm>
              <a:off x="7153346" y="153651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grpSp>
      <p:grpSp>
        <p:nvGrpSpPr>
          <p:cNvPr id="9" name="Group 8"/>
          <p:cNvGrpSpPr/>
          <p:nvPr/>
        </p:nvGrpSpPr>
        <p:grpSpPr>
          <a:xfrm>
            <a:off x="6620206" y="2261306"/>
            <a:ext cx="2091994" cy="1596282"/>
            <a:chOff x="6630455" y="2217653"/>
            <a:chExt cx="2091994" cy="1596282"/>
          </a:xfrm>
        </p:grpSpPr>
        <p:pic>
          <p:nvPicPr>
            <p:cNvPr id="4" name="Picture 3"/>
            <p:cNvPicPr>
              <a:picLocks noChangeAspect="1"/>
            </p:cNvPicPr>
            <p:nvPr/>
          </p:nvPicPr>
          <p:blipFill>
            <a:blip r:embed="rId4"/>
            <a:stretch>
              <a:fillRect/>
            </a:stretch>
          </p:blipFill>
          <p:spPr>
            <a:xfrm>
              <a:off x="6630455" y="2217653"/>
              <a:ext cx="2091994" cy="1596282"/>
            </a:xfrm>
            <a:prstGeom prst="rect">
              <a:avLst/>
            </a:prstGeom>
            <a:ln>
              <a:solidFill>
                <a:schemeClr val="tx1"/>
              </a:solidFill>
            </a:ln>
          </p:spPr>
        </p:pic>
        <p:sp>
          <p:nvSpPr>
            <p:cNvPr id="23" name="Oval 22"/>
            <p:cNvSpPr/>
            <p:nvPr/>
          </p:nvSpPr>
          <p:spPr bwMode="gray">
            <a:xfrm>
              <a:off x="7331161" y="264852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grpSp>
      <p:grpSp>
        <p:nvGrpSpPr>
          <p:cNvPr id="10" name="Group 9"/>
          <p:cNvGrpSpPr/>
          <p:nvPr/>
        </p:nvGrpSpPr>
        <p:grpSpPr>
          <a:xfrm>
            <a:off x="6609957" y="4003471"/>
            <a:ext cx="2102243" cy="547604"/>
            <a:chOff x="6620206" y="3959818"/>
            <a:chExt cx="2102243" cy="547604"/>
          </a:xfrm>
        </p:grpSpPr>
        <p:pic>
          <p:nvPicPr>
            <p:cNvPr id="5" name="Picture 4"/>
            <p:cNvPicPr>
              <a:picLocks noChangeAspect="1"/>
            </p:cNvPicPr>
            <p:nvPr/>
          </p:nvPicPr>
          <p:blipFill>
            <a:blip r:embed="rId5"/>
            <a:stretch>
              <a:fillRect/>
            </a:stretch>
          </p:blipFill>
          <p:spPr>
            <a:xfrm>
              <a:off x="6620206" y="3959818"/>
              <a:ext cx="2102243" cy="547604"/>
            </a:xfrm>
            <a:prstGeom prst="rect">
              <a:avLst/>
            </a:prstGeom>
            <a:ln>
              <a:solidFill>
                <a:schemeClr val="tx1"/>
              </a:solidFill>
            </a:ln>
          </p:spPr>
        </p:pic>
        <p:sp>
          <p:nvSpPr>
            <p:cNvPr id="30" name="Oval 29"/>
            <p:cNvSpPr/>
            <p:nvPr/>
          </p:nvSpPr>
          <p:spPr bwMode="gray">
            <a:xfrm>
              <a:off x="6640704" y="401454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grpSp>
      <p:grpSp>
        <p:nvGrpSpPr>
          <p:cNvPr id="11" name="Group 10"/>
          <p:cNvGrpSpPr/>
          <p:nvPr/>
        </p:nvGrpSpPr>
        <p:grpSpPr>
          <a:xfrm>
            <a:off x="6630455" y="4701728"/>
            <a:ext cx="2081745" cy="1020898"/>
            <a:chOff x="6625330" y="4658075"/>
            <a:chExt cx="2081745" cy="1020898"/>
          </a:xfrm>
        </p:grpSpPr>
        <p:pic>
          <p:nvPicPr>
            <p:cNvPr id="6" name="Picture 5"/>
            <p:cNvPicPr>
              <a:picLocks noChangeAspect="1"/>
            </p:cNvPicPr>
            <p:nvPr/>
          </p:nvPicPr>
          <p:blipFill>
            <a:blip r:embed="rId6"/>
            <a:stretch>
              <a:fillRect/>
            </a:stretch>
          </p:blipFill>
          <p:spPr>
            <a:xfrm>
              <a:off x="6625330" y="4658075"/>
              <a:ext cx="2081745" cy="1020898"/>
            </a:xfrm>
            <a:prstGeom prst="rect">
              <a:avLst/>
            </a:prstGeom>
            <a:ln>
              <a:solidFill>
                <a:schemeClr val="tx1"/>
              </a:solidFill>
            </a:ln>
          </p:spPr>
        </p:pic>
        <p:sp>
          <p:nvSpPr>
            <p:cNvPr id="33" name="Oval 32"/>
            <p:cNvSpPr/>
            <p:nvPr/>
          </p:nvSpPr>
          <p:spPr bwMode="gray">
            <a:xfrm>
              <a:off x="7863859" y="4842050"/>
              <a:ext cx="211979"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4</a:t>
              </a:r>
            </a:p>
          </p:txBody>
        </p:sp>
      </p:grpSp>
      <p:grpSp>
        <p:nvGrpSpPr>
          <p:cNvPr id="16" name="Group 15"/>
          <p:cNvGrpSpPr/>
          <p:nvPr/>
        </p:nvGrpSpPr>
        <p:grpSpPr>
          <a:xfrm>
            <a:off x="6630455" y="5862369"/>
            <a:ext cx="2081745" cy="546956"/>
            <a:chOff x="6630454" y="5849712"/>
            <a:chExt cx="2081745" cy="546956"/>
          </a:xfrm>
        </p:grpSpPr>
        <p:pic>
          <p:nvPicPr>
            <p:cNvPr id="8" name="Picture 7"/>
            <p:cNvPicPr>
              <a:picLocks noChangeAspect="1"/>
            </p:cNvPicPr>
            <p:nvPr/>
          </p:nvPicPr>
          <p:blipFill rotWithShape="1">
            <a:blip r:embed="rId7"/>
            <a:srcRect b="51264"/>
            <a:stretch/>
          </p:blipFill>
          <p:spPr>
            <a:xfrm>
              <a:off x="6630454" y="5849712"/>
              <a:ext cx="2081745" cy="546956"/>
            </a:xfrm>
            <a:prstGeom prst="rect">
              <a:avLst/>
            </a:prstGeom>
            <a:ln>
              <a:solidFill>
                <a:schemeClr val="tx1"/>
              </a:solidFill>
            </a:ln>
          </p:spPr>
        </p:pic>
        <p:sp>
          <p:nvSpPr>
            <p:cNvPr id="35" name="Oval 34"/>
            <p:cNvSpPr/>
            <p:nvPr/>
          </p:nvSpPr>
          <p:spPr bwMode="gray">
            <a:xfrm>
              <a:off x="7863859" y="6123190"/>
              <a:ext cx="211979"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5</a:t>
              </a:r>
            </a:p>
          </p:txBody>
        </p:sp>
      </p:grpSp>
      <p:grpSp>
        <p:nvGrpSpPr>
          <p:cNvPr id="25" name="Group 24"/>
          <p:cNvGrpSpPr/>
          <p:nvPr/>
        </p:nvGrpSpPr>
        <p:grpSpPr>
          <a:xfrm>
            <a:off x="7223469" y="167979"/>
            <a:ext cx="1414722" cy="275496"/>
            <a:chOff x="7223468" y="202707"/>
            <a:chExt cx="1414722" cy="275496"/>
          </a:xfrm>
        </p:grpSpPr>
        <p:sp>
          <p:nvSpPr>
            <p:cNvPr id="34"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6" name="Action Button: Home 13">
              <a:hlinkClick r:id="rId8"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7" name="Action Button: Help 26">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349792644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24000" y="1512000"/>
            <a:ext cx="8417255" cy="419939"/>
          </a:xfrm>
          <a:prstGeom prst="rect">
            <a:avLst/>
          </a:prstGeom>
          <a:noFill/>
        </p:spPr>
        <p:txBody>
          <a:bodyPr wrap="square" lIns="0" tIns="0" rIns="0" bIns="0" rtlCol="0" anchor="t">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 typeface="+mj-lt"/>
              <a:buAutoNum type="arabicPeriod" startAt="6"/>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Additional information </a:t>
            </a:r>
            <a:r>
              <a:rPr kumimoji="0" lang="en-US" sz="1400" b="0" i="0" u="none" strike="noStrike" kern="1200" cap="none" spc="0" normalizeH="0" baseline="0" noProof="0" dirty="0">
                <a:ln>
                  <a:noFill/>
                </a:ln>
                <a:solidFill>
                  <a:srgbClr val="000000"/>
                </a:solidFill>
                <a:effectLst/>
                <a:uLnTx/>
                <a:uFillTx/>
                <a:latin typeface="Arial"/>
                <a:ea typeface="+mn-ea"/>
                <a:cs typeface="+mn-cs"/>
              </a:rPr>
              <a:t>can be viewed at the Line Item Level by editing a Line Item. </a:t>
            </a:r>
          </a:p>
        </p:txBody>
      </p:sp>
      <p:pic>
        <p:nvPicPr>
          <p:cNvPr id="3" name="Picture 2"/>
          <p:cNvPicPr>
            <a:picLocks noChangeAspect="1"/>
          </p:cNvPicPr>
          <p:nvPr/>
        </p:nvPicPr>
        <p:blipFill>
          <a:blip r:embed="rId3"/>
          <a:stretch>
            <a:fillRect/>
          </a:stretch>
        </p:blipFill>
        <p:spPr>
          <a:xfrm>
            <a:off x="713293" y="1931939"/>
            <a:ext cx="2344232" cy="83602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310100" y="1950588"/>
            <a:ext cx="5402100" cy="821879"/>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1466403" y="2900457"/>
            <a:ext cx="7245797" cy="3370268"/>
          </a:xfrm>
          <a:prstGeom prst="rect">
            <a:avLst/>
          </a:prstGeom>
          <a:ln>
            <a:solidFill>
              <a:schemeClr val="tx1"/>
            </a:solidFill>
          </a:ln>
        </p:spPr>
      </p:pic>
      <p:sp>
        <p:nvSpPr>
          <p:cNvPr id="21" name="Oval 20"/>
          <p:cNvSpPr/>
          <p:nvPr/>
        </p:nvSpPr>
        <p:spPr bwMode="gray">
          <a:xfrm>
            <a:off x="977790" y="188864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6</a:t>
            </a:r>
          </a:p>
        </p:txBody>
      </p:sp>
      <p:sp>
        <p:nvSpPr>
          <p:cNvPr id="2" name="Title 1"/>
          <p:cNvSpPr>
            <a:spLocks noGrp="1"/>
          </p:cNvSpPr>
          <p:nvPr>
            <p:ph type="title"/>
          </p:nvPr>
        </p:nvSpPr>
        <p:spPr>
          <a:xfrm>
            <a:off x="324000" y="320040"/>
            <a:ext cx="8496000" cy="756000"/>
          </a:xfrm>
        </p:spPr>
        <p:txBody>
          <a:bodyPr/>
          <a:lstStyle/>
          <a:p>
            <a:r>
              <a:rPr lang="en-US" dirty="0"/>
              <a:t>Invoice via PO Flip</a:t>
            </a:r>
            <a:br>
              <a:rPr lang="en-US" dirty="0"/>
            </a:br>
            <a:r>
              <a:rPr lang="en-US" sz="2000" b="0" dirty="0"/>
              <a:t>Detail Line Items</a:t>
            </a:r>
            <a:endParaRPr lang="en-US" b="0" dirty="0"/>
          </a:p>
        </p:txBody>
      </p:sp>
      <p:sp>
        <p:nvSpPr>
          <p:cNvPr id="15" name="Oval 14"/>
          <p:cNvSpPr/>
          <p:nvPr/>
        </p:nvSpPr>
        <p:spPr bwMode="gray">
          <a:xfrm>
            <a:off x="3336684" y="234995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6</a:t>
            </a:r>
          </a:p>
        </p:txBody>
      </p:sp>
      <p:grpSp>
        <p:nvGrpSpPr>
          <p:cNvPr id="17" name="Group 16"/>
          <p:cNvGrpSpPr/>
          <p:nvPr/>
        </p:nvGrpSpPr>
        <p:grpSpPr>
          <a:xfrm>
            <a:off x="7223469" y="167979"/>
            <a:ext cx="1414722" cy="275496"/>
            <a:chOff x="7223468" y="202707"/>
            <a:chExt cx="1414722" cy="275496"/>
          </a:xfrm>
        </p:grpSpPr>
        <p:sp>
          <p:nvSpPr>
            <p:cNvPr id="19"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Home 13">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3"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4" name="Action Button: Help 23">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1548279703"/>
      </p:ext>
    </p:extLst>
  </p:cSld>
  <p:clrMapOvr>
    <a:masterClrMapping/>
  </p:clrMapOvr>
  <p:transition/>
</p:sld>
</file>

<file path=ppt/theme/theme1.xml><?xml version="1.0" encoding="utf-8"?>
<a:theme xmlns:a="http://schemas.openxmlformats.org/drawingml/2006/main" name="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2.xml><?xml version="1.0" encoding="utf-8"?>
<a:theme xmlns:a="http://schemas.openxmlformats.org/drawingml/2006/main" name="SAP_2013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1_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4.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2" ma:contentTypeDescription="Create a new document." ma:contentTypeScope="" ma:versionID="11ccf136d411743aba99395d55934974">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70d1df0017a63eb7c8d941fb2d1ef8a7"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C4DE9F-1FD7-433D-AF5D-5159CE874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0E0BD3-5241-459E-B870-97BA622FFE2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8C677C9-0C7B-4041-A6AF-BDBE59FBFA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SAP_Ariba_2016_4x3_White</Template>
  <TotalTime>43004</TotalTime>
  <Words>1860</Words>
  <Application>Microsoft Macintosh PowerPoint</Application>
  <PresentationFormat>On-screen Show (4:3)</PresentationFormat>
  <Paragraphs>203</Paragraphs>
  <Slides>19</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Wingdings</vt:lpstr>
      <vt:lpstr>Courier New</vt:lpstr>
      <vt:lpstr>Wingdings</vt:lpstr>
      <vt:lpstr>Symbol</vt:lpstr>
      <vt:lpstr>Arial</vt:lpstr>
      <vt:lpstr>SAP_Ariba_2016_4x3_white</vt:lpstr>
      <vt:lpstr>SAP_2013_v1.2</vt:lpstr>
      <vt:lpstr>1_SAP_Ariba_2016_4x3_white</vt:lpstr>
      <vt:lpstr>Invoice Training Guide 2023</vt:lpstr>
      <vt:lpstr>Agenda</vt:lpstr>
      <vt:lpstr>Invoice Call Outs</vt:lpstr>
      <vt:lpstr>Invoice via PO Flip</vt:lpstr>
      <vt:lpstr>Invoice via PO Flip Header </vt:lpstr>
      <vt:lpstr>Invoice via PO Flip Additional Tax Options (Header Level)</vt:lpstr>
      <vt:lpstr>Invoice via PO Flip Additional Tax Options &amp; Line Item Shipping</vt:lpstr>
      <vt:lpstr>Invoice via PO Flip Line Items</vt:lpstr>
      <vt:lpstr>Invoice via PO Flip Detail Line Items</vt:lpstr>
      <vt:lpstr>Review, Save, or Submit Invoice PO-Flip Invoice</vt:lpstr>
      <vt:lpstr>Search for Invoice (Quick &amp; Refined)</vt:lpstr>
      <vt:lpstr>Review Invoice History Check Status Comments</vt:lpstr>
      <vt:lpstr>Modify an Existing Invoice Cancel, Edit, and Resubmit</vt:lpstr>
      <vt:lpstr>Download Invoice Reports Learn About Transacting </vt:lpstr>
      <vt:lpstr>Invoice Reports</vt:lpstr>
      <vt:lpstr>Invoice Archival</vt:lpstr>
      <vt:lpstr>Check Invoice Status Routing Status To Your Customer</vt:lpstr>
      <vt:lpstr>Check Invoice Status Review Invoice Status With Your Customer</vt:lpstr>
      <vt:lpstr>Thank you for joining the  Ariba Network!</vt:lpstr>
    </vt:vector>
  </TitlesOfParts>
  <Manager/>
  <Company>SAP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Invoice Training Guide</dc:title>
  <dc:subject/>
  <dc:creator>SAP SE</dc:creator>
  <cp:keywords/>
  <dc:description/>
  <cp:lastModifiedBy>Bocage, Kristian</cp:lastModifiedBy>
  <cp:revision>996</cp:revision>
  <dcterms:created xsi:type="dcterms:W3CDTF">2016-08-22T13:51:35Z</dcterms:created>
  <dcterms:modified xsi:type="dcterms:W3CDTF">2023-04-11T14:49:00Z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0x010100CA2FD6F1506F564BB79A97F9C245AD34</vt:lpwstr>
  </property>
</Properties>
</file>