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4"/>
  </p:notesMasterIdLst>
  <p:sldIdLst>
    <p:sldId id="256" r:id="rId6"/>
    <p:sldId id="257" r:id="rId7"/>
    <p:sldId id="267" r:id="rId8"/>
    <p:sldId id="268"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Helvetica" panose="020B040302020202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extLst>
      <p:ext uri="{19B8F6BF-5375-455C-9EA6-DF929625EA0E}">
        <p15:presenceInfo xmlns:p15="http://schemas.microsoft.com/office/powerpoint/2012/main" userId="Shannon Christie" providerId="None"/>
      </p:ext>
    </p:extLst>
  </p:cmAuthor>
  <p:cmAuthor id="2" name="DeBruyne, Els" initials="DE" lastIdx="9" clrIdx="1">
    <p:extLst>
      <p:ext uri="{19B8F6BF-5375-455C-9EA6-DF929625EA0E}">
        <p15:presenceInfo xmlns:p15="http://schemas.microsoft.com/office/powerpoint/2012/main" userId="S::els.debruyne@stryker.com::d761c852-c758-435c-8a90-c8ae33161e4c" providerId="AD"/>
      </p:ext>
    </p:extLst>
  </p:cmAuthor>
  <p:cmAuthor id="3" name="Kevin" initials="K" lastIdx="11" clrIdx="2">
    <p:extLst>
      <p:ext uri="{19B8F6BF-5375-455C-9EA6-DF929625EA0E}">
        <p15:presenceInfo xmlns:p15="http://schemas.microsoft.com/office/powerpoint/2012/main" userId="S::kevin.p.turner@stryker.com::30cf1847-3e5c-466a-a876-c6a974919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05" autoAdjust="0"/>
    <p:restoredTop sz="95494" autoAdjust="0"/>
  </p:normalViewPr>
  <p:slideViewPr>
    <p:cSldViewPr snapToGrid="0">
      <p:cViewPr varScale="1">
        <p:scale>
          <a:sx n="146" d="100"/>
          <a:sy n="146" d="100"/>
        </p:scale>
        <p:origin x="1296"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08408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077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p>
            <a:r>
              <a:t>Click to edit Master title style</a:t>
            </a:r>
          </a:p>
        </p:txBody>
      </p:sp>
      <p:sp>
        <p:nvSpPr>
          <p:cNvPr id="3" name="Date Placeholder 2"/>
          <p:cNvSpPr>
            <a:spLocks noGrp="1"/>
          </p:cNvSpPr>
          <p:nvPr>
            <p:ph type="dt" idx="10"/>
          </p:nvPr>
        </p:nvSpPr>
        <p:spPr/>
        <p:txBody>
          <a:bodyPr/>
          <a:lstStyle/>
          <a:p>
            <a:endParaRPr/>
          </a:p>
        </p:txBody>
      </p:sp>
      <p:sp>
        <p:nvSpPr>
          <p:cNvPr id="4" name="Footer Placeholder 3"/>
          <p:cNvSpPr>
            <a:spLocks noGrp="1"/>
          </p:cNvSpPr>
          <p:nvPr>
            <p:ph type="ftr" idx="11"/>
          </p:nvPr>
        </p:nvSpPr>
        <p:spPr/>
        <p:txBody>
          <a:bodyPr/>
          <a:lstStyle/>
          <a:p>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a:t>‹#›</a:t>
            </a:fld>
            <a:endParaRPr/>
          </a:p>
        </p:txBody>
      </p:sp>
      <p:sp>
        <p:nvSpPr>
          <p:cNvPr id="6" name="Rectangle 5"/>
          <p:cNvSpPr/>
          <p:nvPr userDrawn="1"/>
        </p:nvSpPr>
        <p:spPr>
          <a:xfrm>
            <a:off x="3183639" y="125423"/>
            <a:ext cx="2776721" cy="307777"/>
          </a:xfrm>
          <a:prstGeom prst="rect">
            <a:avLst/>
          </a:prstGeom>
        </p:spPr>
        <p:txBody>
          <a:bodyPr wrap="none">
            <a:spAutoFit/>
          </a:bodyPr>
          <a:lstStyle/>
          <a:p>
            <a:pPr marL="0" marR="0" lvl="0" indent="0" algn="ctr" rtl="0">
              <a:spcBef>
                <a:spcPts val="0"/>
              </a:spcBef>
              <a:spcAft>
                <a:spcPts val="0"/>
              </a:spcAft>
              <a:buNone/>
            </a:pPr>
            <a:r>
              <a:rPr lang="tr-tr" sz="1400" b="1" dirty="0">
                <a:solidFill>
                  <a:srgbClr val="AACFD0"/>
                </a:solidFill>
                <a:latin typeface="Arial" panose="020B0604020202020204" pitchFamily="34" charset="0"/>
                <a:ea typeface="Helvetica"/>
                <a:cs typeface="Arial" panose="020B0604020202020204" pitchFamily="34" charset="0"/>
                <a:sym typeface="Helvetica"/>
              </a:rPr>
              <a:t>Denetim Hakları ve Beklentileri</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Arial" panose="020B0604020202020204" pitchFamily="34" charset="0"/>
                <a:ea typeface="Arial" panose="020B0604020202020204" pitchFamily="34" charset="0"/>
                <a:cs typeface="Arial" panose="020B0604020202020204" pitchFamily="34" charset="0"/>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lang="en-US" dirty="0"/>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56" name="Google Shape;56;p13"/>
          <p:cNvSpPr txBox="1"/>
          <p:nvPr/>
        </p:nvSpPr>
        <p:spPr>
          <a:xfrm>
            <a:off x="45076" y="4904213"/>
            <a:ext cx="2752055"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tr-tr" sz="1100" b="0" i="0" u="none" strike="noStrike" cap="none">
                <a:solidFill>
                  <a:srgbClr val="34495E"/>
                </a:solidFill>
                <a:latin typeface="+mj-lt"/>
                <a:ea typeface="Helvetica Neue Light"/>
                <a:cs typeface="Helvetica Neue Light"/>
                <a:sym typeface="Helvetica Neue Light"/>
              </a:rPr>
              <a:t>Denetim Hakları ve Beklentileri Eğitimi</a:t>
            </a:r>
            <a:endParaRPr sz="1100" b="0" i="0" u="none" strike="noStrike" cap="none">
              <a:solidFill>
                <a:srgbClr val="34495E"/>
              </a:solidFill>
              <a:latin typeface="+mj-lt"/>
              <a:ea typeface="Helvetica Neue Light"/>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rPr>
              <a:t>1</a:t>
            </a:fld>
            <a:endParaRPr>
              <a:latin typeface="Arial" panose="020B0604020202020204" pitchFamily="34" charset="0"/>
            </a:endParaRPr>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1"/>
            <a:ext cx="6786632" cy="906170"/>
            <a:chOff x="430094" y="670151"/>
            <a:chExt cx="6786632" cy="906170"/>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1"/>
              <a:ext cx="6273426" cy="90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tr-tr" sz="1000" b="1" dirty="0">
                  <a:solidFill>
                    <a:schemeClr val="dk2"/>
                  </a:solidFill>
                  <a:latin typeface="Arial" panose="020B0604020202020204" pitchFamily="34" charset="0"/>
                  <a:ea typeface="Helvetica"/>
                  <a:cs typeface="Arial" panose="020B0604020202020204" pitchFamily="34" charset="0"/>
                  <a:sym typeface="Helvetica"/>
                </a:rPr>
                <a:t>Açıklama</a:t>
              </a:r>
              <a:endParaRPr sz="1000" b="1" dirty="0">
                <a:solidFill>
                  <a:schemeClr val="dk2"/>
                </a:solidFill>
                <a:latin typeface="Arial" panose="020B0604020202020204" pitchFamily="34" charset="0"/>
                <a:ea typeface="Helvetica"/>
                <a:cs typeface="Arial" panose="020B0604020202020204" pitchFamily="34" charset="0"/>
                <a:sym typeface="Helvetica"/>
              </a:endParaRPr>
            </a:p>
            <a:p>
              <a:pPr lvl="0">
                <a:spcBef>
                  <a:spcPts val="800"/>
                </a:spcBef>
                <a:buSzPts val="1100"/>
              </a:pPr>
              <a:r>
                <a:rPr lang="tr-tr" sz="1000" dirty="0">
                  <a:solidFill>
                    <a:schemeClr val="dk1"/>
                  </a:solidFill>
                  <a:latin typeface="Arial" panose="020B0604020202020204" pitchFamily="34" charset="0"/>
                  <a:ea typeface="Helvetica"/>
                  <a:cs typeface="Arial" panose="020B0604020202020204" pitchFamily="34" charset="0"/>
                  <a:sym typeface="Helvetica"/>
                </a:rPr>
                <a:t>Denetim Hakları ve Beklentileri Eğitimi, distribütör/temsilci sahiplerine ve </a:t>
              </a:r>
              <a:r>
                <a:rPr lang="tr-tr" sz="1000" dirty="0">
                  <a:solidFill>
                    <a:schemeClr val="tx1"/>
                  </a:solidFill>
                  <a:latin typeface="Arial" panose="020B0604020202020204" pitchFamily="34" charset="0"/>
                  <a:ea typeface="Helvetica"/>
                  <a:cs typeface="Arial" panose="020B0604020202020204" pitchFamily="34" charset="0"/>
                  <a:sym typeface="Helvetica"/>
                </a:rPr>
                <a:t>yönetimine denetimin (üretici veya üretici tarafından atanan bir dış denetçi tarafından) ne anlama geldiğini, denetime nasıl hazırlanılabileceğini ve bir denetim sırasında nelerin beklenmesi gerektiğini daha iyi anlamalarını </a:t>
              </a:r>
              <a:r>
                <a:rPr lang="tr-tr" sz="1000">
                  <a:solidFill>
                    <a:schemeClr val="tx1"/>
                  </a:solidFill>
                  <a:latin typeface="Arial" panose="020B0604020202020204" pitchFamily="34" charset="0"/>
                  <a:ea typeface="Helvetica"/>
                  <a:cs typeface="Arial" panose="020B0604020202020204" pitchFamily="34" charset="0"/>
                  <a:sym typeface="Helvetica"/>
                </a:rPr>
                <a:t>sağlayacaktır.</a:t>
              </a:r>
              <a:endParaRPr sz="1000" i="0" u="none" strike="noStrike" cap="none" dirty="0">
                <a:solidFill>
                  <a:srgbClr val="000000"/>
                </a:solidFill>
                <a:latin typeface="Arial" panose="020B0604020202020204" pitchFamily="34" charset="0"/>
                <a:ea typeface="Helvetica"/>
                <a:cs typeface="Arial" panose="020B0604020202020204" pitchFamily="34" charset="0"/>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537887"/>
            <a:ext cx="6139944" cy="1057739"/>
            <a:chOff x="426874" y="2560730"/>
            <a:chExt cx="6139944"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60730"/>
              <a:ext cx="5623518" cy="10577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None/>
              </a:pPr>
              <a:r>
                <a:rPr lang="tr-tr" sz="1000" b="1" dirty="0">
                  <a:solidFill>
                    <a:schemeClr val="dk2"/>
                  </a:solidFill>
                  <a:latin typeface="Arial" panose="020B0604020202020204" pitchFamily="34" charset="0"/>
                  <a:ea typeface="Helvetica"/>
                  <a:cs typeface="Arial" panose="020B0604020202020204" pitchFamily="34" charset="0"/>
                  <a:sym typeface="Helvetica"/>
                </a:rPr>
                <a:t>Talimatlar</a:t>
              </a:r>
              <a:endParaRPr sz="1000" dirty="0">
                <a:solidFill>
                  <a:schemeClr val="dk2"/>
                </a:solidFill>
                <a:latin typeface="Arial" panose="020B0604020202020204" pitchFamily="34" charset="0"/>
                <a:ea typeface="Helvetica"/>
                <a:cs typeface="Arial" panose="020B0604020202020204" pitchFamily="34" charset="0"/>
                <a:sym typeface="Helvetica"/>
              </a:endParaRPr>
            </a:p>
            <a:p>
              <a:pPr marL="457200" lvl="0" indent="-292100">
                <a:lnSpc>
                  <a:spcPct val="115000"/>
                </a:lnSpc>
                <a:buClr>
                  <a:schemeClr val="dk1"/>
                </a:buClr>
                <a:buSzPts val="1000"/>
                <a:buFont typeface="Helvetica"/>
                <a:buAutoNum type="arabicPeriod"/>
              </a:pPr>
              <a:r>
                <a:rPr lang="tr-tr" sz="1000" dirty="0">
                  <a:solidFill>
                    <a:schemeClr val="dk1"/>
                  </a:solidFill>
                  <a:latin typeface="Arial" panose="020B0604020202020204" pitchFamily="34" charset="0"/>
                  <a:ea typeface="Helvetica"/>
                  <a:cs typeface="Arial" panose="020B0604020202020204" pitchFamily="34" charset="0"/>
                  <a:sym typeface="Helvetica"/>
                </a:rPr>
                <a:t>Uygun çalışanların Denetim Hakları ve Beklentileri Eğitimini almalarını ve anlamalarını sağlayın.</a:t>
              </a:r>
            </a:p>
            <a:p>
              <a:pPr marL="457200" lvl="0" indent="-292100">
                <a:lnSpc>
                  <a:spcPct val="115000"/>
                </a:lnSpc>
                <a:buClr>
                  <a:schemeClr val="dk1"/>
                </a:buClr>
                <a:buSzPts val="1000"/>
                <a:buFont typeface="Helvetica"/>
                <a:buAutoNum type="arabicPeriod"/>
              </a:pPr>
              <a:r>
                <a:rPr lang="tr-tr" sz="1000" dirty="0">
                  <a:solidFill>
                    <a:schemeClr val="dk1"/>
                  </a:solidFill>
                  <a:latin typeface="Arial" panose="020B0604020202020204" pitchFamily="34" charset="0"/>
                  <a:ea typeface="Helvetica"/>
                  <a:cs typeface="Arial" panose="020B0604020202020204" pitchFamily="34" charset="0"/>
                  <a:sym typeface="Helvetica"/>
                </a:rPr>
                <a:t>Denetçilerle iletişim kurmaktan ve onlara bilgi sağlamaktan sorumlu tüm çalışanların, denetim taleplerine uyma konusundaki beklentilerinizi bildiklerinden emin </a:t>
              </a:r>
              <a:r>
                <a:rPr lang="tr-tr" sz="1000">
                  <a:solidFill>
                    <a:schemeClr val="dk1"/>
                  </a:solidFill>
                  <a:latin typeface="Arial" panose="020B0604020202020204" pitchFamily="34" charset="0"/>
                  <a:ea typeface="Helvetica"/>
                  <a:cs typeface="Arial" panose="020B0604020202020204" pitchFamily="34" charset="0"/>
                  <a:sym typeface="Helvetica"/>
                </a:rPr>
                <a:t>olun.</a:t>
              </a:r>
              <a:endParaRPr sz="1000" dirty="0">
                <a:solidFill>
                  <a:srgbClr val="34495E"/>
                </a:solidFill>
                <a:latin typeface="Arial" panose="020B0604020202020204" pitchFamily="34" charset="0"/>
                <a:ea typeface="Helvetica"/>
                <a:cs typeface="Arial" panose="020B0604020202020204" pitchFamily="34" charset="0"/>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612613"/>
            <a:ext cx="6139944" cy="888982"/>
            <a:chOff x="426874" y="1609692"/>
            <a:chExt cx="6139944"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43300" y="1609692"/>
              <a:ext cx="5623518" cy="88898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chemeClr val="dk1"/>
                </a:buClr>
                <a:buSzPts val="1100"/>
                <a:buFont typeface="Arial"/>
                <a:buNone/>
              </a:pPr>
              <a:r>
                <a:rPr lang="tr-tr" sz="1000" b="1" dirty="0">
                  <a:solidFill>
                    <a:schemeClr val="dk2"/>
                  </a:solidFill>
                  <a:latin typeface="Arial" panose="020B0604020202020204" pitchFamily="34" charset="0"/>
                  <a:ea typeface="Helvetica"/>
                  <a:cs typeface="Arial" panose="020B0604020202020204" pitchFamily="34" charset="0"/>
                  <a:sym typeface="Helvetica"/>
                </a:rPr>
                <a:t>Bunun sizin için yararı nedir?</a:t>
              </a:r>
              <a:endParaRPr sz="1000" b="1" dirty="0">
                <a:solidFill>
                  <a:schemeClr val="dk2"/>
                </a:solidFill>
                <a:latin typeface="Arial" panose="020B0604020202020204" pitchFamily="34" charset="0"/>
                <a:ea typeface="Helvetica"/>
                <a:cs typeface="Arial" panose="020B0604020202020204" pitchFamily="34" charset="0"/>
                <a:sym typeface="Helvetica"/>
              </a:endParaRPr>
            </a:p>
            <a:p>
              <a:pPr lvl="0">
                <a:lnSpc>
                  <a:spcPct val="115000"/>
                </a:lnSpc>
                <a:buSzPts val="1100"/>
              </a:pPr>
              <a:r>
                <a:rPr lang="tr-tr" sz="1000" dirty="0">
                  <a:solidFill>
                    <a:schemeClr val="dk1"/>
                  </a:solidFill>
                  <a:latin typeface="Arial" panose="020B0604020202020204" pitchFamily="34" charset="0"/>
                  <a:ea typeface="Helvetica"/>
                  <a:cs typeface="Arial" panose="020B0604020202020204" pitchFamily="34" charset="0"/>
                  <a:sym typeface="Helvetica"/>
                </a:rPr>
                <a:t>Bu eğitim, denetim sürecini genel olarak daha iyi anlamanıza yardımcı olarak başarılı bir denetim için hazırlanmanıza, işinizde minimum düzeyde aksama olmasına ve üreticinizle ilişkilerinizi geliştirmenize olanak tanır. </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3631917"/>
            <a:ext cx="5398476" cy="771996"/>
            <a:chOff x="426873" y="3618469"/>
            <a:chExt cx="5398476"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618469"/>
              <a:ext cx="4791924" cy="771996"/>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tr-tr" sz="1000" b="1" i="0" u="none" strike="noStrike" cap="none" dirty="0">
                  <a:solidFill>
                    <a:schemeClr val="dk2"/>
                  </a:solidFill>
                  <a:latin typeface="Arial" panose="020B0604020202020204" pitchFamily="34" charset="0"/>
                  <a:ea typeface="Helvetica Neue"/>
                  <a:cs typeface="Helvetica Neue"/>
                  <a:sym typeface="Helvetica Neue"/>
                </a:rPr>
                <a:t>Dikkate alınması gereken diğer belgeler</a:t>
              </a:r>
              <a:endParaRPr sz="1000" b="0" i="0" u="none" strike="noStrike" cap="none" dirty="0">
                <a:solidFill>
                  <a:schemeClr val="dk2"/>
                </a:solidFill>
                <a:latin typeface="Arial" panose="020B0604020202020204" pitchFamily="34" charset="0"/>
                <a:ea typeface="Cambria"/>
                <a:cs typeface="Cambria"/>
                <a:sym typeface="Cambria"/>
              </a:endParaRPr>
            </a:p>
            <a:p>
              <a:pPr marL="217488" marR="0" lvl="0" indent="-204788" algn="l" rtl="0">
                <a:lnSpc>
                  <a:spcPct val="114000"/>
                </a:lnSpc>
                <a:spcAft>
                  <a:spcPts val="0"/>
                </a:spcAft>
                <a:buClr>
                  <a:schemeClr val="bg2"/>
                </a:buClr>
                <a:buSzPct val="150000"/>
                <a:buFont typeface="Wingdings" panose="05000000000000000000" pitchFamily="2" charset="2"/>
                <a:buChar char=""/>
              </a:pPr>
              <a:r>
                <a:rPr lang="tr-tr" sz="1000" dirty="0">
                  <a:solidFill>
                    <a:schemeClr val="dk1"/>
                  </a:solidFill>
                  <a:latin typeface="Arial" panose="020B0604020202020204" pitchFamily="34" charset="0"/>
                  <a:ea typeface="Helvetica"/>
                  <a:cs typeface="Arial" panose="020B0604020202020204" pitchFamily="34" charset="0"/>
                  <a:sym typeface="Helvetica"/>
                </a:rPr>
                <a:t>Davranış Kuralları</a:t>
              </a:r>
              <a:endParaRPr sz="1000" dirty="0">
                <a:solidFill>
                  <a:schemeClr val="dk1"/>
                </a:solidFill>
                <a:latin typeface="Arial" panose="020B0604020202020204" pitchFamily="34" charset="0"/>
                <a:ea typeface="Helvetica"/>
                <a:cs typeface="Arial"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tr-tr" sz="1000">
                  <a:solidFill>
                    <a:schemeClr val="dk1"/>
                  </a:solidFill>
                  <a:latin typeface="Arial" panose="020B0604020202020204" pitchFamily="34" charset="0"/>
                  <a:ea typeface="Helvetica Neue"/>
                  <a:cs typeface="Arial" panose="020B0604020202020204" pitchFamily="34" charset="0"/>
                  <a:sym typeface="Helvetica Neue"/>
                </a:rPr>
                <a:t> Defterler </a:t>
              </a:r>
              <a:r>
                <a:rPr lang="tr-tr" sz="1000" dirty="0">
                  <a:solidFill>
                    <a:schemeClr val="dk1"/>
                  </a:solidFill>
                  <a:latin typeface="Arial" panose="020B0604020202020204" pitchFamily="34" charset="0"/>
                  <a:ea typeface="Helvetica Neue"/>
                  <a:cs typeface="Arial" panose="020B0604020202020204" pitchFamily="34" charset="0"/>
                  <a:sym typeface="Helvetica Neue"/>
                </a:rPr>
                <a:t>ve Kayıtlar Kılavuzu</a:t>
              </a:r>
            </a:p>
            <a:p>
              <a:pPr marL="184150" marR="0" lvl="0" indent="-171450" algn="l" rtl="0">
                <a:lnSpc>
                  <a:spcPct val="114000"/>
                </a:lnSpc>
                <a:spcAft>
                  <a:spcPts val="0"/>
                </a:spcAft>
                <a:buClr>
                  <a:schemeClr val="bg2"/>
                </a:buClr>
                <a:buSzPct val="150000"/>
                <a:buFont typeface="Wingdings" panose="05000000000000000000" pitchFamily="2" charset="2"/>
                <a:buChar char=""/>
              </a:pPr>
              <a:r>
                <a:rPr lang="tr-tr" sz="1000" b="0" i="0" u="none" strike="noStrike" cap="none" dirty="0">
                  <a:solidFill>
                    <a:schemeClr val="dk1"/>
                  </a:solidFill>
                  <a:latin typeface="Arial" panose="020B0604020202020204" pitchFamily="34" charset="0"/>
                  <a:ea typeface="Cambria"/>
                  <a:cs typeface="Arial" panose="020B0604020202020204" pitchFamily="34" charset="0"/>
                  <a:sym typeface="Helvetica Neue"/>
                </a:rPr>
                <a:t> </a:t>
              </a:r>
              <a:r>
                <a:rPr lang="tr-tr" sz="1000" dirty="0">
                  <a:solidFill>
                    <a:schemeClr val="dk1"/>
                  </a:solidFill>
                  <a:latin typeface="Arial" panose="020B0604020202020204" pitchFamily="34" charset="0"/>
                  <a:cs typeface="Arial" panose="020B0604020202020204" pitchFamily="34" charset="0"/>
                  <a:sym typeface="Helvetica Neue"/>
                </a:rPr>
                <a:t>Rüşvetle Mücadele Yolsuzlukla Mücadele Eğitimi</a:t>
              </a:r>
              <a:endParaRPr sz="1000" dirty="0">
                <a:solidFill>
                  <a:schemeClr val="dk1"/>
                </a:solidFill>
                <a:latin typeface="Arial" panose="020B0604020202020204" pitchFamily="34" charset="0"/>
                <a:cs typeface="Arial" panose="020B0604020202020204" pitchFamily="34"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pitchFamily="34" charset="0"/>
              <a:ea typeface="Calibri"/>
              <a:cs typeface="Calibri"/>
              <a:sym typeface="Calibri"/>
            </a:endParaRPr>
          </a:p>
        </p:txBody>
      </p:sp>
      <p:sp>
        <p:nvSpPr>
          <p:cNvPr id="212" name="Google Shape;212;p36"/>
          <p:cNvSpPr txBox="1"/>
          <p:nvPr/>
        </p:nvSpPr>
        <p:spPr>
          <a:xfrm>
            <a:off x="2014090" y="27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tr-tr" sz="1800" b="1" dirty="0">
                <a:solidFill>
                  <a:srgbClr val="AACFD0"/>
                </a:solidFill>
                <a:latin typeface="Arial" panose="020B0604020202020204" pitchFamily="34" charset="0"/>
                <a:ea typeface="Helvetica"/>
                <a:cs typeface="Arial" panose="020B0604020202020204" pitchFamily="34" charset="0"/>
                <a:sym typeface="Helvetica"/>
              </a:rPr>
              <a:t>Denetim Hakları ve Beklentileri</a:t>
            </a:r>
          </a:p>
          <a:p>
            <a:pPr marL="0" marR="0" lvl="0" indent="0" algn="ctr" rtl="0">
              <a:spcBef>
                <a:spcPts val="0"/>
              </a:spcBef>
              <a:spcAft>
                <a:spcPts val="0"/>
              </a:spcAft>
              <a:buNone/>
            </a:pPr>
            <a:r>
              <a:rPr lang="tr-tr" sz="1800" b="1" dirty="0">
                <a:solidFill>
                  <a:srgbClr val="AACFD0"/>
                </a:solidFill>
                <a:latin typeface="Arial" panose="020B0604020202020204" pitchFamily="34" charset="0"/>
                <a:ea typeface="Helvetica"/>
                <a:cs typeface="Arial" panose="020B0604020202020204" pitchFamily="34" charset="0"/>
                <a:sym typeface="Helvetica"/>
              </a:rPr>
              <a:t>Eğitimi</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lvl="0"/>
            <a:r>
              <a:rPr lang="tr-tr" sz="2700" b="1">
                <a:solidFill>
                  <a:schemeClr val="lt1"/>
                </a:solidFill>
                <a:latin typeface="Arial" panose="020B0604020202020204" pitchFamily="34" charset="0"/>
                <a:ea typeface="Helvetica Neue"/>
                <a:cs typeface="Helvetica Neue"/>
                <a:sym typeface="Helvetica Neue"/>
              </a:rPr>
              <a:t>Denetim Hakları ve Beklentileri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tr-tr" sz="1800" b="1" dirty="0">
                <a:solidFill>
                  <a:srgbClr val="AACFD0"/>
                </a:solidFill>
                <a:latin typeface="Arial" panose="020B0604020202020204" pitchFamily="34" charset="0"/>
                <a:ea typeface="Helvetica"/>
                <a:cs typeface="Arial" panose="020B0604020202020204" pitchFamily="34" charset="0"/>
                <a:sym typeface="Helvetica"/>
              </a:rPr>
              <a:t>Giriş</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7" name="Google Shape;175;p26"/>
          <p:cNvSpPr txBox="1">
            <a:spLocks noGrp="1"/>
          </p:cNvSpPr>
          <p:nvPr>
            <p:ph type="body" idx="1"/>
          </p:nvPr>
        </p:nvSpPr>
        <p:spPr>
          <a:xfrm>
            <a:off x="221510" y="1179172"/>
            <a:ext cx="8700979" cy="2954214"/>
          </a:xfrm>
          <a:prstGeom prst="rect">
            <a:avLst/>
          </a:prstGeom>
          <a:ln>
            <a:noFill/>
          </a:ln>
        </p:spPr>
        <p:txBody>
          <a:bodyPr spcFirstLastPara="1" wrap="square" lIns="68569" tIns="34275" rIns="68569" bIns="34275" anchor="t" anchorCtr="0">
            <a:noAutofit/>
          </a:bodyPr>
          <a:lstStyle/>
          <a:p>
            <a:pPr marL="0" indent="0">
              <a:lnSpc>
                <a:spcPct val="115000"/>
              </a:lnSpc>
              <a:spcBef>
                <a:spcPts val="0"/>
              </a:spcBef>
              <a:buSzPts val="1100"/>
              <a:buNone/>
            </a:pPr>
            <a:r>
              <a:rPr lang="tr-tr" sz="1300" b="1" dirty="0">
                <a:solidFill>
                  <a:schemeClr val="bg2"/>
                </a:solidFill>
                <a:latin typeface="Arial" panose="020B0604020202020204" pitchFamily="34" charset="0"/>
                <a:cs typeface="Arial" panose="020B0604020202020204" pitchFamily="34" charset="0"/>
              </a:rPr>
              <a:t>Neden denetleniyoruz? </a:t>
            </a:r>
            <a:endParaRPr sz="1300" b="1" dirty="0">
              <a:solidFill>
                <a:schemeClr val="bg2"/>
              </a:solidFill>
              <a:latin typeface="Arial" panose="020B0604020202020204" pitchFamily="34" charset="0"/>
              <a:cs typeface="Arial" panose="020B0604020202020204" pitchFamily="34" charset="0"/>
            </a:endParaRPr>
          </a:p>
          <a:p>
            <a:pPr marL="342900" indent="0">
              <a:lnSpc>
                <a:spcPct val="100000"/>
              </a:lnSpc>
              <a:spcBef>
                <a:spcPts val="0"/>
              </a:spcBef>
              <a:buSzPts val="1100"/>
              <a:buNone/>
            </a:pPr>
            <a:r>
              <a:rPr lang="tr-tr" sz="1100" dirty="0">
                <a:solidFill>
                  <a:schemeClr val="tx1"/>
                </a:solidFill>
                <a:latin typeface="Arial" panose="020B0604020202020204" pitchFamily="34" charset="0"/>
                <a:cs typeface="Arial" panose="020B0604020202020204" pitchFamily="34" charset="0"/>
              </a:rPr>
              <a:t>Üreticiler, üçüncü taraf iş ortaklarının genel uyumluluğunu sağlamak ve potansiyel riskleri belirleyip azaltmaya yardımcı olmak </a:t>
            </a:r>
            <a:br>
              <a:rPr lang="en-US" sz="1100" dirty="0">
                <a:solidFill>
                  <a:schemeClr val="tx1"/>
                </a:solidFill>
                <a:latin typeface="Arial" panose="020B0604020202020204" pitchFamily="34" charset="0"/>
                <a:cs typeface="Arial" panose="020B0604020202020204" pitchFamily="34" charset="0"/>
              </a:rPr>
            </a:br>
            <a:r>
              <a:rPr lang="tr-tr" sz="1100" dirty="0">
                <a:solidFill>
                  <a:schemeClr val="tx1"/>
                </a:solidFill>
                <a:latin typeface="Arial" panose="020B0604020202020204" pitchFamily="34" charset="0"/>
                <a:cs typeface="Arial" panose="020B0604020202020204" pitchFamily="34" charset="0"/>
              </a:rPr>
              <a:t>için denetim haklarını kullanır. Çoğu durumda denetimler, üretici ile üçüncü taraflar arasında daha iyi, daha verimli bir çalışma </a:t>
            </a:r>
            <a:br>
              <a:rPr lang="en-US" sz="1100" dirty="0">
                <a:solidFill>
                  <a:schemeClr val="tx1"/>
                </a:solidFill>
                <a:latin typeface="Arial" panose="020B0604020202020204" pitchFamily="34" charset="0"/>
                <a:cs typeface="Arial" panose="020B0604020202020204" pitchFamily="34" charset="0"/>
              </a:rPr>
            </a:br>
            <a:r>
              <a:rPr lang="tr-tr" sz="1100" dirty="0">
                <a:solidFill>
                  <a:schemeClr val="tx1"/>
                </a:solidFill>
                <a:latin typeface="Arial" panose="020B0604020202020204" pitchFamily="34" charset="0"/>
                <a:cs typeface="Arial" panose="020B0604020202020204" pitchFamily="34" charset="0"/>
              </a:rPr>
              <a:t>ilişkisi geliştirmeye yardımcı olmak için gerçekleştirilir. Distribütörler ve üreticiler arasındaki sözleşmelerde genellikle, distribütörün talep edilen denetime uyma taahhüdünü teyit eden bir "denetim hakları" maddesi bulunur.</a:t>
            </a:r>
          </a:p>
          <a:p>
            <a:pPr marL="342900" indent="0">
              <a:lnSpc>
                <a:spcPct val="100000"/>
              </a:lnSpc>
              <a:spcBef>
                <a:spcPts val="0"/>
              </a:spcBef>
              <a:buSzPts val="1100"/>
              <a:buNone/>
            </a:pPr>
            <a:endParaRPr sz="1100" dirty="0">
              <a:solidFill>
                <a:schemeClr val="tx1"/>
              </a:solidFill>
              <a:latin typeface="Arial" panose="020B0604020202020204" pitchFamily="34" charset="0"/>
              <a:cs typeface="Arial" panose="020B0604020202020204" pitchFamily="34" charset="0"/>
            </a:endParaRPr>
          </a:p>
          <a:p>
            <a:pPr marL="0" indent="0">
              <a:lnSpc>
                <a:spcPct val="115000"/>
              </a:lnSpc>
              <a:spcBef>
                <a:spcPts val="300"/>
              </a:spcBef>
              <a:buSzPts val="1100"/>
              <a:buNone/>
            </a:pPr>
            <a:r>
              <a:rPr lang="tr-tr" sz="1300" b="1" dirty="0">
                <a:solidFill>
                  <a:schemeClr val="tx1"/>
                </a:solidFill>
                <a:latin typeface="Arial" panose="020B0604020202020204" pitchFamily="34" charset="0"/>
                <a:cs typeface="Arial" panose="020B0604020202020204" pitchFamily="34" charset="0"/>
              </a:rPr>
              <a:t>Denetimin amacı nedir? </a:t>
            </a:r>
            <a:endParaRPr sz="1300" b="1" dirty="0">
              <a:solidFill>
                <a:schemeClr val="tx1"/>
              </a:solidFill>
              <a:latin typeface="Arial" panose="020B0604020202020204" pitchFamily="34" charset="0"/>
              <a:cs typeface="Arial" panose="020B0604020202020204" pitchFamily="34" charset="0"/>
            </a:endParaRPr>
          </a:p>
          <a:p>
            <a:pPr marL="342900" indent="0">
              <a:lnSpc>
                <a:spcPct val="100000"/>
              </a:lnSpc>
              <a:spcBef>
                <a:spcPts val="0"/>
              </a:spcBef>
              <a:buSzPts val="1100"/>
              <a:buNone/>
            </a:pPr>
            <a:r>
              <a:rPr lang="tr-tr" sz="1100" dirty="0">
                <a:solidFill>
                  <a:schemeClr val="tx1"/>
                </a:solidFill>
                <a:latin typeface="Arial" panose="020B0604020202020204" pitchFamily="34" charset="0"/>
                <a:cs typeface="Arial" panose="020B0604020202020204" pitchFamily="34" charset="0"/>
              </a:rPr>
              <a:t>Denetimin amacı, bir üreticinin uyum programlarımızı, politikalarımızı, prosedürlerimizi ve yolsuzluk risklerine açık olabilecek faaliyetler üzerindeki iç denetimlerimizi değerlendirmesi (sorgulamalar ve belge ile işlem analizi yoluyla) ve bunlar hakkında </a:t>
            </a:r>
            <a:br>
              <a:rPr lang="en-US" sz="1100" dirty="0">
                <a:solidFill>
                  <a:schemeClr val="tx1"/>
                </a:solidFill>
                <a:latin typeface="Arial" panose="020B0604020202020204" pitchFamily="34" charset="0"/>
                <a:cs typeface="Arial" panose="020B0604020202020204" pitchFamily="34" charset="0"/>
              </a:rPr>
            </a:br>
            <a:r>
              <a:rPr lang="tr-tr" sz="1100" dirty="0">
                <a:solidFill>
                  <a:schemeClr val="tx1"/>
                </a:solidFill>
                <a:latin typeface="Arial" panose="020B0604020202020204" pitchFamily="34" charset="0"/>
                <a:cs typeface="Arial" panose="020B0604020202020204" pitchFamily="34" charset="0"/>
              </a:rPr>
              <a:t>fikir edinmesidir. Bu süreç, dürüstlükle hareket etmemizin yanı sıra yazılı anlaşmalarımıza uygun ve uyumlu bir şekilde iş yürütmemize yardımcı olur. </a:t>
            </a:r>
          </a:p>
          <a:p>
            <a:pPr marL="342900" indent="0">
              <a:lnSpc>
                <a:spcPct val="100000"/>
              </a:lnSpc>
              <a:spcBef>
                <a:spcPts val="0"/>
              </a:spcBef>
              <a:buSzPts val="1100"/>
              <a:buNone/>
            </a:pPr>
            <a:endParaRPr sz="1100" b="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SzPts val="1100"/>
              <a:buNone/>
            </a:pPr>
            <a:r>
              <a:rPr lang="tr-tr" sz="1200" b="1" dirty="0">
                <a:solidFill>
                  <a:schemeClr val="tx1"/>
                </a:solidFill>
                <a:latin typeface="Arial" panose="020B0604020202020204" pitchFamily="34" charset="0"/>
                <a:cs typeface="Arial" panose="020B0604020202020204" pitchFamily="34" charset="0"/>
              </a:rPr>
              <a:t>Verilerimiz ve bilgilerimiz nasıl kullanılacak? </a:t>
            </a:r>
          </a:p>
          <a:p>
            <a:pPr marL="341313" indent="0">
              <a:lnSpc>
                <a:spcPct val="100000"/>
              </a:lnSpc>
              <a:spcBef>
                <a:spcPts val="200"/>
              </a:spcBef>
              <a:buSzPts val="1100"/>
              <a:buNone/>
            </a:pPr>
            <a:r>
              <a:rPr lang="tr-tr" sz="1100" dirty="0">
                <a:solidFill>
                  <a:schemeClr val="tx1"/>
                </a:solidFill>
                <a:latin typeface="Arial" panose="020B0604020202020204" pitchFamily="34" charset="0"/>
                <a:cs typeface="Arial" panose="020B0604020202020204" pitchFamily="34" charset="0"/>
              </a:rPr>
              <a:t>Bir üretici genellikle, üçüncü taraf denetimlerini bu tür faaliyetlerde önemli deneyime sahip şirket içi gruplar veya harici denetçiler aracılığıyla yürütür. Bu tür şirket içi gruplar üreticinin Dahili Denetim veya Uyum departmanları içinde yer alabilir. Bunun gibi denetim ekipleri, hassas üçüncü taraf bilgi ve verilerini işleme konusunda muhtemelen çok deneyimlidir. Profesyonelce davranmalarını ve verilerinizi veya bilgilerinizi yalnızca bilmesi gerekenler ilkesine uygun şekilde paylaşmalarını bekleyebilirsiniz. Denetim amacıyla toplanan veriler ve bilgiler, denetim sonuçlarını bildirmek dışındaki nedenlerle ticari paydaşlarla paylaşılmayacaktır.</a:t>
            </a:r>
          </a:p>
          <a:p>
            <a:pPr marL="0" indent="0">
              <a:lnSpc>
                <a:spcPct val="100000"/>
              </a:lnSpc>
              <a:spcBef>
                <a:spcPts val="0"/>
              </a:spcBef>
              <a:buSzPts val="1100"/>
              <a:buNone/>
            </a:pPr>
            <a:endParaRPr sz="1400" b="1" dirty="0">
              <a:solidFill>
                <a:schemeClr val="tx1"/>
              </a:solidFill>
              <a:latin typeface="Arial" panose="020B0604020202020204" pitchFamily="34" charset="0"/>
              <a:cs typeface="Arial" panose="020B0604020202020204" pitchFamily="34" charset="0"/>
            </a:endParaRPr>
          </a:p>
          <a:p>
            <a:pPr marL="342900" indent="0">
              <a:lnSpc>
                <a:spcPct val="100000"/>
              </a:lnSpc>
              <a:spcBef>
                <a:spcPts val="0"/>
              </a:spcBef>
              <a:buSzPts val="1100"/>
              <a:buNone/>
            </a:pPr>
            <a:endParaRPr sz="1100" b="1" dirty="0">
              <a:solidFill>
                <a:schemeClr val="bg2"/>
              </a:solidFill>
              <a:latin typeface="Arial" panose="020B0604020202020204" pitchFamily="34" charset="0"/>
              <a:cs typeface="Arial"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a:latin typeface="Arial" panose="020B0604020202020204" pitchFamily="34" charset="0"/>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tr-tr" sz="4400" b="1">
                <a:ln w="0"/>
                <a:solidFill>
                  <a:schemeClr val="bg2"/>
                </a:solidFill>
                <a:effectLst>
                  <a:innerShdw blurRad="63500" dist="50800" dir="13500000">
                    <a:srgbClr val="000000">
                      <a:alpha val="50000"/>
                    </a:srgbClr>
                  </a:innerShdw>
                </a:effectLst>
                <a:latin typeface="Arial" panose="020B0604020202020204" pitchFamily="34" charset="0"/>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tr-tr" sz="4000" dirty="0">
                <a:solidFill>
                  <a:schemeClr val="accent5">
                    <a:lumMod val="75000"/>
                  </a:schemeClr>
                </a:solidFill>
                <a:latin typeface="Arial" panose="020B0604020202020204" pitchFamily="34" charset="0"/>
                <a:cs typeface="Arial"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tr-tr" sz="4400">
                <a:latin typeface="Arial" panose="020B0604020202020204" pitchFamily="34" charset="0"/>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tr-tr" sz="3000">
                <a:latin typeface="Arial" panose="020B0604020202020204" pitchFamily="34" charset="0"/>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tr-tr" sz="4000" dirty="0">
                <a:effectLst>
                  <a:innerShdw blurRad="215900" dist="279400" dir="13500000">
                    <a:schemeClr val="accent5">
                      <a:alpha val="60000"/>
                    </a:schemeClr>
                  </a:innerShdw>
                </a:effectLst>
                <a:latin typeface="Arial" panose="020B0604020202020204" pitchFamily="34" charset="0"/>
                <a:cs typeface="Arial"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tr-tr" sz="7200" b="1" dirty="0">
                <a:solidFill>
                  <a:srgbClr val="AACFD0"/>
                </a:solidFill>
                <a:latin typeface="Arial" panose="020B0604020202020204" pitchFamily="34" charset="0"/>
                <a:ea typeface="Helvetica"/>
                <a:cs typeface="Arial" panose="020B0604020202020204" pitchFamily="34" charset="0"/>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tr-tr" sz="4000" dirty="0">
                <a:solidFill>
                  <a:schemeClr val="accent5">
                    <a:lumMod val="75000"/>
                  </a:schemeClr>
                </a:solidFill>
                <a:latin typeface="Arial" panose="020B0604020202020204" pitchFamily="34" charset="0"/>
                <a:cs typeface="Arial"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tr-tr" sz="7200" b="1" dirty="0">
                <a:solidFill>
                  <a:srgbClr val="AACFD0"/>
                </a:solidFill>
                <a:latin typeface="Arial" panose="020B0604020202020204" pitchFamily="34" charset="0"/>
                <a:ea typeface="Helvetica"/>
                <a:cs typeface="Arial" panose="020B0604020202020204" pitchFamily="34" charset="0"/>
              </a:rPr>
              <a:t>?</a:t>
            </a:r>
          </a:p>
        </p:txBody>
      </p:sp>
    </p:spTree>
    <p:extLst>
      <p:ext uri="{BB962C8B-B14F-4D97-AF65-F5344CB8AC3E}">
        <p14:creationId xmlns:p14="http://schemas.microsoft.com/office/powerpoint/2010/main" val="71655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tr-tr" sz="1800" b="1" dirty="0">
                <a:solidFill>
                  <a:srgbClr val="AACFD0"/>
                </a:solidFill>
                <a:latin typeface="Arial" panose="020B0604020202020204" pitchFamily="34" charset="0"/>
                <a:ea typeface="Helvetica"/>
                <a:cs typeface="Arial" panose="020B0604020202020204" pitchFamily="34" charset="0"/>
                <a:sym typeface="Helvetica"/>
              </a:rPr>
              <a:t>Giriş</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7" name="Google Shape;175;p26"/>
          <p:cNvSpPr txBox="1">
            <a:spLocks noGrp="1"/>
          </p:cNvSpPr>
          <p:nvPr>
            <p:ph type="body" idx="1"/>
          </p:nvPr>
        </p:nvSpPr>
        <p:spPr>
          <a:xfrm>
            <a:off x="221510" y="1379891"/>
            <a:ext cx="8700979" cy="2500731"/>
          </a:xfrm>
          <a:prstGeom prst="rect">
            <a:avLst/>
          </a:prstGeom>
          <a:ln>
            <a:noFill/>
          </a:ln>
        </p:spPr>
        <p:txBody>
          <a:bodyPr spcFirstLastPara="1" wrap="square" lIns="68569" tIns="34275" rIns="68569" bIns="34275" anchor="t" anchorCtr="0">
            <a:noAutofit/>
          </a:bodyPr>
          <a:lstStyle/>
          <a:p>
            <a:pPr marL="0" indent="0">
              <a:lnSpc>
                <a:spcPct val="115000"/>
              </a:lnSpc>
              <a:spcBef>
                <a:spcPts val="300"/>
              </a:spcBef>
              <a:buSzPts val="1100"/>
              <a:buNone/>
            </a:pPr>
            <a:r>
              <a:rPr lang="tr-tr" sz="1300" b="1" dirty="0">
                <a:solidFill>
                  <a:schemeClr val="bg2"/>
                </a:solidFill>
                <a:latin typeface="Arial" panose="020B0604020202020204" pitchFamily="34" charset="0"/>
                <a:cs typeface="Arial" panose="020B0604020202020204" pitchFamily="34" charset="0"/>
              </a:rPr>
              <a:t>Denetimin amaçları nelerdir? </a:t>
            </a:r>
            <a:endParaRPr sz="1300" b="1" dirty="0">
              <a:solidFill>
                <a:schemeClr val="bg2"/>
              </a:solidFill>
              <a:latin typeface="Arial" panose="020B0604020202020204" pitchFamily="34" charset="0"/>
              <a:cs typeface="Arial" panose="020B0604020202020204" pitchFamily="34" charset="0"/>
            </a:endParaRPr>
          </a:p>
          <a:p>
            <a:pPr marL="342900" indent="0">
              <a:spcBef>
                <a:spcPts val="0"/>
              </a:spcBef>
              <a:buSzPts val="1100"/>
              <a:buNone/>
            </a:pPr>
            <a:r>
              <a:rPr lang="tr-tr" sz="1100" dirty="0">
                <a:solidFill>
                  <a:schemeClr val="bg2"/>
                </a:solidFill>
                <a:latin typeface="Arial" panose="020B0604020202020204" pitchFamily="34" charset="0"/>
                <a:cs typeface="Arial" panose="020B0604020202020204" pitchFamily="34" charset="0"/>
              </a:rPr>
              <a:t>1. Aşağıdaki odak alanları yardımıyla Rüşvetle Mücadele Yolsuzlukla Mücadele ("ABAC") uyumluluğunu sağlamak:</a:t>
            </a:r>
            <a:endParaRPr sz="1100" dirty="0">
              <a:solidFill>
                <a:schemeClr val="bg2"/>
              </a:solidFill>
              <a:latin typeface="Arial" panose="020B0604020202020204" pitchFamily="34" charset="0"/>
              <a:cs typeface="Arial" panose="020B0604020202020204" pitchFamily="34" charset="0"/>
            </a:endParaRPr>
          </a:p>
          <a:p>
            <a:pPr marL="1025525" indent="-234950">
              <a:spcBef>
                <a:spcPts val="0"/>
              </a:spcBef>
              <a:buClr>
                <a:schemeClr val="bg2"/>
              </a:buClr>
            </a:pPr>
            <a:r>
              <a:rPr lang="tr-tr" sz="1100" dirty="0">
                <a:solidFill>
                  <a:schemeClr val="bg2"/>
                </a:solidFill>
                <a:latin typeface="Arial" panose="020B0604020202020204" pitchFamily="34" charset="0"/>
                <a:cs typeface="Arial" panose="020B0604020202020204" pitchFamily="34" charset="0"/>
              </a:rPr>
              <a:t>Finansal işlem türleri ve uyumla ilgili faaliyetler.</a:t>
            </a:r>
          </a:p>
          <a:p>
            <a:pPr marL="1028700" indent="-238125">
              <a:spcBef>
                <a:spcPts val="0"/>
              </a:spcBef>
              <a:buClr>
                <a:schemeClr val="bg2"/>
              </a:buClr>
            </a:pPr>
            <a:r>
              <a:rPr lang="tr-tr" sz="1100" dirty="0">
                <a:solidFill>
                  <a:schemeClr val="bg2"/>
                </a:solidFill>
                <a:latin typeface="Arial" panose="020B0604020202020204" pitchFamily="34" charset="0"/>
                <a:cs typeface="Arial" panose="020B0604020202020204" pitchFamily="34" charset="0"/>
              </a:rPr>
              <a:t>Doğru ve eksiksiz defterler ve kayıtlar.</a:t>
            </a:r>
            <a:endParaRPr sz="1100" dirty="0">
              <a:solidFill>
                <a:schemeClr val="bg2"/>
              </a:solidFill>
              <a:latin typeface="Arial" panose="020B0604020202020204" pitchFamily="34" charset="0"/>
              <a:cs typeface="Arial" panose="020B0604020202020204" pitchFamily="34" charset="0"/>
            </a:endParaRPr>
          </a:p>
          <a:p>
            <a:pPr marL="1028700" indent="-238125">
              <a:spcBef>
                <a:spcPts val="0"/>
              </a:spcBef>
              <a:spcAft>
                <a:spcPts val="300"/>
              </a:spcAft>
              <a:buClr>
                <a:schemeClr val="bg2"/>
              </a:buClr>
            </a:pPr>
            <a:r>
              <a:rPr lang="tr-tr" sz="1100" dirty="0">
                <a:solidFill>
                  <a:schemeClr val="bg2"/>
                </a:solidFill>
                <a:latin typeface="Arial" panose="020B0604020202020204" pitchFamily="34" charset="0"/>
                <a:cs typeface="Arial" panose="020B0604020202020204" pitchFamily="34" charset="0"/>
              </a:rPr>
              <a:t>Uygun şirket içi kontroller ve yönetişim.</a:t>
            </a:r>
            <a:endParaRPr sz="1100" dirty="0">
              <a:solidFill>
                <a:schemeClr val="bg2"/>
              </a:solidFill>
              <a:latin typeface="Arial" panose="020B0604020202020204" pitchFamily="34" charset="0"/>
              <a:cs typeface="Arial" panose="020B0604020202020204" pitchFamily="34" charset="0"/>
            </a:endParaRPr>
          </a:p>
          <a:p>
            <a:pPr marL="342900" indent="0">
              <a:spcBef>
                <a:spcPts val="0"/>
              </a:spcBef>
              <a:buNone/>
            </a:pPr>
            <a:r>
              <a:rPr lang="tr-tr" sz="1100" dirty="0">
                <a:solidFill>
                  <a:schemeClr val="bg2"/>
                </a:solidFill>
                <a:latin typeface="Arial" panose="020B0604020202020204" pitchFamily="34" charset="0"/>
                <a:cs typeface="Arial" panose="020B0604020202020204" pitchFamily="34" charset="0"/>
              </a:rPr>
              <a:t>2. Şunların saptanmasına yardımcı olmak</a:t>
            </a:r>
            <a:endParaRPr sz="1100" dirty="0">
              <a:solidFill>
                <a:schemeClr val="bg2"/>
              </a:solidFill>
              <a:latin typeface="Arial" panose="020B0604020202020204" pitchFamily="34" charset="0"/>
              <a:cs typeface="Arial" panose="020B0604020202020204" pitchFamily="34" charset="0"/>
            </a:endParaRPr>
          </a:p>
          <a:p>
            <a:pPr marL="1028700" indent="-238125">
              <a:spcBef>
                <a:spcPts val="0"/>
              </a:spcBef>
              <a:buClr>
                <a:srgbClr val="000000"/>
              </a:buClr>
            </a:pPr>
            <a:r>
              <a:rPr lang="tr-tr" sz="1100" dirty="0">
                <a:solidFill>
                  <a:schemeClr val="bg2"/>
                </a:solidFill>
                <a:latin typeface="Arial" panose="020B0604020202020204" pitchFamily="34" charset="0"/>
                <a:cs typeface="Arial" panose="020B0604020202020204" pitchFamily="34" charset="0"/>
              </a:rPr>
              <a:t>Risk faktörleri.</a:t>
            </a:r>
            <a:endParaRPr sz="1100" dirty="0">
              <a:solidFill>
                <a:schemeClr val="bg2"/>
              </a:solidFill>
              <a:latin typeface="Arial" panose="020B0604020202020204" pitchFamily="34" charset="0"/>
              <a:cs typeface="Arial" panose="020B0604020202020204" pitchFamily="34" charset="0"/>
            </a:endParaRPr>
          </a:p>
          <a:p>
            <a:pPr marL="1028700" indent="-238125">
              <a:spcBef>
                <a:spcPts val="0"/>
              </a:spcBef>
              <a:spcAft>
                <a:spcPts val="300"/>
              </a:spcAft>
              <a:buClr>
                <a:srgbClr val="000000"/>
              </a:buClr>
            </a:pPr>
            <a:r>
              <a:rPr lang="tr-tr" sz="1100" dirty="0">
                <a:solidFill>
                  <a:schemeClr val="bg2"/>
                </a:solidFill>
                <a:latin typeface="Arial" panose="020B0604020202020204" pitchFamily="34" charset="0"/>
                <a:cs typeface="Arial" panose="020B0604020202020204" pitchFamily="34" charset="0"/>
              </a:rPr>
              <a:t>Geliştirilebilecek potansiyel alanlar.</a:t>
            </a:r>
          </a:p>
          <a:p>
            <a:pPr marL="790575" indent="0">
              <a:spcBef>
                <a:spcPts val="0"/>
              </a:spcBef>
              <a:spcAft>
                <a:spcPts val="300"/>
              </a:spcAft>
              <a:buClr>
                <a:srgbClr val="000000"/>
              </a:buClr>
              <a:buNone/>
            </a:pPr>
            <a:endParaRPr sz="1100" dirty="0">
              <a:solidFill>
                <a:schemeClr val="bg2"/>
              </a:solidFill>
              <a:latin typeface="Arial" panose="020B0604020202020204" pitchFamily="34" charset="0"/>
              <a:cs typeface="Arial" panose="020B0604020202020204" pitchFamily="34" charset="0"/>
            </a:endParaRPr>
          </a:p>
          <a:p>
            <a:pPr marL="0" indent="0">
              <a:lnSpc>
                <a:spcPct val="115000"/>
              </a:lnSpc>
              <a:spcBef>
                <a:spcPts val="300"/>
              </a:spcBef>
              <a:buSzPts val="1100"/>
              <a:buNone/>
            </a:pPr>
            <a:r>
              <a:rPr lang="tr-tr" sz="1300" b="1" dirty="0">
                <a:solidFill>
                  <a:schemeClr val="bg2"/>
                </a:solidFill>
                <a:latin typeface="Arial" panose="020B0604020202020204" pitchFamily="34" charset="0"/>
                <a:cs typeface="Arial" panose="020B0604020202020204" pitchFamily="34" charset="0"/>
              </a:rPr>
              <a:t>Bir denetimin bizim için faydaları nelerdir? </a:t>
            </a:r>
            <a:endParaRPr sz="1300" b="1" dirty="0">
              <a:solidFill>
                <a:schemeClr val="bg2"/>
              </a:solidFill>
              <a:latin typeface="Arial" panose="020B0604020202020204" pitchFamily="34" charset="0"/>
              <a:cs typeface="Arial" panose="020B0604020202020204" pitchFamily="34" charset="0"/>
              <a:sym typeface="Arial"/>
            </a:endParaRPr>
          </a:p>
          <a:p>
            <a:pPr marL="342900" indent="0">
              <a:lnSpc>
                <a:spcPct val="100000"/>
              </a:lnSpc>
              <a:spcBef>
                <a:spcPts val="0"/>
              </a:spcBef>
              <a:buSzPts val="1100"/>
              <a:buNone/>
            </a:pPr>
            <a:r>
              <a:rPr lang="tr-tr" sz="1100" dirty="0">
                <a:solidFill>
                  <a:schemeClr val="bg2"/>
                </a:solidFill>
                <a:latin typeface="Arial" panose="020B0604020202020204" pitchFamily="34" charset="0"/>
                <a:cs typeface="Arial" panose="020B0604020202020204" pitchFamily="34" charset="0"/>
              </a:rPr>
              <a:t>Denetimler, çözebileceğimiz ve/veya iyileştirebileceğimiz potansiyel sorunları veya riskli alanları belirlemeye yardımcı olur. </a:t>
            </a:r>
            <a:br>
              <a:rPr lang="en-US" sz="1100" dirty="0">
                <a:solidFill>
                  <a:schemeClr val="bg2"/>
                </a:solidFill>
                <a:latin typeface="Arial" panose="020B0604020202020204" pitchFamily="34" charset="0"/>
                <a:cs typeface="Arial" panose="020B0604020202020204" pitchFamily="34" charset="0"/>
              </a:rPr>
            </a:br>
            <a:r>
              <a:rPr lang="tr-tr" sz="1100" dirty="0">
                <a:solidFill>
                  <a:schemeClr val="bg2"/>
                </a:solidFill>
                <a:latin typeface="Arial" panose="020B0604020202020204" pitchFamily="34" charset="0"/>
                <a:cs typeface="Arial" panose="020B0604020202020204" pitchFamily="34" charset="0"/>
              </a:rPr>
              <a:t>Denetimin sonunda, iş departmanlarımız ve uyum programımıza yönelik iyileştirme tavsiyeleri alırız; bunlar, işimizi büyütmemize </a:t>
            </a:r>
            <a:br>
              <a:rPr lang="en-US" sz="1100" dirty="0">
                <a:solidFill>
                  <a:schemeClr val="bg2"/>
                </a:solidFill>
                <a:latin typeface="Arial" panose="020B0604020202020204" pitchFamily="34" charset="0"/>
                <a:cs typeface="Arial" panose="020B0604020202020204" pitchFamily="34" charset="0"/>
              </a:rPr>
            </a:br>
            <a:r>
              <a:rPr lang="tr-tr" sz="1100" dirty="0">
                <a:solidFill>
                  <a:schemeClr val="bg2"/>
                </a:solidFill>
                <a:latin typeface="Arial" panose="020B0604020202020204" pitchFamily="34" charset="0"/>
                <a:cs typeface="Arial" panose="020B0604020202020204" pitchFamily="34" charset="0"/>
              </a:rPr>
              <a:t>ve riskleri azaltmamıza olanak tanır. Bir denetim ayrıca üreticilerimizle başka bir iletişim kanalı açmamıza ve</a:t>
            </a:r>
            <a:r>
              <a:rPr lang="en-US" sz="1100" dirty="0">
                <a:solidFill>
                  <a:schemeClr val="bg2"/>
                </a:solidFill>
                <a:latin typeface="Arial" panose="020B0604020202020204" pitchFamily="34" charset="0"/>
                <a:cs typeface="Arial" panose="020B0604020202020204" pitchFamily="34" charset="0"/>
              </a:rPr>
              <a:t> </a:t>
            </a:r>
            <a:r>
              <a:rPr lang="tr-tr" sz="1100" dirty="0">
                <a:solidFill>
                  <a:schemeClr val="bg2"/>
                </a:solidFill>
                <a:latin typeface="Arial" panose="020B0604020202020204" pitchFamily="34" charset="0"/>
                <a:cs typeface="Arial" panose="020B0604020202020204" pitchFamily="34" charset="0"/>
              </a:rPr>
              <a:t>bu kilit iş ortaklarıyla ilişkilerimizi geliştirmemize yardımcı olabilir. </a:t>
            </a:r>
            <a:endParaRPr sz="1100" dirty="0">
              <a:solidFill>
                <a:schemeClr val="bg2"/>
              </a:solidFill>
              <a:latin typeface="Arial" panose="020B0604020202020204" pitchFamily="34" charset="0"/>
              <a:cs typeface="Arial"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a:latin typeface="Arial" panose="020B0604020202020204" pitchFamily="34" charset="0"/>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tr-tr" sz="4400" b="1">
                <a:ln w="0"/>
                <a:solidFill>
                  <a:schemeClr val="bg2"/>
                </a:solidFill>
                <a:effectLst>
                  <a:innerShdw blurRad="63500" dist="50800" dir="13500000">
                    <a:srgbClr val="000000">
                      <a:alpha val="50000"/>
                    </a:srgbClr>
                  </a:innerShdw>
                </a:effectLst>
                <a:latin typeface="Arial" panose="020B0604020202020204" pitchFamily="34" charset="0"/>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tr-tr" sz="4000" dirty="0">
                <a:solidFill>
                  <a:schemeClr val="accent5">
                    <a:lumMod val="75000"/>
                  </a:schemeClr>
                </a:solidFill>
                <a:latin typeface="Arial" panose="020B0604020202020204" pitchFamily="34" charset="0"/>
                <a:cs typeface="Arial"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tr-tr" sz="4400">
                <a:latin typeface="Arial" panose="020B0604020202020204" pitchFamily="34" charset="0"/>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tr-tr" sz="3000">
                <a:latin typeface="Arial" panose="020B0604020202020204" pitchFamily="34" charset="0"/>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tr-tr" sz="4000" dirty="0">
                <a:effectLst>
                  <a:innerShdw blurRad="215900" dist="279400" dir="13500000">
                    <a:schemeClr val="accent5">
                      <a:alpha val="60000"/>
                    </a:schemeClr>
                  </a:innerShdw>
                </a:effectLst>
                <a:latin typeface="Arial" panose="020B0604020202020204" pitchFamily="34" charset="0"/>
                <a:cs typeface="Arial"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tr-tr" sz="7200" b="1" dirty="0">
                <a:solidFill>
                  <a:srgbClr val="AACFD0"/>
                </a:solidFill>
                <a:latin typeface="Arial" panose="020B0604020202020204" pitchFamily="34" charset="0"/>
                <a:ea typeface="Helvetica"/>
                <a:cs typeface="Arial" panose="020B0604020202020204" pitchFamily="34" charset="0"/>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tr-tr" sz="4000" dirty="0">
                <a:solidFill>
                  <a:schemeClr val="accent5">
                    <a:lumMod val="75000"/>
                  </a:schemeClr>
                </a:solidFill>
                <a:latin typeface="Arial" panose="020B0604020202020204" pitchFamily="34" charset="0"/>
                <a:cs typeface="Arial"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tr-tr" sz="7200" b="1" dirty="0">
                <a:solidFill>
                  <a:srgbClr val="AACFD0"/>
                </a:solidFill>
                <a:latin typeface="Arial" panose="020B0604020202020204" pitchFamily="34" charset="0"/>
                <a:ea typeface="Helvetica"/>
                <a:cs typeface="Arial" panose="020B0604020202020204" pitchFamily="34" charset="0"/>
              </a:rPr>
              <a:t>?</a:t>
            </a:r>
          </a:p>
        </p:txBody>
      </p:sp>
    </p:spTree>
    <p:extLst>
      <p:ext uri="{BB962C8B-B14F-4D97-AF65-F5344CB8AC3E}">
        <p14:creationId xmlns:p14="http://schemas.microsoft.com/office/powerpoint/2010/main" val="39153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tr-tr" sz="1800" b="1" dirty="0">
                <a:solidFill>
                  <a:srgbClr val="AACFD0"/>
                </a:solidFill>
                <a:latin typeface="Arial" panose="020B0604020202020204" pitchFamily="34" charset="0"/>
                <a:ea typeface="Helvetica"/>
                <a:cs typeface="Arial" panose="020B0604020202020204" pitchFamily="34" charset="0"/>
                <a:sym typeface="Helvetica"/>
              </a:rPr>
              <a:t>Denetim Hazırlığı ve Beklentileri</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5" name="Google Shape;185;p27"/>
          <p:cNvSpPr txBox="1"/>
          <p:nvPr/>
        </p:nvSpPr>
        <p:spPr>
          <a:xfrm>
            <a:off x="73350" y="764587"/>
            <a:ext cx="8997300" cy="4177207"/>
          </a:xfrm>
          <a:prstGeom prst="rect">
            <a:avLst/>
          </a:prstGeom>
          <a:noFill/>
          <a:ln>
            <a:noFill/>
          </a:ln>
        </p:spPr>
        <p:txBody>
          <a:bodyPr spcFirstLastPara="1" wrap="square" lIns="68569" tIns="68569" rIns="68569" bIns="68569" anchor="t" anchorCtr="0">
            <a:noAutofit/>
          </a:bodyPr>
          <a:lstStyle/>
          <a:p>
            <a:pPr>
              <a:lnSpc>
                <a:spcPct val="115000"/>
              </a:lnSpc>
            </a:pPr>
            <a:r>
              <a:rPr lang="tr-tr" sz="1300" b="1" dirty="0">
                <a:solidFill>
                  <a:schemeClr val="bg2"/>
                </a:solidFill>
                <a:latin typeface="Arial" panose="020B0604020202020204" pitchFamily="34" charset="0"/>
                <a:ea typeface="Helvetica Neue"/>
                <a:cs typeface="Arial" panose="020B0604020202020204" pitchFamily="34" charset="0"/>
                <a:sym typeface="Helvetica Neue"/>
              </a:rPr>
              <a:t>Genel denetim hazırlığı ve beklentileri şunları içerebilir: </a:t>
            </a:r>
            <a:endParaRPr sz="1300" b="1"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300"/>
              </a:spcBef>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Saha ziyareti</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Ofislerimize ve/veya operasyon konumlarımıza yapılan bir saha ziyareti, genellikle her türlü denetimin bir parçasıdır.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Tesislerimizde bir ekibe ev sahipliği yapmak dikkat dağıtıcı gelse de bu genellikle üreticinin veya üretici tarafından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atanan dış denetçisinin denetimi hızlı bir şekilde ve işimizi en az kesintiye uğratarak tamamlamasının en etkili yoludur.</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Ekip genellikle şunları talep eder:</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1028700" lvl="2" indent="-228600">
              <a:lnSpc>
                <a:spcPct val="115000"/>
              </a:lnSpc>
              <a:buSzPts val="1200"/>
              <a:buFont typeface="Helvetica Neue"/>
              <a:buAutoNum type="romanLcPeriod"/>
            </a:pPr>
            <a:r>
              <a:rPr lang="tr-tr" sz="1100" dirty="0">
                <a:solidFill>
                  <a:schemeClr val="bg2"/>
                </a:solidFill>
                <a:latin typeface="Arial" panose="020B0604020202020204" pitchFamily="34" charset="0"/>
                <a:ea typeface="Helvetica Neue"/>
                <a:cs typeface="Arial" panose="020B0604020202020204" pitchFamily="34" charset="0"/>
                <a:sym typeface="Helvetica Neue"/>
              </a:rPr>
              <a:t>Özel bir ofis veya konferans odası</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300"/>
              </a:spcBef>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Şeffaf görüşmeler</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Denetçiler ile yapılan görüşmeler açık ve dürüst olmalıdır. Yanlış cevap yoktur.</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Çalışanlar, soruların cevaplarını o anda bilemeyecekleri nedeniyle endişe duymamalıdır. Daima bir takip fırsatı olacaktır.</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300"/>
              </a:spcBef>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İsteklere karşı duyarlılık </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Clr>
                <a:schemeClr val="accent1"/>
              </a:buClr>
              <a:buSzPts val="11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Denetçinin isteklerine zamanında cevap verilmelidir. Genellikle istekler ne kadar erken tamamlanırsa rutin işimize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o kadar çabuk dönebiliriz.</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İstekler arasında şunlar yer alabilir ancak bunlarla sınırlı değildir:</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tr-tr" sz="1100" dirty="0">
                <a:solidFill>
                  <a:schemeClr val="bg2"/>
                </a:solidFill>
                <a:latin typeface="Arial" panose="020B0604020202020204" pitchFamily="34" charset="0"/>
                <a:ea typeface="Helvetica Neue"/>
                <a:cs typeface="Arial" panose="020B0604020202020204" pitchFamily="34" charset="0"/>
                <a:sym typeface="Helvetica Neue"/>
              </a:rPr>
              <a:t>Şirket geçmişi bilgileri (ör. organizasyon şeması, ana sözleşme).</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tr-tr" sz="1100" dirty="0">
                <a:solidFill>
                  <a:schemeClr val="bg2"/>
                </a:solidFill>
                <a:latin typeface="Arial" panose="020B0604020202020204" pitchFamily="34" charset="0"/>
                <a:ea typeface="Helvetica Neue"/>
                <a:cs typeface="Arial" panose="020B0604020202020204" pitchFamily="34" charset="0"/>
                <a:sym typeface="Helvetica Neue"/>
              </a:rPr>
              <a:t>Politikalar, prosedürler ve diğer yönetim belgeleri.</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tr-tr" sz="1100" dirty="0">
                <a:solidFill>
                  <a:schemeClr val="bg2"/>
                </a:solidFill>
                <a:latin typeface="Arial" panose="020B0604020202020204" pitchFamily="34" charset="0"/>
                <a:ea typeface="Helvetica Neue"/>
                <a:cs typeface="Arial" panose="020B0604020202020204" pitchFamily="34" charset="0"/>
                <a:sym typeface="Helvetica Neue"/>
              </a:rPr>
              <a:t>Mali veriler (ör. mizan, defteri kebir, ödeme kayıtları).</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tr-tr" sz="1100" dirty="0">
                <a:solidFill>
                  <a:schemeClr val="bg2"/>
                </a:solidFill>
                <a:latin typeface="Arial" panose="020B0604020202020204" pitchFamily="34" charset="0"/>
                <a:ea typeface="Helvetica Neue"/>
                <a:cs typeface="Arial" panose="020B0604020202020204" pitchFamily="34" charset="0"/>
                <a:sym typeface="Helvetica Neue"/>
              </a:rPr>
              <a:t>İşlemi destekleyen belgeler (ör. faturalar, harcama raporu, sözleşmeler, onay kayıtları).</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p:txBody>
      </p:sp>
      <p:sp>
        <p:nvSpPr>
          <p:cNvPr id="7" name="Google Shape;185;p27">
            <a:extLst>
              <a:ext uri="{FF2B5EF4-FFF2-40B4-BE49-F238E27FC236}">
                <a16:creationId xmlns:a16="http://schemas.microsoft.com/office/drawing/2014/main" id="{D24F318E-13F2-4D1D-991D-622C1143B8CB}"/>
              </a:ext>
            </a:extLst>
          </p:cNvPr>
          <p:cNvSpPr txBox="1"/>
          <p:nvPr/>
        </p:nvSpPr>
        <p:spPr>
          <a:xfrm>
            <a:off x="2928061" y="2043260"/>
            <a:ext cx="5145421" cy="462047"/>
          </a:xfrm>
          <a:prstGeom prst="rect">
            <a:avLst/>
          </a:prstGeom>
          <a:noFill/>
          <a:ln>
            <a:noFill/>
          </a:ln>
        </p:spPr>
        <p:txBody>
          <a:bodyPr spcFirstLastPara="1" wrap="square" lIns="68569" tIns="68569" rIns="68569" bIns="68569" anchor="t" anchorCtr="0">
            <a:noAutofit/>
          </a:bodyPr>
          <a:lstStyle/>
          <a:p>
            <a:pPr marL="800100" lvl="2">
              <a:buSzPts val="1200"/>
            </a:pPr>
            <a:r>
              <a:rPr lang="tr-tr" sz="1100" dirty="0">
                <a:solidFill>
                  <a:schemeClr val="bg2"/>
                </a:solidFill>
                <a:latin typeface="Arial" panose="020B0604020202020204" pitchFamily="34" charset="0"/>
                <a:ea typeface="Helvetica Neue"/>
                <a:cs typeface="Arial" panose="020B0604020202020204" pitchFamily="34" charset="0"/>
                <a:sym typeface="Helvetica Neue"/>
              </a:rPr>
              <a:t>ii.     Wi-Fi erişimi               iii.    Elektrik prizine erişim.</a:t>
            </a:r>
          </a:p>
          <a:p>
            <a:pPr marL="800100" lvl="2">
              <a:buSzPts val="1200"/>
            </a:pPr>
            <a:endParaRPr sz="1100" dirty="0">
              <a:solidFill>
                <a:srgbClr val="00B0F0"/>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36466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tr-tr" sz="1800" b="1" dirty="0">
                <a:solidFill>
                  <a:srgbClr val="AACFD0"/>
                </a:solidFill>
                <a:latin typeface="Arial" panose="020B0604020202020204" pitchFamily="34" charset="0"/>
                <a:ea typeface="Helvetica"/>
                <a:cs typeface="Arial" panose="020B0604020202020204" pitchFamily="34" charset="0"/>
                <a:sym typeface="Helvetica"/>
              </a:rPr>
              <a:t>Denetim Hazırlığı ve Beklentileri </a:t>
            </a:r>
            <a:br>
              <a:rPr lang="en-US" sz="1800" b="1" dirty="0">
                <a:solidFill>
                  <a:srgbClr val="AACFD0"/>
                </a:solidFill>
                <a:latin typeface="Arial" panose="020B0604020202020204" pitchFamily="34" charset="0"/>
                <a:ea typeface="Helvetica"/>
                <a:cs typeface="Arial" panose="020B0604020202020204" pitchFamily="34" charset="0"/>
                <a:sym typeface="Helvetica"/>
              </a:rPr>
            </a:br>
            <a:r>
              <a:rPr lang="tr-tr" sz="1800" b="1" dirty="0">
                <a:solidFill>
                  <a:srgbClr val="AACFD0"/>
                </a:solidFill>
                <a:latin typeface="Arial" panose="020B0604020202020204" pitchFamily="34" charset="0"/>
                <a:ea typeface="Helvetica"/>
                <a:cs typeface="Arial" panose="020B0604020202020204" pitchFamily="34" charset="0"/>
                <a:sym typeface="Helvetica"/>
              </a:rPr>
              <a:t>(devamı)</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6" name="Google Shape;195;p28"/>
          <p:cNvSpPr txBox="1"/>
          <p:nvPr/>
        </p:nvSpPr>
        <p:spPr>
          <a:xfrm>
            <a:off x="73350" y="1232100"/>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tr-tr" sz="1500" b="1" dirty="0">
                <a:solidFill>
                  <a:schemeClr val="bg2"/>
                </a:solidFill>
                <a:latin typeface="Arial" panose="020B0604020202020204" pitchFamily="34" charset="0"/>
                <a:ea typeface="Helvetica Neue"/>
                <a:cs typeface="Arial" panose="020B0604020202020204" pitchFamily="34" charset="0"/>
                <a:sym typeface="Helvetica Neue"/>
              </a:rPr>
              <a:t>Genel denetim hazırlığı ve beklentileri şunları içerebilir (devamı):</a:t>
            </a:r>
            <a:endParaRPr sz="1500" b="1"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750"/>
              </a:spcBef>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Eksiksiz dokümantasyon</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Eksiksiz dokümantasyon sağlanmalıdır. Hangi belgelerin beklendiğine dair sorunuz varsa lütfen bu soruları sürecin mümkün olduğunca erken bir aşamasında gündeme getirin. En başta eksiksiz dokümantasyon sunulması, belirli takip taleplerine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olan ihtiyacı ortadan kaldırabilir.</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Denetçilerin belgeleri hızlı bir şekilde tanımlamasına ve bunları düzenli bir şekilde size geri vermesine olanak tanımak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için belgeleri istek listesi tanımlayıcılarına (ör. işlem kimliği) göre düzenleyin.</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750"/>
              </a:spcBef>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Takip talepleri ve ek sorular için paydaş erişimi</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Bilgi için takip talepleri olabilir, bu nedenle denetçilerin tüm çalışanlara erişiminin olması ve taleplerin zamanında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yanıtlanması önemlidir. Zaman zaman denetim ekibinin belirli örnek işlemler hakkında doğrudan bilgisi olan çalışanlarla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doğrudan konuşması gerekebilir.</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750"/>
              </a:spcBef>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Gerektiğinde muhasebe sistemlerinizin ayrıntılı incelemesi</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Bazı durumlarda denetçiler, süreçlerimizi anlamak veya bunlara aşinalık kazanmak için muhasebe sistemlerimizin ayrıntılı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şekilde incelenmesini talep edebilirler. </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tr-tr" sz="1800" b="1" dirty="0">
                <a:solidFill>
                  <a:srgbClr val="AACFD0"/>
                </a:solidFill>
                <a:latin typeface="Arial" panose="020B0604020202020204" pitchFamily="34" charset="0"/>
                <a:ea typeface="Helvetica"/>
                <a:cs typeface="Arial" panose="020B0604020202020204" pitchFamily="34" charset="0"/>
                <a:sym typeface="Helvetica"/>
              </a:rPr>
              <a:t>Denetim Hazırlığı ve Beklentileri </a:t>
            </a:r>
            <a:br>
              <a:rPr lang="en-US" sz="1800" b="1" dirty="0">
                <a:solidFill>
                  <a:srgbClr val="AACFD0"/>
                </a:solidFill>
                <a:latin typeface="Arial" panose="020B0604020202020204" pitchFamily="34" charset="0"/>
                <a:ea typeface="Helvetica"/>
                <a:cs typeface="Arial" panose="020B0604020202020204" pitchFamily="34" charset="0"/>
                <a:sym typeface="Helvetica"/>
              </a:rPr>
            </a:br>
            <a:r>
              <a:rPr lang="tr-tr" sz="1800" b="1" dirty="0">
                <a:solidFill>
                  <a:srgbClr val="AACFD0"/>
                </a:solidFill>
                <a:latin typeface="Arial" panose="020B0604020202020204" pitchFamily="34" charset="0"/>
                <a:ea typeface="Helvetica"/>
                <a:cs typeface="Arial" panose="020B0604020202020204" pitchFamily="34" charset="0"/>
                <a:sym typeface="Helvetica"/>
              </a:rPr>
              <a:t>(devamı)</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tr-tr" sz="1500" b="1" dirty="0">
                <a:solidFill>
                  <a:schemeClr val="bg2"/>
                </a:solidFill>
                <a:latin typeface="Arial" panose="020B0604020202020204" pitchFamily="34" charset="0"/>
                <a:ea typeface="Helvetica Neue"/>
                <a:cs typeface="Arial" panose="020B0604020202020204" pitchFamily="34" charset="0"/>
                <a:sym typeface="Helvetica Neue"/>
              </a:rPr>
              <a:t>Herhangi bir denetime hazır olduğunuzdan emin olmak üzere bugün yapabileceğiniz şeyler: </a:t>
            </a:r>
            <a:endParaRPr sz="1500" b="1"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750"/>
              </a:spcBef>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Politikalar ve prosedürler</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Politikalarımızın ve prosedürlerimizin geçerli, uygulanmış sürümlerinin mevcut olduğundan ve bunlara kolayca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erişilebildiğinden emin olun.</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Politika ve prosedürlerimizin nihai olduklarından ve tarih ve sürüm damgasını taşıdıklarından emin olun</a:t>
            </a:r>
            <a:endParaRPr sz="1100" dirty="0">
              <a:solidFill>
                <a:schemeClr val="bg2"/>
              </a:solidFill>
              <a:latin typeface="Arial" panose="020B0604020202020204" pitchFamily="34" charset="0"/>
              <a:ea typeface="Helvetica Neue"/>
              <a:cs typeface="Arial" panose="020B0604020202020204" pitchFamily="34" charset="0"/>
            </a:endParaRP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Taslak politikaların yanlışlıkla denetçilere verilmemesi için tüm nihai politika ve prosedürlerin bir PDF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dosyası olarak kaydedildiğinden emin olun</a:t>
            </a:r>
            <a:endParaRPr sz="9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Defterler ve kayıtlar</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Mümkünse, muhasebe sistemlerimizdeki, üreticiyi ilgilendiren tüm ticari işlemleri ayırın. Ancak, birden çok üreticiyle veya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genel işimizle ilgili genel ve idari faaliyetlerimizin denetim kapsamına girebileceğini unutmayın.</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İç kontroller</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Sürecin etkili şekilde ilerlemesine olanak tanımak için finans ve muhasebe prosedürlerimizi protokollerde veya iş akışlarında belgeleyin. Bu, sorumlulukların bir çalışandan diğerine daha kolay aktarılmasına da olanak tanır.</a:t>
            </a:r>
          </a:p>
          <a:p>
            <a:pPr marL="200025">
              <a:lnSpc>
                <a:spcPct val="115000"/>
              </a:lnSpc>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Üretici sözleşmeleri ve politikaları</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Denetim talep etmeleri durumunda uyumluluk taahhütlerimizi ve yükümlülüklerimizi daha iyi anlamak için üreticilerimizle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olan sözleşmeleri inceleyin.</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Tüm gereklilikleri anladığımızdan ve bunlara uyduğumuzdan emin olmak için üreticilerimizin üçüncü taraf davranış kuralları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gibi politikalarını yeniden gözden geçirin.</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323822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tr-tr" sz="1800" b="1" dirty="0">
                <a:solidFill>
                  <a:srgbClr val="AACFD0"/>
                </a:solidFill>
                <a:latin typeface="Arial" panose="020B0604020202020204" pitchFamily="34" charset="0"/>
                <a:ea typeface="Helvetica"/>
                <a:cs typeface="Arial" panose="020B0604020202020204" pitchFamily="34" charset="0"/>
                <a:sym typeface="Helvetica"/>
              </a:rPr>
              <a:t>Denetim Hazırlığı ve Beklentileri </a:t>
            </a:r>
            <a:br>
              <a:rPr lang="en-US" sz="1800" b="1" dirty="0">
                <a:solidFill>
                  <a:srgbClr val="AACFD0"/>
                </a:solidFill>
                <a:latin typeface="Arial" panose="020B0604020202020204" pitchFamily="34" charset="0"/>
                <a:ea typeface="Helvetica"/>
                <a:cs typeface="Arial" panose="020B0604020202020204" pitchFamily="34" charset="0"/>
                <a:sym typeface="Helvetica"/>
              </a:rPr>
            </a:br>
            <a:r>
              <a:rPr lang="tr-tr" sz="1800" b="1" dirty="0">
                <a:solidFill>
                  <a:srgbClr val="AACFD0"/>
                </a:solidFill>
                <a:latin typeface="Arial" panose="020B0604020202020204" pitchFamily="34" charset="0"/>
                <a:ea typeface="Helvetica"/>
                <a:cs typeface="Arial" panose="020B0604020202020204" pitchFamily="34" charset="0"/>
                <a:sym typeface="Helvetica"/>
              </a:rPr>
              <a:t>(devamı)</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tr-tr" sz="1500" b="1" dirty="0">
                <a:solidFill>
                  <a:schemeClr val="bg2"/>
                </a:solidFill>
                <a:latin typeface="Arial" panose="020B0604020202020204" pitchFamily="34" charset="0"/>
                <a:ea typeface="Helvetica Neue"/>
                <a:cs typeface="Arial" panose="020B0604020202020204" pitchFamily="34" charset="0"/>
                <a:sym typeface="Helvetica Neue"/>
              </a:rPr>
              <a:t>Denetiminiz uzaktan yürütülüyorsa: </a:t>
            </a:r>
            <a:endParaRPr sz="1500" b="1"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750"/>
              </a:spcBef>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Deneyimi ekip sahadaymış gibi ele alın</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Denetim ekibi sahada size katılmasa da aynı amaçlarla benzer prosedürleri yürütmeye devam edecektir.</a:t>
            </a: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Denetim deneyimini, ekip sahadaymış gibi ele alırsanız denetim genel olarak sorunsuz ve faydalı bir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deneyim olacaktır.</a:t>
            </a:r>
            <a:endParaRPr sz="9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Taleplere zamanında yanıt vermeye devam edin</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Denetçilerden gelen taleplere, ofisinizde yanınızdalarmış gibi zamanında yanıt verin.</a:t>
            </a: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Bu, denetim ekibinin prosedürleri zamanında ve verimli bir şekilde tamamlamasını ve böylece rutin işimize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dönebilmemizi sağlayacaktır.</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buSzPts val="1600"/>
            </a:pPr>
            <a:r>
              <a:rPr lang="tr-tr" sz="1300" b="1" u="sng" dirty="0">
                <a:solidFill>
                  <a:schemeClr val="bg2"/>
                </a:solidFill>
                <a:latin typeface="Arial" panose="020B0604020202020204" pitchFamily="34" charset="0"/>
                <a:ea typeface="Helvetica Neue"/>
                <a:cs typeface="Arial" panose="020B0604020202020204" pitchFamily="34" charset="0"/>
                <a:sym typeface="Helvetica Neue"/>
              </a:rPr>
              <a:t>Mümkün olduğunda video konferans kullanın</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tr-tr" sz="1100" dirty="0">
                <a:solidFill>
                  <a:schemeClr val="bg2"/>
                </a:solidFill>
                <a:latin typeface="Arial" panose="020B0604020202020204" pitchFamily="34" charset="0"/>
                <a:ea typeface="Helvetica Neue"/>
                <a:cs typeface="Arial" panose="020B0604020202020204" pitchFamily="34" charset="0"/>
                <a:sym typeface="Helvetica Neue"/>
              </a:rPr>
              <a:t>Denetim ekibi yine de belirli paydaşlarla görüşmeler yapmak isteyecektir. Mümkünse, sadece telefona göre çok daha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tr-tr" sz="1100" dirty="0">
                <a:solidFill>
                  <a:schemeClr val="bg2"/>
                </a:solidFill>
                <a:latin typeface="Arial" panose="020B0604020202020204" pitchFamily="34" charset="0"/>
                <a:ea typeface="Helvetica Neue"/>
                <a:cs typeface="Arial" panose="020B0604020202020204" pitchFamily="34" charset="0"/>
                <a:sym typeface="Helvetica Neue"/>
              </a:rPr>
              <a:t>etkili olacağından yüz yüze bir etkileşim için video konferans teknolojisinden yararlanın.</a:t>
            </a:r>
          </a:p>
        </p:txBody>
      </p:sp>
    </p:spTree>
    <p:extLst>
      <p:ext uri="{BB962C8B-B14F-4D97-AF65-F5344CB8AC3E}">
        <p14:creationId xmlns:p14="http://schemas.microsoft.com/office/powerpoint/2010/main" val="29801606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2.xml><?xml version="1.0" encoding="utf-8"?>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8" ma:contentTypeDescription="Create a new document." ma:contentTypeScope="" ma:versionID="602a4e82dbddea2cf16ce700f543108c">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f0b423540b89977f3b6cf81a85947cc"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C9718-29B1-4F47-BF94-B92B05D49214}">
  <ds:schemaRefs>
    <ds:schemaRef ds:uri="http://purl.org/dc/elements/1.1/"/>
    <ds:schemaRef ds:uri="http://purl.org/dc/dcmitype/"/>
    <ds:schemaRef ds:uri="http://schemas.microsoft.com/office/2006/documentManagement/types"/>
    <ds:schemaRef ds:uri="http://www.w3.org/XML/1998/namespace"/>
    <ds:schemaRef ds:uri="http://schemas.microsoft.com/office/2006/metadata/properties"/>
    <ds:schemaRef ds:uri="http://purl.org/dc/terms/"/>
    <ds:schemaRef ds:uri="b79241f8-c8fe-441b-bad5-56514653fd5b"/>
    <ds:schemaRef ds:uri="http://schemas.microsoft.com/office/infopath/2007/PartnerControls"/>
    <ds:schemaRef ds:uri="http://schemas.openxmlformats.org/package/2006/metadata/core-properties"/>
    <ds:schemaRef ds:uri="417a1e4b-72df-449d-84f0-0965c6302828"/>
  </ds:schemaRefs>
</ds:datastoreItem>
</file>

<file path=customXml/itemProps2.xml><?xml version="1.0" encoding="utf-8"?>
<ds:datastoreItem xmlns:ds="http://schemas.openxmlformats.org/officeDocument/2006/customXml" ds:itemID="{2FFDEBAE-F1C8-4F58-931B-97667EF01E0A}">
  <ds:schemaRefs>
    <ds:schemaRef ds:uri="http://schemas.microsoft.com/sharepoint/v3/contenttype/forms"/>
  </ds:schemaRefs>
</ds:datastoreItem>
</file>

<file path=customXml/itemProps3.xml><?xml version="1.0" encoding="utf-8"?>
<ds:datastoreItem xmlns:ds="http://schemas.openxmlformats.org/officeDocument/2006/customXml" ds:itemID="{AEAF8F76-CBEE-49A5-AC4E-896FCCF020B4}"/>
</file>

<file path=docProps/app.xml><?xml version="1.0" encoding="utf-8"?>
<Properties xmlns="http://schemas.openxmlformats.org/officeDocument/2006/extended-properties" xmlns:vt="http://schemas.openxmlformats.org/officeDocument/2006/docPropsVTypes">
  <TotalTime>3402</TotalTime>
  <Words>1170</Words>
  <Application>Microsoft Office PowerPoint</Application>
  <PresentationFormat>On-screen Show (16:9)</PresentationFormat>
  <Paragraphs>101</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Wingdings</vt:lpstr>
      <vt:lpstr>Helvetica Neue</vt:lpstr>
      <vt:lpstr>Calibri</vt:lpstr>
      <vt:lpstr>Helvetica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Mirnaaz Peeyam</cp:lastModifiedBy>
  <cp:revision>45</cp:revision>
  <dcterms:modified xsi:type="dcterms:W3CDTF">2022-12-31T08:11:26Z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ies>
</file>