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2" r:id="rId8"/>
    <p:sldId id="266" r:id="rId9"/>
    <p:sldId id="263" r:id="rId10"/>
    <p:sldId id="264" r:id="rId11"/>
    <p:sldId id="265"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anose="020B060402020202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6433" autoAdjust="0"/>
  </p:normalViewPr>
  <p:slideViewPr>
    <p:cSldViewPr snapToGrid="0">
      <p:cViewPr varScale="1">
        <p:scale>
          <a:sx n="150" d="100"/>
          <a:sy n="150" d="100"/>
        </p:scale>
        <p:origin x="474"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614238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1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57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rPr lang="en-US"/>
              <a:t>Click to edit Master title style</a:t>
            </a:r>
          </a:p>
        </p:txBody>
      </p:sp>
      <p:sp>
        <p:nvSpPr>
          <p:cNvPr id="3" name="Date Placeholder 2"/>
          <p:cNvSpPr>
            <a:spLocks noGrp="1"/>
          </p:cNvSpPr>
          <p:nvPr>
            <p:ph type="dt" idx="10"/>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es-ES" sz="1400" b="1" dirty="0">
                <a:solidFill>
                  <a:srgbClr val="AACFD0"/>
                </a:solidFill>
                <a:latin typeface="Helvetica"/>
                <a:ea typeface="Helvetica"/>
                <a:cs typeface="Helvetica"/>
                <a:sym typeface="Helvetica"/>
              </a:rPr>
              <a:t>Derechos y expectativas de la auditoría</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
        <p:nvSpPr>
          <p:cNvPr id="56" name="Google Shape;56;p13"/>
          <p:cNvSpPr txBox="1"/>
          <p:nvPr/>
        </p:nvSpPr>
        <p:spPr>
          <a:xfrm>
            <a:off x="45076" y="4904213"/>
            <a:ext cx="3917324"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ES" sz="1100" dirty="0">
                <a:solidFill>
                  <a:srgbClr val="34495E"/>
                </a:solidFill>
                <a:latin typeface="+mn-lt"/>
                <a:ea typeface="Helvetica Neue Light"/>
                <a:cs typeface="Helvetica Neue Light"/>
                <a:sym typeface="Helvetica Neue Light"/>
              </a:rPr>
              <a:t>Capacitación sobre</a:t>
            </a:r>
            <a:r>
              <a:rPr lang="es-ES" sz="1100" baseline="0" dirty="0">
                <a:solidFill>
                  <a:srgbClr val="34495E"/>
                </a:solidFill>
                <a:latin typeface="+mn-lt"/>
                <a:ea typeface="Helvetica Neue Light"/>
                <a:cs typeface="Helvetica Neue Light"/>
                <a:sym typeface="Helvetica Neue Light"/>
              </a:rPr>
              <a:t> derechos y </a:t>
            </a:r>
            <a:r>
              <a:rPr lang="es-ES" sz="1100" dirty="0">
                <a:solidFill>
                  <a:srgbClr val="34495E"/>
                </a:solidFill>
                <a:latin typeface="+mn-lt"/>
                <a:ea typeface="Helvetica Neue Light"/>
                <a:cs typeface="Helvetica Neue Light"/>
                <a:sym typeface="Helvetica Neue Light"/>
              </a:rPr>
              <a:t>expectativasde la auditoría</a:t>
            </a:r>
            <a:endParaRPr sz="1100" dirty="0">
              <a:solidFill>
                <a:srgbClr val="34495E"/>
              </a:solidFill>
              <a:latin typeface="+mn-lt"/>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mn-lt"/>
              </a:rPr>
              <a:t>1</a:t>
            </a:fld>
            <a:endParaRPr dirty="0">
              <a:latin typeface="+mn-lt"/>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0"/>
            <a:ext cx="6218356" cy="1027427"/>
            <a:chOff x="430094" y="670150"/>
            <a:chExt cx="6218356" cy="1027427"/>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0"/>
              <a:ext cx="5705150" cy="10274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es-ES" sz="1000" b="1" dirty="0">
                  <a:solidFill>
                    <a:schemeClr val="dk2"/>
                  </a:solidFill>
                  <a:latin typeface="+mn-lt"/>
                  <a:ea typeface="Helvetica"/>
                  <a:cs typeface="Helvetica"/>
                  <a:sym typeface="Helvetica"/>
                </a:rPr>
                <a:t>Descripción</a:t>
              </a:r>
              <a:endParaRPr sz="1000" b="1" dirty="0">
                <a:solidFill>
                  <a:schemeClr val="dk2"/>
                </a:solidFill>
                <a:latin typeface="+mn-lt"/>
                <a:ea typeface="Helvetica"/>
                <a:cs typeface="Helvetica"/>
                <a:sym typeface="Helvetica"/>
              </a:endParaRPr>
            </a:p>
            <a:p>
              <a:pPr lvl="0">
                <a:spcBef>
                  <a:spcPts val="800"/>
                </a:spcBef>
                <a:buSzPts val="1100"/>
              </a:pPr>
              <a:r>
                <a:rPr lang="es-ES" sz="1000" dirty="0">
                  <a:solidFill>
                    <a:schemeClr val="dk1"/>
                  </a:solidFill>
                  <a:latin typeface="+mn-lt"/>
                  <a:ea typeface="Helvetica"/>
                  <a:cs typeface="Helvetica"/>
                  <a:sym typeface="Helvetica"/>
                </a:rPr>
                <a:t>La capacitación sobre derechos y expectativas de la auditoría  proporcionará a los </a:t>
              </a:r>
              <a:r>
                <a:rPr lang="es-ES" sz="1000" dirty="0">
                  <a:solidFill>
                    <a:schemeClr val="dk1"/>
                  </a:solidFill>
                  <a:latin typeface="+mn-lt"/>
                  <a:cs typeface="Helvetica"/>
                  <a:sym typeface="Helvetica"/>
                </a:rPr>
                <a:t>propietarios del distribuid</a:t>
              </a:r>
              <a:r>
                <a:rPr lang="es-ES" sz="1000" dirty="0">
                  <a:solidFill>
                    <a:schemeClr val="dk1"/>
                  </a:solidFill>
                  <a:latin typeface="+mn-lt"/>
                  <a:ea typeface="Helvetica"/>
                  <a:cs typeface="Helvetica"/>
                  <a:sym typeface="Helvetica"/>
                </a:rPr>
                <a:t>or/</a:t>
              </a:r>
              <a:r>
                <a:rPr lang="es-ES" sz="1000" dirty="0">
                  <a:solidFill>
                    <a:schemeClr val="dk1"/>
                  </a:solidFill>
                  <a:latin typeface="+mn-lt"/>
                  <a:cs typeface="Helvetica"/>
                  <a:sym typeface="Helvetica"/>
                </a:rPr>
                <a:t>agente y a sus directivos </a:t>
              </a:r>
              <a:r>
                <a:rPr lang="es-ES" sz="1000" dirty="0">
                  <a:solidFill>
                    <a:schemeClr val="dk1"/>
                  </a:solidFill>
                  <a:latin typeface="+mn-lt"/>
                  <a:ea typeface="Helvetica"/>
                  <a:cs typeface="Helvetica"/>
                  <a:sym typeface="Helvetica"/>
                </a:rPr>
                <a:t>un mayor entendimiento de lo que significa ser auditado </a:t>
              </a:r>
              <a:r>
                <a:rPr lang="es-ES" sz="1000" dirty="0">
                  <a:solidFill>
                    <a:schemeClr val="dk1"/>
                  </a:solidFill>
                  <a:latin typeface="+mn-lt"/>
                  <a:cs typeface="Helvetica"/>
                  <a:sym typeface="Helvetica"/>
                </a:rPr>
                <a:t>(bien por el fabricante o por un auditor externo asignado), </a:t>
              </a:r>
              <a:r>
                <a:rPr lang="es-ES" sz="1000" dirty="0">
                  <a:solidFill>
                    <a:schemeClr val="dk1"/>
                  </a:solidFill>
                  <a:latin typeface="+mn-lt"/>
                  <a:ea typeface="Helvetica"/>
                  <a:cs typeface="Helvetica"/>
                  <a:sym typeface="Helvetica"/>
                </a:rPr>
                <a:t>cómo prepararse y qué esperar durante </a:t>
              </a:r>
              <a:r>
                <a:rPr lang="es-ES" sz="1000" dirty="0">
                  <a:solidFill>
                    <a:schemeClr val="dk1"/>
                  </a:solidFill>
                  <a:latin typeface="+mn-lt"/>
                  <a:cs typeface="Helvetica"/>
                  <a:sym typeface="Helvetica"/>
                </a:rPr>
                <a:t>la misma.</a:t>
              </a:r>
            </a:p>
            <a:p>
              <a:pPr marL="0" marR="0" lvl="0" indent="0" algn="l" rtl="0">
                <a:lnSpc>
                  <a:spcPct val="100000"/>
                </a:lnSpc>
                <a:spcBef>
                  <a:spcPts val="800"/>
                </a:spcBef>
                <a:spcAft>
                  <a:spcPts val="0"/>
                </a:spcAft>
                <a:buSzPts val="1100"/>
                <a:buNone/>
              </a:pPr>
              <a:endParaRPr sz="1000" b="1" dirty="0">
                <a:solidFill>
                  <a:srgbClr val="34495E"/>
                </a:solidFill>
                <a:latin typeface="+mn-lt"/>
                <a:ea typeface="Helvetica"/>
                <a:cs typeface="Helvetica"/>
                <a:sym typeface="Helvetica"/>
              </a:endParaRPr>
            </a:p>
            <a:p>
              <a:pPr marL="0" marR="0" lvl="0" indent="0" algn="l" rtl="0">
                <a:lnSpc>
                  <a:spcPct val="107000"/>
                </a:lnSpc>
                <a:spcBef>
                  <a:spcPts val="800"/>
                </a:spcBef>
                <a:spcAft>
                  <a:spcPts val="0"/>
                </a:spcAft>
                <a:buNone/>
              </a:pPr>
              <a:r>
                <a:rPr lang="es-ES" sz="1000" i="0" u="none" strike="noStrike" cap="none" dirty="0">
                  <a:solidFill>
                    <a:srgbClr val="000000"/>
                  </a:solidFill>
                  <a:latin typeface="+mn-lt"/>
                  <a:ea typeface="Helvetica"/>
                  <a:cs typeface="Helvetica"/>
                  <a:sym typeface="Helvetica"/>
                </a:rPr>
                <a:t> </a:t>
              </a:r>
              <a:endParaRPr sz="1000" i="0" u="none" strike="noStrike" cap="none" dirty="0">
                <a:solidFill>
                  <a:srgbClr val="000000"/>
                </a:solidFill>
                <a:latin typeface="+mn-lt"/>
                <a:ea typeface="Helvetica"/>
                <a:cs typeface="Helvetica"/>
                <a:sym typeface="Helvetica"/>
              </a:endParaRPr>
            </a:p>
            <a:p>
              <a:pPr marL="0" marR="0" lvl="0" indent="0" algn="l" rtl="0">
                <a:lnSpc>
                  <a:spcPct val="107000"/>
                </a:lnSpc>
                <a:spcBef>
                  <a:spcPts val="800"/>
                </a:spcBef>
                <a:spcAft>
                  <a:spcPts val="0"/>
                </a:spcAft>
                <a:buNone/>
              </a:pPr>
              <a:r>
                <a:rPr lang="es-ES" sz="1000" b="1" i="0" u="none" strike="noStrike" cap="none" dirty="0">
                  <a:solidFill>
                    <a:srgbClr val="34495E"/>
                  </a:solidFill>
                  <a:latin typeface="+mn-lt"/>
                  <a:ea typeface="Helvetica"/>
                  <a:cs typeface="Helvetica"/>
                  <a:sym typeface="Helvetica"/>
                </a:rPr>
                <a:t> </a:t>
              </a:r>
              <a:endParaRPr sz="1000" i="0" u="none" strike="noStrike" cap="none" dirty="0">
                <a:solidFill>
                  <a:srgbClr val="000000"/>
                </a:solidFill>
                <a:latin typeface="+mn-lt"/>
                <a:ea typeface="Helvetica"/>
                <a:cs typeface="Helvetica"/>
                <a:sym typeface="Helvetica"/>
              </a:endParaRPr>
            </a:p>
            <a:p>
              <a:pPr marL="0" marR="0" lvl="0" indent="0" algn="l" rtl="0">
                <a:lnSpc>
                  <a:spcPct val="107000"/>
                </a:lnSpc>
                <a:spcBef>
                  <a:spcPts val="800"/>
                </a:spcBef>
                <a:spcAft>
                  <a:spcPts val="0"/>
                </a:spcAft>
                <a:buNone/>
              </a:pPr>
              <a:r>
                <a:rPr lang="es-ES" sz="1000" b="1" i="0" u="none" strike="noStrike" cap="none" dirty="0">
                  <a:solidFill>
                    <a:srgbClr val="34495E"/>
                  </a:solidFill>
                  <a:latin typeface="+mn-lt"/>
                  <a:ea typeface="Helvetica"/>
                  <a:cs typeface="Helvetica"/>
                  <a:sym typeface="Helvetica"/>
                </a:rPr>
                <a:t> </a:t>
              </a:r>
              <a:endParaRPr sz="1000" i="0" u="none" strike="noStrike" cap="none" dirty="0">
                <a:solidFill>
                  <a:srgbClr val="000000"/>
                </a:solidFill>
                <a:latin typeface="+mn-lt"/>
                <a:ea typeface="Helvetica"/>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es-ES" sz="1000" b="1" dirty="0">
                  <a:solidFill>
                    <a:schemeClr val="dk2"/>
                  </a:solidFill>
                  <a:latin typeface="+mn-lt"/>
                  <a:ea typeface="Helvetica"/>
                  <a:cs typeface="Helvetica"/>
                  <a:sym typeface="Helvetica"/>
                </a:rPr>
                <a:t>Instrucciones</a:t>
              </a:r>
              <a:endParaRPr sz="1000" dirty="0">
                <a:solidFill>
                  <a:schemeClr val="dk2"/>
                </a:solidFill>
                <a:latin typeface="+mn-lt"/>
                <a:ea typeface="Helvetica"/>
                <a:cs typeface="Helvetica"/>
                <a:sym typeface="Helvetica"/>
              </a:endParaRPr>
            </a:p>
            <a:p>
              <a:pPr marL="457200" lvl="0" indent="-292100">
                <a:lnSpc>
                  <a:spcPct val="115000"/>
                </a:lnSpc>
                <a:buClr>
                  <a:schemeClr val="dk1"/>
                </a:buClr>
                <a:buSzPts val="1000"/>
                <a:buFont typeface="Helvetica"/>
                <a:buAutoNum type="arabicPeriod"/>
              </a:pPr>
              <a:r>
                <a:rPr lang="es-ES" sz="1000" dirty="0">
                  <a:solidFill>
                    <a:schemeClr val="dk1"/>
                  </a:solidFill>
                  <a:latin typeface="+mn-lt"/>
                  <a:ea typeface="Helvetica"/>
                  <a:cs typeface="Helvetica"/>
                  <a:sym typeface="Helvetica"/>
                </a:rPr>
                <a:t>Asegúrese de que los empleados que corresponde reciban y comprendan </a:t>
              </a:r>
              <a:br>
                <a:rPr lang="es-ES" sz="1000" dirty="0">
                  <a:solidFill>
                    <a:schemeClr val="dk1"/>
                  </a:solidFill>
                  <a:latin typeface="+mn-lt"/>
                  <a:ea typeface="Helvetica"/>
                  <a:cs typeface="Helvetica"/>
                  <a:sym typeface="Helvetica"/>
                </a:rPr>
              </a:br>
              <a:r>
                <a:rPr lang="es-ES" sz="1000" dirty="0">
                  <a:solidFill>
                    <a:schemeClr val="dk1"/>
                  </a:solidFill>
                  <a:latin typeface="+mn-lt"/>
                  <a:ea typeface="Helvetica"/>
                  <a:cs typeface="Helvetica"/>
                  <a:sym typeface="Helvetica"/>
                </a:rPr>
                <a:t>la capacitación sobre derechos y expectativas de la auditoría.</a:t>
              </a:r>
            </a:p>
            <a:p>
              <a:pPr marL="457200" lvl="0" indent="-292100">
                <a:lnSpc>
                  <a:spcPct val="115000"/>
                </a:lnSpc>
                <a:buClr>
                  <a:schemeClr val="dk1"/>
                </a:buClr>
                <a:buSzPts val="1000"/>
                <a:buFont typeface="Helvetica"/>
                <a:buAutoNum type="arabicPeriod"/>
              </a:pPr>
              <a:r>
                <a:rPr lang="es-ES" sz="1000" dirty="0">
                  <a:solidFill>
                    <a:schemeClr val="dk1"/>
                  </a:solidFill>
                  <a:latin typeface="+mn-lt"/>
                  <a:ea typeface="Helvetica"/>
                  <a:cs typeface="Helvetica"/>
                  <a:sym typeface="Helvetica"/>
                </a:rPr>
                <a:t>Asegúrese de que todos los empleados responsables de comunicarse y proveer información a auditores estén familiarizados con las expectativas de cumplimiento </a:t>
              </a:r>
              <a:br>
                <a:rPr lang="es-ES" sz="1000" dirty="0">
                  <a:solidFill>
                    <a:schemeClr val="dk1"/>
                  </a:solidFill>
                  <a:latin typeface="+mn-lt"/>
                  <a:ea typeface="Helvetica"/>
                  <a:cs typeface="Helvetica"/>
                  <a:sym typeface="Helvetica"/>
                </a:rPr>
              </a:br>
              <a:r>
                <a:rPr lang="es-ES" sz="1000" dirty="0">
                  <a:solidFill>
                    <a:schemeClr val="dk1"/>
                  </a:solidFill>
                  <a:latin typeface="+mn-lt"/>
                  <a:ea typeface="Helvetica"/>
                  <a:cs typeface="Helvetica"/>
                  <a:sym typeface="Helvetica"/>
                </a:rPr>
                <a:t>de los requisitos de la auditoría.</a:t>
              </a:r>
              <a:endParaRPr sz="1000" dirty="0">
                <a:solidFill>
                  <a:schemeClr val="dk1"/>
                </a:solidFill>
                <a:latin typeface="+mn-lt"/>
                <a:ea typeface="Helvetica"/>
                <a:cs typeface="Helvetica"/>
                <a:sym typeface="Helvetica"/>
              </a:endParaRPr>
            </a:p>
            <a:p>
              <a:pPr marL="0" marR="0" lvl="0" indent="0" algn="l" rtl="0">
                <a:lnSpc>
                  <a:spcPct val="115000"/>
                </a:lnSpc>
                <a:spcBef>
                  <a:spcPts val="800"/>
                </a:spcBef>
                <a:spcAft>
                  <a:spcPts val="0"/>
                </a:spcAft>
                <a:buNone/>
              </a:pPr>
              <a:endParaRPr sz="1000" dirty="0">
                <a:solidFill>
                  <a:srgbClr val="34495E"/>
                </a:solidFill>
                <a:latin typeface="+mn-lt"/>
                <a:ea typeface="Helvetica"/>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82709"/>
            <a:ext cx="6169619" cy="888982"/>
            <a:chOff x="426874" y="1679788"/>
            <a:chExt cx="6169619"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72975" y="1679788"/>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es-ES" sz="1000" b="1" dirty="0">
                  <a:solidFill>
                    <a:schemeClr val="dk2"/>
                  </a:solidFill>
                  <a:latin typeface="+mn-lt"/>
                  <a:ea typeface="Helvetica"/>
                  <a:cs typeface="Helvetica"/>
                  <a:sym typeface="Helvetica"/>
                </a:rPr>
                <a:t>¿Esto de qué manera lo beneficia?</a:t>
              </a:r>
              <a:endParaRPr sz="1000" b="1" dirty="0">
                <a:solidFill>
                  <a:schemeClr val="dk2"/>
                </a:solidFill>
                <a:latin typeface="+mn-lt"/>
                <a:ea typeface="Helvetica"/>
                <a:cs typeface="Helvetica"/>
                <a:sym typeface="Helvetica"/>
              </a:endParaRPr>
            </a:p>
            <a:p>
              <a:pPr lvl="0">
                <a:lnSpc>
                  <a:spcPct val="115000"/>
                </a:lnSpc>
                <a:buSzPts val="1100"/>
              </a:pPr>
              <a:r>
                <a:rPr lang="es-ES" sz="1000" dirty="0">
                  <a:solidFill>
                    <a:schemeClr val="dk1"/>
                  </a:solidFill>
                  <a:latin typeface="+mn-lt"/>
                  <a:ea typeface="Helvetica"/>
                  <a:cs typeface="Helvetica"/>
                  <a:sym typeface="Helvetica"/>
                </a:rPr>
                <a:t>Esta capacitación lo ayudará a entender de mejor manera el proceso general de auditoría, </a:t>
              </a:r>
              <a:br>
                <a:rPr lang="es-ES" sz="1000" dirty="0">
                  <a:solidFill>
                    <a:schemeClr val="dk1"/>
                  </a:solidFill>
                  <a:latin typeface="+mn-lt"/>
                  <a:ea typeface="Helvetica"/>
                  <a:cs typeface="Helvetica"/>
                  <a:sym typeface="Helvetica"/>
                </a:rPr>
              </a:br>
              <a:r>
                <a:rPr lang="es-ES" sz="1000" dirty="0">
                  <a:solidFill>
                    <a:schemeClr val="dk1"/>
                  </a:solidFill>
                  <a:latin typeface="+mn-lt"/>
                  <a:ea typeface="Helvetica"/>
                  <a:cs typeface="Helvetica"/>
                  <a:sym typeface="Helvetica"/>
                </a:rPr>
                <a:t>al mismo tiempo que lo ayudará a prepararse para una auditoría exitosa, le permitirá sufrir </a:t>
              </a:r>
              <a:br>
                <a:rPr lang="es-ES" sz="1000" dirty="0">
                  <a:solidFill>
                    <a:schemeClr val="dk1"/>
                  </a:solidFill>
                  <a:latin typeface="+mn-lt"/>
                  <a:ea typeface="Helvetica"/>
                  <a:cs typeface="Helvetica"/>
                  <a:sym typeface="Helvetica"/>
                </a:rPr>
              </a:br>
              <a:r>
                <a:rPr lang="es-ES" sz="1000" dirty="0">
                  <a:solidFill>
                    <a:schemeClr val="dk1"/>
                  </a:solidFill>
                  <a:latin typeface="+mn-lt"/>
                  <a:ea typeface="Helvetica"/>
                  <a:cs typeface="Helvetica"/>
                  <a:sym typeface="Helvetica"/>
                </a:rPr>
                <a:t>la menor interrupción de su negocio y mejorar sus relaciones con los fabricantes.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774154"/>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s-ES" sz="1000" b="1" i="0" u="none" strike="noStrike" cap="none" dirty="0">
                  <a:solidFill>
                    <a:schemeClr val="dk2"/>
                  </a:solidFill>
                  <a:latin typeface="+mn-lt"/>
                  <a:ea typeface="Helvetica Neue"/>
                  <a:cs typeface="Helvetica Neue"/>
                  <a:sym typeface="Helvetica Neue"/>
                </a:rPr>
                <a:t>Otra documentación para tener en cuenta</a:t>
              </a:r>
              <a:endParaRPr sz="1000" b="0" i="0" u="none" strike="noStrike" cap="none" dirty="0">
                <a:solidFill>
                  <a:schemeClr val="dk2"/>
                </a:solidFill>
                <a:latin typeface="+mn-lt"/>
                <a:ea typeface="Cambria"/>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s-ES" sz="1000" dirty="0">
                  <a:solidFill>
                    <a:schemeClr val="dk1"/>
                  </a:solidFill>
                  <a:latin typeface="+mn-lt"/>
                  <a:ea typeface="Helvetica"/>
                  <a:cs typeface="Helvetica" panose="020B0604020202020204" pitchFamily="34" charset="0"/>
                  <a:sym typeface="Helvetica"/>
                </a:rPr>
                <a:t> Código de Conducta</a:t>
              </a:r>
              <a:endParaRPr sz="1000" dirty="0">
                <a:solidFill>
                  <a:schemeClr val="dk1"/>
                </a:solidFill>
                <a:latin typeface="+mn-lt"/>
                <a:ea typeface="Helvetica"/>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s-ES" sz="1000" dirty="0">
                  <a:solidFill>
                    <a:schemeClr val="dk1"/>
                  </a:solidFill>
                  <a:latin typeface="+mn-lt"/>
                  <a:ea typeface="Helvetica Neue"/>
                  <a:cs typeface="Helvetica" panose="020B0604020202020204" pitchFamily="34" charset="0"/>
                  <a:sym typeface="Helvetica Neue"/>
                </a:rPr>
                <a:t> Guía de Libros y Registros</a:t>
              </a:r>
            </a:p>
            <a:p>
              <a:pPr marL="184150" lvl="1" indent="-171450">
                <a:lnSpc>
                  <a:spcPct val="114000"/>
                </a:lnSpc>
                <a:buClr>
                  <a:schemeClr val="bg2"/>
                </a:buClr>
                <a:buSzPct val="150000"/>
                <a:buFont typeface="Wingdings" panose="05000000000000000000" pitchFamily="2" charset="2"/>
                <a:buChar char=""/>
              </a:pPr>
              <a:r>
                <a:rPr lang="es-ES" sz="1000" i="0" u="none" strike="noStrike" cap="none" dirty="0">
                  <a:solidFill>
                    <a:schemeClr val="tx1"/>
                  </a:solidFill>
                  <a:latin typeface="+mn-lt"/>
                  <a:ea typeface="Helvetica Neue"/>
                  <a:cs typeface="Helvetica Neue"/>
                  <a:sym typeface="Helvetica Neue"/>
                </a:rPr>
                <a:t> Capacitación </a:t>
              </a:r>
              <a:r>
                <a:rPr lang="es-ES" sz="1000" b="0" i="0" u="none" strike="noStrike" cap="none" dirty="0">
                  <a:solidFill>
                    <a:schemeClr val="dk1"/>
                  </a:solidFill>
                  <a:latin typeface="+mn-lt"/>
                  <a:ea typeface="Cambria"/>
                  <a:cs typeface="Helvetica" panose="020B0604020202020204" pitchFamily="34" charset="0"/>
                  <a:sym typeface="Helvetica Neue"/>
                </a:rPr>
                <a:t>antisoborno y anticorrupción</a:t>
              </a:r>
              <a:endParaRPr sz="1200" b="0" i="0" u="none" strike="noStrike" cap="none" dirty="0">
                <a:solidFill>
                  <a:schemeClr val="dk1"/>
                </a:solidFill>
                <a:latin typeface="+mn-lt"/>
                <a:ea typeface="Cambria"/>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mn-lt"/>
              <a:ea typeface="Calibri"/>
              <a:cs typeface="Calibri"/>
              <a:sym typeface="Calibri"/>
            </a:endParaRPr>
          </a:p>
        </p:txBody>
      </p:sp>
      <p:sp>
        <p:nvSpPr>
          <p:cNvPr id="212" name="Google Shape;212;p36"/>
          <p:cNvSpPr txBox="1"/>
          <p:nvPr/>
        </p:nvSpPr>
        <p:spPr>
          <a:xfrm>
            <a:off x="2072869" y="-18710"/>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s-ES" sz="1600" b="1" dirty="0">
                <a:solidFill>
                  <a:srgbClr val="AACFD0"/>
                </a:solidFill>
                <a:latin typeface="+mn-lt"/>
                <a:ea typeface="Helvetica"/>
                <a:cs typeface="Helvetica"/>
                <a:sym typeface="Helvetica"/>
              </a:rPr>
              <a:t>Capacitación sobre derechos </a:t>
            </a:r>
            <a:br>
              <a:rPr lang="es-ES" sz="1600" b="1" dirty="0">
                <a:solidFill>
                  <a:srgbClr val="AACFD0"/>
                </a:solidFill>
                <a:latin typeface="+mn-lt"/>
                <a:ea typeface="Helvetica"/>
                <a:cs typeface="Helvetica"/>
                <a:sym typeface="Helvetica"/>
              </a:rPr>
            </a:br>
            <a:r>
              <a:rPr lang="es-ES" sz="1600" b="1" dirty="0">
                <a:solidFill>
                  <a:srgbClr val="AACFD0"/>
                </a:solidFill>
                <a:latin typeface="+mn-lt"/>
                <a:ea typeface="Helvetica"/>
                <a:cs typeface="Helvetica"/>
                <a:sym typeface="Helvetica"/>
              </a:rPr>
              <a:t>y expectativas de la auditoría</a:t>
            </a:r>
            <a:endParaRPr sz="1600" b="1" dirty="0">
              <a:solidFill>
                <a:srgbClr val="AACFD0"/>
              </a:solidFill>
              <a:latin typeface="+mn-lt"/>
              <a:ea typeface="Helvetica"/>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mn-lt"/>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mn-lt"/>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mn-lt"/>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es-ES" sz="2700" b="1" dirty="0">
                <a:solidFill>
                  <a:schemeClr val="lt1"/>
                </a:solidFill>
                <a:latin typeface="+mn-lt"/>
                <a:ea typeface="Helvetica Neue"/>
                <a:cs typeface="Helvetica Neue"/>
                <a:sym typeface="Helvetica Neue"/>
              </a:rPr>
              <a:t>Derechos y expectativas </a:t>
            </a:r>
            <a:br>
              <a:rPr lang="es-ES" sz="2700" b="1" dirty="0">
                <a:solidFill>
                  <a:schemeClr val="lt1"/>
                </a:solidFill>
                <a:latin typeface="+mn-lt"/>
                <a:ea typeface="Helvetica Neue"/>
                <a:cs typeface="Helvetica Neue"/>
                <a:sym typeface="Helvetica Neue"/>
              </a:rPr>
            </a:br>
            <a:r>
              <a:rPr lang="es-ES" sz="2700" b="1" dirty="0">
                <a:solidFill>
                  <a:schemeClr val="lt1"/>
                </a:solidFill>
                <a:latin typeface="+mn-lt"/>
                <a:ea typeface="Helvetica Neue"/>
                <a:cs typeface="Helvetica Neue"/>
                <a:sym typeface="Helvetica Neue"/>
              </a:rPr>
              <a:t>de la auditoría</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s-ES" sz="1800" b="1" dirty="0">
                <a:solidFill>
                  <a:srgbClr val="AACFD0"/>
                </a:solidFill>
                <a:latin typeface="+mn-lt"/>
                <a:ea typeface="Helvetica"/>
                <a:cs typeface="Helvetica"/>
                <a:sym typeface="Helvetica"/>
              </a:rPr>
              <a:t>Introducción</a:t>
            </a:r>
            <a:endParaRPr sz="1800" b="1" dirty="0">
              <a:solidFill>
                <a:srgbClr val="AACFD0"/>
              </a:solidFill>
              <a:latin typeface="+mn-lt"/>
              <a:ea typeface="Helvetica"/>
              <a:cs typeface="Helvetica"/>
              <a:sym typeface="Helvetica"/>
            </a:endParaRPr>
          </a:p>
        </p:txBody>
      </p:sp>
      <p:sp>
        <p:nvSpPr>
          <p:cNvPr id="7" name="Google Shape;175;p26"/>
          <p:cNvSpPr txBox="1">
            <a:spLocks noGrp="1"/>
          </p:cNvSpPr>
          <p:nvPr>
            <p:ph type="body" idx="1"/>
          </p:nvPr>
        </p:nvSpPr>
        <p:spPr>
          <a:xfrm>
            <a:off x="221510" y="703386"/>
            <a:ext cx="8700979" cy="4253625"/>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es-ES" sz="1300" b="1" dirty="0">
                <a:solidFill>
                  <a:schemeClr val="bg2"/>
                </a:solidFill>
                <a:latin typeface="+mn-lt"/>
                <a:cs typeface="Helvetica" panose="020B0604020202020204" pitchFamily="34" charset="0"/>
              </a:rPr>
              <a:t>¿Por qué estamos siendo auditados? </a:t>
            </a:r>
            <a:endParaRPr sz="1300" b="1" dirty="0">
              <a:solidFill>
                <a:schemeClr val="bg2"/>
              </a:solidFill>
              <a:latin typeface="+mn-lt"/>
              <a:cs typeface="Helvetica" panose="020B0604020202020204" pitchFamily="34" charset="0"/>
            </a:endParaRPr>
          </a:p>
          <a:p>
            <a:pPr marL="342900" indent="0">
              <a:lnSpc>
                <a:spcPct val="100000"/>
              </a:lnSpc>
              <a:spcBef>
                <a:spcPts val="0"/>
              </a:spcBef>
              <a:buSzPts val="1100"/>
              <a:buNone/>
            </a:pPr>
            <a:r>
              <a:rPr lang="es-ES" sz="1100" dirty="0">
                <a:solidFill>
                  <a:schemeClr val="bg2"/>
                </a:solidFill>
                <a:latin typeface="+mn-lt"/>
                <a:cs typeface="Helvetica" panose="020B0604020202020204" pitchFamily="34" charset="0"/>
              </a:rPr>
              <a:t>Los fabricantes ejercen derechos de auditoría para garantizar un cumplimiento general por parte de terceros (socios comerciales) y para ayudar a identificar y mitigar riesgos potenciales. En la mayoría de los casos, las auditorías son realizadas para fomentar una mejor y más eficiente relación comercial entre el fabricante y sus terceros. Normalmente, los acuerdos entre canales indirectos y fabricantes incluirán una cláusula de “</a:t>
            </a:r>
            <a:r>
              <a:rPr lang="en-US" sz="1100" dirty="0">
                <a:solidFill>
                  <a:schemeClr val="bg2"/>
                </a:solidFill>
                <a:latin typeface="+mn-lt"/>
                <a:cs typeface="Helvetica" panose="020B0604020202020204" pitchFamily="34" charset="0"/>
              </a:rPr>
              <a:t>derechos de auditor</a:t>
            </a:r>
            <a:r>
              <a:rPr lang="es-ES" sz="1100" dirty="0" err="1">
                <a:solidFill>
                  <a:schemeClr val="bg2"/>
                </a:solidFill>
                <a:latin typeface="+mn-lt"/>
                <a:cs typeface="Helvetica" panose="020B0604020202020204" pitchFamily="34" charset="0"/>
              </a:rPr>
              <a:t>ía</a:t>
            </a:r>
            <a:r>
              <a:rPr lang="en-US" sz="1100" dirty="0">
                <a:solidFill>
                  <a:schemeClr val="bg2"/>
                </a:solidFill>
                <a:latin typeface="+mn-lt"/>
                <a:cs typeface="Helvetica" panose="020B0604020202020204" pitchFamily="34" charset="0"/>
              </a:rPr>
              <a:t>” que </a:t>
            </a:r>
            <a:r>
              <a:rPr lang="en-US" sz="1100" dirty="0" err="1">
                <a:solidFill>
                  <a:schemeClr val="bg2"/>
                </a:solidFill>
                <a:latin typeface="+mn-lt"/>
                <a:cs typeface="Helvetica" panose="020B0604020202020204" pitchFamily="34" charset="0"/>
              </a:rPr>
              <a:t>confirman</a:t>
            </a:r>
            <a:r>
              <a:rPr lang="en-US" sz="1100" dirty="0">
                <a:solidFill>
                  <a:schemeClr val="bg2"/>
                </a:solidFill>
                <a:latin typeface="+mn-lt"/>
                <a:cs typeface="Helvetica" panose="020B0604020202020204" pitchFamily="34" charset="0"/>
              </a:rPr>
              <a:t> la </a:t>
            </a:r>
            <a:r>
              <a:rPr lang="en-US" sz="1100" dirty="0" err="1">
                <a:solidFill>
                  <a:schemeClr val="bg2"/>
                </a:solidFill>
                <a:latin typeface="+mn-lt"/>
                <a:cs typeface="Helvetica" panose="020B0604020202020204" pitchFamily="34" charset="0"/>
              </a:rPr>
              <a:t>predisposición</a:t>
            </a:r>
            <a:r>
              <a:rPr lang="en-US" sz="1100" dirty="0">
                <a:solidFill>
                  <a:schemeClr val="bg2"/>
                </a:solidFill>
                <a:latin typeface="+mn-lt"/>
                <a:cs typeface="Helvetica" panose="020B0604020202020204" pitchFamily="34" charset="0"/>
              </a:rPr>
              <a:t> del canal </a:t>
            </a:r>
            <a:r>
              <a:rPr lang="en-US" sz="1100" dirty="0" err="1">
                <a:solidFill>
                  <a:schemeClr val="bg2"/>
                </a:solidFill>
                <a:latin typeface="+mn-lt"/>
                <a:cs typeface="Helvetica" panose="020B0604020202020204" pitchFamily="34" charset="0"/>
              </a:rPr>
              <a:t>indirecto</a:t>
            </a:r>
            <a:r>
              <a:rPr lang="en-US" sz="1100" dirty="0">
                <a:solidFill>
                  <a:schemeClr val="bg2"/>
                </a:solidFill>
                <a:latin typeface="+mn-lt"/>
                <a:cs typeface="Helvetica" panose="020B0604020202020204" pitchFamily="34" charset="0"/>
              </a:rPr>
              <a:t> a </a:t>
            </a:r>
            <a:r>
              <a:rPr lang="en-US" sz="1100" dirty="0" err="1">
                <a:solidFill>
                  <a:schemeClr val="bg2"/>
                </a:solidFill>
                <a:latin typeface="+mn-lt"/>
                <a:cs typeface="Helvetica" panose="020B0604020202020204" pitchFamily="34" charset="0"/>
              </a:rPr>
              <a:t>cumplir</a:t>
            </a:r>
            <a:r>
              <a:rPr lang="en-US" sz="1100" dirty="0">
                <a:solidFill>
                  <a:schemeClr val="bg2"/>
                </a:solidFill>
                <a:latin typeface="+mn-lt"/>
                <a:cs typeface="Helvetica" panose="020B0604020202020204" pitchFamily="34" charset="0"/>
              </a:rPr>
              <a:t> con los </a:t>
            </a:r>
            <a:r>
              <a:rPr lang="en-US" sz="1100" dirty="0" err="1">
                <a:solidFill>
                  <a:schemeClr val="bg2"/>
                </a:solidFill>
                <a:latin typeface="+mn-lt"/>
                <a:cs typeface="Helvetica" panose="020B0604020202020204" pitchFamily="34" charset="0"/>
              </a:rPr>
              <a:t>requisitos</a:t>
            </a:r>
            <a:r>
              <a:rPr lang="en-US" sz="1100" dirty="0">
                <a:solidFill>
                  <a:schemeClr val="bg2"/>
                </a:solidFill>
                <a:latin typeface="+mn-lt"/>
                <a:cs typeface="Helvetica" panose="020B0604020202020204" pitchFamily="34" charset="0"/>
              </a:rPr>
              <a:t> de una </a:t>
            </a:r>
            <a:r>
              <a:rPr lang="en-US" sz="1100" dirty="0" err="1">
                <a:solidFill>
                  <a:schemeClr val="bg2"/>
                </a:solidFill>
                <a:latin typeface="+mn-lt"/>
                <a:cs typeface="Helvetica" panose="020B0604020202020204" pitchFamily="34" charset="0"/>
              </a:rPr>
              <a:t>solicitud</a:t>
            </a:r>
            <a:r>
              <a:rPr lang="en-US" sz="1100" dirty="0">
                <a:solidFill>
                  <a:schemeClr val="bg2"/>
                </a:solidFill>
                <a:latin typeface="+mn-lt"/>
                <a:cs typeface="Helvetica" panose="020B0604020202020204" pitchFamily="34" charset="0"/>
              </a:rPr>
              <a:t> de auditor</a:t>
            </a:r>
            <a:r>
              <a:rPr lang="es-ES" sz="1100" dirty="0" err="1">
                <a:solidFill>
                  <a:schemeClr val="bg2"/>
                </a:solidFill>
                <a:latin typeface="+mn-lt"/>
                <a:cs typeface="Helvetica" panose="020B0604020202020204" pitchFamily="34" charset="0"/>
              </a:rPr>
              <a:t>ía</a:t>
            </a:r>
            <a:r>
              <a:rPr lang="es-ES" sz="1100" dirty="0">
                <a:solidFill>
                  <a:schemeClr val="bg2"/>
                </a:solidFill>
                <a:latin typeface="+mn-lt"/>
                <a:cs typeface="Helvetica" panose="020B0604020202020204" pitchFamily="34" charset="0"/>
              </a:rPr>
              <a:t>.</a:t>
            </a:r>
            <a:endParaRPr sz="1100" dirty="0">
              <a:solidFill>
                <a:schemeClr val="bg2"/>
              </a:solidFill>
              <a:latin typeface="+mn-lt"/>
              <a:cs typeface="Helvetica" panose="020B0604020202020204" pitchFamily="34" charset="0"/>
            </a:endParaRPr>
          </a:p>
          <a:p>
            <a:pPr marL="0" indent="0">
              <a:lnSpc>
                <a:spcPct val="115000"/>
              </a:lnSpc>
              <a:spcBef>
                <a:spcPts val="300"/>
              </a:spcBef>
              <a:buSzPts val="1100"/>
              <a:buNone/>
            </a:pPr>
            <a:r>
              <a:rPr lang="es-ES" sz="1300" b="1" dirty="0">
                <a:solidFill>
                  <a:schemeClr val="bg2"/>
                </a:solidFill>
                <a:latin typeface="+mn-lt"/>
                <a:cs typeface="Helvetica" panose="020B0604020202020204" pitchFamily="34" charset="0"/>
              </a:rPr>
              <a:t>¿Cuál es el objetivo de una auditoría? </a:t>
            </a:r>
            <a:endParaRPr sz="1300" b="1" dirty="0">
              <a:solidFill>
                <a:schemeClr val="bg2"/>
              </a:solidFill>
              <a:latin typeface="+mn-lt"/>
              <a:cs typeface="Helvetica" panose="020B0604020202020204" pitchFamily="34" charset="0"/>
            </a:endParaRPr>
          </a:p>
          <a:p>
            <a:pPr marL="342900" indent="0">
              <a:lnSpc>
                <a:spcPct val="100000"/>
              </a:lnSpc>
              <a:spcBef>
                <a:spcPts val="0"/>
              </a:spcBef>
              <a:buSzPts val="1100"/>
              <a:buNone/>
            </a:pPr>
            <a:r>
              <a:rPr lang="es-ES" sz="1100" dirty="0">
                <a:solidFill>
                  <a:schemeClr val="bg2"/>
                </a:solidFill>
                <a:latin typeface="+mn-lt"/>
                <a:cs typeface="Helvetica" panose="020B0604020202020204" pitchFamily="34" charset="0"/>
              </a:rPr>
              <a:t>El objetivo de una auditoría para un fabricante es evaluar y obtener conocimiento de (mediante consultas y el análisis de documentos y operaciones) nuestros programas de cumplimiento, políticas, procedimientos y controles internos de las actividades que pueden ser susceptibles a riesgos de corrupción. Este proceso ayuda a asegurarnos de que estamos actuando con integridad al mismo tiempo que realizamos negocios de conformidad con nuestros acuerdos escritos y de manera compatible. </a:t>
            </a:r>
          </a:p>
          <a:p>
            <a:pPr marL="342900" indent="0">
              <a:lnSpc>
                <a:spcPct val="100000"/>
              </a:lnSpc>
              <a:spcBef>
                <a:spcPts val="0"/>
              </a:spcBef>
              <a:buSzPts val="1100"/>
              <a:buNone/>
            </a:pPr>
            <a:endParaRPr lang="es-ES" sz="1100" dirty="0">
              <a:solidFill>
                <a:schemeClr val="bg2"/>
              </a:solidFill>
              <a:latin typeface="+mn-lt"/>
              <a:cs typeface="Helvetica" panose="020B0604020202020204" pitchFamily="34" charset="0"/>
            </a:endParaRPr>
          </a:p>
          <a:p>
            <a:pPr marL="0" indent="0">
              <a:lnSpc>
                <a:spcPct val="115000"/>
              </a:lnSpc>
              <a:spcBef>
                <a:spcPts val="300"/>
              </a:spcBef>
              <a:buSzPts val="1100"/>
              <a:buNone/>
            </a:pPr>
            <a:r>
              <a:rPr lang="es-ES" sz="1300" b="1" dirty="0">
                <a:solidFill>
                  <a:schemeClr val="bg2"/>
                </a:solidFill>
                <a:latin typeface="+mn-lt"/>
                <a:cs typeface="Helvetica" panose="020B0604020202020204" pitchFamily="34" charset="0"/>
              </a:rPr>
              <a:t>¿Cómo serán utilizados nuestros datos e información</a:t>
            </a:r>
            <a:r>
              <a:rPr lang="en-US" sz="1300" b="1" dirty="0">
                <a:solidFill>
                  <a:schemeClr val="bg2"/>
                </a:solidFill>
                <a:latin typeface="+mn-lt"/>
                <a:cs typeface="Helvetica" panose="020B0604020202020204" pitchFamily="34" charset="0"/>
              </a:rPr>
              <a:t>?</a:t>
            </a:r>
          </a:p>
          <a:p>
            <a:pPr marL="0" indent="0">
              <a:lnSpc>
                <a:spcPct val="115000"/>
              </a:lnSpc>
              <a:spcBef>
                <a:spcPts val="300"/>
              </a:spcBef>
              <a:buSzPts val="1100"/>
              <a:buNone/>
            </a:pPr>
            <a:r>
              <a:rPr lang="es-ES" sz="1100" dirty="0">
                <a:solidFill>
                  <a:schemeClr val="bg2"/>
                </a:solidFill>
                <a:latin typeface="+mn-lt"/>
                <a:cs typeface="Helvetica" panose="020B0604020202020204" pitchFamily="34" charset="0"/>
              </a:rPr>
              <a:t>             Normalmente el fabricante conducirá las auditorías de sus canales indirectos bien a través de un equipo interno con experiencia relevante en este tipo de actividades o bien por auditores externos. Estos equipos internos tienden a pertenecer a las funciones de auditoría interna o de cumplimiento del fabricante.  Este tipo de personal suele estar habituado a tratar datos sensibles e información de terceros. Con certeza realizarán su tarea de manera profesional y la información será compartida solo con quien sea absolutamente necesario para el desarrollo de la auditoría. La información y otros datos recopilados no serán compartidos con la función comercial más que para comunicar los resultados de la auditoría.</a:t>
            </a:r>
          </a:p>
        </p:txBody>
      </p:sp>
      <p:sp>
        <p:nvSpPr>
          <p:cNvPr id="10" name="TextBox 9"/>
          <p:cNvSpPr txBox="1"/>
          <p:nvPr/>
        </p:nvSpPr>
        <p:spPr>
          <a:xfrm>
            <a:off x="1572338" y="113408"/>
            <a:ext cx="467512" cy="307777"/>
          </a:xfrm>
          <a:prstGeom prst="rect">
            <a:avLst/>
          </a:prstGeom>
          <a:noFill/>
        </p:spPr>
        <p:txBody>
          <a:bodyPr wrap="square" rtlCol="0">
            <a:spAutoFit/>
          </a:bodyPr>
          <a:lstStyle/>
          <a:p>
            <a:endParaRPr lang="en-US" dirty="0">
              <a:latin typeface="+mn-lt"/>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es-ES" sz="4400" b="1" spc="50" dirty="0">
                <a:ln w="0"/>
                <a:solidFill>
                  <a:schemeClr val="bg2"/>
                </a:solidFill>
                <a:effectLst>
                  <a:innerShdw blurRad="63500" dist="50800" dir="13500000">
                    <a:srgbClr val="000000">
                      <a:alpha val="50000"/>
                    </a:srgbClr>
                  </a:innerShdw>
                </a:effectLst>
                <a:latin typeface="+mn-l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es-ES" sz="4000" dirty="0">
                <a:solidFill>
                  <a:schemeClr val="accent5">
                    <a:lumMod val="75000"/>
                  </a:schemeClr>
                </a:solidFill>
                <a:latin typeface="+mn-lt"/>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es-ES" sz="4400" dirty="0">
                <a:latin typeface="+mn-lt"/>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es-ES" sz="3000" dirty="0">
                <a:latin typeface="+mn-lt"/>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es-ES" sz="4000" dirty="0">
                <a:effectLst>
                  <a:innerShdw blurRad="215900" dist="279400" dir="13500000">
                    <a:schemeClr val="accent5">
                      <a:alpha val="60000"/>
                    </a:schemeClr>
                  </a:innerShdw>
                </a:effectLst>
                <a:latin typeface="+mn-lt"/>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es-ES" sz="7200" b="1" dirty="0">
                <a:solidFill>
                  <a:srgbClr val="AACFD0"/>
                </a:solidFill>
                <a:latin typeface="+mn-lt"/>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es-ES" sz="4000" dirty="0">
                <a:solidFill>
                  <a:schemeClr val="accent5">
                    <a:lumMod val="75000"/>
                  </a:schemeClr>
                </a:solidFill>
                <a:latin typeface="+mn-lt"/>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es-ES" sz="7200" b="1" dirty="0">
                <a:solidFill>
                  <a:srgbClr val="AACFD0"/>
                </a:solidFill>
                <a:latin typeface="+mn-lt"/>
                <a:ea typeface="Helvetica"/>
                <a:cs typeface="Helvetica"/>
              </a:rPr>
              <a:t>?</a:t>
            </a:r>
          </a:p>
        </p:txBody>
      </p:sp>
    </p:spTree>
    <p:extLst>
      <p:ext uri="{BB962C8B-B14F-4D97-AF65-F5344CB8AC3E}">
        <p14:creationId xmlns:p14="http://schemas.microsoft.com/office/powerpoint/2010/main" val="301078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s-ES" sz="1800" b="1" dirty="0">
                <a:solidFill>
                  <a:srgbClr val="AACFD0"/>
                </a:solidFill>
                <a:latin typeface="+mn-lt"/>
                <a:ea typeface="Helvetica"/>
                <a:cs typeface="Helvetica"/>
                <a:sym typeface="Helvetica"/>
              </a:rPr>
              <a:t>Introducción</a:t>
            </a:r>
            <a:endParaRPr sz="1800" b="1" dirty="0">
              <a:solidFill>
                <a:srgbClr val="AACFD0"/>
              </a:solidFill>
              <a:latin typeface="+mn-lt"/>
              <a:ea typeface="Helvetica"/>
              <a:cs typeface="Helvetica"/>
              <a:sym typeface="Helvetica"/>
            </a:endParaRPr>
          </a:p>
        </p:txBody>
      </p:sp>
      <p:sp>
        <p:nvSpPr>
          <p:cNvPr id="7" name="Google Shape;175;p26"/>
          <p:cNvSpPr txBox="1">
            <a:spLocks noGrp="1"/>
          </p:cNvSpPr>
          <p:nvPr>
            <p:ph type="body" idx="1"/>
          </p:nvPr>
        </p:nvSpPr>
        <p:spPr>
          <a:xfrm>
            <a:off x="221510" y="703386"/>
            <a:ext cx="8700979" cy="4253625"/>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es-ES" sz="1300" b="1" dirty="0">
                <a:solidFill>
                  <a:schemeClr val="bg2"/>
                </a:solidFill>
                <a:latin typeface="+mn-lt"/>
                <a:cs typeface="Helvetica" panose="020B0604020202020204" pitchFamily="34" charset="0"/>
              </a:rPr>
              <a:t>Cuáles son los objetivos de una auditoría? </a:t>
            </a:r>
            <a:endParaRPr sz="1300" b="1" dirty="0">
              <a:solidFill>
                <a:schemeClr val="bg2"/>
              </a:solidFill>
              <a:latin typeface="+mn-lt"/>
              <a:cs typeface="Helvetica" panose="020B0604020202020204" pitchFamily="34" charset="0"/>
            </a:endParaRPr>
          </a:p>
          <a:p>
            <a:pPr marL="342900" indent="0">
              <a:spcBef>
                <a:spcPts val="0"/>
              </a:spcBef>
              <a:buSzPts val="1100"/>
              <a:buNone/>
            </a:pPr>
            <a:r>
              <a:rPr lang="es-ES" sz="1100" dirty="0">
                <a:solidFill>
                  <a:schemeClr val="bg2"/>
                </a:solidFill>
                <a:latin typeface="+mn-lt"/>
                <a:cs typeface="Helvetica" panose="020B0604020202020204" pitchFamily="34" charset="0"/>
              </a:rPr>
              <a:t>1. Asegurar el cumplimiento de las leyes antisoborno y anticorrupción ("ABAC"), incluidas las siguientes áreas de enfoque:</a:t>
            </a:r>
            <a:endParaRPr sz="1100" dirty="0">
              <a:solidFill>
                <a:schemeClr val="bg2"/>
              </a:solidFill>
              <a:latin typeface="+mn-lt"/>
              <a:cs typeface="Helvetica" panose="020B0604020202020204" pitchFamily="34" charset="0"/>
            </a:endParaRPr>
          </a:p>
          <a:p>
            <a:pPr marL="1028700" indent="-238125">
              <a:spcBef>
                <a:spcPts val="0"/>
              </a:spcBef>
              <a:buClr>
                <a:schemeClr val="bg2"/>
              </a:buClr>
            </a:pPr>
            <a:r>
              <a:rPr lang="es-ES" sz="1100" dirty="0">
                <a:solidFill>
                  <a:schemeClr val="bg2"/>
                </a:solidFill>
                <a:latin typeface="+mn-lt"/>
                <a:cs typeface="Helvetica" panose="020B0604020202020204" pitchFamily="34" charset="0"/>
              </a:rPr>
              <a:t>Los tipos de operaciones financieras y actividades relacionadas.</a:t>
            </a:r>
          </a:p>
          <a:p>
            <a:pPr marL="1028700" indent="-238125">
              <a:spcBef>
                <a:spcPts val="0"/>
              </a:spcBef>
              <a:buClr>
                <a:schemeClr val="bg2"/>
              </a:buClr>
            </a:pPr>
            <a:r>
              <a:rPr lang="es-ES" sz="1100" dirty="0">
                <a:solidFill>
                  <a:schemeClr val="bg2"/>
                </a:solidFill>
                <a:latin typeface="+mn-lt"/>
                <a:cs typeface="Helvetica" panose="020B0604020202020204" pitchFamily="34" charset="0"/>
              </a:rPr>
              <a:t>Libros y registros completos y precisos.</a:t>
            </a:r>
            <a:endParaRPr sz="1100" dirty="0">
              <a:solidFill>
                <a:schemeClr val="bg2"/>
              </a:solidFill>
              <a:latin typeface="+mn-lt"/>
              <a:cs typeface="Helvetica" panose="020B0604020202020204" pitchFamily="34" charset="0"/>
            </a:endParaRPr>
          </a:p>
          <a:p>
            <a:pPr marL="1028700" indent="-238125">
              <a:spcBef>
                <a:spcPts val="0"/>
              </a:spcBef>
              <a:spcAft>
                <a:spcPts val="300"/>
              </a:spcAft>
              <a:buClr>
                <a:schemeClr val="bg2"/>
              </a:buClr>
            </a:pPr>
            <a:r>
              <a:rPr lang="es-ES" sz="1100" dirty="0">
                <a:solidFill>
                  <a:schemeClr val="bg2"/>
                </a:solidFill>
                <a:latin typeface="+mn-lt"/>
                <a:cs typeface="Helvetica" panose="020B0604020202020204" pitchFamily="34" charset="0"/>
              </a:rPr>
              <a:t>Gestiones y controles internos adecuados</a:t>
            </a:r>
            <a:endParaRPr sz="1100" dirty="0">
              <a:solidFill>
                <a:schemeClr val="bg2"/>
              </a:solidFill>
              <a:latin typeface="+mn-lt"/>
              <a:cs typeface="Helvetica" panose="020B0604020202020204" pitchFamily="34" charset="0"/>
            </a:endParaRPr>
          </a:p>
          <a:p>
            <a:pPr marL="342900" indent="0">
              <a:spcBef>
                <a:spcPts val="0"/>
              </a:spcBef>
              <a:buNone/>
            </a:pPr>
            <a:r>
              <a:rPr lang="es-ES" sz="1100" dirty="0">
                <a:solidFill>
                  <a:schemeClr val="bg2"/>
                </a:solidFill>
                <a:latin typeface="+mn-lt"/>
                <a:cs typeface="Helvetica" panose="020B0604020202020204" pitchFamily="34" charset="0"/>
              </a:rPr>
              <a:t>2. Ayudar a identificar</a:t>
            </a:r>
            <a:endParaRPr sz="1100" dirty="0">
              <a:solidFill>
                <a:schemeClr val="bg2"/>
              </a:solidFill>
              <a:latin typeface="+mn-lt"/>
              <a:cs typeface="Helvetica" panose="020B0604020202020204" pitchFamily="34" charset="0"/>
            </a:endParaRPr>
          </a:p>
          <a:p>
            <a:pPr marL="1028700" indent="-238125">
              <a:spcBef>
                <a:spcPts val="0"/>
              </a:spcBef>
              <a:buClr>
                <a:srgbClr val="000000"/>
              </a:buClr>
            </a:pPr>
            <a:r>
              <a:rPr lang="es-ES" sz="1100" dirty="0">
                <a:solidFill>
                  <a:schemeClr val="bg2"/>
                </a:solidFill>
                <a:latin typeface="+mn-lt"/>
                <a:cs typeface="Helvetica" panose="020B0604020202020204" pitchFamily="34" charset="0"/>
              </a:rPr>
              <a:t>Factores de riesgo</a:t>
            </a:r>
            <a:endParaRPr sz="1100" dirty="0">
              <a:solidFill>
                <a:schemeClr val="bg2"/>
              </a:solidFill>
              <a:latin typeface="+mn-lt"/>
              <a:cs typeface="Helvetica" panose="020B0604020202020204" pitchFamily="34" charset="0"/>
            </a:endParaRPr>
          </a:p>
          <a:p>
            <a:pPr marL="1028700" indent="-238125">
              <a:spcBef>
                <a:spcPts val="0"/>
              </a:spcBef>
              <a:spcAft>
                <a:spcPts val="300"/>
              </a:spcAft>
              <a:buClr>
                <a:srgbClr val="000000"/>
              </a:buClr>
            </a:pPr>
            <a:r>
              <a:rPr lang="es-ES" sz="1100" dirty="0">
                <a:solidFill>
                  <a:schemeClr val="bg2"/>
                </a:solidFill>
                <a:latin typeface="+mn-lt"/>
                <a:cs typeface="Helvetica" panose="020B0604020202020204" pitchFamily="34" charset="0"/>
              </a:rPr>
              <a:t>Áreas potenciales para mejorar</a:t>
            </a:r>
            <a:endParaRPr sz="1100" dirty="0">
              <a:solidFill>
                <a:schemeClr val="bg2"/>
              </a:solidFill>
              <a:latin typeface="+mn-lt"/>
              <a:cs typeface="Helvetica" panose="020B0604020202020204" pitchFamily="34" charset="0"/>
            </a:endParaRPr>
          </a:p>
          <a:p>
            <a:pPr marL="0" indent="0">
              <a:lnSpc>
                <a:spcPct val="115000"/>
              </a:lnSpc>
              <a:spcBef>
                <a:spcPts val="300"/>
              </a:spcBef>
              <a:buSzPts val="1100"/>
              <a:buNone/>
            </a:pPr>
            <a:r>
              <a:rPr lang="es-ES" sz="1300" b="1" dirty="0">
                <a:solidFill>
                  <a:schemeClr val="bg2"/>
                </a:solidFill>
                <a:latin typeface="+mn-lt"/>
                <a:cs typeface="Helvetica" panose="020B0604020202020204" pitchFamily="34" charset="0"/>
              </a:rPr>
              <a:t>¿Cuáles son los beneficios que obtenemos de una auditoría? </a:t>
            </a:r>
            <a:endParaRPr sz="1300" b="1" dirty="0">
              <a:solidFill>
                <a:schemeClr val="bg2"/>
              </a:solidFill>
              <a:latin typeface="+mn-lt"/>
              <a:cs typeface="Helvetica" panose="020B0604020202020204" pitchFamily="34" charset="0"/>
              <a:sym typeface="Arial"/>
            </a:endParaRPr>
          </a:p>
          <a:p>
            <a:pPr marL="342900" indent="0">
              <a:lnSpc>
                <a:spcPct val="100000"/>
              </a:lnSpc>
              <a:spcBef>
                <a:spcPts val="0"/>
              </a:spcBef>
              <a:buSzPts val="1100"/>
              <a:buNone/>
            </a:pPr>
            <a:r>
              <a:rPr lang="es-ES" sz="1100" dirty="0">
                <a:solidFill>
                  <a:schemeClr val="bg2"/>
                </a:solidFill>
                <a:latin typeface="+mn-lt"/>
                <a:cs typeface="Helvetica" panose="020B0604020202020204" pitchFamily="34" charset="0"/>
              </a:rPr>
              <a:t>Las auditorías nos ayudan a identificar potenciales problemas o áreas de riesgo que nosotros podemos reparar y/o mejorar. </a:t>
            </a:r>
            <a:br>
              <a:rPr lang="es-ES" sz="1100" dirty="0">
                <a:solidFill>
                  <a:schemeClr val="bg2"/>
                </a:solidFill>
                <a:latin typeface="+mn-lt"/>
                <a:cs typeface="Helvetica" panose="020B0604020202020204" pitchFamily="34" charset="0"/>
              </a:rPr>
            </a:br>
            <a:r>
              <a:rPr lang="es-ES" sz="1100" dirty="0">
                <a:solidFill>
                  <a:schemeClr val="bg2"/>
                </a:solidFill>
                <a:latin typeface="+mn-lt"/>
                <a:cs typeface="Helvetica" panose="020B0604020202020204" pitchFamily="34" charset="0"/>
              </a:rPr>
              <a:t>Al finalizar la auditoría, recibiremos recomendaciones para mejorar nuestras funciones comerciales y nuestro programa de cumplimiento que nos permitirán hacer crecer el negocio y mitigar los riesgos. Un auditoría también puede ayudar a abrir otro </a:t>
            </a:r>
            <a:br>
              <a:rPr lang="es-ES" sz="1100" dirty="0">
                <a:solidFill>
                  <a:schemeClr val="bg2"/>
                </a:solidFill>
                <a:latin typeface="+mn-lt"/>
                <a:cs typeface="Helvetica" panose="020B0604020202020204" pitchFamily="34" charset="0"/>
              </a:rPr>
            </a:br>
            <a:r>
              <a:rPr lang="es-ES" sz="1100" dirty="0">
                <a:solidFill>
                  <a:schemeClr val="bg2"/>
                </a:solidFill>
                <a:latin typeface="+mn-lt"/>
                <a:cs typeface="Helvetica" panose="020B0604020202020204" pitchFamily="34" charset="0"/>
              </a:rPr>
              <a:t>canal de comunicación con los fabricantes y mejorar nuestras relaciones con estos socios comerciales que resultan fundamentales. </a:t>
            </a:r>
            <a:endParaRPr sz="1100" dirty="0">
              <a:solidFill>
                <a:schemeClr val="bg2"/>
              </a:solidFill>
              <a:latin typeface="+mn-lt"/>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lang="en-US" dirty="0">
              <a:latin typeface="+mn-lt"/>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es-ES" sz="4400" b="1" spc="50" dirty="0">
                <a:ln w="0"/>
                <a:solidFill>
                  <a:schemeClr val="bg2"/>
                </a:solidFill>
                <a:effectLst>
                  <a:innerShdw blurRad="63500" dist="50800" dir="13500000">
                    <a:srgbClr val="000000">
                      <a:alpha val="50000"/>
                    </a:srgbClr>
                  </a:innerShdw>
                </a:effectLst>
                <a:latin typeface="+mn-l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es-ES" sz="4000" dirty="0">
                <a:solidFill>
                  <a:schemeClr val="accent5">
                    <a:lumMod val="75000"/>
                  </a:schemeClr>
                </a:solidFill>
                <a:latin typeface="+mn-lt"/>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es-ES" sz="4400" dirty="0">
                <a:latin typeface="+mn-lt"/>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es-ES" sz="3000" dirty="0">
                <a:latin typeface="+mn-lt"/>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es-ES" sz="4000" dirty="0">
                <a:effectLst>
                  <a:innerShdw blurRad="215900" dist="279400" dir="13500000">
                    <a:schemeClr val="accent5">
                      <a:alpha val="60000"/>
                    </a:schemeClr>
                  </a:innerShdw>
                </a:effectLst>
                <a:latin typeface="+mn-lt"/>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es-ES" sz="7200" b="1" dirty="0">
                <a:solidFill>
                  <a:srgbClr val="AACFD0"/>
                </a:solidFill>
                <a:latin typeface="+mn-lt"/>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es-ES" sz="4000" dirty="0">
                <a:solidFill>
                  <a:schemeClr val="accent5">
                    <a:lumMod val="75000"/>
                  </a:schemeClr>
                </a:solidFill>
                <a:latin typeface="+mn-lt"/>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es-ES" sz="7200" b="1" dirty="0">
                <a:solidFill>
                  <a:srgbClr val="AACFD0"/>
                </a:solidFill>
                <a:latin typeface="+mn-lt"/>
                <a:ea typeface="Helvetica"/>
                <a:cs typeface="Helvetica"/>
              </a:rPr>
              <a:t>?</a:t>
            </a:r>
          </a:p>
        </p:txBody>
      </p:sp>
    </p:spTree>
    <p:extLst>
      <p:ext uri="{BB962C8B-B14F-4D97-AF65-F5344CB8AC3E}">
        <p14:creationId xmlns:p14="http://schemas.microsoft.com/office/powerpoint/2010/main" val="7427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16094"/>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s-ES" sz="1800" b="1" dirty="0">
                <a:solidFill>
                  <a:srgbClr val="AACFD0"/>
                </a:solidFill>
                <a:latin typeface="+mn-lt"/>
                <a:ea typeface="Helvetica"/>
                <a:cs typeface="Helvetica"/>
                <a:sym typeface="Helvetica"/>
              </a:rPr>
              <a:t>Expectativas y preparación </a:t>
            </a:r>
            <a:br>
              <a:rPr lang="es-ES" sz="1800" b="1" dirty="0">
                <a:solidFill>
                  <a:srgbClr val="AACFD0"/>
                </a:solidFill>
                <a:latin typeface="+mn-lt"/>
                <a:ea typeface="Helvetica"/>
                <a:cs typeface="Helvetica"/>
                <a:sym typeface="Helvetica"/>
              </a:rPr>
            </a:br>
            <a:r>
              <a:rPr lang="es-ES" sz="1800" b="1" dirty="0">
                <a:solidFill>
                  <a:srgbClr val="AACFD0"/>
                </a:solidFill>
                <a:latin typeface="+mn-lt"/>
                <a:ea typeface="Helvetica"/>
                <a:cs typeface="Helvetica"/>
                <a:sym typeface="Helvetica"/>
              </a:rPr>
              <a:t>para la auditoría</a:t>
            </a:r>
            <a:endParaRPr sz="1800" b="1" dirty="0">
              <a:solidFill>
                <a:srgbClr val="AACFD0"/>
              </a:solidFill>
              <a:latin typeface="+mn-lt"/>
              <a:ea typeface="Helvetica"/>
              <a:cs typeface="Helvetica"/>
              <a:sym typeface="Helvetica"/>
            </a:endParaRPr>
          </a:p>
        </p:txBody>
      </p:sp>
      <p:sp>
        <p:nvSpPr>
          <p:cNvPr id="5" name="Google Shape;185;p27"/>
          <p:cNvSpPr txBox="1"/>
          <p:nvPr/>
        </p:nvSpPr>
        <p:spPr>
          <a:xfrm>
            <a:off x="73350" y="803773"/>
            <a:ext cx="8997300" cy="4177207"/>
          </a:xfrm>
          <a:prstGeom prst="rect">
            <a:avLst/>
          </a:prstGeom>
          <a:noFill/>
          <a:ln>
            <a:noFill/>
          </a:ln>
        </p:spPr>
        <p:txBody>
          <a:bodyPr spcFirstLastPara="1" wrap="square" lIns="68569" tIns="68569" rIns="68569" bIns="68569" anchor="t" anchorCtr="0">
            <a:noAutofit/>
          </a:bodyPr>
          <a:lstStyle/>
          <a:p>
            <a:pPr>
              <a:lnSpc>
                <a:spcPct val="115000"/>
              </a:lnSpc>
            </a:pPr>
            <a:r>
              <a:rPr lang="es-ES" sz="1300" b="1" dirty="0">
                <a:solidFill>
                  <a:schemeClr val="bg2"/>
                </a:solidFill>
                <a:latin typeface="+mn-lt"/>
                <a:ea typeface="Helvetica Neue"/>
                <a:cs typeface="Helvetica" panose="020B0604020202020204" pitchFamily="34" charset="0"/>
                <a:sym typeface="Helvetica Neue"/>
              </a:rPr>
              <a:t>Las expectativas y la preparación generales para la auditoría pueden incluir: </a:t>
            </a:r>
            <a:endParaRPr sz="1300" b="1" dirty="0">
              <a:solidFill>
                <a:schemeClr val="bg2"/>
              </a:solidFill>
              <a:latin typeface="+mn-lt"/>
              <a:ea typeface="Helvetica Neue"/>
              <a:cs typeface="Helvetica" panose="020B0604020202020204" pitchFamily="34" charset="0"/>
              <a:sym typeface="Helvetica Neue"/>
            </a:endParaRPr>
          </a:p>
          <a:p>
            <a:pPr marL="200025">
              <a:lnSpc>
                <a:spcPct val="115000"/>
              </a:lnSpc>
              <a:spcBef>
                <a:spcPts val="300"/>
              </a:spcBef>
              <a:buSzPts val="1600"/>
            </a:pPr>
            <a:r>
              <a:rPr lang="es-ES" sz="1300" b="1" u="sng" dirty="0">
                <a:solidFill>
                  <a:schemeClr val="bg2"/>
                </a:solidFill>
                <a:latin typeface="+mn-lt"/>
                <a:ea typeface="Helvetica Neue"/>
                <a:cs typeface="Helvetica" panose="020B0604020202020204" pitchFamily="34" charset="0"/>
                <a:sym typeface="Helvetica Neue"/>
              </a:rPr>
              <a:t>Una visita al sitio</a:t>
            </a:r>
            <a:endParaRPr sz="1300" b="1" u="sng" dirty="0">
              <a:solidFill>
                <a:schemeClr val="bg2"/>
              </a:solidFill>
              <a:latin typeface="+mn-lt"/>
              <a:ea typeface="Helvetica Neue"/>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es-ES" sz="1000" dirty="0">
                <a:solidFill>
                  <a:schemeClr val="bg2"/>
                </a:solidFill>
                <a:latin typeface="+mn-lt"/>
                <a:ea typeface="Helvetica Neue"/>
                <a:cs typeface="Helvetica" panose="020B0604020202020204" pitchFamily="34" charset="0"/>
                <a:sym typeface="Helvetica Neue"/>
              </a:rPr>
              <a:t>La visita a las oficinas y/o al centro de operaciones es una parte típica de cualquier auditoría. A pesar de que recibir a un equipo en las instalaciones puede parecer perjudicial, es la forma más eficiente </a:t>
            </a:r>
            <a:r>
              <a:rPr lang="es-ES" sz="1000" dirty="0">
                <a:solidFill>
                  <a:schemeClr val="bg2"/>
                </a:solidFill>
                <a:latin typeface="+mn-lt"/>
                <a:cs typeface="Helvetica" panose="020B0604020202020204" pitchFamily="34" charset="0"/>
                <a:sym typeface="Helvetica Neue"/>
              </a:rPr>
              <a:t>que el fabricante o su auditor externo asignado </a:t>
            </a:r>
            <a:r>
              <a:rPr lang="es-ES" sz="1000" dirty="0">
                <a:solidFill>
                  <a:schemeClr val="bg2"/>
                </a:solidFill>
                <a:latin typeface="+mn-lt"/>
                <a:ea typeface="Helvetica Neue"/>
                <a:cs typeface="Helvetica" panose="020B0604020202020204" pitchFamily="34" charset="0"/>
                <a:sym typeface="Helvetica Neue"/>
              </a:rPr>
              <a:t>tienen para completar la auditoría de manera rápida y con la mínima interrupción del negocio.</a:t>
            </a:r>
            <a:endParaRPr sz="1000" dirty="0">
              <a:solidFill>
                <a:schemeClr val="bg2"/>
              </a:solidFill>
              <a:latin typeface="+mn-lt"/>
              <a:ea typeface="Helvetica Neue"/>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es-ES" sz="1000" dirty="0">
                <a:solidFill>
                  <a:schemeClr val="bg2"/>
                </a:solidFill>
                <a:latin typeface="+mn-lt"/>
                <a:ea typeface="Helvetica Neue"/>
                <a:cs typeface="Helvetica" panose="020B0604020202020204" pitchFamily="34" charset="0"/>
                <a:sym typeface="Helvetica Neue"/>
              </a:rPr>
              <a:t>Normalmente, el equipo solicitará:</a:t>
            </a:r>
            <a:endParaRPr sz="1000" dirty="0">
              <a:solidFill>
                <a:schemeClr val="bg2"/>
              </a:solidFill>
              <a:latin typeface="+mn-lt"/>
              <a:ea typeface="Helvetica Neue"/>
              <a:cs typeface="Helvetica" panose="020B0604020202020204" pitchFamily="34" charset="0"/>
              <a:sym typeface="Helvetica Neue"/>
            </a:endParaRPr>
          </a:p>
          <a:p>
            <a:pPr marL="1028700" lvl="2" indent="-228600">
              <a:lnSpc>
                <a:spcPct val="115000"/>
              </a:lnSpc>
              <a:buSzPts val="1200"/>
              <a:buFont typeface="Helvetica Neue"/>
              <a:buAutoNum type="romanLcPeriod"/>
            </a:pPr>
            <a:r>
              <a:rPr lang="es-ES" sz="1000" dirty="0">
                <a:solidFill>
                  <a:schemeClr val="bg2"/>
                </a:solidFill>
                <a:latin typeface="+mn-lt"/>
                <a:ea typeface="Helvetica Neue"/>
                <a:cs typeface="Helvetica" panose="020B0604020202020204" pitchFamily="34" charset="0"/>
                <a:sym typeface="Helvetica Neue"/>
              </a:rPr>
              <a:t>Una oficina o sala de conferencia </a:t>
            </a:r>
            <a:r>
              <a:rPr lang="es-ES" sz="1000" dirty="0">
                <a:solidFill>
                  <a:schemeClr val="bg2"/>
                </a:solidFill>
                <a:latin typeface="+mn-lt"/>
                <a:cs typeface="Helvetica" panose="020B0604020202020204" pitchFamily="34" charset="0"/>
                <a:sym typeface="Helvetica Neue"/>
              </a:rPr>
              <a:t>privada    </a:t>
            </a:r>
            <a:r>
              <a:rPr lang="es-ES" sz="1000" dirty="0" err="1">
                <a:solidFill>
                  <a:schemeClr val="bg2"/>
                </a:solidFill>
                <a:latin typeface="+mn-lt"/>
                <a:cs typeface="Helvetica" panose="020B0604020202020204" pitchFamily="34" charset="0"/>
                <a:sym typeface="Helvetica Neue"/>
              </a:rPr>
              <a:t>ii</a:t>
            </a:r>
            <a:r>
              <a:rPr lang="es-ES" sz="1000" dirty="0">
                <a:solidFill>
                  <a:schemeClr val="bg2"/>
                </a:solidFill>
                <a:latin typeface="+mn-lt"/>
                <a:cs typeface="Helvetica" panose="020B0604020202020204" pitchFamily="34" charset="0"/>
                <a:sym typeface="Helvetica Neue"/>
              </a:rPr>
              <a:t>. Acceso a </a:t>
            </a:r>
            <a:r>
              <a:rPr lang="es-ES" sz="1000" dirty="0" err="1">
                <a:solidFill>
                  <a:schemeClr val="bg2"/>
                </a:solidFill>
                <a:latin typeface="+mn-lt"/>
                <a:cs typeface="Helvetica" panose="020B0604020202020204" pitchFamily="34" charset="0"/>
                <a:sym typeface="Helvetica Neue"/>
              </a:rPr>
              <a:t>Wi</a:t>
            </a:r>
            <a:r>
              <a:rPr lang="es-ES" sz="1000" dirty="0">
                <a:solidFill>
                  <a:schemeClr val="bg2"/>
                </a:solidFill>
                <a:latin typeface="+mn-lt"/>
                <a:cs typeface="Helvetica" panose="020B0604020202020204" pitchFamily="34" charset="0"/>
                <a:sym typeface="Helvetica Neue"/>
              </a:rPr>
              <a:t>-Fi                </a:t>
            </a:r>
            <a:r>
              <a:rPr lang="es-ES" sz="1000" dirty="0" err="1">
                <a:solidFill>
                  <a:schemeClr val="bg2"/>
                </a:solidFill>
                <a:latin typeface="+mn-lt"/>
                <a:cs typeface="Helvetica" panose="020B0604020202020204" pitchFamily="34" charset="0"/>
                <a:sym typeface="Helvetica Neue"/>
              </a:rPr>
              <a:t>iii</a:t>
            </a:r>
            <a:r>
              <a:rPr lang="es-ES" sz="1000" dirty="0">
                <a:solidFill>
                  <a:schemeClr val="bg2"/>
                </a:solidFill>
                <a:latin typeface="+mn-lt"/>
                <a:cs typeface="Helvetica" panose="020B0604020202020204" pitchFamily="34" charset="0"/>
                <a:sym typeface="Helvetica Neue"/>
              </a:rPr>
              <a:t>. Acceso a tomas eléctricas.</a:t>
            </a:r>
            <a:endParaRPr sz="1000" dirty="0">
              <a:solidFill>
                <a:schemeClr val="bg2"/>
              </a:solidFill>
              <a:latin typeface="+mn-lt"/>
              <a:cs typeface="Helvetica" panose="020B0604020202020204" pitchFamily="34" charset="0"/>
              <a:sym typeface="Helvetica Neue"/>
            </a:endParaRPr>
          </a:p>
          <a:p>
            <a:pPr marL="200025">
              <a:lnSpc>
                <a:spcPct val="115000"/>
              </a:lnSpc>
              <a:spcBef>
                <a:spcPts val="300"/>
              </a:spcBef>
              <a:buSzPts val="1600"/>
            </a:pPr>
            <a:r>
              <a:rPr lang="es-ES" sz="1300" b="1" u="sng" dirty="0">
                <a:solidFill>
                  <a:schemeClr val="bg2"/>
                </a:solidFill>
                <a:latin typeface="+mn-lt"/>
                <a:ea typeface="Helvetica Neue"/>
                <a:cs typeface="Helvetica" panose="020B0604020202020204" pitchFamily="34" charset="0"/>
                <a:sym typeface="Helvetica Neue"/>
              </a:rPr>
              <a:t>Debates transparentes</a:t>
            </a:r>
            <a:endParaRPr sz="1300" b="1" u="sng" dirty="0">
              <a:solidFill>
                <a:schemeClr val="bg2"/>
              </a:solidFill>
              <a:latin typeface="+mn-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es-ES" sz="1000" dirty="0">
                <a:solidFill>
                  <a:schemeClr val="bg2"/>
                </a:solidFill>
                <a:latin typeface="+mn-lt"/>
                <a:ea typeface="Helvetica Neue"/>
                <a:cs typeface="Helvetica" panose="020B0604020202020204" pitchFamily="34" charset="0"/>
                <a:sym typeface="Helvetica Neue"/>
              </a:rPr>
              <a:t>Los debates con los auditores deben ser abiertos y sinceros. No existen respuestas incorrectas.</a:t>
            </a:r>
            <a:endParaRPr sz="1000" dirty="0">
              <a:solidFill>
                <a:schemeClr val="bg2"/>
              </a:solidFill>
              <a:latin typeface="+mn-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es-ES" sz="1000" dirty="0">
                <a:solidFill>
                  <a:schemeClr val="bg2"/>
                </a:solidFill>
                <a:latin typeface="+mn-lt"/>
                <a:ea typeface="Helvetica Neue"/>
                <a:cs typeface="Helvetica" panose="020B0604020202020204" pitchFamily="34" charset="0"/>
                <a:sym typeface="Helvetica Neue"/>
              </a:rPr>
              <a:t>Los empleados no deben ponerse nerviosos por no saber responder a las preguntas de manera inmediata. Siempre habrá una oportunidad para continuar.</a:t>
            </a:r>
            <a:endParaRPr sz="1000" dirty="0">
              <a:solidFill>
                <a:schemeClr val="bg2"/>
              </a:solidFill>
              <a:latin typeface="+mn-lt"/>
              <a:ea typeface="Helvetica Neue"/>
              <a:cs typeface="Helvetica" panose="020B0604020202020204" pitchFamily="34" charset="0"/>
              <a:sym typeface="Helvetica Neue"/>
            </a:endParaRPr>
          </a:p>
          <a:p>
            <a:pPr marL="200025">
              <a:lnSpc>
                <a:spcPct val="115000"/>
              </a:lnSpc>
              <a:spcBef>
                <a:spcPts val="300"/>
              </a:spcBef>
              <a:buSzPts val="1600"/>
            </a:pPr>
            <a:r>
              <a:rPr lang="es-ES" sz="1300" b="1" u="sng" dirty="0">
                <a:solidFill>
                  <a:schemeClr val="bg2"/>
                </a:solidFill>
                <a:latin typeface="+mn-lt"/>
                <a:ea typeface="Helvetica Neue"/>
                <a:cs typeface="Helvetica" panose="020B0604020202020204" pitchFamily="34" charset="0"/>
                <a:sym typeface="Helvetica Neue"/>
              </a:rPr>
              <a:t>Capacidad de respuesta ante pedidos</a:t>
            </a:r>
            <a:endParaRPr sz="1300" b="1" u="sng" dirty="0">
              <a:solidFill>
                <a:schemeClr val="bg2"/>
              </a:solidFill>
              <a:latin typeface="+mn-lt"/>
              <a:ea typeface="Helvetica Neue"/>
              <a:cs typeface="Helvetica"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es-ES" sz="1000" dirty="0">
                <a:solidFill>
                  <a:schemeClr val="bg2"/>
                </a:solidFill>
                <a:latin typeface="+mn-lt"/>
                <a:ea typeface="Helvetica Neue"/>
                <a:cs typeface="Helvetica" panose="020B0604020202020204" pitchFamily="34" charset="0"/>
                <a:sym typeface="Helvetica Neue"/>
              </a:rPr>
              <a:t>Los pedidos de los auditores deben responderse de manera oportuna. Generalmente, cuanto antes se completen los pedidos, antes podemos volver a la situación normal.</a:t>
            </a:r>
            <a:endParaRPr sz="1000" dirty="0">
              <a:solidFill>
                <a:schemeClr val="bg2"/>
              </a:solidFill>
              <a:latin typeface="+mn-lt"/>
              <a:ea typeface="Helvetica Neue"/>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es-ES" sz="1000" dirty="0">
                <a:solidFill>
                  <a:schemeClr val="bg2"/>
                </a:solidFill>
                <a:latin typeface="+mn-lt"/>
                <a:ea typeface="Helvetica Neue"/>
                <a:cs typeface="Helvetica" panose="020B0604020202020204" pitchFamily="34" charset="0"/>
                <a:sym typeface="Helvetica Neue"/>
              </a:rPr>
              <a:t>Los pedidos pueden incluir, entre otros:</a:t>
            </a:r>
            <a:endParaRPr sz="1000" dirty="0">
              <a:solidFill>
                <a:schemeClr val="bg2"/>
              </a:solidFill>
              <a:latin typeface="+mn-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s-ES" sz="1000" dirty="0">
                <a:solidFill>
                  <a:schemeClr val="bg2"/>
                </a:solidFill>
                <a:latin typeface="+mn-lt"/>
                <a:ea typeface="Helvetica Neue"/>
                <a:cs typeface="Helvetica" panose="020B0604020202020204" pitchFamily="34" charset="0"/>
                <a:sym typeface="Helvetica Neue"/>
              </a:rPr>
              <a:t>Información sobre los antecedentes de la empresa (por ejemplo: diagrama organizacional, estatutos).</a:t>
            </a:r>
            <a:endParaRPr sz="1000" dirty="0">
              <a:solidFill>
                <a:schemeClr val="bg2"/>
              </a:solidFill>
              <a:latin typeface="+mn-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s-ES" sz="1000" dirty="0">
                <a:solidFill>
                  <a:schemeClr val="bg2"/>
                </a:solidFill>
                <a:latin typeface="+mn-lt"/>
                <a:ea typeface="Helvetica Neue"/>
                <a:cs typeface="Helvetica" panose="020B0604020202020204" pitchFamily="34" charset="0"/>
                <a:sym typeface="Helvetica Neue"/>
              </a:rPr>
              <a:t>Políticas, procedimientos y otros documentos de gobierno.</a:t>
            </a:r>
            <a:endParaRPr sz="1000" dirty="0">
              <a:solidFill>
                <a:schemeClr val="bg2"/>
              </a:solidFill>
              <a:latin typeface="+mn-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s-ES" sz="1000" dirty="0">
                <a:solidFill>
                  <a:schemeClr val="bg2"/>
                </a:solidFill>
                <a:latin typeface="+mn-lt"/>
                <a:ea typeface="Helvetica Neue"/>
                <a:cs typeface="Helvetica" panose="020B0604020202020204" pitchFamily="34" charset="0"/>
                <a:sym typeface="Helvetica Neue"/>
              </a:rPr>
              <a:t>Información financiera (por ejemplo: balance general, libro mayor, registros de gastos).</a:t>
            </a:r>
            <a:endParaRPr sz="1000" dirty="0">
              <a:solidFill>
                <a:schemeClr val="bg2"/>
              </a:solidFill>
              <a:latin typeface="+mn-lt"/>
              <a:ea typeface="Helvetica Neue"/>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s-ES" sz="1100" dirty="0">
                <a:solidFill>
                  <a:schemeClr val="bg2"/>
                </a:solidFill>
                <a:latin typeface="+mn-lt"/>
                <a:ea typeface="Helvetica Neue"/>
                <a:cs typeface="Helvetica" panose="020B0604020202020204" pitchFamily="34" charset="0"/>
                <a:sym typeface="Helvetica Neue"/>
              </a:rPr>
              <a:t>Documentación de respaldo de operaciones (por ejemplo: facturas, informes de gastos, contratos, registros de aprobación).</a:t>
            </a:r>
            <a:endParaRPr sz="1000" dirty="0">
              <a:solidFill>
                <a:schemeClr val="bg2"/>
              </a:solidFill>
              <a:latin typeface="+mn-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29156"/>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s-ES" sz="1600" b="1" dirty="0">
                <a:solidFill>
                  <a:srgbClr val="AACFD0"/>
                </a:solidFill>
                <a:latin typeface="+mn-lt"/>
                <a:ea typeface="Helvetica"/>
                <a:cs typeface="Helvetica"/>
                <a:sym typeface="Helvetica"/>
              </a:rPr>
              <a:t>Expectativas y preparación para </a:t>
            </a:r>
            <a:br>
              <a:rPr lang="es-ES" sz="1600" b="1" dirty="0">
                <a:solidFill>
                  <a:srgbClr val="AACFD0"/>
                </a:solidFill>
                <a:latin typeface="+mn-lt"/>
                <a:ea typeface="Helvetica"/>
                <a:cs typeface="Helvetica"/>
                <a:sym typeface="Helvetica"/>
              </a:rPr>
            </a:br>
            <a:r>
              <a:rPr lang="es-ES" sz="1600" b="1" dirty="0">
                <a:solidFill>
                  <a:srgbClr val="AACFD0"/>
                </a:solidFill>
                <a:latin typeface="+mn-lt"/>
                <a:ea typeface="Helvetica"/>
                <a:cs typeface="Helvetica"/>
                <a:sym typeface="Helvetica"/>
              </a:rPr>
              <a:t>la auditoría (continuación)</a:t>
            </a:r>
            <a:endParaRPr sz="1600" b="1" dirty="0">
              <a:solidFill>
                <a:srgbClr val="AACFD0"/>
              </a:solidFill>
              <a:latin typeface="+mn-lt"/>
              <a:ea typeface="Helvetica"/>
              <a:cs typeface="Helvetica"/>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es-ES" sz="1500" b="1" dirty="0">
                <a:solidFill>
                  <a:schemeClr val="bg2"/>
                </a:solidFill>
                <a:ea typeface="Helvetica Neue"/>
                <a:cs typeface="Helvetica" panose="020B0604020202020204" pitchFamily="34" charset="0"/>
                <a:sym typeface="Helvetica Neue"/>
              </a:rPr>
              <a:t>Las expectativas y la preparación generales para la auditoría pueden incluir (continuación):</a:t>
            </a:r>
          </a:p>
          <a:p>
            <a:pPr marL="200025">
              <a:lnSpc>
                <a:spcPct val="115000"/>
              </a:lnSpc>
              <a:spcBef>
                <a:spcPts val="750"/>
              </a:spcBef>
              <a:buSzPts val="1600"/>
            </a:pPr>
            <a:r>
              <a:rPr lang="es-ES" sz="1300" b="1" u="sng" dirty="0">
                <a:solidFill>
                  <a:schemeClr val="bg2"/>
                </a:solidFill>
                <a:latin typeface="+mn-lt"/>
                <a:ea typeface="Helvetica Neue"/>
                <a:cs typeface="Helvetica" panose="020B0604020202020204" pitchFamily="34" charset="0"/>
                <a:sym typeface="Helvetica Neue"/>
              </a:rPr>
              <a:t>Documentación completa</a:t>
            </a:r>
            <a:endParaRPr sz="1300" b="1" u="sng" dirty="0">
              <a:solidFill>
                <a:schemeClr val="bg2"/>
              </a:solidFill>
              <a:latin typeface="+mn-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s-ES" sz="1100" dirty="0">
                <a:solidFill>
                  <a:schemeClr val="bg2"/>
                </a:solidFill>
                <a:latin typeface="+mn-lt"/>
                <a:ea typeface="Helvetica Neue"/>
                <a:cs typeface="Helvetica" panose="020B0604020202020204" pitchFamily="34" charset="0"/>
                <a:sym typeface="Helvetica Neue"/>
              </a:rPr>
              <a:t>Se debe brindar documentación completa. Si tiene preguntas respecto de los documentos pretendidos, plantéelas lo antes posible en el proceso. La entrega de documentación completa desde el comienzo podrá eliminar la necesidad de cumplir con ciertos pedidos.</a:t>
            </a:r>
            <a:endParaRPr sz="1100" dirty="0">
              <a:solidFill>
                <a:schemeClr val="bg2"/>
              </a:solidFill>
              <a:latin typeface="+mn-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s-ES" sz="1100" dirty="0">
                <a:solidFill>
                  <a:schemeClr val="bg2"/>
                </a:solidFill>
                <a:latin typeface="+mn-lt"/>
                <a:ea typeface="Helvetica Neue"/>
                <a:cs typeface="Helvetica" panose="020B0604020202020204" pitchFamily="34" charset="0"/>
                <a:sym typeface="Helvetica Neue"/>
              </a:rPr>
              <a:t>Organice la documentación de acuerdo a identificadores de la lista de pedidos (por ejemplo: Identificación de la operación) para permitirles a los auditores identificar los documentos de manera rápida y devolverlos de manera organizada.</a:t>
            </a:r>
            <a:endParaRPr sz="1100" dirty="0">
              <a:solidFill>
                <a:schemeClr val="bg2"/>
              </a:solidFill>
              <a:latin typeface="+mn-lt"/>
              <a:ea typeface="Helvetica Neue"/>
              <a:cs typeface="Helvetica" panose="020B0604020202020204" pitchFamily="34" charset="0"/>
              <a:sym typeface="Helvetica Neue"/>
            </a:endParaRPr>
          </a:p>
          <a:p>
            <a:pPr marL="200025">
              <a:lnSpc>
                <a:spcPct val="115000"/>
              </a:lnSpc>
              <a:spcBef>
                <a:spcPts val="750"/>
              </a:spcBef>
              <a:buSzPts val="1600"/>
            </a:pPr>
            <a:r>
              <a:rPr lang="es-ES" sz="1300" b="1" u="sng" dirty="0">
                <a:solidFill>
                  <a:schemeClr val="bg2"/>
                </a:solidFill>
                <a:latin typeface="+mn-lt"/>
                <a:ea typeface="Helvetica Neue"/>
                <a:cs typeface="Helvetica" panose="020B0604020202020204" pitchFamily="34" charset="0"/>
                <a:sym typeface="Helvetica Neue"/>
              </a:rPr>
              <a:t>Acceso de las partes interesadas para cumplir con pedidos y preguntas adicionales</a:t>
            </a:r>
            <a:r>
              <a:rPr lang="es-ES" sz="1300" b="1" dirty="0">
                <a:solidFill>
                  <a:schemeClr val="bg2"/>
                </a:solidFill>
                <a:latin typeface="+mn-lt"/>
                <a:ea typeface="Helvetica Neue"/>
                <a:cs typeface="Helvetica" panose="020B0604020202020204" pitchFamily="34" charset="0"/>
                <a:sym typeface="Helvetica Neue"/>
              </a:rPr>
              <a:t>.</a:t>
            </a:r>
            <a:endParaRPr sz="1300" b="1" dirty="0">
              <a:solidFill>
                <a:schemeClr val="bg2"/>
              </a:solidFill>
              <a:latin typeface="+mn-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s-ES" sz="1100" dirty="0">
                <a:solidFill>
                  <a:schemeClr val="bg2"/>
                </a:solidFill>
                <a:latin typeface="+mn-lt"/>
                <a:ea typeface="Helvetica Neue"/>
                <a:cs typeface="Helvetica" panose="020B0604020202020204" pitchFamily="34" charset="0"/>
                <a:sym typeface="Helvetica Neue"/>
              </a:rPr>
              <a:t>Podrán realizarse pedidos de seguimiento de información, por lo que resulta importante que los auditores tengan acceso a todos los empleados y que estos respondan de manera oportuna</a:t>
            </a:r>
            <a:r>
              <a:rPr lang="es-ES" sz="1100" dirty="0">
                <a:solidFill>
                  <a:schemeClr val="bg2"/>
                </a:solidFill>
                <a:latin typeface="+mn-lt"/>
                <a:cs typeface="Helvetica" panose="020B0604020202020204" pitchFamily="34" charset="0"/>
                <a:sym typeface="Helvetica Neue"/>
              </a:rPr>
              <a:t>. En ocasiones puede ser necesario para el equipo de auditoría hablar directamente con los empleados que tengan conocimiento directo de las transacciones de la muestra.</a:t>
            </a:r>
            <a:endParaRPr sz="1100" dirty="0">
              <a:solidFill>
                <a:schemeClr val="bg2"/>
              </a:solidFill>
              <a:latin typeface="+mn-lt"/>
              <a:cs typeface="Helvetica" panose="020B0604020202020204" pitchFamily="34" charset="0"/>
              <a:sym typeface="Helvetica Neue"/>
            </a:endParaRPr>
          </a:p>
          <a:p>
            <a:pPr marL="200025">
              <a:lnSpc>
                <a:spcPct val="115000"/>
              </a:lnSpc>
              <a:spcBef>
                <a:spcPts val="750"/>
              </a:spcBef>
              <a:buSzPts val="1600"/>
            </a:pPr>
            <a:r>
              <a:rPr lang="es-ES" sz="1300" b="1" u="sng" dirty="0">
                <a:solidFill>
                  <a:schemeClr val="bg2"/>
                </a:solidFill>
                <a:latin typeface="+mn-lt"/>
                <a:ea typeface="Helvetica Neue"/>
                <a:cs typeface="Helvetica" panose="020B0604020202020204" pitchFamily="34" charset="0"/>
                <a:sym typeface="Helvetica Neue"/>
              </a:rPr>
              <a:t>Inspecciones de sistemas contables, cuando resulte necesario</a:t>
            </a:r>
            <a:r>
              <a:rPr lang="es-ES" sz="1300" b="1" dirty="0">
                <a:solidFill>
                  <a:schemeClr val="bg2"/>
                </a:solidFill>
                <a:latin typeface="+mn-lt"/>
                <a:ea typeface="Helvetica Neue"/>
                <a:cs typeface="Helvetica" panose="020B0604020202020204" pitchFamily="34" charset="0"/>
                <a:sym typeface="Helvetica Neue"/>
              </a:rPr>
              <a:t>.</a:t>
            </a:r>
            <a:endParaRPr sz="1300" b="1" dirty="0">
              <a:solidFill>
                <a:schemeClr val="bg2"/>
              </a:solidFill>
              <a:latin typeface="+mn-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s-ES" sz="1100" dirty="0">
                <a:solidFill>
                  <a:schemeClr val="bg2"/>
                </a:solidFill>
                <a:latin typeface="+mn-lt"/>
                <a:ea typeface="Helvetica Neue"/>
                <a:cs typeface="Helvetica" panose="020B0604020202020204" pitchFamily="34" charset="0"/>
                <a:sym typeface="Helvetica Neue"/>
              </a:rPr>
              <a:t>En algunas ocasiones, los auditores podrán solicitar inspecciones a los sistemas de contabilidad para comprender o familiarizarse con los procesos. </a:t>
            </a:r>
            <a:endParaRPr sz="1100" dirty="0">
              <a:solidFill>
                <a:schemeClr val="bg2"/>
              </a:solidFill>
              <a:latin typeface="+mn-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29156"/>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s-ES" sz="1600" b="1" dirty="0">
                <a:solidFill>
                  <a:srgbClr val="AACFD0"/>
                </a:solidFill>
                <a:latin typeface="+mn-lt"/>
                <a:ea typeface="Helvetica"/>
                <a:cs typeface="Helvetica"/>
                <a:sym typeface="Helvetica"/>
              </a:rPr>
              <a:t>Expectativas y preparación para </a:t>
            </a:r>
            <a:br>
              <a:rPr lang="es-ES" sz="1600" b="1" dirty="0">
                <a:solidFill>
                  <a:srgbClr val="AACFD0"/>
                </a:solidFill>
                <a:latin typeface="+mn-lt"/>
                <a:ea typeface="Helvetica"/>
                <a:cs typeface="Helvetica"/>
                <a:sym typeface="Helvetica"/>
              </a:rPr>
            </a:br>
            <a:r>
              <a:rPr lang="es-ES" sz="1600" b="1" dirty="0">
                <a:solidFill>
                  <a:srgbClr val="AACFD0"/>
                </a:solidFill>
                <a:latin typeface="+mn-lt"/>
                <a:ea typeface="Helvetica"/>
                <a:cs typeface="Helvetica"/>
                <a:sym typeface="Helvetica"/>
              </a:rPr>
              <a:t>la auditoría (continuación)</a:t>
            </a:r>
            <a:endParaRPr sz="1600" b="1" dirty="0">
              <a:solidFill>
                <a:srgbClr val="AACFD0"/>
              </a:solidFill>
              <a:latin typeface="+mn-lt"/>
              <a:ea typeface="Helvetica"/>
              <a:cs typeface="Helvetica"/>
              <a:sym typeface="Helvetica"/>
            </a:endParaRPr>
          </a:p>
        </p:txBody>
      </p:sp>
      <p:sp>
        <p:nvSpPr>
          <p:cNvPr id="5" name="Google Shape;205;p29"/>
          <p:cNvSpPr txBox="1"/>
          <p:nvPr/>
        </p:nvSpPr>
        <p:spPr>
          <a:xfrm>
            <a:off x="73350" y="786932"/>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es-ES" sz="1500" b="1" dirty="0">
                <a:solidFill>
                  <a:schemeClr val="bg2"/>
                </a:solidFill>
                <a:latin typeface="+mn-lt"/>
                <a:ea typeface="Helvetica Neue"/>
                <a:cs typeface="Helvetica"/>
                <a:sym typeface="Helvetica Neue"/>
              </a:rPr>
              <a:t>Pasos que podemos seguir hoy en día para garantizar que estamos preparados para cualquier auditoría:</a:t>
            </a:r>
            <a:endParaRPr sz="1500" b="1" dirty="0">
              <a:solidFill>
                <a:schemeClr val="bg2"/>
              </a:solidFill>
              <a:latin typeface="+mn-lt"/>
              <a:ea typeface="Helvetica Neue"/>
              <a:cs typeface="Helvetica" panose="020B0604020202020204" pitchFamily="34" charset="0"/>
              <a:sym typeface="Helvetica Neue"/>
            </a:endParaRPr>
          </a:p>
          <a:p>
            <a:pPr marL="200025">
              <a:lnSpc>
                <a:spcPct val="110000"/>
              </a:lnSpc>
              <a:spcBef>
                <a:spcPts val="750"/>
              </a:spcBef>
              <a:buSzPts val="1600"/>
            </a:pPr>
            <a:r>
              <a:rPr lang="es-ES" sz="1300" b="1" u="sng" dirty="0">
                <a:solidFill>
                  <a:schemeClr val="bg2"/>
                </a:solidFill>
                <a:latin typeface="+mn-lt"/>
                <a:ea typeface="Helvetica Neue"/>
                <a:cs typeface="Helvetica" panose="020B0604020202020204" pitchFamily="34" charset="0"/>
                <a:sym typeface="Helvetica Neue"/>
              </a:rPr>
              <a:t>Políticas y procedimientos</a:t>
            </a:r>
            <a:endParaRPr sz="1300" b="1" u="sng" dirty="0">
              <a:solidFill>
                <a:schemeClr val="bg2"/>
              </a:solidFill>
              <a:latin typeface="+mn-lt"/>
              <a:ea typeface="Helvetica Neue"/>
              <a:cs typeface="Helvetica" panose="020B0604020202020204" pitchFamily="34" charset="0"/>
              <a:sym typeface="Helvetica Neue"/>
            </a:endParaRPr>
          </a:p>
          <a:p>
            <a:pPr marL="685800" lvl="1" indent="-228600">
              <a:lnSpc>
                <a:spcPct val="112000"/>
              </a:lnSpc>
              <a:buClr>
                <a:schemeClr val="bg2"/>
              </a:buClr>
              <a:buSzPts val="1200"/>
              <a:buFont typeface="Arial" panose="020B0604020202020204" pitchFamily="34" charset="0"/>
              <a:buChar char="•"/>
            </a:pPr>
            <a:r>
              <a:rPr lang="es-ES" sz="1100" dirty="0">
                <a:solidFill>
                  <a:schemeClr val="bg2"/>
                </a:solidFill>
                <a:latin typeface="+mn-lt"/>
                <a:ea typeface="Helvetica Neue"/>
                <a:cs typeface="Helvetica"/>
                <a:sym typeface="Helvetica Neue"/>
              </a:rPr>
              <a:t>Asegúrese de que las versiones actuales implementadas de políticas y procedimientos estén disponibles y sean de fácil acceso.</a:t>
            </a:r>
            <a:endParaRPr sz="1100" dirty="0">
              <a:solidFill>
                <a:schemeClr val="bg2"/>
              </a:solidFill>
              <a:latin typeface="+mn-lt"/>
              <a:ea typeface="Helvetica Neue"/>
              <a:cs typeface="Helvetica"/>
              <a:sym typeface="Helvetica Neue"/>
            </a:endParaRPr>
          </a:p>
          <a:p>
            <a:pPr marL="685800" lvl="1" indent="-228600">
              <a:lnSpc>
                <a:spcPct val="112000"/>
              </a:lnSpc>
              <a:buClr>
                <a:schemeClr val="bg2"/>
              </a:buClr>
              <a:buSzPts val="1200"/>
              <a:buFont typeface="Arial" panose="020B0604020202020204" pitchFamily="34" charset="0"/>
              <a:buChar char="•"/>
            </a:pPr>
            <a:r>
              <a:rPr lang="es-ES" sz="1100" dirty="0">
                <a:solidFill>
                  <a:schemeClr val="bg2"/>
                </a:solidFill>
                <a:latin typeface="+mn-lt"/>
                <a:ea typeface="Helvetica Neue"/>
                <a:cs typeface="Helvetica"/>
                <a:sym typeface="Helvetica Neue"/>
              </a:rPr>
              <a:t>Asegúrese de que nuestras políticas y procedimientos sean definitivos, tengan fecha y con el sello de la versión.</a:t>
            </a:r>
            <a:endParaRPr lang="en-US" sz="1100" dirty="0">
              <a:solidFill>
                <a:schemeClr val="bg2"/>
              </a:solidFill>
              <a:latin typeface="+mn-lt"/>
              <a:ea typeface="Helvetica Neue"/>
              <a:cs typeface="Helvetica"/>
            </a:endParaRPr>
          </a:p>
          <a:p>
            <a:pPr marL="685800" lvl="1" indent="-228600">
              <a:lnSpc>
                <a:spcPct val="112000"/>
              </a:lnSpc>
              <a:buClr>
                <a:schemeClr val="bg2"/>
              </a:buClr>
              <a:buSzPts val="1200"/>
              <a:buFont typeface="Arial" panose="020B0604020202020204" pitchFamily="34" charset="0"/>
              <a:buChar char="•"/>
            </a:pPr>
            <a:r>
              <a:rPr lang="es-ES" sz="1100" dirty="0">
                <a:solidFill>
                  <a:schemeClr val="bg2"/>
                </a:solidFill>
                <a:latin typeface="+mn-lt"/>
                <a:ea typeface="Helvetica Neue"/>
                <a:cs typeface="Helvetica"/>
                <a:sym typeface="Helvetica Neue"/>
              </a:rPr>
              <a:t>Asegúrese de que todas las políticas y procedimientos definitivos están guardados en formato PDF para evitar entregar accidentalmente borradores a los auditores.</a:t>
            </a:r>
            <a:endParaRPr sz="900" dirty="0">
              <a:solidFill>
                <a:schemeClr val="bg2"/>
              </a:solidFill>
              <a:latin typeface="+mn-lt"/>
              <a:ea typeface="Helvetica Neue"/>
              <a:cs typeface="Helvetica"/>
              <a:sym typeface="Helvetica Neue"/>
            </a:endParaRPr>
          </a:p>
          <a:p>
            <a:pPr marL="200025">
              <a:lnSpc>
                <a:spcPct val="115000"/>
              </a:lnSpc>
              <a:buSzPts val="1600"/>
            </a:pPr>
            <a:r>
              <a:rPr lang="es-ES" sz="1300" b="1" u="sng" dirty="0">
                <a:solidFill>
                  <a:schemeClr val="bg2"/>
                </a:solidFill>
                <a:latin typeface="+mn-lt"/>
                <a:ea typeface="Helvetica Neue"/>
                <a:cs typeface="Helvetica" panose="020B0604020202020204" pitchFamily="34" charset="0"/>
                <a:sym typeface="Helvetica Neue"/>
              </a:rPr>
              <a:t>Libros y registros</a:t>
            </a:r>
            <a:endParaRPr sz="1300" b="1" u="sng" dirty="0">
              <a:solidFill>
                <a:schemeClr val="bg2"/>
              </a:solidFill>
              <a:latin typeface="+mn-lt"/>
              <a:ea typeface="Helvetica Neue"/>
              <a:cs typeface="Helvetica" panose="020B0604020202020204" pitchFamily="34" charset="0"/>
              <a:sym typeface="Helvetica Neue"/>
            </a:endParaRPr>
          </a:p>
          <a:p>
            <a:pPr marL="685800" lvl="1" indent="-228600">
              <a:lnSpc>
                <a:spcPct val="112000"/>
              </a:lnSpc>
              <a:buClr>
                <a:schemeClr val="bg2"/>
              </a:buClr>
              <a:buSzPts val="1200"/>
              <a:buFont typeface="Arial" panose="020B0604020202020204" pitchFamily="34" charset="0"/>
              <a:buChar char="•"/>
            </a:pPr>
            <a:r>
              <a:rPr lang="es-ES" sz="1100" dirty="0">
                <a:solidFill>
                  <a:schemeClr val="bg2"/>
                </a:solidFill>
                <a:latin typeface="+mn-lt"/>
                <a:ea typeface="Helvetica Neue"/>
                <a:cs typeface="Helvetica"/>
                <a:sym typeface="Helvetica Neue"/>
              </a:rPr>
              <a:t>Si fuera aplicable, divida cualquier operación comercial específica del fabricante dentro de los sistemas de contabilidad. Recuerde, sin embargo, que las actividades generales y administrativas relativas a los diferentes fabricantes o al negocio en general pueden estar incluidas dentro del alcance de la auditoría.</a:t>
            </a:r>
            <a:endParaRPr sz="1100" dirty="0">
              <a:solidFill>
                <a:schemeClr val="bg2"/>
              </a:solidFill>
              <a:latin typeface="+mn-lt"/>
              <a:ea typeface="Helvetica Neue"/>
              <a:cs typeface="Helvetica"/>
              <a:sym typeface="Helvetica Neue"/>
            </a:endParaRPr>
          </a:p>
          <a:p>
            <a:pPr marL="200025">
              <a:lnSpc>
                <a:spcPct val="115000"/>
              </a:lnSpc>
              <a:buSzPts val="1600"/>
            </a:pPr>
            <a:r>
              <a:rPr lang="es-ES" sz="1300" b="1" u="sng" dirty="0">
                <a:solidFill>
                  <a:schemeClr val="bg2"/>
                </a:solidFill>
                <a:latin typeface="+mn-lt"/>
                <a:ea typeface="Helvetica Neue"/>
                <a:cs typeface="Helvetica" panose="020B0604020202020204" pitchFamily="34" charset="0"/>
                <a:sym typeface="Helvetica Neue"/>
              </a:rPr>
              <a:t>Controles internos</a:t>
            </a:r>
            <a:endParaRPr sz="1300" b="1" u="sng" dirty="0">
              <a:solidFill>
                <a:schemeClr val="bg2"/>
              </a:solidFill>
              <a:latin typeface="+mn-lt"/>
              <a:ea typeface="Helvetica Neue"/>
              <a:cs typeface="Helvetica" panose="020B0604020202020204" pitchFamily="34" charset="0"/>
              <a:sym typeface="Helvetica Neue"/>
            </a:endParaRPr>
          </a:p>
          <a:p>
            <a:pPr marL="685800" lvl="1" indent="-228600">
              <a:lnSpc>
                <a:spcPct val="112000"/>
              </a:lnSpc>
              <a:buClr>
                <a:schemeClr val="bg2"/>
              </a:buClr>
              <a:buSzPts val="1200"/>
              <a:buFont typeface="Arial" panose="020B0604020202020204" pitchFamily="34" charset="0"/>
              <a:buChar char="•"/>
            </a:pPr>
            <a:r>
              <a:rPr lang="es-ES" sz="1100" dirty="0">
                <a:solidFill>
                  <a:schemeClr val="bg2"/>
                </a:solidFill>
                <a:latin typeface="+mn-lt"/>
                <a:ea typeface="Helvetica Neue"/>
                <a:cs typeface="Helvetica" panose="020B0604020202020204" pitchFamily="34" charset="0"/>
                <a:sym typeface="Helvetica Neue"/>
              </a:rPr>
              <a:t>Documente los procedimientos contables y financieros en protocolos y procesos de trabajo para permitir una inspección eficiente del proceso. Esto también permitirá realizar el intercambio de responsabilidades de un empleado a otro de manera más fácil.</a:t>
            </a:r>
          </a:p>
          <a:p>
            <a:pPr marL="200025">
              <a:lnSpc>
                <a:spcPct val="115000"/>
              </a:lnSpc>
              <a:buSzPts val="1600"/>
            </a:pPr>
            <a:r>
              <a:rPr lang="es-ES" sz="1300" b="1" u="sng" dirty="0">
                <a:solidFill>
                  <a:schemeClr val="bg2"/>
                </a:solidFill>
                <a:latin typeface="+mn-lt"/>
                <a:ea typeface="Helvetica Neue"/>
                <a:cs typeface="Helvetica" panose="020B0604020202020204" pitchFamily="34" charset="0"/>
                <a:sym typeface="Helvetica Neue"/>
              </a:rPr>
              <a:t>Acuerdos y políticas del fabricante</a:t>
            </a:r>
            <a:endParaRPr sz="1300" b="1" u="sng" dirty="0">
              <a:solidFill>
                <a:schemeClr val="bg2"/>
              </a:solidFill>
              <a:latin typeface="+mn-lt"/>
              <a:ea typeface="Helvetica Neue"/>
              <a:cs typeface="Helvetica" panose="020B0604020202020204" pitchFamily="34" charset="0"/>
              <a:sym typeface="Helvetica Neue"/>
            </a:endParaRPr>
          </a:p>
          <a:p>
            <a:pPr marL="685800" lvl="1" indent="-228600">
              <a:lnSpc>
                <a:spcPct val="112000"/>
              </a:lnSpc>
              <a:buClr>
                <a:schemeClr val="bg2"/>
              </a:buClr>
              <a:buSzPts val="1200"/>
              <a:buFont typeface="Arial" panose="020B0604020202020204" pitchFamily="34" charset="0"/>
              <a:buChar char="•"/>
            </a:pPr>
            <a:r>
              <a:rPr lang="es-ES" sz="1100" dirty="0">
                <a:solidFill>
                  <a:schemeClr val="bg2"/>
                </a:solidFill>
                <a:latin typeface="+mn-lt"/>
                <a:ea typeface="Helvetica Neue"/>
                <a:cs typeface="Helvetica" panose="020B0604020202020204" pitchFamily="34" charset="0"/>
                <a:sym typeface="Helvetica Neue"/>
              </a:rPr>
              <a:t>Revisar contratos junto con los fabricantes para comprender de mejor manera los compromisos de cumplimiento y las obligaciones en caso de solicitar una auditoría.</a:t>
            </a:r>
            <a:endParaRPr sz="1100" dirty="0">
              <a:solidFill>
                <a:schemeClr val="bg2"/>
              </a:solidFill>
              <a:latin typeface="+mn-lt"/>
              <a:ea typeface="Helvetica Neue"/>
              <a:cs typeface="Helvetica" panose="020B0604020202020204" pitchFamily="34" charset="0"/>
              <a:sym typeface="Helvetica Neue"/>
            </a:endParaRPr>
          </a:p>
          <a:p>
            <a:pPr marL="685800" lvl="1" indent="-228600">
              <a:lnSpc>
                <a:spcPct val="112000"/>
              </a:lnSpc>
              <a:buClr>
                <a:schemeClr val="bg2"/>
              </a:buClr>
              <a:buSzPts val="1200"/>
              <a:buFont typeface="Arial" panose="020B0604020202020204" pitchFamily="34" charset="0"/>
              <a:buChar char="•"/>
            </a:pPr>
            <a:r>
              <a:rPr lang="es-ES" sz="1100" dirty="0">
                <a:solidFill>
                  <a:schemeClr val="bg2"/>
                </a:solidFill>
                <a:latin typeface="+mn-lt"/>
                <a:ea typeface="Helvetica Neue"/>
                <a:cs typeface="Helvetica" panose="020B0604020202020204" pitchFamily="34" charset="0"/>
                <a:sym typeface="Helvetica Neue"/>
              </a:rPr>
              <a:t>Refamiliarizarnos con las políticas de nuestros fabricantes, tales como los códigos de conducta de terceros para garantizar que entendemos y cumplimos con todos los requisitos.</a:t>
            </a:r>
            <a:endParaRPr sz="1100" dirty="0">
              <a:solidFill>
                <a:schemeClr val="bg2"/>
              </a:solidFill>
              <a:latin typeface="+mn-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s-ES" sz="1800" b="1" dirty="0">
                <a:solidFill>
                  <a:srgbClr val="AACFD0"/>
                </a:solidFill>
                <a:latin typeface="+mn-lt"/>
                <a:ea typeface="Helvetica"/>
                <a:cs typeface="Helvetica"/>
                <a:sym typeface="Helvetica"/>
              </a:rPr>
              <a:t>Expectativas y preparación para </a:t>
            </a:r>
            <a:br>
              <a:rPr lang="es-ES" sz="1800" b="1" dirty="0">
                <a:solidFill>
                  <a:srgbClr val="AACFD0"/>
                </a:solidFill>
                <a:latin typeface="+mn-lt"/>
                <a:ea typeface="Helvetica"/>
                <a:cs typeface="Helvetica"/>
                <a:sym typeface="Helvetica"/>
              </a:rPr>
            </a:br>
            <a:r>
              <a:rPr lang="es-ES" sz="1800" b="1" dirty="0">
                <a:solidFill>
                  <a:srgbClr val="AACFD0"/>
                </a:solidFill>
                <a:latin typeface="+mn-lt"/>
                <a:ea typeface="Helvetica"/>
                <a:cs typeface="Helvetica"/>
                <a:sym typeface="Helvetica"/>
              </a:rPr>
              <a:t>la auditoría (continuación)</a:t>
            </a: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en-US" sz="1200" b="1" dirty="0">
                <a:solidFill>
                  <a:schemeClr val="bg2"/>
                </a:solidFill>
                <a:latin typeface="Helvetica"/>
                <a:ea typeface="Helvetica Neue"/>
                <a:cs typeface="Helvetica"/>
                <a:sym typeface="Helvetica Neue"/>
              </a:rPr>
              <a:t>Si </a:t>
            </a:r>
            <a:r>
              <a:rPr lang="en-US" sz="1200" b="1" dirty="0" err="1">
                <a:solidFill>
                  <a:schemeClr val="bg2"/>
                </a:solidFill>
                <a:latin typeface="Helvetica"/>
                <a:ea typeface="Helvetica Neue"/>
                <a:cs typeface="Helvetica"/>
                <a:sym typeface="Helvetica Neue"/>
              </a:rPr>
              <a:t>tu</a:t>
            </a:r>
            <a:r>
              <a:rPr lang="en-US" sz="1200" b="1" dirty="0">
                <a:solidFill>
                  <a:schemeClr val="bg2"/>
                </a:solidFill>
                <a:latin typeface="Helvetica"/>
                <a:ea typeface="Helvetica Neue"/>
                <a:cs typeface="Helvetica"/>
                <a:sym typeface="Helvetica Neue"/>
              </a:rPr>
              <a:t> </a:t>
            </a:r>
            <a:r>
              <a:rPr lang="en-US" sz="1200" b="1" dirty="0" err="1">
                <a:solidFill>
                  <a:schemeClr val="bg2"/>
                </a:solidFill>
                <a:latin typeface="Helvetica"/>
                <a:ea typeface="Helvetica Neue"/>
                <a:cs typeface="Helvetica"/>
                <a:sym typeface="Helvetica Neue"/>
              </a:rPr>
              <a:t>auditoría</a:t>
            </a:r>
            <a:r>
              <a:rPr lang="en-US" sz="1200" b="1" dirty="0">
                <a:solidFill>
                  <a:schemeClr val="bg2"/>
                </a:solidFill>
                <a:latin typeface="Helvetica"/>
                <a:ea typeface="Helvetica Neue"/>
                <a:cs typeface="Helvetica"/>
                <a:sym typeface="Helvetica Neue"/>
              </a:rPr>
              <a:t> se conduce a </a:t>
            </a:r>
            <a:r>
              <a:rPr lang="en-US" sz="1200" b="1" dirty="0" err="1">
                <a:solidFill>
                  <a:schemeClr val="bg2"/>
                </a:solidFill>
                <a:latin typeface="Helvetica"/>
                <a:ea typeface="Helvetica Neue"/>
                <a:cs typeface="Helvetica"/>
                <a:sym typeface="Helvetica Neue"/>
              </a:rPr>
              <a:t>distancia</a:t>
            </a:r>
            <a:r>
              <a:rPr lang="en-US" sz="1200" b="1" dirty="0">
                <a:solidFill>
                  <a:schemeClr val="bg2"/>
                </a:solidFill>
                <a:latin typeface="Helvetica"/>
                <a:ea typeface="Helvetica Neue"/>
                <a:cs typeface="Helvetica"/>
                <a:sym typeface="Helvetica Neue"/>
              </a:rPr>
              <a:t>: </a:t>
            </a:r>
            <a:endParaRPr sz="1200" b="1" dirty="0">
              <a:solidFill>
                <a:schemeClr val="bg2"/>
              </a:solidFill>
              <a:latin typeface="Helvetica"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s-ES" sz="1300" b="1" u="sng" dirty="0">
                <a:solidFill>
                  <a:schemeClr val="bg2"/>
                </a:solidFill>
                <a:latin typeface="Helvetica" panose="020B0604020202020204" pitchFamily="34" charset="0"/>
                <a:ea typeface="Helvetica Neue"/>
                <a:cs typeface="Helvetica" panose="020B0604020202020204" pitchFamily="34" charset="0"/>
                <a:sym typeface="Helvetica Neue"/>
              </a:rPr>
              <a:t>Trate la experiencia como si el equipo estuviera presente</a:t>
            </a: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err="1">
                <a:solidFill>
                  <a:schemeClr val="bg2"/>
                </a:solidFill>
                <a:latin typeface="Helvetica"/>
                <a:ea typeface="Helvetica Neue"/>
                <a:cs typeface="Helvetica"/>
                <a:sym typeface="Helvetica Neue"/>
              </a:rPr>
              <a:t>Aunque</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el</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equipo</a:t>
            </a:r>
            <a:r>
              <a:rPr lang="en-US" sz="1100" dirty="0">
                <a:solidFill>
                  <a:schemeClr val="bg2"/>
                </a:solidFill>
                <a:latin typeface="Helvetica"/>
                <a:ea typeface="Helvetica Neue"/>
                <a:cs typeface="Helvetica"/>
                <a:sym typeface="Helvetica Neue"/>
              </a:rPr>
              <a:t> de auditor</a:t>
            </a:r>
            <a:r>
              <a:rPr lang="es-ES" sz="1100" dirty="0" err="1">
                <a:solidFill>
                  <a:schemeClr val="bg2"/>
                </a:solidFill>
                <a:latin typeface="Helvetica"/>
                <a:ea typeface="Helvetica Neue"/>
                <a:cs typeface="Helvetica"/>
                <a:sym typeface="Helvetica Neue"/>
              </a:rPr>
              <a:t>ía</a:t>
            </a:r>
            <a:r>
              <a:rPr lang="es-ES" sz="1100" dirty="0">
                <a:solidFill>
                  <a:schemeClr val="bg2"/>
                </a:solidFill>
                <a:latin typeface="Helvetica"/>
                <a:ea typeface="Helvetica Neue"/>
                <a:cs typeface="Helvetica"/>
                <a:sym typeface="Helvetica Neue"/>
              </a:rPr>
              <a:t> no se encuentre presente, el equipo llevará a cabo procedimientos similares con los mismos objetivos.</a:t>
            </a:r>
            <a:endParaRPr lang="en-US" sz="1100" dirty="0">
              <a:solidFill>
                <a:schemeClr val="bg2"/>
              </a:solidFill>
              <a:latin typeface="Helvetica"/>
              <a:ea typeface="Helvetica Neue"/>
              <a:cs typeface="Helvetica"/>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a:ea typeface="Helvetica Neue"/>
                <a:cs typeface="Helvetica"/>
                <a:sym typeface="Helvetica Neue"/>
              </a:rPr>
              <a:t>Si </a:t>
            </a:r>
            <a:r>
              <a:rPr lang="en-US" sz="1100" dirty="0" err="1">
                <a:solidFill>
                  <a:schemeClr val="bg2"/>
                </a:solidFill>
                <a:latin typeface="Helvetica"/>
                <a:ea typeface="Helvetica Neue"/>
                <a:cs typeface="Helvetica"/>
                <a:sym typeface="Helvetica Neue"/>
              </a:rPr>
              <a:t>trata</a:t>
            </a:r>
            <a:r>
              <a:rPr lang="en-US" sz="1100" dirty="0">
                <a:solidFill>
                  <a:schemeClr val="bg2"/>
                </a:solidFill>
                <a:latin typeface="Helvetica"/>
                <a:ea typeface="Helvetica Neue"/>
                <a:cs typeface="Helvetica"/>
                <a:sym typeface="Helvetica Neue"/>
              </a:rPr>
              <a:t> la </a:t>
            </a:r>
            <a:r>
              <a:rPr lang="en-US" sz="1100" dirty="0" err="1">
                <a:solidFill>
                  <a:schemeClr val="bg2"/>
                </a:solidFill>
                <a:latin typeface="Helvetica"/>
                <a:ea typeface="Helvetica Neue"/>
                <a:cs typeface="Helvetica"/>
                <a:sym typeface="Helvetica Neue"/>
              </a:rPr>
              <a:t>auditoría</a:t>
            </a:r>
            <a:r>
              <a:rPr lang="en-US" sz="1100" dirty="0">
                <a:solidFill>
                  <a:schemeClr val="bg2"/>
                </a:solidFill>
                <a:latin typeface="Helvetica"/>
                <a:ea typeface="Helvetica Neue"/>
                <a:cs typeface="Helvetica"/>
                <a:sym typeface="Helvetica Neue"/>
              </a:rPr>
              <a:t> de la </a:t>
            </a:r>
            <a:r>
              <a:rPr lang="en-US" sz="1100" dirty="0" err="1">
                <a:solidFill>
                  <a:schemeClr val="bg2"/>
                </a:solidFill>
                <a:latin typeface="Helvetica"/>
                <a:ea typeface="Helvetica Neue"/>
                <a:cs typeface="Helvetica"/>
                <a:sym typeface="Helvetica Neue"/>
              </a:rPr>
              <a:t>misma</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manera</a:t>
            </a:r>
            <a:r>
              <a:rPr lang="en-US" sz="1100" dirty="0">
                <a:solidFill>
                  <a:schemeClr val="bg2"/>
                </a:solidFill>
                <a:latin typeface="Helvetica"/>
                <a:ea typeface="Helvetica Neue"/>
                <a:cs typeface="Helvetica"/>
                <a:sym typeface="Helvetica Neue"/>
              </a:rPr>
              <a:t> que lo </a:t>
            </a:r>
            <a:r>
              <a:rPr lang="en-US" sz="1100" dirty="0" err="1">
                <a:solidFill>
                  <a:schemeClr val="bg2"/>
                </a:solidFill>
                <a:latin typeface="Helvetica"/>
                <a:ea typeface="Helvetica Neue"/>
                <a:cs typeface="Helvetica"/>
                <a:sym typeface="Helvetica Neue"/>
              </a:rPr>
              <a:t>haría</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si</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fuera</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presencial</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ésta</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debería</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desarrollarse</a:t>
            </a:r>
            <a:r>
              <a:rPr lang="en-US" sz="1100" dirty="0">
                <a:solidFill>
                  <a:schemeClr val="bg2"/>
                </a:solidFill>
                <a:latin typeface="Helvetica"/>
                <a:ea typeface="Helvetica Neue"/>
                <a:cs typeface="Helvetica"/>
                <a:sym typeface="Helvetica Neue"/>
              </a:rPr>
              <a:t> sin </a:t>
            </a:r>
            <a:r>
              <a:rPr lang="en-US" sz="1100" dirty="0" err="1">
                <a:solidFill>
                  <a:schemeClr val="bg2"/>
                </a:solidFill>
                <a:latin typeface="Helvetica"/>
                <a:ea typeface="Helvetica Neue"/>
                <a:cs typeface="Helvetica"/>
                <a:sym typeface="Helvetica Neue"/>
              </a:rPr>
              <a:t>trabas</a:t>
            </a:r>
            <a:r>
              <a:rPr lang="en-US" sz="1100" dirty="0">
                <a:solidFill>
                  <a:schemeClr val="bg2"/>
                </a:solidFill>
                <a:latin typeface="Helvetica"/>
                <a:ea typeface="Helvetica Neue"/>
                <a:cs typeface="Helvetica"/>
                <a:sym typeface="Helvetica Neue"/>
              </a:rPr>
              <a:t> y ser una </a:t>
            </a:r>
            <a:r>
              <a:rPr lang="en-US" sz="1100" dirty="0" err="1">
                <a:solidFill>
                  <a:schemeClr val="bg2"/>
                </a:solidFill>
                <a:latin typeface="Helvetica"/>
                <a:ea typeface="Helvetica Neue"/>
                <a:cs typeface="Helvetica"/>
                <a:sym typeface="Helvetica Neue"/>
              </a:rPr>
              <a:t>experiencia</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beneficiosa</a:t>
            </a:r>
            <a:r>
              <a:rPr lang="en-US" sz="1100" dirty="0">
                <a:solidFill>
                  <a:schemeClr val="bg2"/>
                </a:solidFill>
                <a:latin typeface="Helvetica"/>
                <a:ea typeface="Helvetica Neue"/>
                <a:cs typeface="Helvetica"/>
                <a:sym typeface="Helvetica Neue"/>
              </a:rPr>
              <a:t>.</a:t>
            </a:r>
            <a:endParaRPr sz="900" dirty="0">
              <a:solidFill>
                <a:schemeClr val="bg2"/>
              </a:solidFill>
              <a:latin typeface="Helvetica"/>
              <a:ea typeface="Helvetica Neue"/>
              <a:cs typeface="Helvetica"/>
              <a:sym typeface="Helvetica Neue"/>
            </a:endParaRPr>
          </a:p>
          <a:p>
            <a:pPr marL="200025">
              <a:lnSpc>
                <a:spcPct val="115000"/>
              </a:lnSpc>
              <a:buSzPts val="1600"/>
            </a:pP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Continue </a:t>
            </a:r>
            <a:r>
              <a:rPr lang="en-US" sz="1300" b="1" u="sng" dirty="0" err="1">
                <a:solidFill>
                  <a:schemeClr val="bg2"/>
                </a:solidFill>
                <a:latin typeface="Helvetica" panose="020B0604020202020204" pitchFamily="34" charset="0"/>
                <a:ea typeface="Helvetica Neue"/>
                <a:cs typeface="Helvetica" panose="020B0604020202020204" pitchFamily="34" charset="0"/>
                <a:sym typeface="Helvetica Neue"/>
              </a:rPr>
              <a:t>respondiendo</a:t>
            </a:r>
            <a:r>
              <a:rPr lang="en-US" sz="1300" b="1" u="sng" dirty="0">
                <a:solidFill>
                  <a:schemeClr val="bg2"/>
                </a:solidFill>
                <a:latin typeface="Helvetica" panose="020B0604020202020204" pitchFamily="34" charset="0"/>
                <a:ea typeface="Helvetica Neue"/>
                <a:cs typeface="Helvetica" panose="020B0604020202020204" pitchFamily="34" charset="0"/>
                <a:sym typeface="Helvetica Neue"/>
              </a:rPr>
              <a:t> a las solicitudes </a:t>
            </a:r>
            <a:r>
              <a:rPr lang="en-US" sz="1300" b="1" u="sng" dirty="0" err="1">
                <a:solidFill>
                  <a:schemeClr val="bg2"/>
                </a:solidFill>
                <a:latin typeface="Helvetica" panose="020B0604020202020204" pitchFamily="34" charset="0"/>
                <a:ea typeface="Helvetica Neue"/>
                <a:cs typeface="Helvetica" panose="020B0604020202020204" pitchFamily="34" charset="0"/>
                <a:sym typeface="Helvetica Neue"/>
              </a:rPr>
              <a:t>puntualmente</a:t>
            </a: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err="1">
                <a:solidFill>
                  <a:schemeClr val="bg2"/>
                </a:solidFill>
                <a:latin typeface="Helvetica"/>
                <a:ea typeface="Helvetica Neue"/>
                <a:cs typeface="Helvetica"/>
                <a:sym typeface="Helvetica Neue"/>
              </a:rPr>
              <a:t>Responda</a:t>
            </a:r>
            <a:r>
              <a:rPr lang="en-US" sz="1100" dirty="0">
                <a:solidFill>
                  <a:schemeClr val="bg2"/>
                </a:solidFill>
                <a:latin typeface="Helvetica"/>
                <a:ea typeface="Helvetica Neue"/>
                <a:cs typeface="Helvetica"/>
                <a:sym typeface="Helvetica Neue"/>
              </a:rPr>
              <a:t> a las solicitudes de los </a:t>
            </a:r>
            <a:r>
              <a:rPr lang="en-US" sz="1100" dirty="0" err="1">
                <a:solidFill>
                  <a:schemeClr val="bg2"/>
                </a:solidFill>
                <a:latin typeface="Helvetica"/>
                <a:ea typeface="Helvetica Neue"/>
                <a:cs typeface="Helvetica"/>
                <a:sym typeface="Helvetica Neue"/>
              </a:rPr>
              <a:t>auditores</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puntualmente</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tal</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como</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si</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estuvieran</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en</a:t>
            </a:r>
            <a:r>
              <a:rPr lang="en-US" sz="1100" dirty="0">
                <a:solidFill>
                  <a:schemeClr val="bg2"/>
                </a:solidFill>
                <a:latin typeface="Helvetica"/>
                <a:ea typeface="Helvetica Neue"/>
                <a:cs typeface="Helvetica"/>
                <a:sym typeface="Helvetica Neue"/>
              </a:rPr>
              <a:t> sus </a:t>
            </a:r>
            <a:r>
              <a:rPr lang="en-US" sz="1100" dirty="0" err="1">
                <a:solidFill>
                  <a:schemeClr val="bg2"/>
                </a:solidFill>
                <a:latin typeface="Helvetica"/>
                <a:ea typeface="Helvetica Neue"/>
                <a:cs typeface="Helvetica"/>
                <a:sym typeface="Helvetica Neue"/>
              </a:rPr>
              <a:t>oficinas</a:t>
            </a:r>
            <a:r>
              <a:rPr lang="en-US" sz="1100" dirty="0">
                <a:solidFill>
                  <a:schemeClr val="bg2"/>
                </a:solidFill>
                <a:latin typeface="Helvetica"/>
                <a:ea typeface="Helvetica Neue"/>
                <a:cs typeface="Helvetica"/>
                <a:sym typeface="Helvetica Neue"/>
              </a:rPr>
              <a:t>.</a:t>
            </a:r>
          </a:p>
          <a:p>
            <a:pPr marL="685800" lvl="1" indent="-228600">
              <a:lnSpc>
                <a:spcPct val="115000"/>
              </a:lnSpc>
              <a:buClr>
                <a:schemeClr val="bg2"/>
              </a:buClr>
              <a:buSzPts val="1200"/>
              <a:buFont typeface="Arial" panose="020B0604020202020204" pitchFamily="34" charset="0"/>
              <a:buChar char="•"/>
            </a:pPr>
            <a:r>
              <a:rPr lang="en-US" sz="1100" dirty="0" err="1">
                <a:solidFill>
                  <a:schemeClr val="bg2"/>
                </a:solidFill>
                <a:latin typeface="Helvetica"/>
                <a:ea typeface="Helvetica Neue"/>
                <a:cs typeface="Helvetica"/>
                <a:sym typeface="Helvetica Neue"/>
              </a:rPr>
              <a:t>Esto</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asegurará</a:t>
            </a:r>
            <a:r>
              <a:rPr lang="en-US" sz="1100" dirty="0">
                <a:solidFill>
                  <a:schemeClr val="bg2"/>
                </a:solidFill>
                <a:latin typeface="Helvetica"/>
                <a:ea typeface="Helvetica Neue"/>
                <a:cs typeface="Helvetica"/>
                <a:sym typeface="Helvetica Neue"/>
              </a:rPr>
              <a:t> que </a:t>
            </a:r>
            <a:r>
              <a:rPr lang="en-US" sz="1100" dirty="0" err="1">
                <a:solidFill>
                  <a:schemeClr val="bg2"/>
                </a:solidFill>
                <a:latin typeface="Helvetica"/>
                <a:ea typeface="Helvetica Neue"/>
                <a:cs typeface="Helvetica"/>
                <a:sym typeface="Helvetica Neue"/>
              </a:rPr>
              <a:t>el</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equipo</a:t>
            </a:r>
            <a:r>
              <a:rPr lang="en-US" sz="1100" dirty="0">
                <a:solidFill>
                  <a:schemeClr val="bg2"/>
                </a:solidFill>
                <a:latin typeface="Helvetica"/>
                <a:ea typeface="Helvetica Neue"/>
                <a:cs typeface="Helvetica"/>
                <a:sym typeface="Helvetica Neue"/>
              </a:rPr>
              <a:t> de auditoria </a:t>
            </a:r>
            <a:r>
              <a:rPr lang="en-US" sz="1100" dirty="0" err="1">
                <a:solidFill>
                  <a:schemeClr val="bg2"/>
                </a:solidFill>
                <a:latin typeface="Helvetica"/>
                <a:ea typeface="Helvetica Neue"/>
                <a:cs typeface="Helvetica"/>
                <a:sym typeface="Helvetica Neue"/>
              </a:rPr>
              <a:t>puede</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desarrollar</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su</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trabajo</a:t>
            </a:r>
            <a:r>
              <a:rPr lang="en-US" sz="1100" dirty="0">
                <a:solidFill>
                  <a:schemeClr val="bg2"/>
                </a:solidFill>
                <a:latin typeface="Helvetica"/>
                <a:ea typeface="Helvetica Neue"/>
                <a:cs typeface="Helvetica"/>
                <a:sym typeface="Helvetica Neue"/>
              </a:rPr>
              <a:t> de </a:t>
            </a:r>
            <a:r>
              <a:rPr lang="en-US" sz="1100" dirty="0" err="1">
                <a:solidFill>
                  <a:schemeClr val="bg2"/>
                </a:solidFill>
                <a:latin typeface="Helvetica"/>
                <a:ea typeface="Helvetica Neue"/>
                <a:cs typeface="Helvetica"/>
                <a:sym typeface="Helvetica Neue"/>
              </a:rPr>
              <a:t>manera</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eficiente</a:t>
            </a:r>
            <a:r>
              <a:rPr lang="en-US" sz="1100" dirty="0">
                <a:solidFill>
                  <a:schemeClr val="bg2"/>
                </a:solidFill>
                <a:latin typeface="Helvetica"/>
                <a:ea typeface="Helvetica Neue"/>
                <a:cs typeface="Helvetica"/>
                <a:sym typeface="Helvetica Neue"/>
              </a:rPr>
              <a:t> y </a:t>
            </a:r>
            <a:r>
              <a:rPr lang="en-US" sz="1100" dirty="0" err="1">
                <a:solidFill>
                  <a:schemeClr val="bg2"/>
                </a:solidFill>
                <a:latin typeface="Helvetica"/>
                <a:ea typeface="Helvetica Neue"/>
                <a:cs typeface="Helvetica"/>
                <a:sym typeface="Helvetica Neue"/>
              </a:rPr>
              <a:t>terminar</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en</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tiempo</a:t>
            </a:r>
            <a:r>
              <a:rPr lang="en-US" sz="1100" dirty="0">
                <a:solidFill>
                  <a:schemeClr val="bg2"/>
                </a:solidFill>
                <a:latin typeface="Helvetica"/>
                <a:ea typeface="Helvetica Neue"/>
                <a:cs typeface="Helvetica"/>
                <a:sym typeface="Helvetica Neue"/>
              </a:rPr>
              <a:t> , </a:t>
            </a:r>
            <a:r>
              <a:rPr lang="en-US" sz="1100" dirty="0" err="1">
                <a:solidFill>
                  <a:schemeClr val="bg2"/>
                </a:solidFill>
                <a:latin typeface="Helvetica"/>
                <a:ea typeface="Helvetica Neue"/>
                <a:cs typeface="Helvetica"/>
                <a:sym typeface="Helvetica Neue"/>
              </a:rPr>
              <a:t>así</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poder</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continuar</a:t>
            </a:r>
            <a:r>
              <a:rPr lang="en-US" sz="1100" dirty="0">
                <a:solidFill>
                  <a:schemeClr val="bg2"/>
                </a:solidFill>
                <a:latin typeface="Helvetica"/>
                <a:ea typeface="Helvetica Neue"/>
                <a:cs typeface="Helvetica"/>
                <a:sym typeface="Helvetica Neue"/>
              </a:rPr>
              <a:t> con sus </a:t>
            </a:r>
            <a:r>
              <a:rPr lang="en-US" sz="1100" dirty="0" err="1">
                <a:solidFill>
                  <a:schemeClr val="bg2"/>
                </a:solidFill>
                <a:latin typeface="Helvetica"/>
                <a:ea typeface="Helvetica Neue"/>
                <a:cs typeface="Helvetica"/>
                <a:sym typeface="Helvetica Neue"/>
              </a:rPr>
              <a:t>actividades</a:t>
            </a:r>
            <a:r>
              <a:rPr lang="en-US" sz="1100" dirty="0">
                <a:solidFill>
                  <a:schemeClr val="bg2"/>
                </a:solidFill>
                <a:latin typeface="Helvetica"/>
                <a:ea typeface="Helvetica Neue"/>
                <a:cs typeface="Helvetica"/>
                <a:sym typeface="Helvetica Neue"/>
              </a:rPr>
              <a:t> </a:t>
            </a:r>
            <a:r>
              <a:rPr lang="en-US" sz="1100" dirty="0" err="1">
                <a:solidFill>
                  <a:schemeClr val="bg2"/>
                </a:solidFill>
                <a:latin typeface="Helvetica"/>
                <a:ea typeface="Helvetica Neue"/>
                <a:cs typeface="Helvetica"/>
                <a:sym typeface="Helvetica Neue"/>
              </a:rPr>
              <a:t>habituales</a:t>
            </a:r>
            <a:r>
              <a:rPr lang="en-US" sz="1100" dirty="0">
                <a:solidFill>
                  <a:schemeClr val="bg2"/>
                </a:solidFill>
                <a:latin typeface="Helvetica"/>
                <a:ea typeface="Helvetica Neue"/>
                <a:cs typeface="Helvetica"/>
                <a:sym typeface="Helvetica Neue"/>
              </a:rPr>
              <a:t>.</a:t>
            </a:r>
          </a:p>
          <a:p>
            <a:pPr marL="457200" lvl="1">
              <a:lnSpc>
                <a:spcPct val="115000"/>
              </a:lnSpc>
              <a:buClr>
                <a:schemeClr val="bg2"/>
              </a:buClr>
              <a:buSzPts val="1200"/>
            </a:pPr>
            <a:endParaRPr lang="en-US" sz="1100" b="1" u="sng" dirty="0">
              <a:solidFill>
                <a:schemeClr val="bg2"/>
              </a:solidFill>
              <a:latin typeface="Helvetica"/>
              <a:ea typeface="Helvetica Neue"/>
              <a:cs typeface="Helvetica"/>
              <a:sym typeface="Helvetica Neue"/>
            </a:endParaRPr>
          </a:p>
          <a:p>
            <a:pPr marL="457200" lvl="1">
              <a:lnSpc>
                <a:spcPct val="115000"/>
              </a:lnSpc>
              <a:buClr>
                <a:schemeClr val="bg2"/>
              </a:buClr>
              <a:buSzPts val="1200"/>
            </a:pPr>
            <a:r>
              <a:rPr lang="es-ES" sz="1300" b="1" u="sng" dirty="0">
                <a:solidFill>
                  <a:schemeClr val="bg2"/>
                </a:solidFill>
                <a:latin typeface="Helvetica" panose="020B0604020202020204" pitchFamily="34" charset="0"/>
                <a:ea typeface="Helvetica Neue"/>
                <a:cs typeface="Helvetica" panose="020B0604020202020204" pitchFamily="34" charset="0"/>
                <a:sym typeface="Helvetica Neue"/>
              </a:rPr>
              <a:t>Utilice videoconferencias cuando sea necesario</a:t>
            </a:r>
          </a:p>
          <a:p>
            <a:pPr marL="457200" lvl="1">
              <a:lnSpc>
                <a:spcPct val="115000"/>
              </a:lnSpc>
              <a:buClr>
                <a:schemeClr val="bg2"/>
              </a:buClr>
              <a:buSzPts val="1200"/>
            </a:pPr>
            <a:endParaRPr sz="1300" b="1" u="sng" dirty="0">
              <a:solidFill>
                <a:schemeClr val="bg2"/>
              </a:solidFill>
              <a:latin typeface="Helvetica"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El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equipo</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de auditoria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aún</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podrá</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requerir</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entrevistarse</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con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algunas</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partes</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siempre</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que sea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posible</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utilizando</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soluciones</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tecnológicas</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como</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videoconferencia</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ya</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que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esta</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forma de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interacción</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personal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siempre</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tendrá</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un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impacto</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mayor con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respecto</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 una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llamada</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 </a:t>
            </a:r>
            <a:r>
              <a:rPr lang="en-US" sz="1100" dirty="0" err="1">
                <a:solidFill>
                  <a:schemeClr val="bg2"/>
                </a:solidFill>
                <a:latin typeface="Helvetica" panose="020B0604020202020204" pitchFamily="34" charset="0"/>
                <a:ea typeface="Helvetica Neue"/>
                <a:cs typeface="Helvetica" panose="020B0604020202020204" pitchFamily="34" charset="0"/>
                <a:sym typeface="Helvetica Neue"/>
              </a:rPr>
              <a:t>telefónica</a:t>
            </a:r>
            <a:r>
              <a:rPr lang="en-US" sz="1100" dirty="0">
                <a:solidFill>
                  <a:schemeClr val="bg2"/>
                </a:solidFill>
                <a:latin typeface="Helvetica" panose="020B0604020202020204" pitchFamily="34" charset="0"/>
                <a:ea typeface="Helvetica Neue"/>
                <a:cs typeface="Helvetica" panose="020B0604020202020204" pitchFamily="34" charset="0"/>
                <a:sym typeface="Helvetica Neue"/>
              </a:rPr>
              <a:t>.</a:t>
            </a:r>
          </a:p>
        </p:txBody>
      </p:sp>
    </p:spTree>
    <p:extLst>
      <p:ext uri="{BB962C8B-B14F-4D97-AF65-F5344CB8AC3E}">
        <p14:creationId xmlns:p14="http://schemas.microsoft.com/office/powerpoint/2010/main" val="2980160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17a1e4b-72df-449d-84f0-0965c6302828">
      <Value>Spanish (Latin America)-ES(LA)</Value>
    </Languag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3" ma:contentTypeDescription="Create a new document." ma:contentTypeScope="" ma:versionID="42d10814b68912c56c074ec098fc695b">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b8285a6caca785a8d6769d5622f27b7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2.xml><?xml version="1.0" encoding="utf-8"?>
<ds:datastoreItem xmlns:ds="http://schemas.openxmlformats.org/officeDocument/2006/customXml" ds:itemID="{927C9718-29B1-4F47-BF94-B92B05D4921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a124cef-80ee-4fcd-bafd-5e68c15586a5"/>
    <ds:schemaRef ds:uri="http://purl.org/dc/terms/"/>
    <ds:schemaRef ds:uri="http://schemas.openxmlformats.org/package/2006/metadata/core-properties"/>
    <ds:schemaRef ds:uri="d3ed967d-d92a-4424-a53f-7c4da5d2a7ff"/>
    <ds:schemaRef ds:uri="http://www.w3.org/XML/1998/namespace"/>
    <ds:schemaRef ds:uri="http://purl.org/dc/dcmitype/"/>
    <ds:schemaRef ds:uri="417a1e4b-72df-449d-84f0-0965c6302828"/>
  </ds:schemaRefs>
</ds:datastoreItem>
</file>

<file path=customXml/itemProps3.xml><?xml version="1.0" encoding="utf-8"?>
<ds:datastoreItem xmlns:ds="http://schemas.openxmlformats.org/officeDocument/2006/customXml" ds:itemID="{8B5D3D2D-55AF-4C2C-A0D5-147BD6340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a1e4b-72df-449d-84f0-0965c6302828"/>
    <ds:schemaRef ds:uri="b79241f8-c8fe-441b-bad5-56514653f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TotalTime>
  <Words>1553</Words>
  <Application>Microsoft Office PowerPoint</Application>
  <PresentationFormat>On-screen Show (16:9)</PresentationFormat>
  <Paragraphs>103</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Wingdings</vt:lpstr>
      <vt:lpstr>Helvetica Neue</vt:lpstr>
      <vt:lpstr>Helvetica</vt:lpstr>
      <vt:lpstr>Calibri</vt: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Michael, Smith</cp:lastModifiedBy>
  <cp:revision>50</cp:revision>
  <dcterms:modified xsi:type="dcterms:W3CDTF">2022-01-12T11:49:14Z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y fmtid="{D5CDD505-2E9C-101B-9397-08002B2CF9AE}" pid="3" name="ArticulateGUID">
    <vt:lpwstr>94203C9D-8B54-4E02-BFEE-9D53809E8688</vt:lpwstr>
  </property>
  <property fmtid="{D5CDD505-2E9C-101B-9397-08002B2CF9AE}" pid="4" name="ArticulatePath">
    <vt:lpwstr>Audit Rights and Expectations Training_version 2 CLEAN  Spanish_</vt:lpwstr>
  </property>
</Properties>
</file>