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56" r:id="rId7"/>
    <p:sldId id="262" r:id="rId8"/>
    <p:sldId id="263" r:id="rId9"/>
    <p:sldId id="264" r:id="rId10"/>
    <p:sldId id="265" r:id="rId11"/>
    <p:sldId id="266" r:id="rId12"/>
    <p:sldId id="259" r:id="rId13"/>
    <p:sldId id="260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7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853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38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38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74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56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2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628648" y="4767263"/>
            <a:ext cx="3232151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rgbClr val="34495E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Capacitación sobre el Código de Conducta</a:t>
            </a:r>
            <a:endParaRPr sz="1100" dirty="0">
              <a:solidFill>
                <a:srgbClr val="34495E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1</a:t>
            </a:fld>
            <a:endParaRPr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151560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es-ES" sz="1100" b="1" dirty="0">
                  <a:solidFill>
                    <a:srgbClr val="34495E"/>
                  </a:solidFill>
                  <a:latin typeface="+mn-lt"/>
                  <a:cs typeface="Times New Roman" panose="02020603050405020304" pitchFamily="18" charset="0"/>
                  <a:sym typeface="Helvetica"/>
                </a:rPr>
                <a:t>Descripción</a:t>
              </a:r>
              <a:endParaRPr sz="1100" b="1" dirty="0">
                <a:solidFill>
                  <a:srgbClr val="34495E"/>
                </a:solidFill>
                <a:latin typeface="+mn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El Código de Conducta establece lineamientos fundamentales que pretenden guiar a los empleados, los funcionarios y los directores a hacer negocios garantizando el compromiso que la empresa tiene con el cumplimiento de una conducta ética y legal. </a:t>
              </a:r>
              <a:endParaRPr sz="900" i="0" u="none" strike="noStrike" cap="none" dirty="0">
                <a:solidFill>
                  <a:srgbClr val="000000"/>
                </a:solidFill>
                <a:latin typeface="+mn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-ES" sz="900" b="1" i="0" u="none" strike="noStrike" cap="none" dirty="0">
                  <a:solidFill>
                    <a:srgbClr val="34495E"/>
                  </a:solidFill>
                  <a:latin typeface="+mn-lt"/>
                  <a:ea typeface="Helvetica"/>
                  <a:cs typeface="Helvetica"/>
                  <a:sym typeface="Helvetica"/>
                </a:rPr>
                <a:t> </a:t>
              </a:r>
              <a:endParaRPr sz="900" i="0" u="none" strike="noStrike" cap="none" dirty="0">
                <a:solidFill>
                  <a:srgbClr val="000000"/>
                </a:solidFill>
                <a:latin typeface="+mn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800"/>
                </a:spcBef>
                <a:buSzPts val="1100"/>
                <a:buFont typeface="Arial"/>
                <a:buNone/>
              </a:pPr>
              <a:r>
                <a:rPr lang="es-ES" sz="1100" b="1" dirty="0">
                  <a:solidFill>
                    <a:srgbClr val="34495E"/>
                  </a:solidFill>
                  <a:latin typeface="+mn-lt"/>
                  <a:cs typeface="Times New Roman" panose="02020603050405020304" pitchFamily="18" charset="0"/>
                  <a:sym typeface="Helvetica"/>
                </a:rPr>
                <a:t>Instrucciones</a:t>
              </a:r>
              <a:endParaRPr sz="1100" b="1" dirty="0">
                <a:solidFill>
                  <a:srgbClr val="34495E"/>
                </a:solidFill>
                <a:latin typeface="+mn-lt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Proporcione el Código de Conducta a todos los funcionarios, los directores y los empleados (incluidos los empleados nuevos al momento de su contratación).</a:t>
              </a:r>
              <a:endParaRPr sz="9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Capacite a los empleados sobre el Código de Conducta como parte del proceso de incorporación y de manera recurrente para asegurarse de que los empleados comprenden sus tareas </a:t>
              </a:r>
              <a:b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</a:br>
              <a: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y responsabilidades, ya que esta capacitación está relacionada a su conducta.</a:t>
              </a: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Mantenga los registros de capacitación.</a:t>
              </a:r>
              <a:endParaRPr sz="9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242478" cy="888982"/>
            <a:chOff x="428486" y="1709900"/>
            <a:chExt cx="6242478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727664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800"/>
                </a:spcBef>
                <a:buSzPts val="1100"/>
              </a:pPr>
              <a:r>
                <a:rPr lang="es-ES" sz="1100" b="1" dirty="0">
                  <a:solidFill>
                    <a:srgbClr val="34495E"/>
                  </a:solidFill>
                  <a:latin typeface="+mn-lt"/>
                  <a:cs typeface="Times New Roman" panose="02020603050405020304" pitchFamily="18" charset="0"/>
                  <a:sym typeface="Helvetica"/>
                </a:rPr>
                <a:t>¿Esto de qué manera lo beneficia?</a:t>
              </a:r>
              <a:endParaRPr sz="1100" b="1" dirty="0">
                <a:solidFill>
                  <a:srgbClr val="34495E"/>
                </a:solidFill>
                <a:latin typeface="+mn-lt"/>
                <a:cs typeface="Times New Roman" panose="02020603050405020304" pitchFamily="18" charset="0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s-ES" sz="9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El Código de Conducta ayuda a que sus empleados hagan negocios de manera ética y legal. Proporciona mayor confianza a sus colaboradores comerciales y demás partes interesadas.</a:t>
              </a:r>
              <a:endParaRPr sz="900" b="1" dirty="0">
                <a:solidFill>
                  <a:srgbClr val="34495E"/>
                </a:solidFill>
                <a:latin typeface="+mn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SzPts val="1100"/>
              </a:pPr>
              <a:r>
                <a:rPr lang="es-ES" sz="1100" b="1" dirty="0">
                  <a:solidFill>
                    <a:srgbClr val="34495E"/>
                  </a:solidFill>
                  <a:latin typeface="+mn-lt"/>
                  <a:cs typeface="Times New Roman" panose="02020603050405020304" pitchFamily="18" charset="0"/>
                  <a:sym typeface="Helvetica Neue"/>
                </a:rPr>
                <a:t>Otra documentación para tener en cuenta</a:t>
              </a:r>
              <a:endParaRPr sz="1100" b="1" dirty="0">
                <a:solidFill>
                  <a:srgbClr val="34495E"/>
                </a:solidFill>
                <a:latin typeface="+mn-lt"/>
                <a:cs typeface="Times New Roman" panose="02020603050405020304" pitchFamily="18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s-ES" sz="900" dirty="0">
                  <a:latin typeface="+mn-lt"/>
                  <a:cs typeface="Times New Roman" panose="02020603050405020304" pitchFamily="18" charset="0"/>
                  <a:sym typeface="Helvetica"/>
                </a:rPr>
                <a:t>Código de Conducta</a:t>
              </a:r>
              <a:endParaRPr sz="900" dirty="0">
                <a:latin typeface="+mn-lt"/>
                <a:cs typeface="Times New Roman" panose="02020603050405020304" pitchFamily="18" charset="0"/>
                <a:sym typeface="Helvetica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s-ES" sz="900" dirty="0">
                  <a:latin typeface="+mn-lt"/>
                  <a:cs typeface="Times New Roman" panose="02020603050405020304" pitchFamily="18" charset="0"/>
                  <a:sym typeface="Helvetica Neue"/>
                </a:rPr>
                <a:t>Planilla de asistencias </a:t>
              </a:r>
              <a:endParaRPr sz="900" dirty="0">
                <a:latin typeface="+mn-lt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Capacitación sobre el Código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de Conducta 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Helvetica Neue"/>
                <a:cs typeface="Helvetica Neue"/>
                <a:sym typeface="Helvetica Neue"/>
              </a:rPr>
              <a:t>Código de Conducta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Introducción 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3</a:t>
            </a:fld>
            <a:endParaRPr dirty="0">
              <a:latin typeface="+mn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Descripción</a:t>
              </a:r>
              <a:endParaRPr lang="en" sz="1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El </a:t>
              </a:r>
              <a:r>
                <a:rPr lang="es-ES" sz="1800" b="1" dirty="0">
                  <a:latin typeface="+mn-lt"/>
                  <a:sym typeface="Helvetica"/>
                </a:rPr>
                <a:t>Código de Conducta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establece </a:t>
              </a:r>
              <a:r>
                <a:rPr lang="es-ES" sz="1800" b="1" dirty="0">
                  <a:latin typeface="+mn-lt"/>
                  <a:ea typeface="Helvetica"/>
                  <a:cs typeface="Helvetica"/>
                  <a:sym typeface="Helvetica"/>
                </a:rPr>
                <a:t>principios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que pretenden guiarlo en el desempeño de </a:t>
              </a:r>
              <a:b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</a:b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sus tareas y responsabilidades y le garantizan 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el cumplimiento 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del compromiso que tiene </a:t>
              </a:r>
              <a:b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</a:b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la empresa con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la conducta ética y legal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n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ACCBF9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Descripción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E0EBF6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Compromiso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24285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072C6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Aplicación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Introducción 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4</a:t>
            </a:fld>
            <a:endParaRPr dirty="0">
              <a:latin typeface="+mn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Compromiso</a:t>
              </a:r>
              <a:endParaRPr lang="en" sz="1800" b="1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No 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debe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violar ninguna ley ni reglamentación durante el desempeño de sus tareas ni incurrir 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en una falta de ética profesional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que pueda poner en peligro la reputación de la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empresa,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los clientes o las relaciones con terceros. Evite situaciones que pueda ser percibidas como inapropiadas. Nunca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se deberán ofrecer, pedir, pagar ni aceptar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sobornos ni pagos indebidos.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n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ACCBF9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Descripción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E0EBF6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Compromiso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24285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072C6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Aplicación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4150269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Introducción 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5</a:t>
            </a:fld>
            <a:endParaRPr dirty="0">
              <a:latin typeface="+mn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8159120" cy="3908760"/>
            <a:chOff x="1673387" y="1085060"/>
            <a:chExt cx="9695924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3"/>
              <a:ext cx="6212441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Responsabilidades</a:t>
              </a:r>
              <a:endParaRPr lang="en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s-ES" sz="1800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Es su responsabilidad</a:t>
              </a:r>
              <a:r>
                <a:rPr lang="es-ES" sz="1800" b="1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comprender y cumplir </a:t>
              </a:r>
              <a:r>
                <a:rPr lang="es-ES" sz="1800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con el Código de Conducta y </a:t>
              </a:r>
              <a:r>
                <a:rPr lang="es-ES" sz="1800" b="1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denunciar</a:t>
              </a:r>
              <a:r>
                <a:rPr lang="es-ES" sz="1800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cualquier conducta que considere que representa una </a:t>
              </a:r>
              <a:r>
                <a:rPr lang="es-ES" sz="1800" b="1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violación</a:t>
              </a:r>
              <a:r>
                <a:rPr lang="es-ES" sz="1800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de las políticas o las leyes (incluidas </a:t>
              </a:r>
              <a:br>
                <a:rPr lang="es-ES" sz="1800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</a:br>
              <a:r>
                <a:rPr lang="es-ES" sz="1800" spc="-1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las violaciones cometidas por terceros).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n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ACCBF9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Descripción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E0EBF6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Compromiso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4" y="4880855"/>
                <a:ext cx="234379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24285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072C6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Aplicación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Introducción 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6</a:t>
            </a:fld>
            <a:endParaRPr dirty="0">
              <a:latin typeface="+mn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Aplicación</a:t>
              </a:r>
              <a:endParaRPr lang="en"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El Código de Conducta se aplica </a:t>
              </a:r>
              <a:r>
                <a:rPr lang="es-ES" sz="1800" b="1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a todos los funcionarios, los directores y los empleados</a:t>
              </a:r>
              <a:r>
                <a:rPr lang="es-ES" sz="1800" dirty="0">
                  <a:solidFill>
                    <a:schemeClr val="dk1"/>
                  </a:solidFill>
                  <a:latin typeface="+mn-lt"/>
                  <a:ea typeface="Helvetica"/>
                  <a:cs typeface="Helvetica"/>
                  <a:sym typeface="Helvetica"/>
                </a:rPr>
                <a:t> de la empresa (en lo sucesivo, denominados conjuntamente "empleados").</a:t>
              </a:r>
              <a:r>
                <a:rPr lang="es-ES" sz="1800" dirty="0">
                  <a:solidFill>
                    <a:schemeClr val="dk1"/>
                  </a:solidFill>
                  <a:latin typeface="+mn-lt"/>
                </a:rPr>
                <a:t> </a:t>
              </a:r>
              <a:endParaRPr lang="en-US" sz="3600" dirty="0">
                <a:latin typeface="+mn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n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ACCBF9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Descripción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E0EBF6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Compromiso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24285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>
                    <a:solidFill>
                      <a:srgbClr val="072C62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Aplicación</a:t>
                </a:r>
                <a:endParaRPr sz="16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n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Las siguientes diapositivas detallan los </a:t>
            </a:r>
            <a:r>
              <a:rPr lang="es-ES" sz="1000" b="1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principios</a:t>
            </a:r>
            <a:r>
              <a:rPr lang="es-ES" sz="1000" b="1" strike="sngStrike" dirty="0">
                <a:solidFill>
                  <a:srgbClr val="0000FF"/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r>
              <a:rPr lang="es-ES" sz="10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aplicables que deben seguir todos los empleados.</a:t>
            </a:r>
            <a:endParaRPr sz="1000" dirty="0">
              <a:solidFill>
                <a:srgbClr val="FFFFFF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Directivas básicas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7</a:t>
            </a:fld>
            <a:endParaRPr dirty="0">
              <a:latin typeface="+mn-lt"/>
            </a:endParaRPr>
          </a:p>
        </p:txBody>
      </p:sp>
      <p:grpSp>
        <p:nvGrpSpPr>
          <p:cNvPr id="263" name="Google Shape;263;p39"/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264" name="Google Shape;264;p39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</a:pPr>
              <a:r>
                <a:rPr lang="es-ES" sz="900">
                  <a:solidFill>
                    <a:srgbClr val="F4F7F7"/>
                  </a:solidFill>
                  <a:latin typeface="+mn-lt"/>
                  <a:ea typeface="Helvetica"/>
                  <a:cs typeface="Helvetica"/>
                  <a:sym typeface="Helvetica"/>
                </a:rPr>
                <a:t>Trato justo</a:t>
              </a:r>
              <a:endParaRPr sz="900" dirty="0">
                <a:latin typeface="+mn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65" name="Google Shape;265;p39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66" name="Google Shape;266;p39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Pagos Indebidos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67" name="Google Shape;267;p39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Marketing </a:t>
                </a:r>
                <a:b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</a:b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y ventas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68" name="Google Shape;268;p39"/>
              <p:cNvSpPr/>
              <p:nvPr/>
            </p:nvSpPr>
            <p:spPr>
              <a:xfrm>
                <a:off x="4795575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Reporte y registro </a:t>
                </a:r>
                <a:b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</a:b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de información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69" name="Google Shape;269;p39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Cumplimiento de la ley</a:t>
                </a:r>
                <a:endParaRPr sz="900" i="0" u="none" strike="noStrike" cap="none" dirty="0">
                  <a:solidFill>
                    <a:srgbClr val="F4F7F7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70" name="Google Shape;270;p39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Conflicto de interés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71" name="Google Shape;271;p39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Interacciones con HCP y funcionarios</a:t>
                </a:r>
                <a:endParaRPr sz="900" i="0" u="none" strike="noStrike" cap="none" dirty="0">
                  <a:solidFill>
                    <a:srgbClr val="F4F7F7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Las siguientes directivas son aplicables a todos los empleados: </a:t>
            </a:r>
            <a:endParaRPr sz="105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Cumplimiento de la ley </a:t>
            </a:r>
            <a:endParaRPr sz="105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La empresa llevará a cabo sus actividades comerciales y asuntos conforme a todas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las leyes, las normas </a:t>
            </a:r>
            <a:b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y las reglamentaciones que correspondan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 y de acuerdo con los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altos estándares éticos de la empresa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.</a:t>
            </a:r>
            <a:endParaRPr sz="1050" b="1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Conflicto de interés</a:t>
            </a:r>
            <a:endParaRPr sz="105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Se deberá evitar todo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conflicto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 incluso aparente entre sus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intereses personales,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 sus responsabilidades oficiales y los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intereses de la empresa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. Todo conflicto de interés potencial deberá ser analizado con su gerente.</a:t>
            </a:r>
            <a:endParaRPr sz="105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Trato justo</a:t>
            </a:r>
            <a:endParaRPr sz="105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Todos los empleados tratarán a los clientes, los proveedores, los competidores y los auditores independientes de la empresa de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manera justa y transparente 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y no </a:t>
            </a:r>
            <a:r>
              <a:rPr lang="es-ES" sz="105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se </a:t>
            </a: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aprovecharán de forma injusta de ninguna persona </a:t>
            </a:r>
            <a:b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05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por medio de manipulación, encubrimiento, abuso de información privilegiada ni tergiversación de hechos.</a:t>
            </a:r>
            <a:endParaRPr sz="105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50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Un</a:t>
            </a:r>
            <a:r>
              <a:rPr lang="es-ES" sz="750" b="1" i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r>
              <a:rPr lang="es-ES" sz="7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conflicto de interés</a:t>
            </a:r>
            <a:r>
              <a:rPr lang="es-ES" sz="750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 se produce cuando el interés </a:t>
            </a:r>
            <a:r>
              <a:rPr lang="es-ES" sz="7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privado de una persona interfiere o parece interferir de alguna manera en los intereses de la empresa</a:t>
            </a:r>
            <a:r>
              <a:rPr lang="es-ES" sz="750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. También puede surgir cuando un empleado o director o un miembro de su familia </a:t>
            </a:r>
            <a:r>
              <a:rPr lang="es-ES" sz="75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recibe beneficio personales indebidos</a:t>
            </a:r>
            <a:r>
              <a:rPr lang="es-ES" sz="750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 como resultado del cargo que ocupa dentro de la empresa.</a:t>
            </a:r>
            <a:endParaRPr sz="750" dirty="0">
              <a:solidFill>
                <a:schemeClr val="dk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Directivas básicas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(continuación)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8</a:t>
            </a:fld>
            <a:endParaRPr dirty="0">
              <a:latin typeface="+mn-lt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04556" y="751388"/>
            <a:ext cx="8611310" cy="291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000" b="1" dirty="0">
                <a:solidFill>
                  <a:schemeClr val="dk2"/>
                </a:solidFill>
                <a:latin typeface="+mn-lt"/>
                <a:cs typeface="Helvetica"/>
                <a:sym typeface="Helvetica"/>
              </a:rPr>
              <a:t>Las siguientes directivas son aplicables a todos los empleados: </a:t>
            </a:r>
            <a:endParaRPr sz="1000" b="1" dirty="0">
              <a:solidFill>
                <a:schemeClr val="dk2"/>
              </a:solidFill>
              <a:latin typeface="+mn-lt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Marketing y ventas </a:t>
            </a:r>
            <a:endParaRPr sz="100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La empresa y sus empleados representarán los productos y los servicios </a:t>
            </a:r>
            <a:r>
              <a:rPr lang="es-ES" sz="100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de forma precisa </a:t>
            </a: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y cumplirán con los requisitos </a:t>
            </a:r>
            <a:r>
              <a:rPr lang="es-ES" sz="100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reguladores y legales aplicables </a:t>
            </a: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que rigen el marketing y la venta de productos y servicios.</a:t>
            </a:r>
            <a:endParaRPr sz="100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DACAC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Registro y reporte de información </a:t>
            </a:r>
            <a:endParaRPr sz="100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La empresa y sus empleados </a:t>
            </a:r>
            <a:r>
              <a:rPr lang="es-ES" sz="100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registrarán y reportarán</a:t>
            </a: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 toda la información </a:t>
            </a:r>
            <a:r>
              <a:rPr lang="es-ES" sz="1000" b="1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de manera precisa y honesta,</a:t>
            </a: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 </a:t>
            </a:r>
            <a:b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0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respetando los plazos y suficientemente detallado.</a:t>
            </a:r>
            <a:endParaRPr sz="100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b="1" dirty="0">
                <a:solidFill>
                  <a:schemeClr val="dk2"/>
                </a:solidFill>
                <a:latin typeface="+mn-lt"/>
                <a:cs typeface="Helvetica"/>
                <a:sym typeface="Helvetica"/>
              </a:rPr>
              <a:t>Pagos Indebidos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  <a:latin typeface="+mn-lt"/>
                <a:cs typeface="Helvetica"/>
                <a:sym typeface="Helvetica"/>
              </a:rPr>
              <a:t>La empresa no ofrecerá </a:t>
            </a:r>
            <a:r>
              <a:rPr lang="es-ES" sz="1000" b="1" dirty="0">
                <a:solidFill>
                  <a:schemeClr val="dk1"/>
                </a:solidFill>
                <a:latin typeface="+mn-lt"/>
                <a:cs typeface="Helvetica"/>
                <a:sym typeface="Helvetica"/>
              </a:rPr>
              <a:t>nada de valor, </a:t>
            </a:r>
            <a:r>
              <a:rPr lang="es-ES" sz="1000" dirty="0">
                <a:solidFill>
                  <a:schemeClr val="dk1"/>
                </a:solidFill>
                <a:latin typeface="+mn-lt"/>
                <a:cs typeface="Helvetica"/>
                <a:sym typeface="Helvetica"/>
              </a:rPr>
              <a:t>en efectivo o especie, de manera ilegal o con una intención corrupta para obtener ventajas inapropiadas.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000" dirty="0">
              <a:solidFill>
                <a:schemeClr val="dk1"/>
              </a:solidFill>
              <a:latin typeface="+mn-lt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b="1" dirty="0">
                <a:solidFill>
                  <a:schemeClr val="dk2"/>
                </a:solidFill>
                <a:latin typeface="+mn-lt"/>
                <a:cs typeface="Helvetica"/>
                <a:sym typeface="Helvetica"/>
              </a:rPr>
              <a:t>Interacciones con profesionales sanitarios (</a:t>
            </a:r>
            <a:r>
              <a:rPr lang="en-US" sz="1000" b="1" dirty="0">
                <a:solidFill>
                  <a:schemeClr val="dk2"/>
                </a:solidFill>
                <a:latin typeface="+mn-lt"/>
                <a:cs typeface="Helvetica"/>
                <a:sym typeface="Helvetica"/>
              </a:rPr>
              <a:t>“health care professional”, HCP) </a:t>
            </a:r>
            <a:r>
              <a:rPr lang="es-ES" sz="1000" b="1" dirty="0">
                <a:solidFill>
                  <a:schemeClr val="dk2"/>
                </a:solidFill>
                <a:latin typeface="+mn-lt"/>
                <a:cs typeface="Helvetica"/>
                <a:sym typeface="Helvetica"/>
              </a:rPr>
              <a:t>y funcionarios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000" b="1" dirty="0">
              <a:solidFill>
                <a:schemeClr val="dk2"/>
              </a:solidFill>
              <a:latin typeface="+mn-lt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Cualquier transferencia o gasto incurridos a nombre de un HCP o funcionario (comidas, viajes, </a:t>
            </a:r>
            <a:r>
              <a:rPr lang="es-ES" sz="1000" dirty="0" err="1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etc</a:t>
            </a: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) deberá ser </a:t>
            </a:r>
            <a:r>
              <a:rPr lang="es-ES" sz="1000" b="1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de acuerdo a la normativa y ley aplicable</a:t>
            </a:r>
            <a:r>
              <a:rPr lang="es-ES" sz="1000" b="1" dirty="0">
                <a:solidFill>
                  <a:schemeClr val="dk2"/>
                </a:solidFill>
                <a:latin typeface="+mn-lt"/>
                <a:cs typeface="Helvetica"/>
                <a:sym typeface="Helvetica"/>
              </a:rPr>
              <a:t>, </a:t>
            </a: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respaldado por una </a:t>
            </a:r>
            <a:r>
              <a:rPr lang="es-ES" sz="1000" b="1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necesidad legítima, </a:t>
            </a: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bien</a:t>
            </a:r>
            <a:r>
              <a:rPr lang="es-ES" sz="1000" b="1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 definida y </a:t>
            </a: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claramente</a:t>
            </a:r>
            <a:r>
              <a:rPr lang="es-ES" sz="1000" b="1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 documentada.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000" b="1" dirty="0">
              <a:solidFill>
                <a:schemeClr val="dk1"/>
              </a:solidFill>
              <a:latin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La empresa solo podrá interactuar con profesionales sanitarios o funcionarios que cuenten con la </a:t>
            </a:r>
            <a:r>
              <a:rPr lang="es-ES" sz="1000" b="1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experiencia y conocimientos técnicos </a:t>
            </a:r>
            <a:r>
              <a:rPr lang="es-ES" sz="1000" dirty="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apropiados para </a:t>
            </a:r>
            <a:r>
              <a:rPr lang="es-ES" sz="1000">
                <a:solidFill>
                  <a:schemeClr val="dk1"/>
                </a:solidFill>
                <a:latin typeface="Helvetica"/>
                <a:cs typeface="Helvetica"/>
                <a:sym typeface="Helvetica"/>
              </a:rPr>
              <a:t>cada necesidad.</a:t>
            </a:r>
            <a:endParaRPr sz="100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</a:pPr>
              <a:r>
                <a:rPr lang="es-ES" sz="900">
                  <a:solidFill>
                    <a:srgbClr val="F4F7F7"/>
                  </a:solidFill>
                  <a:latin typeface="+mn-lt"/>
                  <a:ea typeface="Helvetica"/>
                  <a:cs typeface="Helvetica"/>
                  <a:sym typeface="Helvetica"/>
                </a:rPr>
                <a:t>Trato justo</a:t>
              </a:r>
              <a:endParaRPr sz="900" dirty="0">
                <a:latin typeface="+mn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Pagos Indebidos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Marketing </a:t>
                </a:r>
                <a:b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</a:b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y ventas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Reporte y registro </a:t>
                </a:r>
                <a:b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</a:b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de información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Cumplimiento de la ley</a:t>
                </a:r>
                <a:endParaRPr sz="900" i="0" u="none" strike="noStrike" cap="none" dirty="0">
                  <a:solidFill>
                    <a:srgbClr val="F4F7F7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Conflicto de interés</a:t>
                </a:r>
                <a:endParaRPr sz="900" dirty="0"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es-ES" sz="900" dirty="0">
                    <a:solidFill>
                      <a:srgbClr val="F4F7F7"/>
                    </a:solidFill>
                    <a:latin typeface="+mn-lt"/>
                    <a:ea typeface="Helvetica"/>
                    <a:cs typeface="Helvetica"/>
                    <a:sym typeface="Helvetica"/>
                  </a:rPr>
                  <a:t>Interacciones con HCP y funcionarios</a:t>
                </a:r>
                <a:endParaRPr sz="900" i="0" u="none" strike="noStrike" cap="none" dirty="0">
                  <a:solidFill>
                    <a:srgbClr val="F4F7F7"/>
                  </a:solidFill>
                  <a:latin typeface="+mn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78107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Cumplimiento del Código 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AACFD0"/>
                </a:solidFill>
                <a:latin typeface="+mn-lt"/>
                <a:ea typeface="Helvetica"/>
                <a:cs typeface="Helvetica"/>
                <a:sym typeface="Helvetica"/>
              </a:rPr>
              <a:t>de Conducta</a:t>
            </a:r>
            <a:endParaRPr sz="1800" b="1" dirty="0">
              <a:solidFill>
                <a:srgbClr val="AACFD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9</a:t>
            </a:fld>
            <a:endParaRPr dirty="0">
              <a:latin typeface="+mn-lt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803563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Reporte</a:t>
            </a:r>
            <a:endParaRPr sz="120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Todo incidente, riesgo o problema contrario al Código </a:t>
            </a:r>
            <a:b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de Conducta deberá ser informado de manera inmediata </a:t>
            </a:r>
            <a:b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al gerente responsable del correspondiente empleado, división o unidad de operación.</a:t>
            </a:r>
            <a:endParaRPr sz="120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El informe se podrá realizar de manera anónima, si así </a:t>
            </a:r>
            <a:b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lo permite la ley local, y no será objeto de ningún tipo </a:t>
            </a:r>
            <a:b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de represalias.</a:t>
            </a:r>
            <a:endParaRPr sz="120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2"/>
                </a:solidFill>
                <a:latin typeface="+mn-lt"/>
                <a:ea typeface="Helvetica"/>
                <a:cs typeface="Helvetica"/>
                <a:sym typeface="Helvetica"/>
              </a:rPr>
              <a:t>Finalización de la relación laboral</a:t>
            </a:r>
            <a:endParaRPr sz="1200" b="1" dirty="0">
              <a:solidFill>
                <a:schemeClr val="dk2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El incumplimiento del Código de Conducta podrá dar </a:t>
            </a:r>
            <a:b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lugar a la adopción de una medida disciplinaria, incluida </a:t>
            </a:r>
            <a:b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200" dirty="0">
                <a:solidFill>
                  <a:schemeClr val="dk1"/>
                </a:solidFill>
                <a:latin typeface="+mn-lt"/>
                <a:ea typeface="Helvetica"/>
                <a:cs typeface="Helvetica"/>
                <a:sym typeface="Helvetica"/>
              </a:rPr>
              <a:t>la finalización de la relación laboral en caso de que corresponda.</a:t>
            </a:r>
            <a:endParaRPr sz="1200" dirty="0">
              <a:solidFill>
                <a:schemeClr val="dk1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Es </a:t>
            </a:r>
            <a:r>
              <a:rPr lang="es-ES" sz="1100" b="1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su</a:t>
            </a:r>
            <a:r>
              <a:rPr lang="es-ES" sz="11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 responsabilidad comprender </a:t>
            </a:r>
            <a:br>
              <a:rPr lang="es-ES" sz="11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1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y cumplir con el Código de Conducta </a:t>
            </a:r>
            <a:br>
              <a:rPr lang="es-ES" sz="11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</a:br>
            <a:r>
              <a:rPr lang="es-ES" sz="1100" dirty="0">
                <a:solidFill>
                  <a:srgbClr val="FFFFFF"/>
                </a:solidFill>
                <a:latin typeface="+mn-lt"/>
                <a:ea typeface="Helvetica"/>
                <a:cs typeface="Helvetica"/>
                <a:sym typeface="Helvetica"/>
              </a:rPr>
              <a:t>y denunciar cualquier conducta que considere que representa una violación de las políticas o las leyes (incluidas las violaciones cometidas por terceros).</a:t>
            </a:r>
            <a:endParaRPr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>
      <Value>Spanish (Latin America)-ES(LA)</Value>
    </Langu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C9718-29B1-4F47-BF94-B92B05D4921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http://purl.org/dc/terms/"/>
    <ds:schemaRef ds:uri="http://schemas.openxmlformats.org/package/2006/metadata/core-properties"/>
    <ds:schemaRef ds:uri="d3ed967d-d92a-4424-a53f-7c4da5d2a7ff"/>
    <ds:schemaRef ds:uri="http://www.w3.org/XML/1998/namespace"/>
    <ds:schemaRef ds:uri="http://purl.org/dc/dcmitype/"/>
    <ds:schemaRef ds:uri="417a1e4b-72df-449d-84f0-0965c6302828"/>
  </ds:schemaRefs>
</ds:datastoreItem>
</file>

<file path=customXml/itemProps2.xml><?xml version="1.0" encoding="utf-8"?>
<ds:datastoreItem xmlns:ds="http://schemas.openxmlformats.org/officeDocument/2006/customXml" ds:itemID="{AC39AF30-98FF-476A-915C-473978F06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a1e4b-72df-449d-84f0-0965c6302828"/>
    <ds:schemaRef ds:uri="b79241f8-c8fe-441b-bad5-56514653f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968</Words>
  <Application>Microsoft Office PowerPoint</Application>
  <PresentationFormat>On-screen Show (16:9)</PresentationFormat>
  <Paragraphs>106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Helvetica Neue</vt:lpstr>
      <vt:lpstr>Helvetica Neue Light</vt:lpstr>
      <vt:lpstr>Arial</vt:lpstr>
      <vt:lpstr>Wingdings</vt:lpstr>
      <vt:lpstr>Helvetica</vt:lpstr>
      <vt:lpstr>Calibri</vt:lpstr>
      <vt:lpstr>Arial Black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Pinas, Ivan</cp:lastModifiedBy>
  <cp:revision>35</cp:revision>
  <dcterms:modified xsi:type="dcterms:W3CDTF">2022-01-11T21:09:28Z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