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 LT Std Light" panose="020B0403020202020204" pitchFamily="34" charset="0"/>
      <p:regular r:id="rId23"/>
      <p:italic r:id="rId24"/>
    </p:embeddedFont>
    <p:embeddedFont>
      <p:font typeface="Helvetica Neue" panose="02000503000000020004" pitchFamily="2" charset="2"/>
      <p:regular r:id="rId25"/>
      <p:bold r:id="rId26"/>
      <p:italic r:id="rId27"/>
      <p:boldItalic r:id="rId28"/>
    </p:embeddedFont>
    <p:embeddedFont>
      <p:font typeface="Helvetica Neue Light" panose="02000403000000020004" pitchFamily="2" charset="2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68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136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ru-RU" sz="1200" b="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о поездках с подробным описанием расходов, класса поездки.</a:t>
          </a:r>
          <a:endParaRPr sz="12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ru-RU" sz="12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по проживанию с подробным описанием расходов, участников и должностей.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ru-RU" sz="12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Утверждение расходов.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ru-RU" sz="12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Оригинальные детализированные квитанции.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ru-RU" sz="12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Деловая цель.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Счета с детализацией сумм, датами предоставления услуг и типами полученных услуг или продуктов.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Внутренние утверждения, заказы на поставку </a:t>
          </a:r>
          <a:br>
            <a:rPr lang="en-US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и доказательства платежа</a:t>
          </a:r>
          <a:r>
            <a:rPr lang="ru-RU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Подтверждения исполнения (например, уведомления </a:t>
          </a:r>
          <a:br>
            <a:rPr lang="en-US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о доставке, материалы).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ru-RU" sz="1200" spc="-20" baseline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Контракты, письменные соглашения и дополнения к ним</a:t>
          </a:r>
          <a:r>
            <a:rPr lang="ru-RU" sz="14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ru-RU" sz="12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Корреспонденция.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 custScaleX="109532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 custScaleX="109532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 custScaleX="109567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 custScaleX="109567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 custScaleX="109567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Чеки.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Документы, подтверждающие запросы, включая предполагаемое использование и суммы.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Подпись утверждающего лица и дата выплаты.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ru-RU" sz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Сверки (например, сравнение выплаченных и потраченных сумм) и доказательства того, что неиспользованные средства были возвращены.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ru-RU" sz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о предварительном утверждении, включая формы запросов и бизнес-обоснование.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ru-RU" sz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Доказательства того, как были использованы средства (например, повестки, официальные документы, исследования).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ru-RU" sz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 на проезд, проживание и питание.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ru-RU" sz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Если проводится событие или конференция, списки участников, фотографии стендов и т. д.</a:t>
          </a:r>
          <a:endParaRPr sz="12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Соглашение с экспедитором / таможенным брокером / агентом.</a:t>
          </a:r>
          <a:endParaRPr sz="1400" kern="1200" dirty="0">
            <a:solidFill>
              <a:srgbClr val="323643"/>
            </a:solidFill>
            <a:latin typeface="+mj-lt"/>
            <a:ea typeface="Helvetica Neue Ligh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Таможенные счета, счета за фрахт и квитанции.</a:t>
          </a:r>
          <a:endParaRPr sz="1400" kern="1200" dirty="0">
            <a:solidFill>
              <a:srgbClr val="323643"/>
            </a:solidFill>
            <a:latin typeface="+mj-lt"/>
            <a:ea typeface="Helvetica Neue Ligh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ru-RU" sz="14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Таможенные формы и прайс-листы.</a:t>
          </a:r>
          <a:endParaRPr sz="14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Формы денежных/банковских переводов для сторонних лиц.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Справки об уплате налогов, выданные государственными органами.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>
            <a:latin typeface="+mj-lt"/>
          </a:endParaRPr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Заказы клиентов на поставку.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Счета.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>
            <a:latin typeface="+mj-lt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по отгрузке.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>
            <a:latin typeface="+mj-lt"/>
          </a:endParaRPr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Прайс-листы с указанием всех предоставленных скидок.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>
            <a:latin typeface="+mj-lt"/>
          </a:endParaRPr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ru-R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 о платеже, полученные от клиента.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>
            <a:latin typeface="+mj-lt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Достаточная сопроводительная документация, отражающая характер проданных продуктов и (или) оказанных услуг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Подробное описание оказанных услуг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Документация соответствует тарифам </a:t>
          </a:r>
          <a:br>
            <a:rPr lang="en-US" sz="18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ru-RU" sz="18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в </a:t>
          </a:r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контракте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Услуги оказывались </a:t>
          </a:r>
          <a:br>
            <a:rPr lang="en-US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в обоснованных и законных деловых целях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Надлежащее </a:t>
          </a:r>
          <a:endParaRPr lang="en-US" sz="18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  <a:p>
          <a:r>
            <a:rPr lang="ru-RU" sz="1800" b="1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утверждение</a:t>
          </a:r>
          <a:endParaRPr lang="ru-RU" sz="1800" b="1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о поездках с подробным описанием расходов, класса поездки.</a:t>
          </a:r>
          <a:endParaRPr sz="12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по проживанию с подробным описанием расходов, участников и должностей.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Утверждение расходов.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Оригинальные детализированные квитанции.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Деловая цель.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48825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Счета с детализацией сумм, датами предоставления услуг и типами полученных услуг или продуктов.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445026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48825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spc="-20" baseline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Контракты, письменные соглашения и дополнения к ним</a:t>
          </a:r>
          <a:r>
            <a:rPr lang="ru-RU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</a:p>
      </dsp:txBody>
      <dsp:txXfrm>
        <a:off x="314306" y="711214"/>
        <a:ext cx="4445026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48969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Внутренние утверждения, заказы на поставку </a:t>
          </a:r>
          <a:br>
            <a:rPr lang="en-US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и доказательства платежа</a:t>
          </a:r>
          <a:r>
            <a:rPr lang="ru-RU" sz="14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446461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48969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Подтверждения исполнения (например, уведомления </a:t>
          </a:r>
          <a:br>
            <a:rPr lang="en-US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о доставке, материалы).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446461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489693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Корреспонденция.</a:t>
          </a:r>
        </a:p>
      </dsp:txBody>
      <dsp:txXfrm>
        <a:off x="314306" y="2752414"/>
        <a:ext cx="4446461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Чеки.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Документы, подтверждающие запросы, включая предполагаемое использование и суммы.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Подпись утверждающего лица и дата выплаты.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Сверки (например, сравнение выплаченных и потраченных сумм) и доказательства того, что неиспользованные средства были возвращены.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о предварительном утверждении, включая формы запросов и бизнес-обоснование.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Доказательства того, как были использованы средства (например, повестки, официальные документы, исследования).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 на проезд, проживание и питание.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Если проводится событие или конференция, списки участников, фотографии стендов и т. д.</a:t>
          </a:r>
          <a:endParaRPr sz="12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Соглашение с экспедитором / таможенным брокером / агентом.</a:t>
          </a:r>
          <a:endParaRPr sz="1400" kern="1200" dirty="0">
            <a:solidFill>
              <a:srgbClr val="323643"/>
            </a:solidFill>
            <a:latin typeface="+mj-lt"/>
            <a:ea typeface="Helvetica Neue Ligh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Таможенные счета, счета за фрахт и квитанции.</a:t>
          </a:r>
          <a:endParaRPr sz="1400" kern="1200" dirty="0">
            <a:solidFill>
              <a:srgbClr val="323643"/>
            </a:solidFill>
            <a:latin typeface="+mj-lt"/>
            <a:ea typeface="Helvetica Neue Ligh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Таможенные формы и прайс-листы.</a:t>
          </a:r>
          <a:endParaRPr sz="14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Формы денежных/банковских переводов для сторонних лиц.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Справки об уплате налогов, выданные государственными органами.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Заказы клиентов на поставку.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Счета.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Документация по отгрузке.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Прайс-листы с указанием всех предоставленных скидок.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Документы о платеже, полученные от клиента.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Достаточная сопроводительная документация, отражающая характер проданных продуктов и (или) оказанных услуг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Подробное описание оказанных услуг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Документация соответствует тарифам </a:t>
          </a:r>
          <a:br>
            <a:rPr lang="en-US" sz="18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ru-RU" sz="18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в </a:t>
          </a: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контракте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Услуги оказывались </a:t>
          </a:r>
          <a:br>
            <a:rPr lang="en-US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в обоснованных и законных деловых целях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Надлежащее </a:t>
          </a:r>
          <a:endParaRPr lang="en-US" sz="1800" b="1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утверждение</a:t>
          </a:r>
          <a:endParaRPr lang="ru-RU" sz="1800" b="1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713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34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33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89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501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02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06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71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6/21/2022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6/21/2022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6/21/2022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6/21/2022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6/21/2022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6/21/2022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6/21/2022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6/21/2022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6/21/2022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6/21/2022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-1" y="6567586"/>
            <a:ext cx="535093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Учебный курс по требованиям к ведению бухгалтерских книг и записей</a:t>
            </a:r>
            <a:endParaRPr sz="1200" dirty="0">
              <a:solidFill>
                <a:srgbClr val="34495E"/>
              </a:solidFill>
              <a:latin typeface="Helvetica LT Std Light" panose="020B0403020202020204" pitchFamily="34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6/21/2022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Требования к бухгалтерским </a:t>
            </a:r>
            <a:br>
              <a:rPr lang="en-US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ru-RU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книгам и записям</a:t>
            </a:r>
            <a:r>
              <a:rPr lang="en-US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ru-RU" sz="17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Учебный курс</a:t>
            </a:r>
            <a:endParaRPr sz="17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1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520093" cy="1228066"/>
            <a:chOff x="599440" y="953606"/>
            <a:chExt cx="7520093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782858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2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Описание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Курс предоставляет рекомендации по ведению полной и точной подтверждающей документации для операций, платежей и счетов с высоким уровнем риска (например, отчеты о расходах, мелкая наличность и т. д.). Сотрудники должны пройти этот учебный курс, чтобы лучше понять важность ведения документации и узнать, как вести бухгалтерские книги и записи надлежащим образом.</a:t>
              </a:r>
              <a:endParaRPr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05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0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05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0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0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05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7520093" cy="1390689"/>
            <a:chOff x="599440" y="3831139"/>
            <a:chExt cx="7520093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782858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200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Инструкции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ru-RU" sz="11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Периодически проводите обучение сотрудников, ответственных за ведение бухгалтерских книг и записей, в том числе вновь нанятых сотрудников с такими обязанностями.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ru-RU" sz="1100" dirty="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Предоставьте сотрудникам необходимые учебные материалы.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ru-RU" sz="1100" spc="-20" dirty="0">
                  <a:latin typeface="+mj-lt"/>
                  <a:ea typeface="Helvetica"/>
                  <a:cs typeface="Helvetica"/>
                  <a:sym typeface="Helvetica"/>
                </a:rPr>
                <a:t>Используйте листы посещения для регистрации посещаемости каждого учебного занятия.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100" dirty="0">
                <a:solidFill>
                  <a:srgbClr val="2E74B5"/>
                </a:solidFill>
                <a:effectLst/>
                <a:latin typeface="+mj-lt"/>
                <a:ea typeface="Helvetica Neue Light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393436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200" b="1" dirty="0">
                  <a:solidFill>
                    <a:srgbClr val="34495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Какую пользу это приносит вам?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latin typeface="+mj-lt"/>
                  <a:cs typeface="Times New Roman" panose="02020603050405020304" pitchFamily="18" charset="0"/>
                </a:rPr>
                <a:t>Ведение точных бухгалтерских книг и записей поможет вашей компании вести записи о деловых транзакциях с обоснованным уровнем детализации и поддерживать адекватные системы внутренней бухгалтерской отчетности. Точные бухгалтерские книги и записи помогут вам </a:t>
              </a:r>
              <a:br>
                <a:rPr lang="en-US" sz="1100" dirty="0">
                  <a:latin typeface="+mj-lt"/>
                  <a:cs typeface="Times New Roman" panose="02020603050405020304" pitchFamily="18" charset="0"/>
                </a:rPr>
              </a:br>
              <a:r>
                <a:rPr lang="ru-RU" sz="1100" dirty="0">
                  <a:latin typeface="+mj-lt"/>
                  <a:cs typeface="Times New Roman" panose="02020603050405020304" pitchFamily="18" charset="0"/>
                </a:rPr>
                <a:t>в эффективном планировании, составлении бюджета, отчетности и распределении ресурсов.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200" b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Документация</a:t>
              </a:r>
              <a:endParaRPr sz="12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ru-RU" sz="110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Лист посещения</a:t>
              </a:r>
              <a:endParaRPr sz="110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ru-RU" sz="110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Руководство по ведению бухгалтерских книг и записей</a:t>
              </a:r>
              <a:endParaRPr sz="110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ru-RU" sz="1100" b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Ключевые выводы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10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2267281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43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ru-RU" sz="3600" b="1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Требования к бухгалтерским книгам и записям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ru-RU" sz="1200" b="0" i="0" u="none" strike="noStrike" cap="none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122609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Преимущества точных бухгалтерских </a:t>
            </a:r>
            <a:b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ru-RU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книг и записей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3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814859" cy="4968552"/>
            <a:chOff x="1673387" y="1085060"/>
            <a:chExt cx="8814859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Возможность легко разделить бухгалтерские книги и записи по производителям, что часто оговаривается в контрактах.</a:t>
              </a:r>
              <a:endParaRPr sz="1600" dirty="0">
                <a:latin typeface="+mj-l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Принятие более информированных деловых решений и обнаружение новых возможностей</a:t>
              </a:r>
              <a:r>
                <a:rPr lang="ru-RU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.</a:t>
              </a:r>
              <a:endParaRPr sz="1600" dirty="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Возможность быстро подготовить документы в ходе проверки</a:t>
              </a:r>
              <a:r>
                <a:rPr lang="ru-RU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 (</a:t>
              </a:r>
              <a:r>
                <a:rPr lang="ru-RU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многие контракты включают положение </a:t>
              </a:r>
              <a:br>
                <a:rPr lang="en-US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</a:br>
              <a:r>
                <a:rPr lang="ru-RU" sz="1600" dirty="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о проверках</a:t>
              </a:r>
              <a:r>
                <a:rPr lang="ru-RU" sz="1600" dirty="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).</a:t>
              </a:r>
              <a:endParaRPr sz="1600" dirty="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latin typeface="+mj-lt"/>
                  <a:cs typeface="Helvetica" panose="020B0604020202020204" pitchFamily="34" charset="0"/>
                  <a:sym typeface="Helvetica Neue Light"/>
                </a:rPr>
                <a:t>Возможность быстро реагировать на запросы налоговых и регулирующих органов.</a:t>
              </a: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890313" y="2491746"/>
                <a:ext cx="11700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 dirty="0">
                    <a:solidFill>
                      <a:srgbClr val="ACCBF9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Запросы</a:t>
                </a:r>
                <a:endParaRPr dirty="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E0EBF6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Решения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5" y="4805572"/>
                <a:ext cx="1259723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4285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Проверки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55364" y="5950571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 dirty="0">
                    <a:solidFill>
                      <a:srgbClr val="072C6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Записи</a:t>
                </a:r>
                <a:endParaRPr dirty="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На следующих слайдах подробно описаны типы документации, которую необходимо хранить для некоторых видов транзакций. Если документация недоступна, необходимо задокументировать объяснение того, почему она недоступна.</a:t>
            </a:r>
            <a:endParaRPr sz="1350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Отчеты о расходах сотрудников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4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</a:t>
                </a:r>
                <a:r>
                  <a:rPr lang="en-US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 </a:t>
                </a: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пожертвования, выставки и спонсорство</a:t>
                </a:r>
                <a:endParaRPr sz="10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00" dirty="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0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9406932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Выплаты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5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14838162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 пожертвования, выставки и спонсорство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50">
                <a:latin typeface="+mj-lt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n-lt"/>
                <a:ea typeface="Helvetica Neue"/>
                <a:cs typeface="Helvetica" panose="020B0604020202020204" pitchFamily="34" charset="0"/>
                <a:sym typeface="Helvetica Neue"/>
              </a:rPr>
              <a:t>Мелкая наличность</a:t>
            </a:r>
            <a:endParaRPr sz="2400" b="1">
              <a:solidFill>
                <a:srgbClr val="AACFD0"/>
              </a:solidFill>
              <a:latin typeface="+mn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n-lt"/>
                <a:cs typeface="Helvetica" panose="020B0604020202020204" pitchFamily="34" charset="0"/>
              </a:rPr>
              <a:t>6</a:t>
            </a:fld>
            <a:endParaRPr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+mn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>
              <a:latin typeface="+mn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04743" y="5503072"/>
            <a:ext cx="10676459" cy="558569"/>
            <a:chOff x="704961" y="5725202"/>
            <a:chExt cx="10457102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04961" y="5725202"/>
              <a:ext cx="8764542" cy="486021"/>
              <a:chOff x="883479" y="5389658"/>
              <a:chExt cx="6266882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83479" y="5389658"/>
                <a:ext cx="3828682" cy="865187"/>
                <a:chOff x="2715" y="2688"/>
                <a:chExt cx="1543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5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n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n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09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n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50">
                    <a:latin typeface="+mn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n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50">
                    <a:latin typeface="+mn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n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 пожертвования, выставки и спонсорство</a:t>
                </a:r>
                <a:endParaRPr sz="1050">
                  <a:latin typeface="+mn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n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50">
                  <a:latin typeface="+mn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n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50">
                <a:latin typeface="+mn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256000457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13652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Гранты, пожертвования </a:t>
            </a:r>
            <a:b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и спонсорство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7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 dirty="0"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 пожертвования, выставки и спонсорство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759614611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8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3274401" y="-379"/>
            <a:ext cx="54253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Расходы на лицензии, фрахты, транспортировку и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таможенные расходы</a:t>
            </a:r>
            <a:endParaRPr sz="18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0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0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 пожертвования, выставки и спонсорство</a:t>
                </a:r>
                <a:endParaRPr sz="100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0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0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98210610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Заказы на продажу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</a:rPr>
              <a:t>9</a:t>
            </a:fld>
            <a:endParaRPr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Как минимум необходимо вести следующую документацию: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Отчеты о расходах сотрудников</a:t>
                  </a:r>
                  <a:endParaRPr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Выплаты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8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ru-RU" sz="100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Мелкая наличность</a:t>
                  </a:r>
                  <a:endParaRPr sz="10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Гранты, пожертвования, выставки и спонсорство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ru-RU" sz="100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Расходы на лицензии, фрахты, транспортировку и таможенные расходы</a:t>
                </a:r>
                <a:endParaRPr sz="10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ru-RU" sz="100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Заказы на продажу</a:t>
              </a:r>
              <a:endParaRPr sz="10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626537444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d3ed967d-d92a-4424-a53f-7c4da5d2a7ff"/>
    <ds:schemaRef ds:uri="http://purl.org/dc/elements/1.1/"/>
    <ds:schemaRef ds:uri="http://schemas.openxmlformats.org/package/2006/metadata/core-properties"/>
    <ds:schemaRef ds:uri="aa124cef-80ee-4fcd-bafd-5e68c15586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102D41-D909-4028-8401-1E7B16B92036}"/>
</file>

<file path=customXml/itemProps3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793</Words>
  <Application>Microsoft Office PowerPoint</Application>
  <PresentationFormat>Widescreen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 Light</vt:lpstr>
      <vt:lpstr>Wingdings</vt:lpstr>
      <vt:lpstr>Helvetica LT Std Light</vt:lpstr>
      <vt:lpstr>Helvetica Neue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Vavhal, Vikas</cp:lastModifiedBy>
  <cp:revision>42</cp:revision>
  <dcterms:modified xsi:type="dcterms:W3CDTF">2022-06-21T16:49:59Z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Order">
    <vt:r8>854400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