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500000000000000" pitchFamily="2" charset="0"/>
      <p:regular r:id="rId19"/>
      <p:bold r:id="rId20"/>
      <p:italic r:id="rId21"/>
      <p:boldItalic r:id="rId22"/>
    </p:embeddedFont>
    <p:embeddedFont>
      <p:font typeface="Helvetica Neue" panose="02000503000000020004" pitchFamily="2" charset="2"/>
      <p:regular r:id="rId23"/>
      <p:bold r:id="rId24"/>
      <p:italic r:id="rId25"/>
      <p:boldItalic r:id="rId26"/>
    </p:embeddedFont>
    <p:embeddedFont>
      <p:font typeface="Myriad Pro" panose="020B0503030403020204" pitchFamily="34" charset="0"/>
      <p:regular r:id="rId27"/>
      <p:bold r:id="rId28"/>
      <p:italic r:id="rId29"/>
      <p:boldItalic r:id="rId30"/>
    </p:embeddedFont>
    <p:embeddedFont>
      <p:font typeface="Myriad Pro Light" panose="020B04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07" d="100"/>
          <a:sy n="107" d="100"/>
        </p:scale>
        <p:origin x="119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16819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9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01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ru-RU" sz="1400" b="1">
                <a:solidFill>
                  <a:srgbClr val="AACFD0"/>
                </a:solidFill>
                <a:latin typeface="Helvetica"/>
                <a:ea typeface="Helvetica"/>
                <a:cs typeface="Helvetica"/>
                <a:sym typeface="Helvetica"/>
              </a:rPr>
              <a:t>Права и требования, связанные с проверками</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45076" y="4904213"/>
            <a:ext cx="4196724"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ru-RU" sz="1000" b="0" i="0" u="none" strike="noStrike" cap="none" dirty="0">
                <a:solidFill>
                  <a:srgbClr val="34495E"/>
                </a:solidFill>
                <a:latin typeface="Myriad Pro Light" panose="020B0403030403020204" pitchFamily="34" charset="0"/>
                <a:ea typeface="Helvetica Neue Light"/>
                <a:cs typeface="Helvetica Neue Light"/>
                <a:sym typeface="Helvetica Neue Light"/>
              </a:rPr>
              <a:t>Учебный курс по правам и требованиям, связанным с проверками</a:t>
            </a:r>
            <a:endParaRPr sz="1000" b="0" i="0" u="none" strike="noStrike" cap="none" dirty="0">
              <a:solidFill>
                <a:srgbClr val="34495E"/>
              </a:solidFill>
              <a:latin typeface="Myriad Pro Light" panose="020B0403030403020204" pitchFamily="34" charset="0"/>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t>1</a:t>
            </a:fld>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5577507" cy="906170"/>
            <a:chOff x="430094" y="670151"/>
            <a:chExt cx="5577507"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1" y="670151"/>
              <a:ext cx="5064300"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ru-RU" sz="900" b="1" dirty="0">
                  <a:solidFill>
                    <a:schemeClr val="dk2"/>
                  </a:solidFill>
                  <a:latin typeface="Myriad Pro" panose="020B0503030403020204" pitchFamily="34" charset="0"/>
                  <a:ea typeface="Helvetica"/>
                  <a:cs typeface="Helvetica"/>
                  <a:sym typeface="Helvetica"/>
                </a:rPr>
                <a:t>Описание</a:t>
              </a:r>
              <a:endParaRPr sz="900" b="1" dirty="0">
                <a:solidFill>
                  <a:schemeClr val="dk2"/>
                </a:solidFill>
                <a:latin typeface="Myriad Pro" panose="020B0503030403020204" pitchFamily="34" charset="0"/>
                <a:ea typeface="Helvetica"/>
                <a:cs typeface="Helvetica"/>
                <a:sym typeface="Helvetica"/>
              </a:endParaRPr>
            </a:p>
            <a:p>
              <a:pPr lvl="0">
                <a:spcBef>
                  <a:spcPts val="800"/>
                </a:spcBef>
                <a:buSzPts val="1100"/>
              </a:pPr>
              <a:r>
                <a:rPr lang="ru-RU" sz="900" dirty="0">
                  <a:solidFill>
                    <a:schemeClr val="dk1"/>
                  </a:solidFill>
                  <a:latin typeface="Myriad Pro" panose="020B0503030403020204" pitchFamily="34" charset="0"/>
                  <a:ea typeface="Helvetica"/>
                  <a:cs typeface="Helvetica"/>
                  <a:sym typeface="Helvetica"/>
                </a:rPr>
                <a:t>Учебный курс по правам и требованиям, связанным с проверками, предоставит </a:t>
              </a:r>
              <a:r>
                <a:rPr lang="ru-RU" sz="900">
                  <a:solidFill>
                    <a:schemeClr val="dk1"/>
                  </a:solidFill>
                  <a:latin typeface="Myriad Pro" panose="020B0503030403020204" pitchFamily="34" charset="0"/>
                  <a:ea typeface="Helvetica"/>
                  <a:cs typeface="Helvetica"/>
                  <a:sym typeface="Helvetica"/>
                </a:rPr>
                <a:t>владельцам </a:t>
              </a:r>
              <a:br>
                <a:rPr lang="en-US" sz="900">
                  <a:solidFill>
                    <a:schemeClr val="dk1"/>
                  </a:solidFill>
                  <a:latin typeface="Myriad Pro" panose="020B0503030403020204" pitchFamily="34" charset="0"/>
                  <a:ea typeface="Helvetica"/>
                  <a:cs typeface="Helvetica"/>
                  <a:sym typeface="Helvetica"/>
                </a:rPr>
              </a:br>
              <a:r>
                <a:rPr lang="ru-RU" sz="900">
                  <a:solidFill>
                    <a:schemeClr val="dk1"/>
                  </a:solidFill>
                  <a:latin typeface="Myriad Pro" panose="020B0503030403020204" pitchFamily="34" charset="0"/>
                  <a:ea typeface="Helvetica"/>
                  <a:cs typeface="Helvetica"/>
                  <a:sym typeface="Helvetica"/>
                </a:rPr>
                <a:t>и </a:t>
              </a:r>
              <a:r>
                <a:rPr lang="ru-RU" sz="900" dirty="0">
                  <a:solidFill>
                    <a:schemeClr val="tx1"/>
                  </a:solidFill>
                  <a:latin typeface="Myriad Pro" panose="020B0503030403020204" pitchFamily="34" charset="0"/>
                  <a:ea typeface="Helvetica"/>
                  <a:cs typeface="Helvetica"/>
                  <a:sym typeface="Helvetica"/>
                </a:rPr>
                <a:t>руководству дистрибьюторов/агентов лучшее понимание того, что значит проходить проверку (</a:t>
              </a:r>
              <a:r>
                <a:rPr lang="ru-RU" sz="950" dirty="0">
                  <a:solidFill>
                    <a:schemeClr val="tx1"/>
                  </a:solidFill>
                  <a:latin typeface="Myriad Pro" panose="020B0503030403020204" pitchFamily="34" charset="0"/>
                  <a:ea typeface="Helvetica"/>
                  <a:cs typeface="Helvetica"/>
                  <a:sym typeface="Helvetica"/>
                </a:rPr>
                <a:t>производителем</a:t>
              </a:r>
              <a:r>
                <a:rPr lang="ru-RU" sz="900" dirty="0">
                  <a:solidFill>
                    <a:schemeClr val="tx1"/>
                  </a:solidFill>
                  <a:latin typeface="Myriad Pro" panose="020B0503030403020204" pitchFamily="34" charset="0"/>
                  <a:ea typeface="Helvetica"/>
                  <a:cs typeface="Helvetica"/>
                  <a:sym typeface="Helvetica"/>
                </a:rPr>
                <a:t> или назначенным им внешним проверяющим), как подготовиться и чего ожидать во время проверки.</a:t>
              </a:r>
            </a:p>
            <a:p>
              <a:pPr marL="0" marR="0" lvl="0" indent="0" algn="l" rtl="0">
                <a:lnSpc>
                  <a:spcPct val="100000"/>
                </a:lnSpc>
                <a:spcBef>
                  <a:spcPts val="800"/>
                </a:spcBef>
                <a:spcAft>
                  <a:spcPts val="0"/>
                </a:spcAft>
                <a:buSzPts val="1100"/>
                <a:buNone/>
              </a:pPr>
              <a:endParaRPr sz="900" b="1" dirty="0">
                <a:solidFill>
                  <a:srgbClr val="34495E"/>
                </a:solidFill>
                <a:latin typeface="Myriad Pro" panose="020B0503030403020204" pitchFamily="34" charset="0"/>
                <a:ea typeface="Helvetica"/>
                <a:cs typeface="Helvetica"/>
                <a:sym typeface="Helvetica"/>
              </a:endParaRPr>
            </a:p>
            <a:p>
              <a:pPr marL="0" marR="0" lvl="0" indent="0" algn="l" rtl="0">
                <a:lnSpc>
                  <a:spcPct val="107000"/>
                </a:lnSpc>
                <a:spcBef>
                  <a:spcPts val="800"/>
                </a:spcBef>
                <a:spcAft>
                  <a:spcPts val="0"/>
                </a:spcAft>
                <a:buNone/>
              </a:pPr>
              <a:r>
                <a:rPr lang="ru-RU" sz="900" i="0" u="none" strike="noStrike" cap="none" dirty="0">
                  <a:solidFill>
                    <a:srgbClr val="000000"/>
                  </a:solidFill>
                  <a:latin typeface="Myriad Pro" panose="020B0503030403020204" pitchFamily="34" charset="0"/>
                  <a:ea typeface="Helvetica"/>
                  <a:cs typeface="Helvetica"/>
                  <a:sym typeface="Helvetica"/>
                </a:rPr>
                <a:t> </a:t>
              </a:r>
              <a:endParaRPr sz="900" i="0" u="none" strike="noStrike" cap="none" dirty="0">
                <a:solidFill>
                  <a:srgbClr val="000000"/>
                </a:solidFill>
                <a:latin typeface="Myriad Pro" panose="020B0503030403020204" pitchFamily="34" charset="0"/>
                <a:ea typeface="Helvetica"/>
                <a:cs typeface="Helvetica"/>
                <a:sym typeface="Helvetica"/>
              </a:endParaRPr>
            </a:p>
            <a:p>
              <a:pPr marL="0" marR="0" lvl="0" indent="0" algn="l" rtl="0">
                <a:lnSpc>
                  <a:spcPct val="107000"/>
                </a:lnSpc>
                <a:spcBef>
                  <a:spcPts val="800"/>
                </a:spcBef>
                <a:spcAft>
                  <a:spcPts val="0"/>
                </a:spcAft>
                <a:buNone/>
              </a:pPr>
              <a:r>
                <a:rPr lang="ru-RU" sz="900" b="1" i="0" u="none" strike="noStrike" cap="none" dirty="0">
                  <a:solidFill>
                    <a:srgbClr val="34495E"/>
                  </a:solidFill>
                  <a:latin typeface="Myriad Pro" panose="020B0503030403020204" pitchFamily="34" charset="0"/>
                  <a:ea typeface="Helvetica"/>
                  <a:cs typeface="Helvetica"/>
                  <a:sym typeface="Helvetica"/>
                </a:rPr>
                <a:t> </a:t>
              </a:r>
              <a:endParaRPr sz="900" i="0" u="none" strike="noStrike" cap="none" dirty="0">
                <a:solidFill>
                  <a:srgbClr val="000000"/>
                </a:solidFill>
                <a:latin typeface="Myriad Pro" panose="020B0503030403020204" pitchFamily="34" charset="0"/>
                <a:ea typeface="Helvetica"/>
                <a:cs typeface="Helvetica"/>
                <a:sym typeface="Helvetica"/>
              </a:endParaRPr>
            </a:p>
            <a:p>
              <a:pPr marL="0" marR="0" lvl="0" indent="0" algn="l" rtl="0">
                <a:lnSpc>
                  <a:spcPct val="107000"/>
                </a:lnSpc>
                <a:spcBef>
                  <a:spcPts val="800"/>
                </a:spcBef>
                <a:spcAft>
                  <a:spcPts val="0"/>
                </a:spcAft>
                <a:buNone/>
              </a:pPr>
              <a:r>
                <a:rPr lang="ru-RU" sz="900" b="1" i="0" u="none" strike="noStrike" cap="none" dirty="0">
                  <a:solidFill>
                    <a:srgbClr val="34495E"/>
                  </a:solidFill>
                  <a:latin typeface="Myriad Pro" panose="020B0503030403020204" pitchFamily="34" charset="0"/>
                  <a:ea typeface="Helvetica"/>
                  <a:cs typeface="Helvetica"/>
                  <a:sym typeface="Helvetica"/>
                </a:rPr>
                <a:t> </a:t>
              </a:r>
              <a:endParaRPr sz="900" i="0" u="none" strike="noStrike" cap="none" dirty="0">
                <a:solidFill>
                  <a:srgbClr val="000000"/>
                </a:solidFill>
                <a:latin typeface="Myriad Pro" panose="020B0503030403020204" pitchFamily="34" charset="0"/>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484495"/>
            <a:ext cx="5580727" cy="1057739"/>
            <a:chOff x="426874" y="2560730"/>
            <a:chExt cx="5580727"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1" y="2560730"/>
              <a:ext cx="5064300"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ru-RU" sz="900" b="1" dirty="0">
                  <a:solidFill>
                    <a:schemeClr val="dk2"/>
                  </a:solidFill>
                  <a:latin typeface="Myriad Pro" panose="020B0503030403020204" pitchFamily="34" charset="0"/>
                  <a:ea typeface="Helvetica"/>
                  <a:cs typeface="Helvetica"/>
                  <a:sym typeface="Helvetica"/>
                </a:rPr>
                <a:t>Инструкции</a:t>
              </a:r>
              <a:endParaRPr sz="900" dirty="0">
                <a:solidFill>
                  <a:schemeClr val="dk2"/>
                </a:solidFill>
                <a:latin typeface="Myriad Pro" panose="020B0503030403020204" pitchFamily="34" charset="0"/>
                <a:ea typeface="Helvetica"/>
                <a:cs typeface="Helvetica"/>
                <a:sym typeface="Helvetica"/>
              </a:endParaRPr>
            </a:p>
            <a:p>
              <a:pPr marL="457200" lvl="0" indent="-292100">
                <a:lnSpc>
                  <a:spcPct val="115000"/>
                </a:lnSpc>
                <a:buClr>
                  <a:schemeClr val="dk1"/>
                </a:buClr>
                <a:buSzPts val="1000"/>
                <a:buFont typeface="Helvetica"/>
                <a:buAutoNum type="arabicPeriod"/>
              </a:pPr>
              <a:r>
                <a:rPr lang="ru-RU" sz="900" dirty="0">
                  <a:solidFill>
                    <a:schemeClr val="dk1"/>
                  </a:solidFill>
                  <a:latin typeface="Myriad Pro" panose="020B0503030403020204" pitchFamily="34" charset="0"/>
                  <a:ea typeface="Helvetica"/>
                  <a:cs typeface="Helvetica"/>
                  <a:sym typeface="Helvetica"/>
                </a:rPr>
                <a:t>Проследите за тем, чтобы соответствующие сотрудники прошли и поняли </a:t>
              </a:r>
              <a:r>
                <a:rPr lang="ru-RU" sz="900">
                  <a:solidFill>
                    <a:schemeClr val="dk1"/>
                  </a:solidFill>
                  <a:latin typeface="Myriad Pro" panose="020B0503030403020204" pitchFamily="34" charset="0"/>
                  <a:ea typeface="Helvetica"/>
                  <a:cs typeface="Helvetica"/>
                  <a:sym typeface="Helvetica"/>
                </a:rPr>
                <a:t>учебный </a:t>
              </a:r>
              <a:br>
                <a:rPr lang="en-US" sz="900">
                  <a:solidFill>
                    <a:schemeClr val="dk1"/>
                  </a:solidFill>
                  <a:latin typeface="Myriad Pro" panose="020B0503030403020204" pitchFamily="34" charset="0"/>
                  <a:ea typeface="Helvetica"/>
                  <a:cs typeface="Helvetica"/>
                  <a:sym typeface="Helvetica"/>
                </a:rPr>
              </a:br>
              <a:r>
                <a:rPr lang="ru-RU" sz="900">
                  <a:solidFill>
                    <a:schemeClr val="dk1"/>
                  </a:solidFill>
                  <a:latin typeface="Myriad Pro" panose="020B0503030403020204" pitchFamily="34" charset="0"/>
                  <a:ea typeface="Helvetica"/>
                  <a:cs typeface="Helvetica"/>
                  <a:sym typeface="Helvetica"/>
                </a:rPr>
                <a:t>курс </a:t>
              </a:r>
              <a:r>
                <a:rPr lang="ru-RU" sz="900" dirty="0">
                  <a:solidFill>
                    <a:schemeClr val="dk1"/>
                  </a:solidFill>
                  <a:latin typeface="Myriad Pro" panose="020B0503030403020204" pitchFamily="34" charset="0"/>
                  <a:ea typeface="Helvetica"/>
                  <a:cs typeface="Helvetica"/>
                  <a:sym typeface="Helvetica"/>
                </a:rPr>
                <a:t>по правам и требованиям, связанным с проверками.</a:t>
              </a:r>
            </a:p>
            <a:p>
              <a:pPr marL="457200" lvl="0" indent="-292100">
                <a:lnSpc>
                  <a:spcPct val="115000"/>
                </a:lnSpc>
                <a:buClr>
                  <a:schemeClr val="dk1"/>
                </a:buClr>
                <a:buSzPts val="1000"/>
                <a:buFont typeface="Helvetica"/>
                <a:buAutoNum type="arabicPeriod"/>
              </a:pPr>
              <a:r>
                <a:rPr lang="ru-RU" sz="900" dirty="0">
                  <a:solidFill>
                    <a:schemeClr val="dk1"/>
                  </a:solidFill>
                  <a:latin typeface="Myriad Pro" panose="020B0503030403020204" pitchFamily="34" charset="0"/>
                  <a:ea typeface="Helvetica"/>
                  <a:cs typeface="Helvetica"/>
                  <a:sym typeface="Helvetica"/>
                </a:rPr>
                <a:t>Убедитесь, что все сотрудники, ответственные за общение с </a:t>
              </a:r>
              <a:r>
                <a:rPr lang="ru-RU" sz="900">
                  <a:solidFill>
                    <a:schemeClr val="dk1"/>
                  </a:solidFill>
                  <a:latin typeface="Myriad Pro" panose="020B0503030403020204" pitchFamily="34" charset="0"/>
                  <a:ea typeface="Helvetica"/>
                  <a:cs typeface="Helvetica"/>
                  <a:sym typeface="Helvetica"/>
                </a:rPr>
                <a:t>проверяющими </a:t>
              </a:r>
              <a:br>
                <a:rPr lang="en-US" sz="900">
                  <a:solidFill>
                    <a:schemeClr val="dk1"/>
                  </a:solidFill>
                  <a:latin typeface="Myriad Pro" panose="020B0503030403020204" pitchFamily="34" charset="0"/>
                  <a:ea typeface="Helvetica"/>
                  <a:cs typeface="Helvetica"/>
                  <a:sym typeface="Helvetica"/>
                </a:rPr>
              </a:br>
              <a:r>
                <a:rPr lang="ru-RU" sz="900">
                  <a:solidFill>
                    <a:schemeClr val="dk1"/>
                  </a:solidFill>
                  <a:latin typeface="Myriad Pro" panose="020B0503030403020204" pitchFamily="34" charset="0"/>
                  <a:ea typeface="Helvetica"/>
                  <a:cs typeface="Helvetica"/>
                  <a:sym typeface="Helvetica"/>
                </a:rPr>
                <a:t>и </a:t>
              </a:r>
              <a:r>
                <a:rPr lang="ru-RU" sz="900" dirty="0">
                  <a:solidFill>
                    <a:schemeClr val="dk1"/>
                  </a:solidFill>
                  <a:latin typeface="Myriad Pro" panose="020B0503030403020204" pitchFamily="34" charset="0"/>
                  <a:ea typeface="Helvetica"/>
                  <a:cs typeface="Helvetica"/>
                  <a:sym typeface="Helvetica"/>
                </a:rPr>
                <a:t>предоставление им информации, ознакомлены с вашими </a:t>
              </a:r>
              <a:r>
                <a:rPr lang="ru-RU" sz="900">
                  <a:solidFill>
                    <a:schemeClr val="dk1"/>
                  </a:solidFill>
                  <a:latin typeface="Myriad Pro" panose="020B0503030403020204" pitchFamily="34" charset="0"/>
                  <a:ea typeface="Helvetica"/>
                  <a:cs typeface="Helvetica"/>
                  <a:sym typeface="Helvetica"/>
                </a:rPr>
                <a:t>требованиями </a:t>
              </a:r>
              <a:br>
                <a:rPr lang="en-US" sz="900">
                  <a:solidFill>
                    <a:schemeClr val="dk1"/>
                  </a:solidFill>
                  <a:latin typeface="Myriad Pro" panose="020B0503030403020204" pitchFamily="34" charset="0"/>
                  <a:ea typeface="Helvetica"/>
                  <a:cs typeface="Helvetica"/>
                  <a:sym typeface="Helvetica"/>
                </a:rPr>
              </a:br>
              <a:r>
                <a:rPr lang="ru-RU" sz="900">
                  <a:solidFill>
                    <a:schemeClr val="dk1"/>
                  </a:solidFill>
                  <a:latin typeface="Myriad Pro" panose="020B0503030403020204" pitchFamily="34" charset="0"/>
                  <a:ea typeface="Helvetica"/>
                  <a:cs typeface="Helvetica"/>
                  <a:sym typeface="Helvetica"/>
                </a:rPr>
                <a:t>в </a:t>
              </a:r>
              <a:r>
                <a:rPr lang="ru-RU" sz="900" dirty="0">
                  <a:solidFill>
                    <a:schemeClr val="dk1"/>
                  </a:solidFill>
                  <a:latin typeface="Myriad Pro" panose="020B0503030403020204" pitchFamily="34" charset="0"/>
                  <a:ea typeface="Helvetica"/>
                  <a:cs typeface="Helvetica"/>
                  <a:sym typeface="Helvetica"/>
                </a:rPr>
                <a:t>отношении прохождения проверок.</a:t>
              </a:r>
              <a:endParaRPr sz="900" dirty="0">
                <a:solidFill>
                  <a:schemeClr val="dk1"/>
                </a:solidFill>
                <a:latin typeface="Myriad Pro" panose="020B0503030403020204" pitchFamily="34" charset="0"/>
                <a:ea typeface="Helvetica"/>
                <a:cs typeface="Helvetica"/>
                <a:sym typeface="Helvetica"/>
              </a:endParaRPr>
            </a:p>
            <a:p>
              <a:pPr marL="0" marR="0" lvl="0" indent="0" algn="l" rtl="0">
                <a:lnSpc>
                  <a:spcPct val="115000"/>
                </a:lnSpc>
                <a:spcBef>
                  <a:spcPts val="800"/>
                </a:spcBef>
                <a:spcAft>
                  <a:spcPts val="0"/>
                </a:spcAft>
                <a:buNone/>
              </a:pPr>
              <a:endParaRPr sz="900" dirty="0">
                <a:solidFill>
                  <a:srgbClr val="34495E"/>
                </a:solidFill>
                <a:latin typeface="Myriad Pro" panose="020B0503030403020204" pitchFamily="34" charset="0"/>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5453319" cy="888982"/>
            <a:chOff x="426874" y="1609692"/>
            <a:chExt cx="5453319"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4936893"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ru-RU" sz="900" b="1" dirty="0">
                  <a:solidFill>
                    <a:schemeClr val="dk2"/>
                  </a:solidFill>
                  <a:latin typeface="Myriad Pro" panose="020B0503030403020204" pitchFamily="34" charset="0"/>
                  <a:ea typeface="Helvetica"/>
                  <a:cs typeface="Helvetica"/>
                  <a:sym typeface="Helvetica"/>
                </a:rPr>
                <a:t>Какую пользу это приносит вам?</a:t>
              </a:r>
              <a:endParaRPr sz="900" b="1" dirty="0">
                <a:solidFill>
                  <a:schemeClr val="dk2"/>
                </a:solidFill>
                <a:latin typeface="Myriad Pro" panose="020B0503030403020204" pitchFamily="34" charset="0"/>
                <a:ea typeface="Helvetica"/>
                <a:cs typeface="Helvetica"/>
                <a:sym typeface="Helvetica"/>
              </a:endParaRPr>
            </a:p>
            <a:p>
              <a:pPr lvl="0">
                <a:lnSpc>
                  <a:spcPct val="115000"/>
                </a:lnSpc>
                <a:buSzPts val="1100"/>
              </a:pPr>
              <a:r>
                <a:rPr lang="ru-RU" sz="900" dirty="0">
                  <a:solidFill>
                    <a:schemeClr val="dk1"/>
                  </a:solidFill>
                  <a:latin typeface="Myriad Pro" panose="020B0503030403020204" pitchFamily="34" charset="0"/>
                  <a:ea typeface="Helvetica"/>
                  <a:cs typeface="Helvetica"/>
                  <a:sym typeface="Helvetica"/>
                </a:rPr>
                <a:t>Этот учебный курс поможет вам лучше понять общий процесс проверки, что, в свою очередь, поможет вам подготовиться к ее успешному прохождению, позволит свести к минимуму перебои в работе и улучшить ваши отношения с производителями.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ru-RU" sz="900" b="1" i="0" u="none" strike="noStrike" cap="none" dirty="0">
                  <a:solidFill>
                    <a:schemeClr val="dk2"/>
                  </a:solidFill>
                  <a:latin typeface="Myriad Pro" panose="020B0503030403020204" pitchFamily="34" charset="0"/>
                  <a:ea typeface="Helvetica Neue"/>
                  <a:cs typeface="Helvetica Neue"/>
                  <a:sym typeface="Helvetica Neue"/>
                </a:rPr>
                <a:t>Документация</a:t>
              </a:r>
              <a:endParaRPr sz="900" b="0" i="0" u="none" strike="noStrike" cap="none" dirty="0">
                <a:solidFill>
                  <a:schemeClr val="dk2"/>
                </a:solidFill>
                <a:latin typeface="Myriad Pro" panose="020B0503030403020204" pitchFamily="34" charset="0"/>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ru-RU" sz="900" dirty="0">
                  <a:solidFill>
                    <a:schemeClr val="dk1"/>
                  </a:solidFill>
                  <a:latin typeface="Myriad Pro" panose="020B0503030403020204" pitchFamily="34" charset="0"/>
                  <a:ea typeface="Helvetica"/>
                  <a:cs typeface="Helvetica" panose="020B0604020202020204" pitchFamily="34" charset="0"/>
                  <a:sym typeface="Helvetica"/>
                </a:rPr>
                <a:t> Кодекс поведения</a:t>
              </a:r>
              <a:endParaRPr sz="900" dirty="0">
                <a:solidFill>
                  <a:schemeClr val="dk1"/>
                </a:solidFill>
                <a:latin typeface="Myriad Pro" panose="020B0503030403020204" pitchFamily="34" charset="0"/>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ru-RU" sz="900" dirty="0">
                  <a:solidFill>
                    <a:schemeClr val="dk1"/>
                  </a:solidFill>
                  <a:latin typeface="Myriad Pro" panose="020B0503030403020204" pitchFamily="34" charset="0"/>
                  <a:ea typeface="Helvetica Neue"/>
                  <a:cs typeface="Helvetica" panose="020B0604020202020204" pitchFamily="34" charset="0"/>
                  <a:sym typeface="Helvetica Neue"/>
                </a:rPr>
                <a:t> Руководство по ведению бухгалтерских книг и записей</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ru-RU" sz="900" b="0" i="0" u="none" strike="noStrike" cap="none" dirty="0">
                  <a:solidFill>
                    <a:schemeClr val="dk1"/>
                  </a:solidFill>
                  <a:latin typeface="Myriad Pro" panose="020B0503030403020204" pitchFamily="34" charset="0"/>
                  <a:ea typeface="Cambria"/>
                  <a:cs typeface="Helvetica" panose="020B0604020202020204" pitchFamily="34" charset="0"/>
                  <a:sym typeface="Helvetica Neue"/>
                </a:rPr>
                <a:t> </a:t>
              </a:r>
              <a:r>
                <a:rPr lang="ru-RU" sz="900" dirty="0">
                  <a:solidFill>
                    <a:schemeClr val="dk1"/>
                  </a:solidFill>
                  <a:latin typeface="Myriad Pro" panose="020B0503030403020204" pitchFamily="34" charset="0"/>
                  <a:cs typeface="Helvetica" panose="020B0604020202020204" pitchFamily="34" charset="0"/>
                  <a:sym typeface="Helvetica Neue"/>
                </a:rPr>
                <a:t>Учебный курс по борьбе со взяточничеством и коррупцией</a:t>
              </a:r>
              <a:endParaRPr sz="900" dirty="0">
                <a:solidFill>
                  <a:schemeClr val="dk1"/>
                </a:solidFill>
                <a:latin typeface="Myriad Pro" panose="020B0503030403020204" pitchFamily="34" charset="0"/>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yriad Pro" panose="020B0503030403020204" pitchFamily="34" charset="0"/>
              <a:ea typeface="Calibri"/>
              <a:cs typeface="Calibri"/>
              <a:sym typeface="Calibri"/>
            </a:endParaRPr>
          </a:p>
        </p:txBody>
      </p:sp>
      <p:sp>
        <p:nvSpPr>
          <p:cNvPr id="212" name="Google Shape;212;p36"/>
          <p:cNvSpPr txBox="1"/>
          <p:nvPr/>
        </p:nvSpPr>
        <p:spPr>
          <a:xfrm>
            <a:off x="2014090" y="73725"/>
            <a:ext cx="5064300" cy="623400"/>
          </a:xfrm>
          <a:prstGeom prst="rect">
            <a:avLst/>
          </a:prstGeom>
          <a:noFill/>
          <a:ln>
            <a:noFill/>
          </a:ln>
        </p:spPr>
        <p:txBody>
          <a:bodyPr spcFirstLastPara="1" wrap="square" lIns="68575" tIns="34275" rIns="68575" bIns="34275" anchor="t" anchorCtr="0">
            <a:noAutofit/>
          </a:bodyPr>
          <a:lstStyle/>
          <a:p>
            <a:pPr marL="0" marR="0" lvl="0" indent="0" algn="ctr" rtl="0">
              <a:lnSpc>
                <a:spcPct val="80000"/>
              </a:lnSpc>
              <a:spcBef>
                <a:spcPts val="0"/>
              </a:spcBef>
              <a:spcAft>
                <a:spcPts val="0"/>
              </a:spcAft>
              <a:buNone/>
            </a:pPr>
            <a:r>
              <a:rPr lang="ru-RU" sz="1600" b="1" dirty="0">
                <a:solidFill>
                  <a:srgbClr val="AACFD0"/>
                </a:solidFill>
                <a:latin typeface="Myriad Pro" panose="020B0503030403020204" pitchFamily="34" charset="0"/>
                <a:ea typeface="Helvetica"/>
                <a:cs typeface="Helvetica"/>
                <a:sym typeface="Helvetica"/>
              </a:rPr>
              <a:t>Права и требования, </a:t>
            </a:r>
            <a:br>
              <a:rPr lang="en-US" sz="1600" b="1" dirty="0">
                <a:solidFill>
                  <a:srgbClr val="AACFD0"/>
                </a:solidFill>
                <a:latin typeface="Myriad Pro" panose="020B0503030403020204" pitchFamily="34" charset="0"/>
                <a:ea typeface="Helvetica"/>
                <a:cs typeface="Helvetica"/>
                <a:sym typeface="Helvetica"/>
              </a:rPr>
            </a:br>
            <a:r>
              <a:rPr lang="ru-RU" sz="1600" b="1" dirty="0">
                <a:solidFill>
                  <a:srgbClr val="AACFD0"/>
                </a:solidFill>
                <a:latin typeface="Myriad Pro" panose="020B0503030403020204" pitchFamily="34" charset="0"/>
                <a:ea typeface="Helvetica"/>
                <a:cs typeface="Helvetica"/>
                <a:sym typeface="Helvetica"/>
              </a:rPr>
              <a:t>связанные с проверками</a:t>
            </a:r>
            <a:r>
              <a:rPr lang="en-US" sz="1600" b="1" dirty="0">
                <a:solidFill>
                  <a:srgbClr val="AACFD0"/>
                </a:solidFill>
                <a:latin typeface="Myriad Pro" panose="020B0503030403020204" pitchFamily="34" charset="0"/>
                <a:ea typeface="Helvetica"/>
                <a:cs typeface="Helvetica"/>
                <a:sym typeface="Helvetica"/>
              </a:rPr>
              <a:t> </a:t>
            </a:r>
          </a:p>
          <a:p>
            <a:pPr marL="0" marR="0" lvl="0" indent="0" algn="ctr" rtl="0">
              <a:lnSpc>
                <a:spcPct val="80000"/>
              </a:lnSpc>
              <a:spcBef>
                <a:spcPts val="0"/>
              </a:spcBef>
              <a:spcAft>
                <a:spcPts val="0"/>
              </a:spcAft>
              <a:buNone/>
            </a:pPr>
            <a:r>
              <a:rPr lang="ru-RU" sz="1600" b="1" dirty="0">
                <a:solidFill>
                  <a:srgbClr val="AACFD0"/>
                </a:solidFill>
                <a:latin typeface="Myriad Pro" panose="020B0503030403020204" pitchFamily="34" charset="0"/>
                <a:ea typeface="Helvetica"/>
                <a:cs typeface="Helvetica"/>
                <a:sym typeface="Helvetica"/>
              </a:rPr>
              <a:t>Учебный курс</a:t>
            </a:r>
            <a:endParaRPr sz="1600" b="1" dirty="0">
              <a:solidFill>
                <a:srgbClr val="AACFD0"/>
              </a:solidFill>
              <a:latin typeface="Myriad Pro" panose="020B0503030403020204" pitchFamily="34" charset="0"/>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ru-RU" sz="2700" b="1" dirty="0">
                <a:solidFill>
                  <a:schemeClr val="lt1"/>
                </a:solidFill>
                <a:latin typeface="Myriad Pro" panose="020B0503030403020204" pitchFamily="34" charset="0"/>
                <a:ea typeface="Helvetica Neue"/>
                <a:cs typeface="Helvetica Neue"/>
                <a:sym typeface="Helvetica Neue"/>
              </a:rPr>
              <a:t>Права и требования, связанные </a:t>
            </a:r>
            <a:br>
              <a:rPr lang="en-US" sz="2700" b="1" dirty="0">
                <a:solidFill>
                  <a:schemeClr val="lt1"/>
                </a:solidFill>
                <a:latin typeface="Myriad Pro" panose="020B0503030403020204" pitchFamily="34" charset="0"/>
                <a:ea typeface="Helvetica Neue"/>
                <a:cs typeface="Helvetica Neue"/>
                <a:sym typeface="Helvetica Neue"/>
              </a:rPr>
            </a:br>
            <a:r>
              <a:rPr lang="ru-RU" sz="2700" b="1" dirty="0">
                <a:solidFill>
                  <a:schemeClr val="lt1"/>
                </a:solidFill>
                <a:latin typeface="Myriad Pro" panose="020B0503030403020204" pitchFamily="34" charset="0"/>
                <a:ea typeface="Helvetica Neue"/>
                <a:cs typeface="Helvetica Neue"/>
                <a:sym typeface="Helvetica Neue"/>
              </a:rPr>
              <a:t>с проверками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800" b="1">
                <a:solidFill>
                  <a:srgbClr val="AACFD0"/>
                </a:solidFill>
                <a:latin typeface="Myriad Pro" panose="020B0503030403020204" pitchFamily="34" charset="0"/>
                <a:ea typeface="Helvetica"/>
                <a:cs typeface="Helvetica"/>
                <a:sym typeface="Helvetica"/>
              </a:rPr>
              <a:t>Введение</a:t>
            </a:r>
            <a:endParaRPr sz="1800" b="1">
              <a:solidFill>
                <a:srgbClr val="AACFD0"/>
              </a:solidFill>
              <a:latin typeface="Myriad Pro" panose="020B0503030403020204" pitchFamily="34" charset="0"/>
              <a:ea typeface="Helvetica"/>
              <a:cs typeface="Helvetica"/>
              <a:sym typeface="Helvetica"/>
            </a:endParaRPr>
          </a:p>
        </p:txBody>
      </p:sp>
      <p:sp>
        <p:nvSpPr>
          <p:cNvPr id="7" name="Google Shape;175;p26"/>
          <p:cNvSpPr txBox="1">
            <a:spLocks noGrp="1"/>
          </p:cNvSpPr>
          <p:nvPr>
            <p:ph type="body" idx="1"/>
          </p:nvPr>
        </p:nvSpPr>
        <p:spPr>
          <a:xfrm>
            <a:off x="221510" y="1179172"/>
            <a:ext cx="8288417" cy="2954214"/>
          </a:xfrm>
          <a:prstGeom prst="rect">
            <a:avLst/>
          </a:prstGeom>
          <a:ln>
            <a:noFill/>
          </a:ln>
        </p:spPr>
        <p:txBody>
          <a:bodyPr spcFirstLastPara="1" wrap="square" lIns="68569" tIns="34275" rIns="68569" bIns="34275" anchor="t" anchorCtr="0">
            <a:noAutofit/>
          </a:bodyPr>
          <a:lstStyle/>
          <a:p>
            <a:pPr marL="0" indent="0">
              <a:lnSpc>
                <a:spcPct val="95000"/>
              </a:lnSpc>
              <a:spcBef>
                <a:spcPts val="0"/>
              </a:spcBef>
              <a:buSzPts val="1100"/>
              <a:buNone/>
            </a:pPr>
            <a:r>
              <a:rPr lang="ru-RU" sz="1300" b="1" dirty="0">
                <a:solidFill>
                  <a:schemeClr val="bg2"/>
                </a:solidFill>
                <a:latin typeface="Myriad Pro" panose="020B0503030403020204" pitchFamily="34" charset="0"/>
                <a:cs typeface="Helvetica" panose="020B0604020202020204" pitchFamily="34" charset="0"/>
              </a:rPr>
              <a:t>Почему нас проверяют? </a:t>
            </a:r>
            <a:endParaRPr sz="1300" b="1" dirty="0">
              <a:solidFill>
                <a:schemeClr val="bg2"/>
              </a:solidFill>
              <a:latin typeface="Myriad Pro" panose="020B0503030403020204" pitchFamily="34" charset="0"/>
              <a:cs typeface="Helvetica" panose="020B0604020202020204" pitchFamily="34" charset="0"/>
            </a:endParaRPr>
          </a:p>
          <a:p>
            <a:pPr marL="342900" indent="0">
              <a:lnSpc>
                <a:spcPct val="95000"/>
              </a:lnSpc>
              <a:spcBef>
                <a:spcPts val="0"/>
              </a:spcBef>
              <a:buSzPts val="1100"/>
              <a:buNone/>
            </a:pPr>
            <a:r>
              <a:rPr lang="ru-RU" sz="1100" dirty="0">
                <a:solidFill>
                  <a:schemeClr val="tx1"/>
                </a:solidFill>
                <a:latin typeface="Myriad Pro" panose="020B0503030403020204" pitchFamily="34" charset="0"/>
                <a:cs typeface="Helvetica" panose="020B0604020202020204" pitchFamily="34" charset="0"/>
              </a:rPr>
              <a:t>Производители пользуются правом на проведение проверок, чтобы обеспечить полное соблюдение нормативных требований сторонними деловыми партнерами, а также выявлять и снижать потенциальные риски. В большинстве случаев проверки проводятся для улучшения и повышения эффективности рабочих отношений между </a:t>
            </a:r>
            <a:r>
              <a:rPr lang="ru-RU" sz="1100">
                <a:solidFill>
                  <a:schemeClr val="tx1"/>
                </a:solidFill>
                <a:latin typeface="Myriad Pro" panose="020B0503030403020204" pitchFamily="34" charset="0"/>
                <a:cs typeface="Helvetica" panose="020B0604020202020204" pitchFamily="34" charset="0"/>
              </a:rPr>
              <a:t>производителем и </a:t>
            </a:r>
            <a:r>
              <a:rPr lang="ru-RU" sz="1100" dirty="0">
                <a:solidFill>
                  <a:schemeClr val="tx1"/>
                </a:solidFill>
                <a:latin typeface="Myriad Pro" panose="020B0503030403020204" pitchFamily="34" charset="0"/>
                <a:cs typeface="Helvetica" panose="020B0604020202020204" pitchFamily="34" charset="0"/>
              </a:rPr>
              <a:t>сторонними лицами. Как правило, соглашения между дистрибьюторами и производителями </a:t>
            </a:r>
            <a:r>
              <a:rPr lang="ru-RU" sz="1100">
                <a:solidFill>
                  <a:schemeClr val="tx1"/>
                </a:solidFill>
                <a:latin typeface="Myriad Pro" panose="020B0503030403020204" pitchFamily="34" charset="0"/>
                <a:cs typeface="Helvetica" panose="020B0604020202020204" pitchFamily="34" charset="0"/>
              </a:rPr>
              <a:t>включают положение</a:t>
            </a:r>
            <a:r>
              <a:rPr lang="en-US" sz="1100">
                <a:solidFill>
                  <a:schemeClr val="tx1"/>
                </a:solidFill>
                <a:latin typeface="Myriad Pro" panose="020B0503030403020204" pitchFamily="34" charset="0"/>
                <a:cs typeface="Helvetica" panose="020B0604020202020204" pitchFamily="34" charset="0"/>
              </a:rPr>
              <a:t> </a:t>
            </a:r>
            <a:r>
              <a:rPr lang="ru-RU" sz="1100">
                <a:solidFill>
                  <a:schemeClr val="tx1"/>
                </a:solidFill>
                <a:latin typeface="Myriad Pro" panose="020B0503030403020204" pitchFamily="34" charset="0"/>
                <a:cs typeface="Helvetica" panose="020B0604020202020204" pitchFamily="34" charset="0"/>
              </a:rPr>
              <a:t>о </a:t>
            </a:r>
            <a:r>
              <a:rPr lang="ru-RU" sz="1100" dirty="0">
                <a:solidFill>
                  <a:schemeClr val="tx1"/>
                </a:solidFill>
                <a:latin typeface="Myriad Pro" panose="020B0503030403020204" pitchFamily="34" charset="0"/>
                <a:cs typeface="Helvetica" panose="020B0604020202020204" pitchFamily="34" charset="0"/>
              </a:rPr>
              <a:t>праве на проведение проверок, которое подтверждает обязательство дистрибьютора проходить запрошенную проверку.</a:t>
            </a:r>
          </a:p>
          <a:p>
            <a:pPr marL="342900" indent="0">
              <a:lnSpc>
                <a:spcPct val="95000"/>
              </a:lnSpc>
              <a:spcBef>
                <a:spcPts val="0"/>
              </a:spcBef>
              <a:buSzPts val="1100"/>
              <a:buNone/>
            </a:pPr>
            <a:endParaRPr sz="1100" dirty="0">
              <a:solidFill>
                <a:schemeClr val="tx1"/>
              </a:solidFill>
              <a:latin typeface="Myriad Pro" panose="020B0503030403020204" pitchFamily="34" charset="0"/>
              <a:cs typeface="Helvetica" panose="020B0604020202020204" pitchFamily="34" charset="0"/>
            </a:endParaRPr>
          </a:p>
          <a:p>
            <a:pPr marL="0" indent="0">
              <a:lnSpc>
                <a:spcPct val="95000"/>
              </a:lnSpc>
              <a:spcBef>
                <a:spcPts val="300"/>
              </a:spcBef>
              <a:buSzPts val="1100"/>
              <a:buNone/>
            </a:pPr>
            <a:r>
              <a:rPr lang="ru-RU" sz="1300" b="1" dirty="0">
                <a:solidFill>
                  <a:schemeClr val="tx1"/>
                </a:solidFill>
                <a:latin typeface="Myriad Pro" panose="020B0503030403020204" pitchFamily="34" charset="0"/>
                <a:cs typeface="Helvetica" panose="020B0604020202020204" pitchFamily="34" charset="0"/>
              </a:rPr>
              <a:t>Какова цель проверок? </a:t>
            </a:r>
            <a:endParaRPr sz="1300" b="1" dirty="0">
              <a:solidFill>
                <a:schemeClr val="tx1"/>
              </a:solidFill>
              <a:latin typeface="Myriad Pro" panose="020B0503030403020204" pitchFamily="34" charset="0"/>
              <a:cs typeface="Helvetica" panose="020B0604020202020204" pitchFamily="34" charset="0"/>
            </a:endParaRPr>
          </a:p>
          <a:p>
            <a:pPr marL="342900" indent="0">
              <a:lnSpc>
                <a:spcPct val="95000"/>
              </a:lnSpc>
              <a:spcBef>
                <a:spcPts val="0"/>
              </a:spcBef>
              <a:buSzPts val="1100"/>
              <a:buNone/>
            </a:pPr>
            <a:r>
              <a:rPr lang="ru-RU" sz="1100" spc="-10" dirty="0">
                <a:solidFill>
                  <a:schemeClr val="tx1"/>
                </a:solidFill>
                <a:latin typeface="Myriad Pro" panose="020B0503030403020204" pitchFamily="34" charset="0"/>
                <a:cs typeface="Helvetica" panose="020B0604020202020204" pitchFamily="34" charset="0"/>
              </a:rPr>
              <a:t>Целью проверок для производителя является сбор информации о наших программах по соблюдению </a:t>
            </a:r>
            <a:r>
              <a:rPr lang="ru-RU" sz="1100" spc="-10">
                <a:solidFill>
                  <a:schemeClr val="tx1"/>
                </a:solidFill>
                <a:latin typeface="Myriad Pro" panose="020B0503030403020204" pitchFamily="34" charset="0"/>
                <a:cs typeface="Helvetica" panose="020B0604020202020204" pitchFamily="34" charset="0"/>
              </a:rPr>
              <a:t>нормативных </a:t>
            </a:r>
            <a:br>
              <a:rPr lang="en-US" sz="1100" spc="-10">
                <a:solidFill>
                  <a:schemeClr val="tx1"/>
                </a:solidFill>
                <a:latin typeface="Myriad Pro" panose="020B0503030403020204" pitchFamily="34" charset="0"/>
                <a:cs typeface="Helvetica" panose="020B0604020202020204" pitchFamily="34" charset="0"/>
              </a:rPr>
            </a:br>
            <a:r>
              <a:rPr lang="ru-RU" sz="1100" spc="-10">
                <a:solidFill>
                  <a:schemeClr val="tx1"/>
                </a:solidFill>
                <a:latin typeface="Myriad Pro" panose="020B0503030403020204" pitchFamily="34" charset="0"/>
                <a:cs typeface="Helvetica" panose="020B0604020202020204" pitchFamily="34" charset="0"/>
              </a:rPr>
              <a:t>требований</a:t>
            </a:r>
            <a:r>
              <a:rPr lang="ru-RU" sz="1100" spc="-10" dirty="0">
                <a:solidFill>
                  <a:schemeClr val="tx1"/>
                </a:solidFill>
                <a:latin typeface="Myriad Pro" panose="020B0503030403020204" pitchFamily="34" charset="0"/>
                <a:cs typeface="Helvetica" panose="020B0604020202020204" pitchFamily="34" charset="0"/>
              </a:rPr>
              <a:t>, политиках, процедурах и внутреннем контроле в отношении деятельности, сопряженной с рисками коррупции, </a:t>
            </a:r>
            <a:br>
              <a:rPr lang="en-US" sz="1100" spc="-10" dirty="0">
                <a:solidFill>
                  <a:schemeClr val="tx1"/>
                </a:solidFill>
                <a:latin typeface="Myriad Pro" panose="020B0503030403020204" pitchFamily="34" charset="0"/>
                <a:cs typeface="Helvetica" panose="020B0604020202020204" pitchFamily="34" charset="0"/>
              </a:rPr>
            </a:br>
            <a:r>
              <a:rPr lang="ru-RU" sz="1100" spc="-10" dirty="0">
                <a:solidFill>
                  <a:schemeClr val="tx1"/>
                </a:solidFill>
                <a:latin typeface="Myriad Pro" panose="020B0503030403020204" pitchFamily="34" charset="0"/>
                <a:cs typeface="Helvetica" panose="020B0604020202020204" pitchFamily="34" charset="0"/>
              </a:rPr>
              <a:t>а также их оценка (посредством запросов и анализа документов и транзакций). Этот процесс помогает </a:t>
            </a:r>
            <a:r>
              <a:rPr lang="ru-RU" sz="1100" spc="-10">
                <a:solidFill>
                  <a:schemeClr val="tx1"/>
                </a:solidFill>
                <a:latin typeface="Myriad Pro" panose="020B0503030403020204" pitchFamily="34" charset="0"/>
                <a:cs typeface="Helvetica" panose="020B0604020202020204" pitchFamily="34" charset="0"/>
              </a:rPr>
              <a:t>гарантировать,</a:t>
            </a:r>
            <a:r>
              <a:rPr lang="en-US" sz="1100" spc="-10">
                <a:solidFill>
                  <a:schemeClr val="tx1"/>
                </a:solidFill>
                <a:latin typeface="Myriad Pro" panose="020B0503030403020204" pitchFamily="34" charset="0"/>
                <a:cs typeface="Helvetica" panose="020B0604020202020204" pitchFamily="34" charset="0"/>
              </a:rPr>
              <a:t> </a:t>
            </a:r>
            <a:r>
              <a:rPr lang="ru-RU" sz="1100" spc="-10">
                <a:solidFill>
                  <a:schemeClr val="tx1"/>
                </a:solidFill>
                <a:latin typeface="Myriad Pro" panose="020B0503030403020204" pitchFamily="34" charset="0"/>
                <a:cs typeface="Helvetica" panose="020B0604020202020204" pitchFamily="34" charset="0"/>
              </a:rPr>
              <a:t>что </a:t>
            </a:r>
            <a:r>
              <a:rPr lang="ru-RU" sz="1100" spc="-10" dirty="0">
                <a:solidFill>
                  <a:schemeClr val="tx1"/>
                </a:solidFill>
                <a:latin typeface="Myriad Pro" panose="020B0503030403020204" pitchFamily="34" charset="0"/>
                <a:cs typeface="Helvetica" panose="020B0604020202020204" pitchFamily="34" charset="0"/>
              </a:rPr>
              <a:t>мы действуем добросовестно и ведем бизнес в соответствии с нашими письменными соглашениями и надлежащим образом. </a:t>
            </a:r>
          </a:p>
          <a:p>
            <a:pPr marL="342900" indent="0">
              <a:lnSpc>
                <a:spcPct val="95000"/>
              </a:lnSpc>
              <a:spcBef>
                <a:spcPts val="0"/>
              </a:spcBef>
              <a:buSzPts val="1100"/>
              <a:buNone/>
            </a:pPr>
            <a:endParaRPr sz="1100" b="1" dirty="0">
              <a:solidFill>
                <a:schemeClr val="tx1"/>
              </a:solidFill>
              <a:latin typeface="Myriad Pro" panose="020B0503030403020204" pitchFamily="34" charset="0"/>
              <a:cs typeface="Helvetica" panose="020B0604020202020204" pitchFamily="34" charset="0"/>
            </a:endParaRPr>
          </a:p>
          <a:p>
            <a:pPr marL="0" indent="0">
              <a:lnSpc>
                <a:spcPct val="95000"/>
              </a:lnSpc>
              <a:spcBef>
                <a:spcPts val="0"/>
              </a:spcBef>
              <a:buSzPts val="1100"/>
              <a:buNone/>
            </a:pPr>
            <a:r>
              <a:rPr lang="ru-RU" sz="1200" b="1" dirty="0">
                <a:solidFill>
                  <a:schemeClr val="tx1"/>
                </a:solidFill>
                <a:latin typeface="Myriad Pro" panose="020B0503030403020204" pitchFamily="34" charset="0"/>
                <a:cs typeface="Helvetica" panose="020B0604020202020204" pitchFamily="34" charset="0"/>
              </a:rPr>
              <a:t>Как будут использоваться наши данные и информация? </a:t>
            </a:r>
          </a:p>
          <a:p>
            <a:pPr marL="341313" indent="0">
              <a:lnSpc>
                <a:spcPct val="95000"/>
              </a:lnSpc>
              <a:spcBef>
                <a:spcPts val="0"/>
              </a:spcBef>
              <a:buSzPts val="1100"/>
              <a:buNone/>
            </a:pPr>
            <a:r>
              <a:rPr lang="ru-RU" sz="1100" dirty="0">
                <a:solidFill>
                  <a:schemeClr val="tx1"/>
                </a:solidFill>
                <a:latin typeface="Myriad Pro" panose="020B0503030403020204" pitchFamily="34" charset="0"/>
                <a:cs typeface="Helvetica" panose="020B0604020202020204" pitchFamily="34" charset="0"/>
              </a:rPr>
              <a:t>Как правило, производитель проводит проверки сторонних лиц либо через внутренние группы, обладающие значительным опытом в этих видах деятельности, либо через внешних проверяющих. Такие группы часто занимаются внутренней проверкой или контролем соблюдения нормативных требований у самого производителя. Подобные </a:t>
            </a:r>
            <a:r>
              <a:rPr lang="ru-RU" sz="1100">
                <a:solidFill>
                  <a:schemeClr val="tx1"/>
                </a:solidFill>
                <a:latin typeface="Myriad Pro" panose="020B0503030403020204" pitchFamily="34" charset="0"/>
                <a:cs typeface="Helvetica" panose="020B0604020202020204" pitchFamily="34" charset="0"/>
              </a:rPr>
              <a:t>проверяющие группы </a:t>
            </a:r>
            <a:r>
              <a:rPr lang="ru-RU" sz="1100" dirty="0">
                <a:solidFill>
                  <a:schemeClr val="tx1"/>
                </a:solidFill>
                <a:latin typeface="Myriad Pro" panose="020B0503030403020204" pitchFamily="34" charset="0"/>
                <a:cs typeface="Helvetica" panose="020B0604020202020204" pitchFamily="34" charset="0"/>
              </a:rPr>
              <a:t>обычно имеют большой опыт работы с конфиденциальной информацией и данными сторонних лиц. Вы можете рассчитывать на то</a:t>
            </a:r>
            <a:r>
              <a:rPr lang="ru-RU" sz="1100">
                <a:solidFill>
                  <a:schemeClr val="tx1"/>
                </a:solidFill>
                <a:latin typeface="Myriad Pro" panose="020B0503030403020204" pitchFamily="34" charset="0"/>
                <a:cs typeface="Helvetica" panose="020B0604020202020204" pitchFamily="34" charset="0"/>
              </a:rPr>
              <a:t>, </a:t>
            </a:r>
            <a:br>
              <a:rPr lang="en-US" sz="1100">
                <a:solidFill>
                  <a:schemeClr val="tx1"/>
                </a:solidFill>
                <a:latin typeface="Myriad Pro" panose="020B0503030403020204" pitchFamily="34" charset="0"/>
                <a:cs typeface="Helvetica" panose="020B0604020202020204" pitchFamily="34" charset="0"/>
              </a:rPr>
            </a:br>
            <a:r>
              <a:rPr lang="ru-RU" sz="1100">
                <a:solidFill>
                  <a:schemeClr val="tx1"/>
                </a:solidFill>
                <a:latin typeface="Myriad Pro" panose="020B0503030403020204" pitchFamily="34" charset="0"/>
                <a:cs typeface="Helvetica" panose="020B0604020202020204" pitchFamily="34" charset="0"/>
              </a:rPr>
              <a:t>что </a:t>
            </a:r>
            <a:r>
              <a:rPr lang="ru-RU" sz="1100" dirty="0">
                <a:solidFill>
                  <a:schemeClr val="tx1"/>
                </a:solidFill>
                <a:latin typeface="Myriad Pro" panose="020B0503030403020204" pitchFamily="34" charset="0"/>
                <a:cs typeface="Helvetica" panose="020B0604020202020204" pitchFamily="34" charset="0"/>
              </a:rPr>
              <a:t>они будут вести себя профессионально и предоставлять ваши данные или информацию только при наличии служебной необходимости. Данные и информация, собранные для целей проверки, не будут передаваться коммерческим заинтересованным сторонам ни в каких других целях, кроме сообщения о результатах проверки.</a:t>
            </a:r>
          </a:p>
          <a:p>
            <a:pPr marL="0" indent="0">
              <a:lnSpc>
                <a:spcPct val="95000"/>
              </a:lnSpc>
              <a:spcBef>
                <a:spcPts val="0"/>
              </a:spcBef>
              <a:buSzPts val="1100"/>
              <a:buNone/>
            </a:pPr>
            <a:endParaRPr sz="1400" b="1" dirty="0">
              <a:solidFill>
                <a:schemeClr val="tx1"/>
              </a:solidFill>
              <a:latin typeface="Myriad Pro" panose="020B0503030403020204" pitchFamily="34" charset="0"/>
              <a:cs typeface="Helvetica" panose="020B0604020202020204" pitchFamily="34" charset="0"/>
            </a:endParaRPr>
          </a:p>
          <a:p>
            <a:pPr marL="342900" indent="0">
              <a:lnSpc>
                <a:spcPct val="95000"/>
              </a:lnSpc>
              <a:spcBef>
                <a:spcPts val="0"/>
              </a:spcBef>
              <a:buSzPts val="1100"/>
              <a:buNone/>
            </a:pPr>
            <a:endParaRPr sz="1100" b="1" dirty="0">
              <a:solidFill>
                <a:schemeClr val="bg2"/>
              </a:solidFill>
              <a:latin typeface="Myriad Pro" panose="020B0503030403020204" pitchFamily="34" charset="0"/>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ru-RU" sz="4400" b="1">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ru-RU" sz="400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ru-RU" sz="440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ru-RU" sz="300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ru-RU" sz="400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ru-RU" sz="7200" b="1">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ru-RU" sz="400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ru-RU" sz="7200" b="1">
                <a:solidFill>
                  <a:srgbClr val="AACFD0"/>
                </a:solidFill>
                <a:latin typeface="Helvetica"/>
                <a:ea typeface="Helvetica"/>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800" b="1">
                <a:solidFill>
                  <a:srgbClr val="AACFD0"/>
                </a:solidFill>
                <a:latin typeface="Myriad Pro" panose="020B0503030403020204" pitchFamily="34" charset="0"/>
                <a:ea typeface="Helvetica"/>
                <a:cs typeface="Helvetica"/>
                <a:sym typeface="Helvetica"/>
              </a:rPr>
              <a:t>Введение</a:t>
            </a:r>
            <a:endParaRPr sz="1800" b="1">
              <a:solidFill>
                <a:srgbClr val="AACFD0"/>
              </a:solidFill>
              <a:latin typeface="Myriad Pro" panose="020B0503030403020204" pitchFamily="34" charset="0"/>
              <a:ea typeface="Helvetica"/>
              <a:cs typeface="Helvetica"/>
              <a:sym typeface="Helvetica"/>
            </a:endParaRPr>
          </a:p>
        </p:txBody>
      </p:sp>
      <p:sp>
        <p:nvSpPr>
          <p:cNvPr id="7" name="Google Shape;175;p26"/>
          <p:cNvSpPr txBox="1">
            <a:spLocks noGrp="1"/>
          </p:cNvSpPr>
          <p:nvPr>
            <p:ph type="body" idx="1"/>
          </p:nvPr>
        </p:nvSpPr>
        <p:spPr>
          <a:xfrm>
            <a:off x="221511" y="1379891"/>
            <a:ext cx="8021438"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ru-RU" sz="1300" b="1">
                <a:solidFill>
                  <a:schemeClr val="bg2"/>
                </a:solidFill>
                <a:latin typeface="Myriad Pro" panose="020B0503030403020204" pitchFamily="34" charset="0"/>
                <a:cs typeface="Helvetica" panose="020B0604020202020204" pitchFamily="34" charset="0"/>
              </a:rPr>
              <a:t>Каковы задачи проверок? </a:t>
            </a:r>
            <a:endParaRPr sz="1300" b="1">
              <a:solidFill>
                <a:schemeClr val="bg2"/>
              </a:solidFill>
              <a:latin typeface="Myriad Pro" panose="020B0503030403020204" pitchFamily="34" charset="0"/>
              <a:cs typeface="Helvetica" panose="020B0604020202020204" pitchFamily="34" charset="0"/>
            </a:endParaRPr>
          </a:p>
          <a:p>
            <a:pPr marL="342900" indent="0">
              <a:spcBef>
                <a:spcPts val="0"/>
              </a:spcBef>
              <a:buSzPts val="1100"/>
              <a:buNone/>
            </a:pPr>
            <a:r>
              <a:rPr lang="ru-RU" sz="1100">
                <a:solidFill>
                  <a:schemeClr val="bg2"/>
                </a:solidFill>
                <a:latin typeface="Myriad Pro" panose="020B0503030403020204" pitchFamily="34" charset="0"/>
                <a:cs typeface="Helvetica" panose="020B0604020202020204" pitchFamily="34" charset="0"/>
              </a:rPr>
              <a:t>1. Обеспечить соблюдение нормативных требований в отношении борьбы со взяточничеством и коррупцией (ABAC), что включает следующие основные направления:</a:t>
            </a:r>
            <a:endParaRPr sz="1100">
              <a:solidFill>
                <a:schemeClr val="bg2"/>
              </a:solidFill>
              <a:latin typeface="Myriad Pro" panose="020B0503030403020204" pitchFamily="34" charset="0"/>
              <a:cs typeface="Helvetica" panose="020B0604020202020204" pitchFamily="34" charset="0"/>
            </a:endParaRPr>
          </a:p>
          <a:p>
            <a:pPr marL="962025" indent="-171450">
              <a:spcBef>
                <a:spcPts val="0"/>
              </a:spcBef>
              <a:buClr>
                <a:schemeClr val="bg2"/>
              </a:buClr>
            </a:pPr>
            <a:r>
              <a:rPr lang="ru-RU" sz="1100">
                <a:solidFill>
                  <a:schemeClr val="bg2"/>
                </a:solidFill>
                <a:latin typeface="Myriad Pro" panose="020B0503030403020204" pitchFamily="34" charset="0"/>
                <a:cs typeface="Helvetica" panose="020B0604020202020204" pitchFamily="34" charset="0"/>
              </a:rPr>
              <a:t>Типы финансовых операций и мероприятий, связанных с соблюдением нормативных требований.</a:t>
            </a:r>
          </a:p>
          <a:p>
            <a:pPr marL="974725" indent="-184150">
              <a:spcBef>
                <a:spcPts val="0"/>
              </a:spcBef>
              <a:buClr>
                <a:schemeClr val="bg2"/>
              </a:buClr>
            </a:pPr>
            <a:r>
              <a:rPr lang="ru-RU" sz="1100">
                <a:solidFill>
                  <a:schemeClr val="bg2"/>
                </a:solidFill>
                <a:latin typeface="Myriad Pro" panose="020B0503030403020204" pitchFamily="34" charset="0"/>
                <a:cs typeface="Helvetica" panose="020B0604020202020204" pitchFamily="34" charset="0"/>
              </a:rPr>
              <a:t>Точное и полное ведение бухгалтерских книг и записей.</a:t>
            </a:r>
            <a:endParaRPr sz="1100">
              <a:solidFill>
                <a:schemeClr val="bg2"/>
              </a:solidFill>
              <a:latin typeface="Myriad Pro" panose="020B0503030403020204" pitchFamily="34" charset="0"/>
              <a:cs typeface="Helvetica" panose="020B0604020202020204" pitchFamily="34" charset="0"/>
            </a:endParaRPr>
          </a:p>
          <a:p>
            <a:pPr marL="974725" indent="-184150">
              <a:spcBef>
                <a:spcPts val="0"/>
              </a:spcBef>
              <a:spcAft>
                <a:spcPts val="300"/>
              </a:spcAft>
              <a:buClr>
                <a:schemeClr val="bg2"/>
              </a:buClr>
            </a:pPr>
            <a:r>
              <a:rPr lang="ru-RU" sz="1100">
                <a:solidFill>
                  <a:schemeClr val="bg2"/>
                </a:solidFill>
                <a:latin typeface="Myriad Pro" panose="020B0503030403020204" pitchFamily="34" charset="0"/>
                <a:cs typeface="Helvetica" panose="020B0604020202020204" pitchFamily="34" charset="0"/>
              </a:rPr>
              <a:t>Надлежащий внутренний контроль и управление.</a:t>
            </a:r>
            <a:endParaRPr sz="1100">
              <a:solidFill>
                <a:schemeClr val="bg2"/>
              </a:solidFill>
              <a:latin typeface="Myriad Pro" panose="020B0503030403020204" pitchFamily="34" charset="0"/>
              <a:cs typeface="Helvetica" panose="020B0604020202020204" pitchFamily="34" charset="0"/>
            </a:endParaRPr>
          </a:p>
          <a:p>
            <a:pPr marL="342900" indent="0">
              <a:spcBef>
                <a:spcPts val="0"/>
              </a:spcBef>
              <a:buNone/>
            </a:pPr>
            <a:r>
              <a:rPr lang="ru-RU" sz="1100">
                <a:solidFill>
                  <a:schemeClr val="bg2"/>
                </a:solidFill>
                <a:latin typeface="Myriad Pro" panose="020B0503030403020204" pitchFamily="34" charset="0"/>
                <a:cs typeface="Helvetica" panose="020B0604020202020204" pitchFamily="34" charset="0"/>
              </a:rPr>
              <a:t>2. Способствовать выявлению:</a:t>
            </a:r>
            <a:endParaRPr sz="1100">
              <a:solidFill>
                <a:schemeClr val="bg2"/>
              </a:solidFill>
              <a:latin typeface="Myriad Pro" panose="020B0503030403020204" pitchFamily="34" charset="0"/>
              <a:cs typeface="Helvetica" panose="020B0604020202020204" pitchFamily="34" charset="0"/>
            </a:endParaRPr>
          </a:p>
          <a:p>
            <a:pPr marL="1028700" indent="-238125">
              <a:spcBef>
                <a:spcPts val="0"/>
              </a:spcBef>
              <a:buClr>
                <a:srgbClr val="000000"/>
              </a:buClr>
            </a:pPr>
            <a:r>
              <a:rPr lang="ru-RU" sz="1100">
                <a:solidFill>
                  <a:schemeClr val="bg2"/>
                </a:solidFill>
                <a:latin typeface="Myriad Pro" panose="020B0503030403020204" pitchFamily="34" charset="0"/>
                <a:cs typeface="Helvetica" panose="020B0604020202020204" pitchFamily="34" charset="0"/>
              </a:rPr>
              <a:t>факторов риска;</a:t>
            </a:r>
            <a:endParaRPr sz="1100">
              <a:solidFill>
                <a:schemeClr val="bg2"/>
              </a:solidFill>
              <a:latin typeface="Myriad Pro" panose="020B0503030403020204" pitchFamily="34" charset="0"/>
              <a:cs typeface="Helvetica" panose="020B0604020202020204" pitchFamily="34" charset="0"/>
            </a:endParaRPr>
          </a:p>
          <a:p>
            <a:pPr marL="1028700" indent="-238125">
              <a:spcBef>
                <a:spcPts val="0"/>
              </a:spcBef>
              <a:spcAft>
                <a:spcPts val="300"/>
              </a:spcAft>
              <a:buClr>
                <a:srgbClr val="000000"/>
              </a:buClr>
            </a:pPr>
            <a:r>
              <a:rPr lang="ru-RU" sz="1100">
                <a:solidFill>
                  <a:schemeClr val="bg2"/>
                </a:solidFill>
                <a:latin typeface="Myriad Pro" panose="020B0503030403020204" pitchFamily="34" charset="0"/>
                <a:cs typeface="Helvetica" panose="020B0604020202020204" pitchFamily="34" charset="0"/>
              </a:rPr>
              <a:t>возможных направлений улучшения.</a:t>
            </a:r>
          </a:p>
          <a:p>
            <a:pPr marL="790575" indent="0">
              <a:spcBef>
                <a:spcPts val="0"/>
              </a:spcBef>
              <a:spcAft>
                <a:spcPts val="300"/>
              </a:spcAft>
              <a:buClr>
                <a:srgbClr val="000000"/>
              </a:buClr>
              <a:buNone/>
            </a:pPr>
            <a:endParaRPr sz="1100">
              <a:solidFill>
                <a:schemeClr val="bg2"/>
              </a:solidFill>
              <a:latin typeface="Myriad Pro" panose="020B0503030403020204" pitchFamily="34" charset="0"/>
              <a:cs typeface="Helvetica" panose="020B0604020202020204" pitchFamily="34" charset="0"/>
            </a:endParaRPr>
          </a:p>
          <a:p>
            <a:pPr marL="0" indent="0">
              <a:lnSpc>
                <a:spcPct val="115000"/>
              </a:lnSpc>
              <a:spcBef>
                <a:spcPts val="300"/>
              </a:spcBef>
              <a:buSzPts val="1100"/>
              <a:buNone/>
            </a:pPr>
            <a:r>
              <a:rPr lang="ru-RU" sz="1300" b="1">
                <a:solidFill>
                  <a:schemeClr val="bg2"/>
                </a:solidFill>
                <a:latin typeface="Myriad Pro" panose="020B0503030403020204" pitchFamily="34" charset="0"/>
                <a:cs typeface="Helvetica" panose="020B0604020202020204" pitchFamily="34" charset="0"/>
              </a:rPr>
              <a:t>Чем проверки полезны для нас? </a:t>
            </a:r>
            <a:endParaRPr sz="1300" b="1">
              <a:solidFill>
                <a:schemeClr val="bg2"/>
              </a:solidFill>
              <a:latin typeface="Myriad Pro" panose="020B0503030403020204" pitchFamily="34" charset="0"/>
              <a:cs typeface="Helvetica" panose="020B0604020202020204" pitchFamily="34" charset="0"/>
              <a:sym typeface="Arial"/>
            </a:endParaRPr>
          </a:p>
          <a:p>
            <a:pPr marL="342900" indent="0">
              <a:lnSpc>
                <a:spcPct val="100000"/>
              </a:lnSpc>
              <a:spcBef>
                <a:spcPts val="0"/>
              </a:spcBef>
              <a:buSzPts val="1100"/>
              <a:buNone/>
            </a:pPr>
            <a:r>
              <a:rPr lang="ru-RU" sz="1100">
                <a:solidFill>
                  <a:schemeClr val="bg2"/>
                </a:solidFill>
                <a:latin typeface="Myriad Pro" panose="020B0503030403020204" pitchFamily="34" charset="0"/>
                <a:cs typeface="Helvetica" panose="020B0604020202020204" pitchFamily="34" charset="0"/>
              </a:rPr>
              <a:t>Проверки помогают выявить потенциальные проблемы или зоны риска, которые мы можем исправить и (или) улучшить. </a:t>
            </a:r>
            <a:br>
              <a:rPr lang="en-US" sz="1100">
                <a:solidFill>
                  <a:schemeClr val="bg2"/>
                </a:solidFill>
                <a:latin typeface="Myriad Pro" panose="020B0503030403020204" pitchFamily="34" charset="0"/>
                <a:cs typeface="Helvetica" panose="020B0604020202020204" pitchFamily="34" charset="0"/>
              </a:rPr>
            </a:br>
            <a:r>
              <a:rPr lang="ru-RU" sz="1100">
                <a:solidFill>
                  <a:schemeClr val="bg2"/>
                </a:solidFill>
                <a:latin typeface="Myriad Pro" panose="020B0503030403020204" pitchFamily="34" charset="0"/>
                <a:cs typeface="Helvetica" panose="020B0604020202020204" pitchFamily="34" charset="0"/>
              </a:rPr>
              <a:t>По завершении проверки мы получим рекомендации по улучшению наших бизнес-функций и программы по соблюдению нормативных требований, что позволит нам развивать бизнес и снижать риски. Проверка также может помочь открыть еще один канал связи с нашими производителями и улучшить наши отношения с этими ключевыми деловыми партнерами. </a:t>
            </a:r>
            <a:endParaRPr sz="1100">
              <a:solidFill>
                <a:schemeClr val="bg2"/>
              </a:solidFill>
              <a:latin typeface="Myriad Pro" panose="020B0503030403020204" pitchFamily="34" charset="0"/>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ru-RU" sz="4400" b="1">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ru-RU" sz="400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ru-RU" sz="440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ru-RU" sz="300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ru-RU" sz="400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ru-RU" sz="7200" b="1">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ru-RU" sz="400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ru-RU" sz="7200" b="1">
                <a:solidFill>
                  <a:srgbClr val="AACFD0"/>
                </a:solidFill>
                <a:latin typeface="Helvetica"/>
                <a:ea typeface="Helvetica"/>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800" b="1" dirty="0">
                <a:solidFill>
                  <a:srgbClr val="AACFD0"/>
                </a:solidFill>
                <a:latin typeface="Myriad Pro" panose="020B0503030403020204" pitchFamily="34" charset="0"/>
                <a:ea typeface="Helvetica"/>
                <a:cs typeface="Helvetica"/>
                <a:sym typeface="Helvetica"/>
              </a:rPr>
              <a:t>Подготовка к проверке </a:t>
            </a:r>
            <a:br>
              <a:rPr lang="en-US" sz="1800" b="1" dirty="0">
                <a:solidFill>
                  <a:srgbClr val="AACFD0"/>
                </a:solidFill>
                <a:latin typeface="Myriad Pro" panose="020B0503030403020204" pitchFamily="34" charset="0"/>
                <a:ea typeface="Helvetica"/>
                <a:cs typeface="Helvetica"/>
                <a:sym typeface="Helvetica"/>
              </a:rPr>
            </a:br>
            <a:r>
              <a:rPr lang="ru-RU" sz="1800" b="1" dirty="0">
                <a:solidFill>
                  <a:srgbClr val="AACFD0"/>
                </a:solidFill>
                <a:latin typeface="Myriad Pro" panose="020B0503030403020204" pitchFamily="34" charset="0"/>
                <a:ea typeface="Helvetica"/>
                <a:cs typeface="Helvetica"/>
                <a:sym typeface="Helvetica"/>
              </a:rPr>
              <a:t>и требования</a:t>
            </a:r>
            <a:endParaRPr sz="1800" b="1" dirty="0">
              <a:solidFill>
                <a:srgbClr val="AACFD0"/>
              </a:solidFill>
              <a:latin typeface="Myriad Pro" panose="020B0503030403020204" pitchFamily="34" charset="0"/>
              <a:ea typeface="Helvetica"/>
              <a:cs typeface="Helvetica"/>
              <a:sym typeface="Helvetica"/>
            </a:endParaRPr>
          </a:p>
        </p:txBody>
      </p:sp>
      <p:sp>
        <p:nvSpPr>
          <p:cNvPr id="5" name="Google Shape;185;p27"/>
          <p:cNvSpPr txBox="1"/>
          <p:nvPr/>
        </p:nvSpPr>
        <p:spPr>
          <a:xfrm>
            <a:off x="73350" y="764587"/>
            <a:ext cx="8756951" cy="4177207"/>
          </a:xfrm>
          <a:prstGeom prst="rect">
            <a:avLst/>
          </a:prstGeom>
          <a:noFill/>
          <a:ln>
            <a:noFill/>
          </a:ln>
        </p:spPr>
        <p:txBody>
          <a:bodyPr spcFirstLastPara="1" wrap="square" lIns="68569" tIns="68569" rIns="68569" bIns="68569" anchor="t" anchorCtr="0">
            <a:noAutofit/>
          </a:bodyPr>
          <a:lstStyle/>
          <a:p>
            <a:pPr>
              <a:lnSpc>
                <a:spcPct val="112000"/>
              </a:lnSpc>
            </a:pPr>
            <a:r>
              <a:rPr lang="ru-RU" sz="1200" b="1" dirty="0">
                <a:solidFill>
                  <a:schemeClr val="bg2"/>
                </a:solidFill>
                <a:latin typeface="Myriad Pro" panose="020B0503030403020204" pitchFamily="34" charset="0"/>
                <a:ea typeface="Helvetica Neue"/>
                <a:cs typeface="Helvetica" panose="020B0604020202020204" pitchFamily="34" charset="0"/>
                <a:sym typeface="Helvetica Neue"/>
              </a:rPr>
              <a:t>Общая подготовка к проверке и соответствующие требования могут включать следующее: </a:t>
            </a:r>
            <a:endParaRPr sz="1200" b="1"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2000"/>
              </a:lnSpc>
              <a:spcBef>
                <a:spcPts val="30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Посещение объекта</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Посещение наших офисов и (или) производственных площадок обычно является частью любой проверки. Несмотря на то, что прием проверяющей группы на нашей территории может показаться нарушающим рабочий процесс, зачастую это наиболее эффективный способ для производителя или назначенного им внешнего проверяющего провести проверку быстро и с минимальным нарушением работы нашего бизнеса.</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Как правило, проверяющая группа запрашивает:</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1028700" lvl="2" indent="-228600">
              <a:lnSpc>
                <a:spcPct val="112000"/>
              </a:lnSpc>
              <a:buSzPts val="1200"/>
              <a:buFont typeface="Helvetica Neue"/>
              <a:buAutoNum type="romanLcPeriod"/>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Отдельный кабинет или конференц-зал.</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2000"/>
              </a:lnSpc>
              <a:spcBef>
                <a:spcPts val="30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Открытость при общении</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Clr>
                <a:schemeClr val="accent1"/>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Обсуждения с проверяющими должны быть открытыми и честными. Неправильных ответов нет.</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Clr>
                <a:schemeClr val="accent1"/>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Сотрудникам не следует переживать, что они могут не знать чего-то, чтобы ответить на вопросы сразу. Всегда будет возможность дальнейшего обсуждения.</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2000"/>
              </a:lnSpc>
              <a:spcBef>
                <a:spcPts val="30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Реагирование на запросы</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Clr>
                <a:schemeClr val="accent1"/>
              </a:buClr>
              <a:buSzPts val="11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На запросы проверяющего следует реагировать своевременно. Как правило, чем раньше запросы будут выполнены, тем скорее мы сможем вернуться к работе в обычном режиме.</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111125">
              <a:lnSpc>
                <a:spcPct val="112000"/>
              </a:lnSpc>
              <a:buClr>
                <a:schemeClr val="accent1"/>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Вот некоторые примеры запросов:</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1141413" lvl="2" indent="-227013">
              <a:lnSpc>
                <a:spcPct val="112000"/>
              </a:lnSpc>
              <a:buClr>
                <a:schemeClr val="bg2"/>
              </a:buClr>
              <a:buSzPts val="1200"/>
              <a:buFont typeface="Helvetica Neue"/>
              <a:buAutoNum type="romanLcPeriod"/>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Справочная информация о компании (например, организационная схема, устав).</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1141413" lvl="2" indent="-227013">
              <a:lnSpc>
                <a:spcPct val="112000"/>
              </a:lnSpc>
              <a:buClr>
                <a:schemeClr val="bg2"/>
              </a:buClr>
              <a:buSzPts val="1200"/>
              <a:buFont typeface="Helvetica Neue"/>
              <a:buAutoNum type="romanLcPeriod"/>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Политики, процедуры и другие регулирующие документы.</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1141413" lvl="2" indent="-227013">
              <a:lnSpc>
                <a:spcPct val="112000"/>
              </a:lnSpc>
              <a:buClr>
                <a:schemeClr val="bg2"/>
              </a:buClr>
              <a:buSzPts val="1200"/>
              <a:buFont typeface="Helvetica Neue"/>
              <a:buAutoNum type="romanLcPeriod"/>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Финансовые данные (например, предварительный баланс, главная бухгалтерская книга, записи о выплатах).</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1141413" lvl="2" indent="-227013">
              <a:lnSpc>
                <a:spcPct val="112000"/>
              </a:lnSpc>
              <a:buClr>
                <a:schemeClr val="bg2"/>
              </a:buClr>
              <a:buSzPts val="1200"/>
              <a:buFont typeface="Helvetica Neue"/>
              <a:buAutoNum type="romanLcPeriod"/>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Документация, подтверждающая транзакции (например, счета, отчеты о расходах, контракты, записи об утверждении).</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3369271" y="2126716"/>
            <a:ext cx="5367587" cy="462047"/>
          </a:xfrm>
          <a:prstGeom prst="rect">
            <a:avLst/>
          </a:prstGeom>
          <a:noFill/>
          <a:ln>
            <a:noFill/>
          </a:ln>
        </p:spPr>
        <p:txBody>
          <a:bodyPr spcFirstLastPara="1" wrap="square" lIns="68569" tIns="68569" rIns="68569" bIns="68569" anchor="t" anchorCtr="0">
            <a:noAutofit/>
          </a:bodyPr>
          <a:lstStyle/>
          <a:p>
            <a:pPr marL="800100" lvl="2">
              <a:buSzPts val="1200"/>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ii.     Доступ к Wi-Fi.               iii.    Доступ к электрическим розеткам.</a:t>
            </a:r>
          </a:p>
          <a:p>
            <a:pPr marL="800100" lvl="2">
              <a:buSzPts val="1200"/>
            </a:pPr>
            <a:endParaRPr sz="1050" dirty="0">
              <a:solidFill>
                <a:srgbClr val="00B0F0"/>
              </a:solidFill>
              <a:latin typeface="Myriad Pro" panose="020B0503030403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600" b="1" dirty="0">
                <a:solidFill>
                  <a:srgbClr val="AACFD0"/>
                </a:solidFill>
                <a:latin typeface="Myriad Pro" panose="020B0503030403020204" pitchFamily="34" charset="0"/>
                <a:ea typeface="Helvetica"/>
                <a:cs typeface="Helvetica"/>
                <a:sym typeface="Helvetica"/>
              </a:rPr>
              <a:t>Подготовка к проверке и требования (продолжение)</a:t>
            </a:r>
            <a:endParaRPr sz="1600" b="1" dirty="0">
              <a:solidFill>
                <a:srgbClr val="AACFD0"/>
              </a:solidFill>
              <a:latin typeface="Myriad Pro" panose="020B0503030403020204" pitchFamily="34" charset="0"/>
              <a:ea typeface="Helvetica"/>
              <a:cs typeface="Helvetica"/>
              <a:sym typeface="Helvetica"/>
            </a:endParaRPr>
          </a:p>
        </p:txBody>
      </p:sp>
      <p:sp>
        <p:nvSpPr>
          <p:cNvPr id="6" name="Google Shape;195;p28"/>
          <p:cNvSpPr txBox="1"/>
          <p:nvPr/>
        </p:nvSpPr>
        <p:spPr>
          <a:xfrm>
            <a:off x="73350" y="1232100"/>
            <a:ext cx="8116203" cy="3744675"/>
          </a:xfrm>
          <a:prstGeom prst="rect">
            <a:avLst/>
          </a:prstGeom>
          <a:noFill/>
          <a:ln>
            <a:noFill/>
          </a:ln>
        </p:spPr>
        <p:txBody>
          <a:bodyPr spcFirstLastPara="1" wrap="square" lIns="68569" tIns="68569" rIns="68569" bIns="68569" anchor="t" anchorCtr="0">
            <a:noAutofit/>
          </a:bodyPr>
          <a:lstStyle/>
          <a:p>
            <a:pPr>
              <a:lnSpc>
                <a:spcPct val="115000"/>
              </a:lnSpc>
            </a:pPr>
            <a:r>
              <a:rPr lang="ru-RU" sz="1500" b="1" dirty="0">
                <a:solidFill>
                  <a:schemeClr val="bg2"/>
                </a:solidFill>
                <a:latin typeface="Myriad Pro" panose="020B0503030403020204" pitchFamily="34" charset="0"/>
                <a:ea typeface="Helvetica Neue"/>
                <a:cs typeface="Helvetica" panose="020B0604020202020204" pitchFamily="34" charset="0"/>
                <a:sym typeface="Helvetica Neue"/>
              </a:rPr>
              <a:t>Общая подготовка к проверке и соответствующие требования могут включать следующее (продолжение):</a:t>
            </a:r>
            <a:endParaRPr sz="1500" b="1"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Полная документация</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Должна быть предоставлена полная документация. Если у вас есть вопросы относительно того, какие документы потребуются, задайте их как можно раньше. Предоставление полной документации в самом начале проверки может устранить необходимость </a:t>
            </a:r>
            <a:br>
              <a:rPr lang="en-US" sz="1000" dirty="0">
                <a:solidFill>
                  <a:schemeClr val="bg2"/>
                </a:solidFill>
                <a:latin typeface="Myriad Pro" panose="020B0503030403020204" pitchFamily="34" charset="0"/>
                <a:ea typeface="Helvetica Neue"/>
                <a:cs typeface="Helvetica" panose="020B0604020202020204" pitchFamily="34" charset="0"/>
                <a:sym typeface="Helvetica Neue"/>
              </a:rPr>
            </a:b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в последующих запросах.</a:t>
            </a:r>
            <a:endParaRPr sz="1000"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Организуйте документы в соответствии с указанными в запросе идентификаторами (например, идентификатором транзакции), </a:t>
            </a:r>
            <a:br>
              <a:rPr lang="en-US" sz="1000" dirty="0">
                <a:solidFill>
                  <a:schemeClr val="bg2"/>
                </a:solidFill>
                <a:latin typeface="Myriad Pro" panose="020B0503030403020204" pitchFamily="34" charset="0"/>
                <a:ea typeface="Helvetica Neue"/>
                <a:cs typeface="Helvetica" panose="020B0604020202020204" pitchFamily="34" charset="0"/>
                <a:sym typeface="Helvetica Neue"/>
              </a:rPr>
            </a:b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чтобы проверяющие могли быстро идентифицировать документы и вернуть их вам.</a:t>
            </a:r>
            <a:endParaRPr sz="1000"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Доступ к заинтересованным сторонам для последующих запросов и дополнительных вопросов</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У проверяющих могут возникнуть дополнительные вопросы, поэтому им важно иметь доступ ко всем сотрудникам и получать </a:t>
            </a:r>
            <a:br>
              <a:rPr lang="en-US" sz="1000" dirty="0">
                <a:solidFill>
                  <a:schemeClr val="bg2"/>
                </a:solidFill>
                <a:latin typeface="Myriad Pro" panose="020B0503030403020204" pitchFamily="34" charset="0"/>
                <a:ea typeface="Helvetica Neue"/>
                <a:cs typeface="Helvetica" panose="020B0604020202020204" pitchFamily="34" charset="0"/>
                <a:sym typeface="Helvetica Neue"/>
              </a:rPr>
            </a:b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от них своевременные ответы. Иногда проверяющей группе может потребоваться поговорить напрямую с сотрудниками, которые непосредственно осведомлены о конкретных операциях.</a:t>
            </a:r>
            <a:endParaRPr sz="1000"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Пошаговый разбор систем бухгалтерского учета, при необходимости</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ru-RU" sz="1000" dirty="0">
                <a:solidFill>
                  <a:schemeClr val="bg2"/>
                </a:solidFill>
                <a:latin typeface="Myriad Pro" panose="020B0503030403020204" pitchFamily="34" charset="0"/>
                <a:ea typeface="Helvetica Neue"/>
                <a:cs typeface="Helvetica" panose="020B0604020202020204" pitchFamily="34" charset="0"/>
                <a:sym typeface="Helvetica Neue"/>
              </a:rPr>
              <a:t>В некоторых случаях проверяющие могут запросить пошаговый обзор наших систем бухгалтерского учета, чтобы получить представление о наших процессах. </a:t>
            </a:r>
            <a:endParaRPr sz="1000" dirty="0">
              <a:solidFill>
                <a:schemeClr val="bg2"/>
              </a:solidFill>
              <a:latin typeface="Myriad Pro" panose="020B0503030403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600" b="1" dirty="0">
                <a:solidFill>
                  <a:srgbClr val="AACFD0"/>
                </a:solidFill>
                <a:latin typeface="Myriad Pro" panose="020B0503030403020204" pitchFamily="34" charset="0"/>
                <a:ea typeface="Helvetica"/>
                <a:cs typeface="Helvetica"/>
                <a:sym typeface="Helvetica"/>
              </a:rPr>
              <a:t>Подготовка к проверке и требования (продолжение)</a:t>
            </a:r>
            <a:endParaRPr sz="1600" b="1" dirty="0">
              <a:solidFill>
                <a:srgbClr val="AACFD0"/>
              </a:solidFill>
              <a:latin typeface="Myriad Pro" panose="020B0503030403020204" pitchFamily="34" charset="0"/>
              <a:ea typeface="Helvetica"/>
              <a:cs typeface="Helvetica"/>
              <a:sym typeface="Helvetica"/>
            </a:endParaRPr>
          </a:p>
        </p:txBody>
      </p:sp>
      <p:sp>
        <p:nvSpPr>
          <p:cNvPr id="5" name="Google Shape;205;p29"/>
          <p:cNvSpPr txBox="1"/>
          <p:nvPr/>
        </p:nvSpPr>
        <p:spPr>
          <a:xfrm>
            <a:off x="73350" y="819587"/>
            <a:ext cx="8343135" cy="3744675"/>
          </a:xfrm>
          <a:prstGeom prst="rect">
            <a:avLst/>
          </a:prstGeom>
          <a:noFill/>
          <a:ln>
            <a:noFill/>
          </a:ln>
        </p:spPr>
        <p:txBody>
          <a:bodyPr spcFirstLastPara="1" wrap="square" lIns="68569" tIns="68569" rIns="68569" bIns="68569" anchor="t" anchorCtr="0">
            <a:noAutofit/>
          </a:bodyPr>
          <a:lstStyle/>
          <a:p>
            <a:pPr>
              <a:lnSpc>
                <a:spcPct val="115000"/>
              </a:lnSpc>
            </a:pPr>
            <a:r>
              <a:rPr lang="ru-RU" b="1" dirty="0">
                <a:solidFill>
                  <a:schemeClr val="bg2"/>
                </a:solidFill>
                <a:latin typeface="Myriad Pro" panose="020B0503030403020204" pitchFamily="34" charset="0"/>
                <a:ea typeface="Helvetica Neue"/>
                <a:cs typeface="Helvetica"/>
                <a:sym typeface="Helvetica Neue"/>
              </a:rPr>
              <a:t>Что вы можете сделать сегодня, чтобы быть готовыми к любой проверке:</a:t>
            </a:r>
            <a:endParaRPr b="1"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Политики и процедуры</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a:sym typeface="Helvetica Neue"/>
              </a:rPr>
              <a:t>Убедитесь, что актуальные, внедренные версии наших политик и процедур легко доступны.</a:t>
            </a:r>
            <a:endParaRPr sz="1050" dirty="0">
              <a:solidFill>
                <a:schemeClr val="bg2"/>
              </a:solidFill>
              <a:latin typeface="Myriad Pro" panose="020B0503030403020204" pitchFamily="34" charset="0"/>
              <a:ea typeface="Helvetica Neue"/>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a:sym typeface="Helvetica Neue"/>
              </a:rPr>
              <a:t>Убедитесь, что наши политики и процедуры являются окончательными и содержат отметку о дате и версии.</a:t>
            </a:r>
            <a:endParaRPr sz="1050" dirty="0">
              <a:solidFill>
                <a:schemeClr val="bg2"/>
              </a:solidFill>
              <a:latin typeface="Myriad Pro" panose="020B0503030403020204" pitchFamily="34" charset="0"/>
              <a:ea typeface="Helvetica Neue"/>
              <a:cs typeface="Helvetica"/>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a:sym typeface="Helvetica Neue"/>
              </a:rPr>
              <a:t>Убедитесь, что все окончательные политики и процедуры сохранены в виде файлов PDF, чтобы случайно не предоставить проверяющим черновые версии политик.</a:t>
            </a:r>
            <a:endParaRPr sz="800" dirty="0">
              <a:solidFill>
                <a:schemeClr val="bg2"/>
              </a:solidFill>
              <a:latin typeface="Myriad Pro" panose="020B0503030403020204" pitchFamily="34" charset="0"/>
              <a:ea typeface="Helvetica Neue"/>
              <a:cs typeface="Helvetica"/>
              <a:sym typeface="Helvetica Neue"/>
            </a:endParaRPr>
          </a:p>
          <a:p>
            <a:pPr marL="200025">
              <a:lnSpc>
                <a:spcPct val="115000"/>
              </a:lnSpc>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Бухгалтерские книги и записи</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a:sym typeface="Helvetica Neue"/>
              </a:rPr>
              <a:t>Если применимо, разделите в наших системах учета любые деловые транзакции, относящиеся к разным производителям. Помните, однако, что предметом проверки может быть наша общая и административная деятельность, связанная с несколькими производителями, или весь наш бизнес.</a:t>
            </a:r>
            <a:endParaRPr sz="1050" dirty="0">
              <a:solidFill>
                <a:schemeClr val="bg2"/>
              </a:solidFill>
              <a:latin typeface="Myriad Pro" panose="020B0503030403020204" pitchFamily="34" charset="0"/>
              <a:ea typeface="Helvetica Neue"/>
              <a:cs typeface="Helvetica"/>
              <a:sym typeface="Helvetica Neue"/>
            </a:endParaRPr>
          </a:p>
          <a:p>
            <a:pPr marL="200025">
              <a:lnSpc>
                <a:spcPct val="115000"/>
              </a:lnSpc>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Внутренний контроль</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Документируйте наши финансовые и бухгалтерские процедуры в протоколах или рабочих приложениях, чтобы обеспечить эффективный разбор процесса. Это также позволит упростить передачу обязанностей от одного работника к другому.</a:t>
            </a:r>
          </a:p>
          <a:p>
            <a:pPr marL="200025">
              <a:lnSpc>
                <a:spcPct val="115000"/>
              </a:lnSpc>
              <a:buSzPts val="1600"/>
            </a:pPr>
            <a:r>
              <a:rPr lang="ru-RU" sz="1200" b="1" u="sng" dirty="0">
                <a:solidFill>
                  <a:schemeClr val="bg2"/>
                </a:solidFill>
                <a:latin typeface="Myriad Pro" panose="020B0503030403020204" pitchFamily="34" charset="0"/>
                <a:ea typeface="Helvetica Neue"/>
                <a:cs typeface="Helvetica" panose="020B0604020202020204" pitchFamily="34" charset="0"/>
                <a:sym typeface="Helvetica Neue"/>
              </a:rPr>
              <a:t>Соглашения и политики производителя</a:t>
            </a:r>
            <a:endParaRPr sz="12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Просмотрите контракты с нашими производителями, чтобы лучше понять наши обязательства по соблюдению нормативных требований.</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050" dirty="0">
                <a:solidFill>
                  <a:schemeClr val="bg2"/>
                </a:solidFill>
                <a:latin typeface="Myriad Pro" panose="020B0503030403020204" pitchFamily="34" charset="0"/>
                <a:ea typeface="Helvetica Neue"/>
                <a:cs typeface="Helvetica" panose="020B0604020202020204" pitchFamily="34" charset="0"/>
                <a:sym typeface="Helvetica Neue"/>
              </a:rPr>
              <a:t>Повторно ознакомьтесь с политиками наших производителей, такими как кодексы поведения сторонних лиц, чтобы убедиться, что мы понимаем и соблюдаем все требования.</a:t>
            </a:r>
            <a:endParaRPr sz="1050" dirty="0">
              <a:solidFill>
                <a:schemeClr val="bg2"/>
              </a:solidFill>
              <a:latin typeface="Myriad Pro" panose="020B0503030403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RU" sz="1600" b="1" dirty="0">
                <a:solidFill>
                  <a:srgbClr val="AACFD0"/>
                </a:solidFill>
                <a:latin typeface="Myriad Pro" panose="020B0503030403020204" pitchFamily="34" charset="0"/>
                <a:ea typeface="Helvetica"/>
                <a:cs typeface="Helvetica"/>
                <a:sym typeface="Helvetica"/>
              </a:rPr>
              <a:t>Подготовка к проверке и требования (продолжение)</a:t>
            </a:r>
            <a:endParaRPr sz="1600" b="1" dirty="0">
              <a:solidFill>
                <a:srgbClr val="AACFD0"/>
              </a:solidFill>
              <a:latin typeface="Myriad Pro" panose="020B0503030403020204" pitchFamily="34" charset="0"/>
              <a:ea typeface="Helvetica"/>
              <a:cs typeface="Helvetica"/>
              <a:sym typeface="Helvetica"/>
            </a:endParaRPr>
          </a:p>
        </p:txBody>
      </p:sp>
      <p:sp>
        <p:nvSpPr>
          <p:cNvPr id="5" name="Google Shape;205;p29"/>
          <p:cNvSpPr txBox="1"/>
          <p:nvPr/>
        </p:nvSpPr>
        <p:spPr>
          <a:xfrm>
            <a:off x="73351" y="819587"/>
            <a:ext cx="8369831" cy="3744675"/>
          </a:xfrm>
          <a:prstGeom prst="rect">
            <a:avLst/>
          </a:prstGeom>
          <a:noFill/>
          <a:ln>
            <a:noFill/>
          </a:ln>
        </p:spPr>
        <p:txBody>
          <a:bodyPr spcFirstLastPara="1" wrap="square" lIns="68569" tIns="68569" rIns="68569" bIns="68569" anchor="t" anchorCtr="0">
            <a:noAutofit/>
          </a:bodyPr>
          <a:lstStyle/>
          <a:p>
            <a:pPr>
              <a:lnSpc>
                <a:spcPct val="115000"/>
              </a:lnSpc>
            </a:pPr>
            <a:r>
              <a:rPr lang="ru-RU" sz="1500" b="1" dirty="0">
                <a:solidFill>
                  <a:schemeClr val="bg2"/>
                </a:solidFill>
                <a:latin typeface="Myriad Pro" panose="020B0503030403020204" pitchFamily="34" charset="0"/>
                <a:ea typeface="Helvetica Neue"/>
                <a:cs typeface="Helvetica"/>
                <a:sym typeface="Helvetica Neue"/>
              </a:rPr>
              <a:t>Если проверка проводится дистанционно:</a:t>
            </a:r>
            <a:endParaRPr sz="1500" b="1" dirty="0">
              <a:solidFill>
                <a:schemeClr val="bg2"/>
              </a:solidFill>
              <a:latin typeface="Myriad Pro" panose="020B0503030403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ru-RU" sz="1300" b="1" u="sng" dirty="0">
                <a:solidFill>
                  <a:schemeClr val="bg2"/>
                </a:solidFill>
                <a:latin typeface="Myriad Pro" panose="020B0503030403020204" pitchFamily="34" charset="0"/>
                <a:ea typeface="Helvetica Neue"/>
                <a:cs typeface="Helvetica" panose="020B0604020202020204" pitchFamily="34" charset="0"/>
                <a:sym typeface="Helvetica Neue"/>
              </a:rPr>
              <a:t>Относитесь к процессу так же, как если бы проверяющая группа была на месте</a:t>
            </a:r>
            <a:endParaRPr sz="13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100" dirty="0">
                <a:solidFill>
                  <a:schemeClr val="bg2"/>
                </a:solidFill>
                <a:latin typeface="Myriad Pro" panose="020B0503030403020204" pitchFamily="34" charset="0"/>
                <a:ea typeface="Helvetica Neue"/>
                <a:cs typeface="Helvetica"/>
                <a:sym typeface="Helvetica Neue"/>
              </a:rPr>
              <a:t>Несмотря на то, что проверяющая группа не встретится с вами на месте, она все равно будет выполнять аналогичные процедуры с теми же целями.</a:t>
            </a:r>
          </a:p>
          <a:p>
            <a:pPr marL="685800" lvl="1" indent="-228600">
              <a:lnSpc>
                <a:spcPct val="115000"/>
              </a:lnSpc>
              <a:buClr>
                <a:schemeClr val="bg2"/>
              </a:buClr>
              <a:buSzPts val="1200"/>
              <a:buFont typeface="Arial" panose="020B0604020202020204" pitchFamily="34" charset="0"/>
              <a:buChar char="•"/>
            </a:pPr>
            <a:r>
              <a:rPr lang="ru-RU" sz="1100" dirty="0">
                <a:solidFill>
                  <a:schemeClr val="bg2"/>
                </a:solidFill>
                <a:latin typeface="Myriad Pro" panose="020B0503030403020204" pitchFamily="34" charset="0"/>
                <a:ea typeface="Helvetica Neue"/>
                <a:cs typeface="Helvetica"/>
                <a:sym typeface="Helvetica Neue"/>
              </a:rPr>
              <a:t>Если вы относитесь к проверке так же, как если бы проверяющая группа находилась на месте, проверка в целом должна пройти гладко и с пользой.</a:t>
            </a:r>
            <a:endParaRPr sz="900" dirty="0">
              <a:solidFill>
                <a:schemeClr val="bg2"/>
              </a:solidFill>
              <a:latin typeface="Myriad Pro" panose="020B0503030403020204" pitchFamily="34" charset="0"/>
              <a:ea typeface="Helvetica Neue"/>
              <a:cs typeface="Helvetica"/>
              <a:sym typeface="Helvetica Neue"/>
            </a:endParaRPr>
          </a:p>
          <a:p>
            <a:pPr marL="200025">
              <a:lnSpc>
                <a:spcPct val="115000"/>
              </a:lnSpc>
              <a:buSzPts val="1600"/>
            </a:pPr>
            <a:r>
              <a:rPr lang="ru-RU" sz="1300" b="1" u="sng" dirty="0">
                <a:solidFill>
                  <a:schemeClr val="bg2"/>
                </a:solidFill>
                <a:latin typeface="Myriad Pro" panose="020B0503030403020204" pitchFamily="34" charset="0"/>
                <a:ea typeface="Helvetica Neue"/>
                <a:cs typeface="Helvetica" panose="020B0604020202020204" pitchFamily="34" charset="0"/>
                <a:sym typeface="Helvetica Neue"/>
              </a:rPr>
              <a:t>Продолжайте своевременно реагировать на запросы</a:t>
            </a:r>
            <a:endParaRPr sz="13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100" dirty="0">
                <a:solidFill>
                  <a:schemeClr val="bg2"/>
                </a:solidFill>
                <a:latin typeface="Myriad Pro" panose="020B0503030403020204" pitchFamily="34" charset="0"/>
                <a:ea typeface="Helvetica Neue"/>
                <a:cs typeface="Helvetica"/>
                <a:sym typeface="Helvetica Neue"/>
              </a:rPr>
              <a:t>Отвечайте на запросы проверяющих своевременно, как если бы они общались с вами в вашем офисе.</a:t>
            </a:r>
          </a:p>
          <a:p>
            <a:pPr marL="685800" lvl="1" indent="-228600">
              <a:lnSpc>
                <a:spcPct val="115000"/>
              </a:lnSpc>
              <a:buClr>
                <a:schemeClr val="bg2"/>
              </a:buClr>
              <a:buSzPts val="1200"/>
              <a:buFont typeface="Arial" panose="020B0604020202020204" pitchFamily="34" charset="0"/>
              <a:buChar char="•"/>
            </a:pPr>
            <a:r>
              <a:rPr lang="ru-RU" sz="1100" dirty="0">
                <a:solidFill>
                  <a:schemeClr val="bg2"/>
                </a:solidFill>
                <a:latin typeface="Myriad Pro" panose="020B0503030403020204" pitchFamily="34" charset="0"/>
                <a:ea typeface="Helvetica Neue"/>
                <a:cs typeface="Helvetica"/>
                <a:sym typeface="Helvetica Neue"/>
              </a:rPr>
              <a:t>Это позволит проверяющей группе своевременно и эффективно выполнить необходимые процедуры, чтобы мы могли вернуться к работе в обычном режиме.</a:t>
            </a:r>
            <a:endParaRPr sz="1100" dirty="0">
              <a:solidFill>
                <a:schemeClr val="bg2"/>
              </a:solidFill>
              <a:latin typeface="Myriad Pro" panose="020B0503030403020204" pitchFamily="34" charset="0"/>
              <a:ea typeface="Helvetica Neue"/>
              <a:cs typeface="Helvetica"/>
              <a:sym typeface="Helvetica Neue"/>
            </a:endParaRPr>
          </a:p>
          <a:p>
            <a:pPr marL="200025">
              <a:lnSpc>
                <a:spcPct val="115000"/>
              </a:lnSpc>
              <a:buSzPts val="1600"/>
            </a:pPr>
            <a:r>
              <a:rPr lang="ru-RU" sz="1300" b="1" u="sng" dirty="0">
                <a:solidFill>
                  <a:schemeClr val="bg2"/>
                </a:solidFill>
                <a:latin typeface="Myriad Pro" panose="020B0503030403020204" pitchFamily="34" charset="0"/>
                <a:ea typeface="Helvetica Neue"/>
                <a:cs typeface="Helvetica" panose="020B0604020202020204" pitchFamily="34" charset="0"/>
                <a:sym typeface="Helvetica Neue"/>
              </a:rPr>
              <a:t>Используйте видеоконференции, когда это возможно</a:t>
            </a:r>
            <a:endParaRPr sz="1300" b="1" u="sng" dirty="0">
              <a:solidFill>
                <a:schemeClr val="bg2"/>
              </a:solidFill>
              <a:latin typeface="Myriad Pro" panose="020B0503030403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ru-RU" sz="1100" dirty="0">
                <a:solidFill>
                  <a:schemeClr val="bg2"/>
                </a:solidFill>
                <a:latin typeface="Myriad Pro" panose="020B0503030403020204" pitchFamily="34" charset="0"/>
                <a:ea typeface="Helvetica Neue"/>
                <a:cs typeface="Helvetica" panose="020B0604020202020204" pitchFamily="34" charset="0"/>
                <a:sym typeface="Helvetica Neue"/>
              </a:rPr>
              <a:t>Даже при дистанционной проверке группе потребуется поговорить с определенными заинтересованными сторонами. Если это возможно, используйте технологию видеоконференций, поскольку общение лицом к лицу гораздо эффективнее, чем просто по телефону.</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7b30f1-a767-4b9f-a7d4-eaf82a361f61">
      <Terms xmlns="http://schemas.microsoft.com/office/infopath/2007/PartnerControls"/>
    </lcf76f155ced4ddcb4097134ff3c332f>
    <TaxCatchAll xmlns="fc0b8251-a77c-46b4-9192-b351e4d87798" xsi:nil="true"/>
    <SharedWithUsers xmlns="8dd90c53-968d-4fca-bd9c-f86cdc164d9c">
      <UserInfo>
        <DisplayName/>
        <AccountId xsi:nil="true"/>
        <AccountType/>
      </UserInfo>
    </SharedWithUsers>
    <MediaLengthInSeconds xmlns="5e7b30f1-a767-4b9f-a7d4-eaf82a361f61" xsi:nil="true"/>
  </documentManagement>
</p:properties>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6EA6AF51-E290-4BF8-9A17-AE46A5CDE11A}"/>
</file>

<file path=customXml/itemProps3.xml><?xml version="1.0" encoding="utf-8"?>
<ds:datastoreItem xmlns:ds="http://schemas.openxmlformats.org/officeDocument/2006/customXml" ds:itemID="{927C9718-29B1-4F47-BF94-B92B05D49214}">
  <ds:schemaRefs>
    <ds:schemaRef ds:uri="http://schemas.microsoft.com/office/2006/metadata/properties"/>
    <ds:schemaRef ds:uri="http://schemas.microsoft.com/office/2006/documentManagement/types"/>
    <ds:schemaRef ds:uri="b79241f8-c8fe-441b-bad5-56514653fd5b"/>
    <ds:schemaRef ds:uri="http://schemas.microsoft.com/office/infopath/2007/PartnerControls"/>
    <ds:schemaRef ds:uri="http://purl.org/dc/elements/1.1/"/>
    <ds:schemaRef ds:uri="http://schemas.openxmlformats.org/package/2006/metadata/core-properties"/>
    <ds:schemaRef ds:uri="417a1e4b-72df-449d-84f0-0965c6302828"/>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3429</TotalTime>
  <Words>1358</Words>
  <Application>Microsoft Office PowerPoint</Application>
  <PresentationFormat>On-screen Show (16:9)</PresentationFormat>
  <Paragraphs>105</Paragraphs>
  <Slides>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Helvetica</vt:lpstr>
      <vt:lpstr>Myriad Pro Light</vt:lpstr>
      <vt:lpstr>Wingdings</vt:lpstr>
      <vt:lpstr>Helvetica Neue</vt:lpstr>
      <vt:lpstr>Myriad Pro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Vavhal, Vikas</cp:lastModifiedBy>
  <cp:revision>50</cp:revision>
  <dcterms:modified xsi:type="dcterms:W3CDTF">2022-06-21T16:13:25Z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Order">
    <vt:r8>853700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