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4"/>
    <p:sldMasterId id="2147483682" r:id="rId5"/>
  </p:sldMasterIdLst>
  <p:notesMasterIdLst>
    <p:notesMasterId r:id="rId14"/>
  </p:notesMasterIdLst>
  <p:sldIdLst>
    <p:sldId id="256" r:id="rId6"/>
    <p:sldId id="257" r:id="rId7"/>
    <p:sldId id="266" r:id="rId8"/>
    <p:sldId id="267" r:id="rId9"/>
    <p:sldId id="263" r:id="rId10"/>
    <p:sldId id="264" r:id="rId11"/>
    <p:sldId id="269" r:id="rId12"/>
    <p:sldId id="268" r:id="rId13"/>
  </p:sldIdLst>
  <p:sldSz cx="9144000" cy="5143500" type="screen16x9"/>
  <p:notesSz cx="6858000" cy="9144000"/>
  <p:embeddedFontLst>
    <p:embeddedFont>
      <p:font typeface="Calibri" panose="020F0502020204030204" pitchFamily="34" charset="0"/>
      <p:regular r:id="rId15"/>
      <p:bold r:id="rId16"/>
      <p:italic r:id="rId17"/>
      <p:boldItalic r:id="rId18"/>
    </p:embeddedFont>
    <p:embeddedFont>
      <p:font typeface="Helvetica" panose="020B0604020202020204" pitchFamily="34" charset="0"/>
      <p:regular r:id="rId19"/>
      <p:bold r:id="rId20"/>
      <p:italic r:id="rId21"/>
      <p:boldItalic r:id="rId22"/>
    </p:embeddedFont>
    <p:embeddedFont>
      <p:font typeface="Helvetica Neue" panose="020B060402020202020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nnon Christie" initials="SC" lastIdx="3" clrIdx="0">
    <p:extLst>
      <p:ext uri="{19B8F6BF-5375-455C-9EA6-DF929625EA0E}">
        <p15:presenceInfo xmlns:p15="http://schemas.microsoft.com/office/powerpoint/2012/main" userId="Shannon Christi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426CE7-4080-449A-870F-87C635F1498D}" v="1" dt="2022-01-07T17:06:56.0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40" autoAdjust="0"/>
    <p:restoredTop sz="94651" autoAdjust="0"/>
  </p:normalViewPr>
  <p:slideViewPr>
    <p:cSldViewPr snapToGrid="0">
      <p:cViewPr>
        <p:scale>
          <a:sx n="100" d="100"/>
          <a:sy n="100" d="100"/>
        </p:scale>
        <p:origin x="284" y="-33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5" d="100"/>
          <a:sy n="85" d="100"/>
        </p:scale>
        <p:origin x="380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customXml" Target="../customXml/item3.xml"/><Relationship Id="rId21" Type="http://schemas.openxmlformats.org/officeDocument/2006/relationships/font" Target="fonts/font7.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3.fntdata"/><Relationship Id="rId25" Type="http://schemas.openxmlformats.org/officeDocument/2006/relationships/font" Target="fonts/font11.fntdata"/><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10.fntdata"/><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font" Target="fonts/font5.fntdata"/><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commentAuthors" Target="commentAuthors.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ickey, Daniele" userId="97866f54-3df3-4238-b44a-1284fcea033a" providerId="ADAL" clId="{01426CE7-4080-449A-870F-87C635F1498D}"/>
    <pc:docChg chg="undo redo custSel addSld delSld modSld">
      <pc:chgData name="Hickey, Daniele" userId="97866f54-3df3-4238-b44a-1284fcea033a" providerId="ADAL" clId="{01426CE7-4080-449A-870F-87C635F1498D}" dt="2022-01-07T17:10:53.967" v="438" actId="2696"/>
      <pc:docMkLst>
        <pc:docMk/>
      </pc:docMkLst>
      <pc:sldChg chg="del">
        <pc:chgData name="Hickey, Daniele" userId="97866f54-3df3-4238-b44a-1284fcea033a" providerId="ADAL" clId="{01426CE7-4080-449A-870F-87C635F1498D}" dt="2022-01-06T18:26:06.940" v="0" actId="2696"/>
        <pc:sldMkLst>
          <pc:docMk/>
          <pc:sldMk cId="3010785980" sldId="262"/>
        </pc:sldMkLst>
      </pc:sldChg>
      <pc:sldChg chg="modSp del mod">
        <pc:chgData name="Hickey, Daniele" userId="97866f54-3df3-4238-b44a-1284fcea033a" providerId="ADAL" clId="{01426CE7-4080-449A-870F-87C635F1498D}" dt="2022-01-07T17:10:53.967" v="438" actId="2696"/>
        <pc:sldMkLst>
          <pc:docMk/>
          <pc:sldMk cId="3238229039" sldId="265"/>
        </pc:sldMkLst>
        <pc:spChg chg="mod">
          <ac:chgData name="Hickey, Daniele" userId="97866f54-3df3-4238-b44a-1284fcea033a" providerId="ADAL" clId="{01426CE7-4080-449A-870F-87C635F1498D}" dt="2022-01-07T17:08:18.251" v="437" actId="20577"/>
          <ac:spMkLst>
            <pc:docMk/>
            <pc:sldMk cId="3238229039" sldId="265"/>
            <ac:spMk id="5" creationId="{00000000-0000-0000-0000-000000000000}"/>
          </ac:spMkLst>
        </pc:spChg>
      </pc:sldChg>
      <pc:sldChg chg="modSp mod">
        <pc:chgData name="Hickey, Daniele" userId="97866f54-3df3-4238-b44a-1284fcea033a" providerId="ADAL" clId="{01426CE7-4080-449A-870F-87C635F1498D}" dt="2022-01-07T16:56:27.718" v="76" actId="20577"/>
        <pc:sldMkLst>
          <pc:docMk/>
          <pc:sldMk cId="2696970084" sldId="266"/>
        </pc:sldMkLst>
        <pc:spChg chg="mod">
          <ac:chgData name="Hickey, Daniele" userId="97866f54-3df3-4238-b44a-1284fcea033a" providerId="ADAL" clId="{01426CE7-4080-449A-870F-87C635F1498D}" dt="2022-01-07T16:56:27.718" v="76" actId="20577"/>
          <ac:spMkLst>
            <pc:docMk/>
            <pc:sldMk cId="2696970084" sldId="266"/>
            <ac:spMk id="7" creationId="{00000000-0000-0000-0000-000000000000}"/>
          </ac:spMkLst>
        </pc:spChg>
      </pc:sldChg>
      <pc:sldChg chg="add">
        <pc:chgData name="Hickey, Daniele" userId="97866f54-3df3-4238-b44a-1284fcea033a" providerId="ADAL" clId="{01426CE7-4080-449A-870F-87C635F1498D}" dt="2022-01-07T16:57:25.763" v="77" actId="2890"/>
        <pc:sldMkLst>
          <pc:docMk/>
          <pc:sldMk cId="1158229879" sldId="26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5c7a751579_1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96" name="Google Shape;196;g5c7a751579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5c80379cfa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16" name="Google Shape;216;g5c80379cf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18111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19641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44937" y="885591"/>
            <a:ext cx="7886700" cy="994200"/>
          </a:xfrm>
        </p:spPr>
        <p:txBody>
          <a:bodyPr/>
          <a:lstStyle/>
          <a:p>
            <a:r>
              <a:rPr lang="en-US"/>
              <a:t>Click to edit Master title style</a:t>
            </a:r>
          </a:p>
        </p:txBody>
      </p:sp>
      <p:sp>
        <p:nvSpPr>
          <p:cNvPr id="3" name="Date Placeholder 2"/>
          <p:cNvSpPr>
            <a:spLocks noGrp="1"/>
          </p:cNvSpPr>
          <p:nvPr>
            <p:ph type="dt" idx="10"/>
          </p:nvPr>
        </p:nvSpPr>
        <p:spPr/>
        <p:txBody>
          <a:bodyPr/>
          <a:lstStyle/>
          <a:p>
            <a:endParaRPr lang="en-US" dirty="0"/>
          </a:p>
        </p:txBody>
      </p:sp>
      <p:sp>
        <p:nvSpPr>
          <p:cNvPr id="4" name="Footer Placeholder 3"/>
          <p:cNvSpPr>
            <a:spLocks noGrp="1"/>
          </p:cNvSpPr>
          <p:nvPr>
            <p:ph type="ftr" idx="11"/>
          </p:nvPr>
        </p:nvSpPr>
        <p:spPr/>
        <p:txBody>
          <a:bodyPr/>
          <a:lstStyle/>
          <a:p>
            <a:endParaRPr lang="en-US" dirty="0"/>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6" name="Rectangle 5"/>
          <p:cNvSpPr/>
          <p:nvPr userDrawn="1"/>
        </p:nvSpPr>
        <p:spPr>
          <a:xfrm>
            <a:off x="3183639" y="125423"/>
            <a:ext cx="2776721" cy="307777"/>
          </a:xfrm>
          <a:prstGeom prst="rect">
            <a:avLst/>
          </a:prstGeom>
        </p:spPr>
        <p:txBody>
          <a:bodyPr wrap="none">
            <a:spAutoFit/>
          </a:bodyPr>
          <a:lstStyle/>
          <a:p>
            <a:pPr marL="0" marR="0" lvl="0" indent="0" algn="ctr" rtl="0">
              <a:spcBef>
                <a:spcPts val="0"/>
              </a:spcBef>
              <a:spcAft>
                <a:spcPts val="0"/>
              </a:spcAft>
              <a:buNone/>
            </a:pPr>
            <a:r>
              <a:rPr lang="pt-br" sz="1400" b="1" dirty="0">
                <a:solidFill>
                  <a:srgbClr val="AACFD0"/>
                </a:solidFill>
                <a:latin typeface="Helvetica"/>
                <a:ea typeface="Helvetica"/>
                <a:cs typeface="Helvetica"/>
                <a:sym typeface="Helvetica"/>
              </a:rPr>
              <a:t>Direitos e expectativas da auditoria</a:t>
            </a:r>
          </a:p>
        </p:txBody>
      </p:sp>
    </p:spTree>
    <p:extLst>
      <p:ext uri="{BB962C8B-B14F-4D97-AF65-F5344CB8AC3E}">
        <p14:creationId xmlns:p14="http://schemas.microsoft.com/office/powerpoint/2010/main" val="3277267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9"/>
        <p:cNvGrpSpPr/>
        <p:nvPr/>
      </p:nvGrpSpPr>
      <p:grpSpPr>
        <a:xfrm>
          <a:off x="0" y="0"/>
          <a:ext cx="0" cy="0"/>
          <a:chOff x="0" y="0"/>
          <a:chExt cx="0" cy="0"/>
        </a:xfrm>
      </p:grpSpPr>
      <p:sp>
        <p:nvSpPr>
          <p:cNvPr id="110" name="Google Shape;110;p22"/>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1" name="Google Shape;111;p22"/>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2" name="Google Shape;112;p2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13" name="Google Shape;113;p2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14" name="Google Shape;114;p2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Blank" type="blank">
  <p:cSld name="BLANK">
    <p:spTree>
      <p:nvGrpSpPr>
        <p:cNvPr id="1" name="Shape 121"/>
        <p:cNvGrpSpPr/>
        <p:nvPr/>
      </p:nvGrpSpPr>
      <p:grpSpPr>
        <a:xfrm>
          <a:off x="0" y="0"/>
          <a:ext cx="0" cy="0"/>
          <a:chOff x="0" y="0"/>
          <a:chExt cx="0" cy="0"/>
        </a:xfrm>
      </p:grpSpPr>
      <p:sp>
        <p:nvSpPr>
          <p:cNvPr id="122" name="Google Shape;122;p2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23" name="Google Shape;123;p2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24" name="Google Shape;124;p2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5"/>
        <p:cNvGrpSpPr/>
        <p:nvPr/>
      </p:nvGrpSpPr>
      <p:grpSpPr>
        <a:xfrm>
          <a:off x="0" y="0"/>
          <a:ext cx="0" cy="0"/>
          <a:chOff x="0" y="0"/>
          <a:chExt cx="0" cy="0"/>
        </a:xfrm>
      </p:grpSpPr>
      <p:sp>
        <p:nvSpPr>
          <p:cNvPr id="126" name="Google Shape;126;p25"/>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7" name="Google Shape;127;p25"/>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28" name="Google Shape;128;p2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29" name="Google Shape;129;p2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30" name="Google Shape;130;p2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7"/>
        <p:cNvGrpSpPr/>
        <p:nvPr/>
      </p:nvGrpSpPr>
      <p:grpSpPr>
        <a:xfrm>
          <a:off x="0" y="0"/>
          <a:ext cx="0" cy="0"/>
          <a:chOff x="0" y="0"/>
          <a:chExt cx="0" cy="0"/>
        </a:xfrm>
      </p:grpSpPr>
      <p:sp>
        <p:nvSpPr>
          <p:cNvPr id="138" name="Google Shape;138;p27"/>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9" name="Google Shape;139;p27"/>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140" name="Google Shape;140;p2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41" name="Google Shape;141;p2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42" name="Google Shape;142;p2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43"/>
        <p:cNvGrpSpPr/>
        <p:nvPr/>
      </p:nvGrpSpPr>
      <p:grpSpPr>
        <a:xfrm>
          <a:off x="0" y="0"/>
          <a:ext cx="0" cy="0"/>
          <a:chOff x="0" y="0"/>
          <a:chExt cx="0" cy="0"/>
        </a:xfrm>
      </p:grpSpPr>
      <p:sp>
        <p:nvSpPr>
          <p:cNvPr id="144" name="Google Shape;144;p2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45" name="Google Shape;145;p28"/>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46" name="Google Shape;146;p28"/>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47" name="Google Shape;147;p2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48" name="Google Shape;148;p2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49" name="Google Shape;149;p2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50"/>
        <p:cNvGrpSpPr/>
        <p:nvPr/>
      </p:nvGrpSpPr>
      <p:grpSpPr>
        <a:xfrm>
          <a:off x="0" y="0"/>
          <a:ext cx="0" cy="0"/>
          <a:chOff x="0" y="0"/>
          <a:chExt cx="0" cy="0"/>
        </a:xfrm>
      </p:grpSpPr>
      <p:sp>
        <p:nvSpPr>
          <p:cNvPr id="151" name="Google Shape;151;p29"/>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2" name="Google Shape;152;p29"/>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53" name="Google Shape;153;p29"/>
          <p:cNvSpPr txBox="1">
            <a:spLocks noGrp="1"/>
          </p:cNvSpPr>
          <p:nvPr>
            <p:ph type="body" idx="2"/>
          </p:nvPr>
        </p:nvSpPr>
        <p:spPr>
          <a:xfrm>
            <a:off x="629841" y="1878806"/>
            <a:ext cx="3868500" cy="27633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54" name="Google Shape;154;p29"/>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55" name="Google Shape;155;p29"/>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56" name="Google Shape;156;p2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57" name="Google Shape;157;p2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58" name="Google Shape;158;p2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9"/>
        <p:cNvGrpSpPr/>
        <p:nvPr/>
      </p:nvGrpSpPr>
      <p:grpSpPr>
        <a:xfrm>
          <a:off x="0" y="0"/>
          <a:ext cx="0" cy="0"/>
          <a:chOff x="0" y="0"/>
          <a:chExt cx="0" cy="0"/>
        </a:xfrm>
      </p:grpSpPr>
      <p:sp>
        <p:nvSpPr>
          <p:cNvPr id="160" name="Google Shape;160;p3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1" name="Google Shape;161;p3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62" name="Google Shape;162;p3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63" name="Google Shape;163;p3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64"/>
        <p:cNvGrpSpPr/>
        <p:nvPr/>
      </p:nvGrpSpPr>
      <p:grpSpPr>
        <a:xfrm>
          <a:off x="0" y="0"/>
          <a:ext cx="0" cy="0"/>
          <a:chOff x="0" y="0"/>
          <a:chExt cx="0" cy="0"/>
        </a:xfrm>
      </p:grpSpPr>
      <p:sp>
        <p:nvSpPr>
          <p:cNvPr id="165" name="Google Shape;165;p3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66" name="Google Shape;166;p3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67" name="Google Shape;167;p3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68"/>
        <p:cNvGrpSpPr/>
        <p:nvPr/>
      </p:nvGrpSpPr>
      <p:grpSpPr>
        <a:xfrm>
          <a:off x="0" y="0"/>
          <a:ext cx="0" cy="0"/>
          <a:chOff x="0" y="0"/>
          <a:chExt cx="0" cy="0"/>
        </a:xfrm>
      </p:grpSpPr>
      <p:sp>
        <p:nvSpPr>
          <p:cNvPr id="169" name="Google Shape;169;p32"/>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0" name="Google Shape;170;p32"/>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71" name="Google Shape;171;p32"/>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72" name="Google Shape;172;p3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73" name="Google Shape;173;p3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74" name="Google Shape;174;p3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75"/>
        <p:cNvGrpSpPr/>
        <p:nvPr/>
      </p:nvGrpSpPr>
      <p:grpSpPr>
        <a:xfrm>
          <a:off x="0" y="0"/>
          <a:ext cx="0" cy="0"/>
          <a:chOff x="0" y="0"/>
          <a:chExt cx="0" cy="0"/>
        </a:xfrm>
      </p:grpSpPr>
      <p:sp>
        <p:nvSpPr>
          <p:cNvPr id="176" name="Google Shape;176;p33"/>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7" name="Google Shape;177;p33"/>
          <p:cNvSpPr>
            <a:spLocks noGrp="1"/>
          </p:cNvSpPr>
          <p:nvPr>
            <p:ph type="pic" idx="2"/>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dirty="0"/>
          </a:p>
        </p:txBody>
      </p:sp>
      <p:sp>
        <p:nvSpPr>
          <p:cNvPr id="178" name="Google Shape;178;p33"/>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79" name="Google Shape;179;p3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80" name="Google Shape;180;p3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81" name="Google Shape;181;p3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628650" y="875762"/>
            <a:ext cx="7886700" cy="392281"/>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dirty="0"/>
          </a:p>
        </p:txBody>
      </p:sp>
      <p:sp>
        <p:nvSpPr>
          <p:cNvPr id="60" name="Google Shape;60;p14"/>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dirty="0"/>
          </a:p>
        </p:txBody>
      </p:sp>
      <p:sp>
        <p:nvSpPr>
          <p:cNvPr id="61" name="Google Shape;61;p1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62" name="Google Shape;62;p1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82"/>
        <p:cNvGrpSpPr/>
        <p:nvPr/>
      </p:nvGrpSpPr>
      <p:grpSpPr>
        <a:xfrm>
          <a:off x="0" y="0"/>
          <a:ext cx="0" cy="0"/>
          <a:chOff x="0" y="0"/>
          <a:chExt cx="0" cy="0"/>
        </a:xfrm>
      </p:grpSpPr>
      <p:sp>
        <p:nvSpPr>
          <p:cNvPr id="183" name="Google Shape;183;p3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84" name="Google Shape;184;p34"/>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85" name="Google Shape;185;p3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86" name="Google Shape;186;p3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87" name="Google Shape;187;p3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88"/>
        <p:cNvGrpSpPr/>
        <p:nvPr/>
      </p:nvGrpSpPr>
      <p:grpSpPr>
        <a:xfrm>
          <a:off x="0" y="0"/>
          <a:ext cx="0" cy="0"/>
          <a:chOff x="0" y="0"/>
          <a:chExt cx="0" cy="0"/>
        </a:xfrm>
      </p:grpSpPr>
      <p:sp>
        <p:nvSpPr>
          <p:cNvPr id="189" name="Google Shape;189;p35"/>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90" name="Google Shape;190;p35"/>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91" name="Google Shape;191;p3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92" name="Google Shape;192;p3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93" name="Google Shape;193;p3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3"/>
        <p:cNvGrpSpPr/>
        <p:nvPr/>
      </p:nvGrpSpPr>
      <p:grpSpPr>
        <a:xfrm>
          <a:off x="0" y="0"/>
          <a:ext cx="0" cy="0"/>
          <a:chOff x="0" y="0"/>
          <a:chExt cx="0" cy="0"/>
        </a:xfrm>
      </p:grpSpPr>
      <p:sp>
        <p:nvSpPr>
          <p:cNvPr id="64" name="Google Shape;64;p15"/>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1"/>
              </a:buClr>
              <a:buSzPts val="4500"/>
              <a:buFont typeface="Helvetica Neue"/>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5" name="Google Shape;65;p15"/>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66" name="Google Shape;66;p1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67" name="Google Shape;67;p1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4500"/>
              <a:buFont typeface="Helvetica Neue"/>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0" name="Google Shape;70;p16"/>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71" name="Google Shape;71;p1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72" name="Google Shape;72;p1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73" name="Google Shape;73;p1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6" name="Google Shape;76;p17"/>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7" name="Google Shape;77;p17"/>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8" name="Google Shape;78;p1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79" name="Google Shape;79;p1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80" name="Google Shape;80;p1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3" name="Google Shape;83;p18"/>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84" name="Google Shape;84;p18"/>
          <p:cNvSpPr txBox="1">
            <a:spLocks noGrp="1"/>
          </p:cNvSpPr>
          <p:nvPr>
            <p:ph type="body" idx="2"/>
          </p:nvPr>
        </p:nvSpPr>
        <p:spPr>
          <a:xfrm>
            <a:off x="629841" y="1878806"/>
            <a:ext cx="3868500" cy="27633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5" name="Google Shape;85;p18"/>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86" name="Google Shape;86;p18"/>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7" name="Google Shape;87;p18"/>
          <p:cNvSpPr txBox="1">
            <a:spLocks noGrp="1"/>
          </p:cNvSpPr>
          <p:nvPr>
            <p:ph type="dt" idx="10"/>
          </p:nvPr>
        </p:nvSpPr>
        <p:spPr>
          <a:xfrm>
            <a:off x="595000" y="44577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Font typeface="Helvetica"/>
              <a:buNone/>
              <a:defRPr>
                <a:latin typeface="Helvetica"/>
                <a:ea typeface="Helvetica"/>
                <a:cs typeface="Helvetica"/>
                <a:sym typeface="Helvetica"/>
              </a:defRPr>
            </a:lvl1pPr>
            <a:lvl2pPr lvl="1" algn="l" rtl="0">
              <a:spcBef>
                <a:spcPts val="0"/>
              </a:spcBef>
              <a:spcAft>
                <a:spcPts val="0"/>
              </a:spcAft>
              <a:buSzPts val="1100"/>
              <a:buFont typeface="Helvetica"/>
              <a:buNone/>
              <a:defRPr>
                <a:latin typeface="Helvetica"/>
                <a:ea typeface="Helvetica"/>
                <a:cs typeface="Helvetica"/>
                <a:sym typeface="Helvetica"/>
              </a:defRPr>
            </a:lvl2pPr>
            <a:lvl3pPr lvl="2" algn="l" rtl="0">
              <a:spcBef>
                <a:spcPts val="0"/>
              </a:spcBef>
              <a:spcAft>
                <a:spcPts val="0"/>
              </a:spcAft>
              <a:buSzPts val="1100"/>
              <a:buFont typeface="Helvetica"/>
              <a:buNone/>
              <a:defRPr>
                <a:latin typeface="Helvetica"/>
                <a:ea typeface="Helvetica"/>
                <a:cs typeface="Helvetica"/>
                <a:sym typeface="Helvetica"/>
              </a:defRPr>
            </a:lvl3pPr>
            <a:lvl4pPr lvl="3" algn="l" rtl="0">
              <a:spcBef>
                <a:spcPts val="0"/>
              </a:spcBef>
              <a:spcAft>
                <a:spcPts val="0"/>
              </a:spcAft>
              <a:buSzPts val="1100"/>
              <a:buFont typeface="Helvetica"/>
              <a:buNone/>
              <a:defRPr>
                <a:latin typeface="Helvetica"/>
                <a:ea typeface="Helvetica"/>
                <a:cs typeface="Helvetica"/>
                <a:sym typeface="Helvetica"/>
              </a:defRPr>
            </a:lvl4pPr>
            <a:lvl5pPr lvl="4" algn="l" rtl="0">
              <a:spcBef>
                <a:spcPts val="0"/>
              </a:spcBef>
              <a:spcAft>
                <a:spcPts val="0"/>
              </a:spcAft>
              <a:buSzPts val="1100"/>
              <a:buFont typeface="Helvetica"/>
              <a:buNone/>
              <a:defRPr>
                <a:latin typeface="Helvetica"/>
                <a:ea typeface="Helvetica"/>
                <a:cs typeface="Helvetica"/>
                <a:sym typeface="Helvetica"/>
              </a:defRPr>
            </a:lvl5pPr>
            <a:lvl6pPr lvl="5" algn="l" rtl="0">
              <a:spcBef>
                <a:spcPts val="0"/>
              </a:spcBef>
              <a:spcAft>
                <a:spcPts val="0"/>
              </a:spcAft>
              <a:buSzPts val="1100"/>
              <a:buFont typeface="Helvetica"/>
              <a:buNone/>
              <a:defRPr>
                <a:latin typeface="Helvetica"/>
                <a:ea typeface="Helvetica"/>
                <a:cs typeface="Helvetica"/>
                <a:sym typeface="Helvetica"/>
              </a:defRPr>
            </a:lvl6pPr>
            <a:lvl7pPr lvl="6" algn="l" rtl="0">
              <a:spcBef>
                <a:spcPts val="0"/>
              </a:spcBef>
              <a:spcAft>
                <a:spcPts val="0"/>
              </a:spcAft>
              <a:buSzPts val="1100"/>
              <a:buFont typeface="Helvetica"/>
              <a:buNone/>
              <a:defRPr>
                <a:latin typeface="Helvetica"/>
                <a:ea typeface="Helvetica"/>
                <a:cs typeface="Helvetica"/>
                <a:sym typeface="Helvetica"/>
              </a:defRPr>
            </a:lvl7pPr>
            <a:lvl8pPr lvl="7" algn="l" rtl="0">
              <a:spcBef>
                <a:spcPts val="0"/>
              </a:spcBef>
              <a:spcAft>
                <a:spcPts val="0"/>
              </a:spcAft>
              <a:buSzPts val="1100"/>
              <a:buFont typeface="Helvetica"/>
              <a:buNone/>
              <a:defRPr>
                <a:latin typeface="Helvetica"/>
                <a:ea typeface="Helvetica"/>
                <a:cs typeface="Helvetica"/>
                <a:sym typeface="Helvetica"/>
              </a:defRPr>
            </a:lvl8pPr>
            <a:lvl9pPr lvl="8" algn="l" rtl="0">
              <a:spcBef>
                <a:spcPts val="0"/>
              </a:spcBef>
              <a:spcAft>
                <a:spcPts val="0"/>
              </a:spcAft>
              <a:buSzPts val="1100"/>
              <a:buFont typeface="Helvetica"/>
              <a:buNone/>
              <a:defRPr>
                <a:latin typeface="Helvetica"/>
                <a:ea typeface="Helvetica"/>
                <a:cs typeface="Helvetica"/>
                <a:sym typeface="Helvetica"/>
              </a:defRPr>
            </a:lvl9pPr>
          </a:lstStyle>
          <a:p>
            <a:endParaRPr dirty="0"/>
          </a:p>
        </p:txBody>
      </p:sp>
      <p:sp>
        <p:nvSpPr>
          <p:cNvPr id="88" name="Google Shape;88;p1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89" name="Google Shape;89;p1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2" name="Google Shape;92;p1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93" name="Google Shape;93;p1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94" name="Google Shape;94;p1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5"/>
        <p:cNvGrpSpPr/>
        <p:nvPr/>
      </p:nvGrpSpPr>
      <p:grpSpPr>
        <a:xfrm>
          <a:off x="0" y="0"/>
          <a:ext cx="0" cy="0"/>
          <a:chOff x="0" y="0"/>
          <a:chExt cx="0" cy="0"/>
        </a:xfrm>
      </p:grpSpPr>
      <p:sp>
        <p:nvSpPr>
          <p:cNvPr id="96" name="Google Shape;96;p20"/>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Helvetica Neue"/>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7" name="Google Shape;97;p20"/>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98" name="Google Shape;98;p20"/>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99" name="Google Shape;99;p2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00" name="Google Shape;100;p2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01" name="Google Shape;101;p2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2"/>
        <p:cNvGrpSpPr/>
        <p:nvPr/>
      </p:nvGrpSpPr>
      <p:grpSpPr>
        <a:xfrm>
          <a:off x="0" y="0"/>
          <a:ext cx="0" cy="0"/>
          <a:chOff x="0" y="0"/>
          <a:chExt cx="0" cy="0"/>
        </a:xfrm>
      </p:grpSpPr>
      <p:sp>
        <p:nvSpPr>
          <p:cNvPr id="103" name="Google Shape;103;p21"/>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Helvetica Neue"/>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4" name="Google Shape;104;p21"/>
          <p:cNvSpPr>
            <a:spLocks noGrp="1"/>
          </p:cNvSpPr>
          <p:nvPr>
            <p:ph type="pic" idx="2"/>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Helvetica Neue"/>
                <a:ea typeface="Helvetica Neue"/>
                <a:cs typeface="Helvetica Neue"/>
                <a:sym typeface="Helvetica Neue"/>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Helvetica Neue"/>
                <a:ea typeface="Helvetica Neue"/>
                <a:cs typeface="Helvetica Neue"/>
                <a:sym typeface="Helvetica Neue"/>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Helvetica Neue"/>
                <a:ea typeface="Helvetica Neue"/>
                <a:cs typeface="Helvetica Neue"/>
                <a:sym typeface="Helvetica Neue"/>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Helvetica Neue"/>
                <a:ea typeface="Helvetica Neue"/>
                <a:cs typeface="Helvetica Neue"/>
                <a:sym typeface="Helvetica Neue"/>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dirty="0"/>
          </a:p>
        </p:txBody>
      </p:sp>
      <p:sp>
        <p:nvSpPr>
          <p:cNvPr id="105" name="Google Shape;105;p21"/>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06" name="Google Shape;106;p2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07" name="Google Shape;107;p2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08" name="Google Shape;108;p2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7F7"/>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Helvetica Neue"/>
              <a:buNone/>
              <a:defRPr sz="3300" b="0" i="0" u="none" strike="noStrike" cap="none">
                <a:solidFill>
                  <a:schemeClr val="dk1"/>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Helvetica Neue"/>
                <a:ea typeface="Helvetica Neue"/>
                <a:cs typeface="Helvetica Neue"/>
                <a:sym typeface="Helvetica Neue"/>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Helvetica Neue"/>
                <a:ea typeface="Helvetica Neue"/>
                <a:cs typeface="Helvetica Neue"/>
                <a:sym typeface="Helvetica Neue"/>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a:solidFill>
                  <a:srgbClr val="34495E"/>
                </a:solidFill>
                <a:latin typeface="+mj-lt"/>
                <a:ea typeface="Helvetica Neue"/>
                <a:cs typeface="Helvetica Neue"/>
                <a:sym typeface="Helvetica Neue"/>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lang="en-IN" dirty="0"/>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a:solidFill>
                  <a:srgbClr val="888888"/>
                </a:solidFill>
                <a:latin typeface="+mj-lt"/>
                <a:ea typeface="Helvetica Neue"/>
                <a:cs typeface="Helvetica Neue"/>
                <a:sym typeface="Helvetica Neue"/>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lang="en-IN" dirty="0"/>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a:solidFill>
                  <a:srgbClr val="34495E"/>
                </a:solidFill>
                <a:latin typeface="+mj-lt"/>
                <a:ea typeface="Helvetica Neue"/>
                <a:cs typeface="Helvetica Neue"/>
                <a:sym typeface="Helvetica Neue"/>
              </a:defRPr>
            </a:lvl1pPr>
            <a:lvl2pPr marL="0" marR="0" lvl="1" indent="0" algn="r" rtl="0">
              <a:spcBef>
                <a:spcPts val="0"/>
              </a:spcBef>
              <a:buNone/>
              <a:defRPr sz="900">
                <a:solidFill>
                  <a:srgbClr val="34495E"/>
                </a:solidFill>
                <a:latin typeface="Helvetica Neue"/>
                <a:ea typeface="Helvetica Neue"/>
                <a:cs typeface="Helvetica Neue"/>
                <a:sym typeface="Helvetica Neue"/>
              </a:defRPr>
            </a:lvl2pPr>
            <a:lvl3pPr marL="0" marR="0" lvl="2" indent="0" algn="r" rtl="0">
              <a:spcBef>
                <a:spcPts val="0"/>
              </a:spcBef>
              <a:buNone/>
              <a:defRPr sz="900">
                <a:solidFill>
                  <a:srgbClr val="34495E"/>
                </a:solidFill>
                <a:latin typeface="Helvetica Neue"/>
                <a:ea typeface="Helvetica Neue"/>
                <a:cs typeface="Helvetica Neue"/>
                <a:sym typeface="Helvetica Neue"/>
              </a:defRPr>
            </a:lvl3pPr>
            <a:lvl4pPr marL="0" marR="0" lvl="3" indent="0" algn="r" rtl="0">
              <a:spcBef>
                <a:spcPts val="0"/>
              </a:spcBef>
              <a:buNone/>
              <a:defRPr sz="900">
                <a:solidFill>
                  <a:srgbClr val="34495E"/>
                </a:solidFill>
                <a:latin typeface="Helvetica Neue"/>
                <a:ea typeface="Helvetica Neue"/>
                <a:cs typeface="Helvetica Neue"/>
                <a:sym typeface="Helvetica Neue"/>
              </a:defRPr>
            </a:lvl4pPr>
            <a:lvl5pPr marL="0" marR="0" lvl="4" indent="0" algn="r" rtl="0">
              <a:spcBef>
                <a:spcPts val="0"/>
              </a:spcBef>
              <a:buNone/>
              <a:defRPr sz="900">
                <a:solidFill>
                  <a:srgbClr val="34495E"/>
                </a:solidFill>
                <a:latin typeface="Helvetica Neue"/>
                <a:ea typeface="Helvetica Neue"/>
                <a:cs typeface="Helvetica Neue"/>
                <a:sym typeface="Helvetica Neue"/>
              </a:defRPr>
            </a:lvl5pPr>
            <a:lvl6pPr marL="0" marR="0" lvl="5" indent="0" algn="r" rtl="0">
              <a:spcBef>
                <a:spcPts val="0"/>
              </a:spcBef>
              <a:buNone/>
              <a:defRPr sz="900">
                <a:solidFill>
                  <a:srgbClr val="34495E"/>
                </a:solidFill>
                <a:latin typeface="Helvetica Neue"/>
                <a:ea typeface="Helvetica Neue"/>
                <a:cs typeface="Helvetica Neue"/>
                <a:sym typeface="Helvetica Neue"/>
              </a:defRPr>
            </a:lvl6pPr>
            <a:lvl7pPr marL="0" marR="0" lvl="6" indent="0" algn="r" rtl="0">
              <a:spcBef>
                <a:spcPts val="0"/>
              </a:spcBef>
              <a:buNone/>
              <a:defRPr sz="900">
                <a:solidFill>
                  <a:srgbClr val="34495E"/>
                </a:solidFill>
                <a:latin typeface="Helvetica Neue"/>
                <a:ea typeface="Helvetica Neue"/>
                <a:cs typeface="Helvetica Neue"/>
                <a:sym typeface="Helvetica Neue"/>
              </a:defRPr>
            </a:lvl7pPr>
            <a:lvl8pPr marL="0" marR="0" lvl="7" indent="0" algn="r" rtl="0">
              <a:spcBef>
                <a:spcPts val="0"/>
              </a:spcBef>
              <a:buNone/>
              <a:defRPr sz="900">
                <a:solidFill>
                  <a:srgbClr val="34495E"/>
                </a:solidFill>
                <a:latin typeface="Helvetica Neue"/>
                <a:ea typeface="Helvetica Neue"/>
                <a:cs typeface="Helvetica Neue"/>
                <a:sym typeface="Helvetica Neue"/>
              </a:defRPr>
            </a:lvl8pPr>
            <a:lvl9pPr marL="0" marR="0" lvl="8" indent="0" algn="r" rtl="0">
              <a:spcBef>
                <a:spcPts val="0"/>
              </a:spcBef>
              <a:buNone/>
              <a:defRPr sz="900">
                <a:solidFill>
                  <a:srgbClr val="34495E"/>
                </a:solidFill>
                <a:latin typeface="Helvetica Neue"/>
                <a:ea typeface="Helvetica Neue"/>
                <a:cs typeface="Helvetica Neue"/>
                <a:sym typeface="Helvetica Neue"/>
              </a:defRPr>
            </a:lvl9pPr>
          </a:lstStyle>
          <a:p>
            <a:fld id="{00000000-1234-1234-1234-123412341234}" type="slidenum">
              <a:rPr lang="en" smtClean="0"/>
              <a:pPr/>
              <a:t>‹#›</a:t>
            </a:fld>
            <a:endParaRPr lang="en" dirty="0"/>
          </a:p>
        </p:txBody>
      </p:sp>
      <p:sp>
        <p:nvSpPr>
          <p:cNvPr id="56" name="Google Shape;56;p13"/>
          <p:cNvSpPr txBox="1"/>
          <p:nvPr/>
        </p:nvSpPr>
        <p:spPr>
          <a:xfrm>
            <a:off x="45075" y="4904212"/>
            <a:ext cx="3571427" cy="271595"/>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pt-br" sz="1100" dirty="0">
                <a:solidFill>
                  <a:srgbClr val="34495E"/>
                </a:solidFill>
                <a:latin typeface="+mj-lt"/>
                <a:ea typeface="Helvetica Neue Light"/>
                <a:cs typeface="Helvetica Neue Light"/>
                <a:sym typeface="Helvetica Neue Light"/>
              </a:rPr>
              <a:t>Treinamento sobre direitos e expectativas da auditoria</a:t>
            </a:r>
            <a:endParaRPr sz="1100" dirty="0">
              <a:solidFill>
                <a:srgbClr val="34495E"/>
              </a:solidFill>
              <a:latin typeface="+mj-lt"/>
              <a:ea typeface="Helvetica Neue Light"/>
              <a:cs typeface="Helvetica Neue Light"/>
              <a:sym typeface="Helvetica Neue Light"/>
            </a:endParaRPr>
          </a:p>
        </p:txBody>
      </p:sp>
      <p:sp>
        <p:nvSpPr>
          <p:cNvPr id="57" name="Google Shape;57;p13"/>
          <p:cNvSpPr/>
          <p:nvPr/>
        </p:nvSpPr>
        <p:spPr>
          <a:xfrm rot="5400000">
            <a:off x="4150804" y="-1573650"/>
            <a:ext cx="842400" cy="3989700"/>
          </a:xfrm>
          <a:prstGeom prst="homePlate">
            <a:avLst>
              <a:gd name="adj" fmla="val 50000"/>
            </a:avLst>
          </a:prstGeom>
          <a:solidFill>
            <a:srgbClr val="3449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dirty="0">
              <a:solidFill>
                <a:schemeClr val="lt1"/>
              </a:solidFill>
              <a:latin typeface="+mj-lt"/>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83"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4F7F7"/>
        </a:solidFill>
        <a:effectLst/>
      </p:bgPr>
    </p:bg>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17" name="Google Shape;117;p2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8" name="Google Shape;118;p2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dirty="0"/>
          </a:p>
        </p:txBody>
      </p:sp>
      <p:sp>
        <p:nvSpPr>
          <p:cNvPr id="119" name="Google Shape;119;p2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dirty="0"/>
          </a:p>
        </p:txBody>
      </p:sp>
      <p:sp>
        <p:nvSpPr>
          <p:cNvPr id="120" name="Google Shape;120;p2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34495E"/>
                </a:solidFill>
                <a:latin typeface="Helvetica Neue"/>
                <a:ea typeface="Helvetica Neue"/>
                <a:cs typeface="Helvetica Neue"/>
                <a:sym typeface="Helvetica Neue"/>
              </a:defRPr>
            </a:lvl1pPr>
            <a:lvl2pPr marL="0" marR="0" lvl="1" indent="0" algn="r" rtl="0">
              <a:spcBef>
                <a:spcPts val="0"/>
              </a:spcBef>
              <a:buNone/>
              <a:defRPr sz="900" b="0" i="0" u="none" strike="noStrike" cap="none">
                <a:solidFill>
                  <a:srgbClr val="34495E"/>
                </a:solidFill>
                <a:latin typeface="Helvetica Neue"/>
                <a:ea typeface="Helvetica Neue"/>
                <a:cs typeface="Helvetica Neue"/>
                <a:sym typeface="Helvetica Neue"/>
              </a:defRPr>
            </a:lvl2pPr>
            <a:lvl3pPr marL="0" marR="0" lvl="2" indent="0" algn="r" rtl="0">
              <a:spcBef>
                <a:spcPts val="0"/>
              </a:spcBef>
              <a:buNone/>
              <a:defRPr sz="900" b="0" i="0" u="none" strike="noStrike" cap="none">
                <a:solidFill>
                  <a:srgbClr val="34495E"/>
                </a:solidFill>
                <a:latin typeface="Helvetica Neue"/>
                <a:ea typeface="Helvetica Neue"/>
                <a:cs typeface="Helvetica Neue"/>
                <a:sym typeface="Helvetica Neue"/>
              </a:defRPr>
            </a:lvl3pPr>
            <a:lvl4pPr marL="0" marR="0" lvl="3" indent="0" algn="r" rtl="0">
              <a:spcBef>
                <a:spcPts val="0"/>
              </a:spcBef>
              <a:buNone/>
              <a:defRPr sz="900" b="0" i="0" u="none" strike="noStrike" cap="none">
                <a:solidFill>
                  <a:srgbClr val="34495E"/>
                </a:solidFill>
                <a:latin typeface="Helvetica Neue"/>
                <a:ea typeface="Helvetica Neue"/>
                <a:cs typeface="Helvetica Neue"/>
                <a:sym typeface="Helvetica Neue"/>
              </a:defRPr>
            </a:lvl4pPr>
            <a:lvl5pPr marL="0" marR="0" lvl="4" indent="0" algn="r" rtl="0">
              <a:spcBef>
                <a:spcPts val="0"/>
              </a:spcBef>
              <a:buNone/>
              <a:defRPr sz="900" b="0" i="0" u="none" strike="noStrike" cap="none">
                <a:solidFill>
                  <a:srgbClr val="34495E"/>
                </a:solidFill>
                <a:latin typeface="Helvetica Neue"/>
                <a:ea typeface="Helvetica Neue"/>
                <a:cs typeface="Helvetica Neue"/>
                <a:sym typeface="Helvetica Neue"/>
              </a:defRPr>
            </a:lvl5pPr>
            <a:lvl6pPr marL="0" marR="0" lvl="5" indent="0" algn="r" rtl="0">
              <a:spcBef>
                <a:spcPts val="0"/>
              </a:spcBef>
              <a:buNone/>
              <a:defRPr sz="900" b="0" i="0" u="none" strike="noStrike" cap="none">
                <a:solidFill>
                  <a:srgbClr val="34495E"/>
                </a:solidFill>
                <a:latin typeface="Helvetica Neue"/>
                <a:ea typeface="Helvetica Neue"/>
                <a:cs typeface="Helvetica Neue"/>
                <a:sym typeface="Helvetica Neue"/>
              </a:defRPr>
            </a:lvl6pPr>
            <a:lvl7pPr marL="0" marR="0" lvl="6" indent="0" algn="r" rtl="0">
              <a:spcBef>
                <a:spcPts val="0"/>
              </a:spcBef>
              <a:buNone/>
              <a:defRPr sz="900" b="0" i="0" u="none" strike="noStrike" cap="none">
                <a:solidFill>
                  <a:srgbClr val="34495E"/>
                </a:solidFill>
                <a:latin typeface="Helvetica Neue"/>
                <a:ea typeface="Helvetica Neue"/>
                <a:cs typeface="Helvetica Neue"/>
                <a:sym typeface="Helvetica Neue"/>
              </a:defRPr>
            </a:lvl7pPr>
            <a:lvl8pPr marL="0" marR="0" lvl="7" indent="0" algn="r" rtl="0">
              <a:spcBef>
                <a:spcPts val="0"/>
              </a:spcBef>
              <a:buNone/>
              <a:defRPr sz="900" b="0" i="0" u="none" strike="noStrike" cap="none">
                <a:solidFill>
                  <a:srgbClr val="34495E"/>
                </a:solidFill>
                <a:latin typeface="Helvetica Neue"/>
                <a:ea typeface="Helvetica Neue"/>
                <a:cs typeface="Helvetica Neue"/>
                <a:sym typeface="Helvetica Neue"/>
              </a:defRPr>
            </a:lvl8pPr>
            <a:lvl9pPr marL="0" marR="0" lvl="8" indent="0" algn="r" rtl="0">
              <a:spcBef>
                <a:spcPts val="0"/>
              </a:spcBef>
              <a:buNone/>
              <a:defRPr sz="900" b="0" i="0" u="none" strike="noStrike" cap="none">
                <a:solidFill>
                  <a:srgbClr val="34495E"/>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68" r:id="rId1"/>
    <p:sldLayoutId id="2147483669"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a:t>
            </a:fld>
            <a:endParaRPr dirty="0"/>
          </a:p>
        </p:txBody>
      </p:sp>
      <p:grpSp>
        <p:nvGrpSpPr>
          <p:cNvPr id="2" name="Group 1">
            <a:extLst>
              <a:ext uri="{FF2B5EF4-FFF2-40B4-BE49-F238E27FC236}">
                <a16:creationId xmlns:a16="http://schemas.microsoft.com/office/drawing/2014/main" id="{F86CEB6F-6D44-4C59-9C1D-327D1A115828}"/>
              </a:ext>
            </a:extLst>
          </p:cNvPr>
          <p:cNvGrpSpPr/>
          <p:nvPr/>
        </p:nvGrpSpPr>
        <p:grpSpPr>
          <a:xfrm>
            <a:off x="430094" y="670151"/>
            <a:ext cx="6136724" cy="906170"/>
            <a:chOff x="430094" y="670151"/>
            <a:chExt cx="6136724" cy="906170"/>
          </a:xfrm>
        </p:grpSpPr>
        <p:pic>
          <p:nvPicPr>
            <p:cNvPr id="19" name="Picture 18" descr="Links/orange_icons.jpg">
              <a:extLst>
                <a:ext uri="{FF2B5EF4-FFF2-40B4-BE49-F238E27FC236}">
                  <a16:creationId xmlns:a16="http://schemas.microsoft.com/office/drawing/2014/main" id="{AA80372D-59C4-4167-8BB1-013AEA6522CA}"/>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72829"/>
            <a:stretch/>
          </p:blipFill>
          <p:spPr bwMode="auto">
            <a:xfrm>
              <a:off x="430094" y="797350"/>
              <a:ext cx="542881" cy="598525"/>
            </a:xfrm>
            <a:prstGeom prst="rect">
              <a:avLst/>
            </a:prstGeom>
            <a:noFill/>
            <a:ln>
              <a:noFill/>
            </a:ln>
            <a:extLst>
              <a:ext uri="{53640926-AAD7-44D8-BBD7-CCE9431645EC}">
                <a14:shadowObscured xmlns:a14="http://schemas.microsoft.com/office/drawing/2010/main"/>
              </a:ext>
            </a:extLst>
          </p:spPr>
        </p:pic>
        <p:sp>
          <p:nvSpPr>
            <p:cNvPr id="200" name="Google Shape;200;p36"/>
            <p:cNvSpPr txBox="1"/>
            <p:nvPr/>
          </p:nvSpPr>
          <p:spPr>
            <a:xfrm>
              <a:off x="943300" y="670151"/>
              <a:ext cx="5623518" cy="90617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800"/>
                </a:spcBef>
                <a:spcAft>
                  <a:spcPts val="0"/>
                </a:spcAft>
                <a:buSzPts val="1100"/>
                <a:buNone/>
              </a:pPr>
              <a:r>
                <a:rPr lang="pt-br" sz="1000" b="1" dirty="0">
                  <a:solidFill>
                    <a:schemeClr val="dk2"/>
                  </a:solidFill>
                  <a:latin typeface="+mj-lt"/>
                  <a:ea typeface="Helvetica"/>
                  <a:cs typeface="Helvetica"/>
                  <a:sym typeface="Helvetica"/>
                </a:rPr>
                <a:t>Descrição</a:t>
              </a:r>
              <a:endParaRPr sz="1000" b="1" dirty="0">
                <a:solidFill>
                  <a:schemeClr val="dk2"/>
                </a:solidFill>
                <a:latin typeface="+mj-lt"/>
                <a:ea typeface="Helvetica"/>
                <a:cs typeface="Helvetica"/>
                <a:sym typeface="Helvetica"/>
              </a:endParaRPr>
            </a:p>
            <a:p>
              <a:pPr lvl="0">
                <a:spcBef>
                  <a:spcPts val="800"/>
                </a:spcBef>
                <a:buSzPts val="1100"/>
              </a:pPr>
              <a:r>
                <a:rPr lang="pt-br" sz="1000" dirty="0">
                  <a:solidFill>
                    <a:schemeClr val="dk1"/>
                  </a:solidFill>
                  <a:latin typeface="+mj-lt"/>
                  <a:ea typeface="Helvetica"/>
                  <a:cs typeface="Helvetica"/>
                  <a:sym typeface="Helvetica"/>
                </a:rPr>
                <a:t>O Treinamento sobre direitos e expectativas de uma auditoria proporcionará aos responsáveis </a:t>
              </a:r>
              <a:br>
                <a:rPr lang="pt-BR" sz="1000" dirty="0">
                  <a:solidFill>
                    <a:schemeClr val="dk1"/>
                  </a:solidFill>
                  <a:latin typeface="+mj-lt"/>
                  <a:ea typeface="Helvetica"/>
                  <a:cs typeface="Helvetica"/>
                  <a:sym typeface="Helvetica"/>
                </a:rPr>
              </a:br>
              <a:r>
                <a:rPr lang="pt-br" sz="1000" dirty="0">
                  <a:solidFill>
                    <a:schemeClr val="dk1"/>
                  </a:solidFill>
                  <a:latin typeface="+mj-lt"/>
                  <a:ea typeface="Helvetica"/>
                  <a:cs typeface="Helvetica"/>
                  <a:sym typeface="Helvetica"/>
                </a:rPr>
                <a:t>e gerentes de distribuidores/agentes uma melhor compreensão do que significa ser auditado </a:t>
              </a:r>
              <a:r>
                <a:rPr lang="pt-br" sz="1000" dirty="0">
                  <a:solidFill>
                    <a:srgbClr val="FF0000"/>
                  </a:solidFill>
                  <a:latin typeface="+mj-lt"/>
                  <a:ea typeface="Helvetica"/>
                  <a:cs typeface="Helvetica"/>
                  <a:sym typeface="Helvetica"/>
                </a:rPr>
                <a:t>(por uma empresa, fabricante ou seu auditor externo nomeado)</a:t>
              </a:r>
              <a:r>
                <a:rPr lang="pt-br" sz="1000" dirty="0">
                  <a:solidFill>
                    <a:schemeClr val="dk1"/>
                  </a:solidFill>
                  <a:latin typeface="+mj-lt"/>
                  <a:ea typeface="Helvetica"/>
                  <a:cs typeface="Helvetica"/>
                  <a:sym typeface="Helvetica"/>
                </a:rPr>
                <a:t>, como se preparar e o que esperar durante uma auditoria.</a:t>
              </a:r>
            </a:p>
            <a:p>
              <a:pPr marL="0" marR="0" lvl="0" indent="0" algn="l" rtl="0">
                <a:lnSpc>
                  <a:spcPct val="100000"/>
                </a:lnSpc>
                <a:spcBef>
                  <a:spcPts val="800"/>
                </a:spcBef>
                <a:spcAft>
                  <a:spcPts val="0"/>
                </a:spcAft>
                <a:buSzPts val="1100"/>
                <a:buNone/>
              </a:pPr>
              <a:endParaRPr sz="1000" b="1" dirty="0">
                <a:solidFill>
                  <a:srgbClr val="34495E"/>
                </a:solidFill>
                <a:latin typeface="+mj-lt"/>
                <a:ea typeface="Helvetica"/>
                <a:cs typeface="Helvetica"/>
                <a:sym typeface="Helvetica"/>
              </a:endParaRPr>
            </a:p>
            <a:p>
              <a:pPr marL="0" marR="0" lvl="0" indent="0" algn="l" rtl="0">
                <a:lnSpc>
                  <a:spcPct val="107000"/>
                </a:lnSpc>
                <a:spcBef>
                  <a:spcPts val="800"/>
                </a:spcBef>
                <a:spcAft>
                  <a:spcPts val="0"/>
                </a:spcAft>
                <a:buNone/>
              </a:pPr>
              <a:r>
                <a:rPr lang="pt-br" sz="1000" i="0" u="none" strike="noStrike" cap="none" dirty="0">
                  <a:solidFill>
                    <a:srgbClr val="000000"/>
                  </a:solidFill>
                  <a:latin typeface="+mj-lt"/>
                  <a:ea typeface="Helvetica"/>
                  <a:cs typeface="Helvetica"/>
                  <a:sym typeface="Helvetica"/>
                </a:rPr>
                <a:t> </a:t>
              </a:r>
              <a:endParaRPr sz="1000" i="0" u="none" strike="noStrike" cap="none" dirty="0">
                <a:solidFill>
                  <a:srgbClr val="000000"/>
                </a:solidFill>
                <a:latin typeface="+mj-lt"/>
                <a:ea typeface="Helvetica"/>
                <a:cs typeface="Helvetica"/>
                <a:sym typeface="Helvetica"/>
              </a:endParaRPr>
            </a:p>
            <a:p>
              <a:pPr marL="0" marR="0" lvl="0" indent="0" algn="l" rtl="0">
                <a:lnSpc>
                  <a:spcPct val="107000"/>
                </a:lnSpc>
                <a:spcBef>
                  <a:spcPts val="800"/>
                </a:spcBef>
                <a:spcAft>
                  <a:spcPts val="0"/>
                </a:spcAft>
                <a:buNone/>
              </a:pPr>
              <a:r>
                <a:rPr lang="pt-br" sz="1000" b="1" i="0" u="none" strike="noStrike" cap="none" dirty="0">
                  <a:solidFill>
                    <a:srgbClr val="34495E"/>
                  </a:solidFill>
                  <a:latin typeface="+mj-lt"/>
                  <a:ea typeface="Helvetica"/>
                  <a:cs typeface="Helvetica"/>
                  <a:sym typeface="Helvetica"/>
                </a:rPr>
                <a:t> </a:t>
              </a:r>
              <a:endParaRPr sz="1000" i="0" u="none" strike="noStrike" cap="none" dirty="0">
                <a:solidFill>
                  <a:srgbClr val="000000"/>
                </a:solidFill>
                <a:latin typeface="+mj-lt"/>
                <a:ea typeface="Helvetica"/>
                <a:cs typeface="Helvetica"/>
                <a:sym typeface="Helvetica"/>
              </a:endParaRPr>
            </a:p>
            <a:p>
              <a:pPr marL="0" marR="0" lvl="0" indent="0" algn="l" rtl="0">
                <a:lnSpc>
                  <a:spcPct val="107000"/>
                </a:lnSpc>
                <a:spcBef>
                  <a:spcPts val="800"/>
                </a:spcBef>
                <a:spcAft>
                  <a:spcPts val="0"/>
                </a:spcAft>
                <a:buNone/>
              </a:pPr>
              <a:r>
                <a:rPr lang="pt-br" sz="1000" b="1" i="0" u="none" strike="noStrike" cap="none" dirty="0">
                  <a:solidFill>
                    <a:srgbClr val="34495E"/>
                  </a:solidFill>
                  <a:latin typeface="+mj-lt"/>
                  <a:ea typeface="Helvetica"/>
                  <a:cs typeface="Helvetica"/>
                  <a:sym typeface="Helvetica"/>
                </a:rPr>
                <a:t> </a:t>
              </a:r>
              <a:endParaRPr sz="1000" i="0" u="none" strike="noStrike" cap="none" dirty="0">
                <a:solidFill>
                  <a:srgbClr val="000000"/>
                </a:solidFill>
                <a:latin typeface="+mj-lt"/>
                <a:ea typeface="Helvetica"/>
                <a:cs typeface="Helvetica"/>
                <a:sym typeface="Helvetica"/>
              </a:endParaRPr>
            </a:p>
          </p:txBody>
        </p:sp>
      </p:grpSp>
      <p:grpSp>
        <p:nvGrpSpPr>
          <p:cNvPr id="4" name="Group 3">
            <a:extLst>
              <a:ext uri="{FF2B5EF4-FFF2-40B4-BE49-F238E27FC236}">
                <a16:creationId xmlns:a16="http://schemas.microsoft.com/office/drawing/2014/main" id="{80DF496E-C1B7-4AFE-BDFE-A4AD7C362DE1}"/>
              </a:ext>
            </a:extLst>
          </p:cNvPr>
          <p:cNvGrpSpPr/>
          <p:nvPr/>
        </p:nvGrpSpPr>
        <p:grpSpPr>
          <a:xfrm>
            <a:off x="426874" y="2537887"/>
            <a:ext cx="6139944" cy="1057739"/>
            <a:chOff x="426874" y="2560730"/>
            <a:chExt cx="6139944" cy="1057739"/>
          </a:xfrm>
        </p:grpSpPr>
        <p:pic>
          <p:nvPicPr>
            <p:cNvPr id="23" name="Picture 22" descr="Links/orange_icons.jpg">
              <a:extLst>
                <a:ext uri="{FF2B5EF4-FFF2-40B4-BE49-F238E27FC236}">
                  <a16:creationId xmlns:a16="http://schemas.microsoft.com/office/drawing/2014/main" id="{05432A56-E2A0-435A-8768-11FB79357A6D}"/>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49050" r="23779"/>
            <a:stretch/>
          </p:blipFill>
          <p:spPr bwMode="auto">
            <a:xfrm>
              <a:off x="426874" y="2712491"/>
              <a:ext cx="516425" cy="586513"/>
            </a:xfrm>
            <a:prstGeom prst="rect">
              <a:avLst/>
            </a:prstGeom>
            <a:noFill/>
            <a:ln>
              <a:noFill/>
            </a:ln>
            <a:extLst>
              <a:ext uri="{53640926-AAD7-44D8-BBD7-CCE9431645EC}">
                <a14:shadowObscured xmlns:a14="http://schemas.microsoft.com/office/drawing/2010/main"/>
              </a:ext>
            </a:extLst>
          </p:spPr>
        </p:pic>
        <p:sp>
          <p:nvSpPr>
            <p:cNvPr id="204" name="Google Shape;204;p36"/>
            <p:cNvSpPr txBox="1"/>
            <p:nvPr/>
          </p:nvSpPr>
          <p:spPr>
            <a:xfrm>
              <a:off x="943300" y="2560730"/>
              <a:ext cx="5623518" cy="1057739"/>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800"/>
                </a:spcBef>
                <a:spcAft>
                  <a:spcPts val="0"/>
                </a:spcAft>
                <a:buNone/>
              </a:pPr>
              <a:r>
                <a:rPr lang="pt-br" sz="1000" b="1" dirty="0">
                  <a:solidFill>
                    <a:schemeClr val="dk2"/>
                  </a:solidFill>
                  <a:latin typeface="+mj-lt"/>
                  <a:ea typeface="Helvetica"/>
                  <a:cs typeface="Helvetica"/>
                  <a:sym typeface="Helvetica"/>
                </a:rPr>
                <a:t>Instruções</a:t>
              </a:r>
              <a:endParaRPr sz="1000" dirty="0">
                <a:solidFill>
                  <a:schemeClr val="dk2"/>
                </a:solidFill>
                <a:latin typeface="+mj-lt"/>
                <a:ea typeface="Helvetica"/>
                <a:cs typeface="Helvetica"/>
                <a:sym typeface="Helvetica"/>
              </a:endParaRPr>
            </a:p>
            <a:p>
              <a:pPr marL="457200" lvl="0" indent="-292100">
                <a:lnSpc>
                  <a:spcPct val="115000"/>
                </a:lnSpc>
                <a:buClr>
                  <a:schemeClr val="dk1"/>
                </a:buClr>
                <a:buSzPts val="1000"/>
                <a:buFont typeface="Helvetica"/>
                <a:buAutoNum type="arabicPeriod"/>
              </a:pPr>
              <a:r>
                <a:rPr lang="pt-br" sz="1000" dirty="0">
                  <a:solidFill>
                    <a:schemeClr val="dk1"/>
                  </a:solidFill>
                  <a:latin typeface="+mj-lt"/>
                  <a:ea typeface="Helvetica"/>
                  <a:cs typeface="Helvetica"/>
                  <a:sym typeface="Helvetica"/>
                </a:rPr>
                <a:t>Cuide para que os funcionários certos recebam e entendam o Treinamento sobre direitos e expectativas de uma auditoria.</a:t>
              </a:r>
            </a:p>
            <a:p>
              <a:pPr marL="457200" lvl="0" indent="-292100">
                <a:lnSpc>
                  <a:spcPct val="115000"/>
                </a:lnSpc>
                <a:buClr>
                  <a:schemeClr val="dk1"/>
                </a:buClr>
                <a:buSzPts val="1000"/>
                <a:buFont typeface="Helvetica"/>
                <a:buAutoNum type="arabicPeriod"/>
              </a:pPr>
              <a:r>
                <a:rPr lang="pt-br" sz="1000" dirty="0">
                  <a:solidFill>
                    <a:schemeClr val="dk1"/>
                  </a:solidFill>
                  <a:latin typeface="+mj-lt"/>
                  <a:ea typeface="Helvetica"/>
                  <a:cs typeface="Helvetica"/>
                  <a:sym typeface="Helvetica"/>
                </a:rPr>
                <a:t>Cuide para que todos os funcionários responsáveis por se corresponder com </a:t>
              </a:r>
              <a:br>
                <a:rPr lang="pt-BR" sz="1000" dirty="0">
                  <a:solidFill>
                    <a:schemeClr val="dk1"/>
                  </a:solidFill>
                  <a:latin typeface="+mj-lt"/>
                  <a:ea typeface="Helvetica"/>
                  <a:cs typeface="Helvetica"/>
                  <a:sym typeface="Helvetica"/>
                </a:rPr>
              </a:br>
              <a:r>
                <a:rPr lang="pt-br" sz="1000" dirty="0">
                  <a:solidFill>
                    <a:schemeClr val="dk1"/>
                  </a:solidFill>
                  <a:latin typeface="+mj-lt"/>
                  <a:ea typeface="Helvetica"/>
                  <a:cs typeface="Helvetica"/>
                  <a:sym typeface="Helvetica"/>
                </a:rPr>
                <a:t>os auditores e fornecer informações a eles estejam cientes de suas expectativas </a:t>
              </a:r>
              <a:br>
                <a:rPr lang="pt-BR" sz="1000" dirty="0">
                  <a:solidFill>
                    <a:schemeClr val="dk1"/>
                  </a:solidFill>
                  <a:latin typeface="+mj-lt"/>
                  <a:ea typeface="Helvetica"/>
                  <a:cs typeface="Helvetica"/>
                  <a:sym typeface="Helvetica"/>
                </a:rPr>
              </a:br>
              <a:r>
                <a:rPr lang="pt-br" sz="1000" dirty="0">
                  <a:solidFill>
                    <a:schemeClr val="dk1"/>
                  </a:solidFill>
                  <a:latin typeface="+mj-lt"/>
                  <a:ea typeface="Helvetica"/>
                  <a:cs typeface="Helvetica"/>
                  <a:sym typeface="Helvetica"/>
                </a:rPr>
                <a:t>quanto ao cumprimento das exigências da auditoria.</a:t>
              </a:r>
              <a:endParaRPr sz="1000" dirty="0">
                <a:solidFill>
                  <a:srgbClr val="34495E"/>
                </a:solidFill>
                <a:latin typeface="+mj-lt"/>
                <a:ea typeface="Helvetica"/>
                <a:cs typeface="Helvetica"/>
                <a:sym typeface="Helvetica"/>
              </a:endParaRPr>
            </a:p>
          </p:txBody>
        </p:sp>
      </p:grpSp>
      <p:grpSp>
        <p:nvGrpSpPr>
          <p:cNvPr id="3" name="Group 2">
            <a:extLst>
              <a:ext uri="{FF2B5EF4-FFF2-40B4-BE49-F238E27FC236}">
                <a16:creationId xmlns:a16="http://schemas.microsoft.com/office/drawing/2014/main" id="{249693B8-C943-4BA7-881B-F760FBCFF32C}"/>
              </a:ext>
            </a:extLst>
          </p:cNvPr>
          <p:cNvGrpSpPr/>
          <p:nvPr/>
        </p:nvGrpSpPr>
        <p:grpSpPr>
          <a:xfrm>
            <a:off x="426874" y="1612613"/>
            <a:ext cx="6139944" cy="888982"/>
            <a:chOff x="426874" y="1609692"/>
            <a:chExt cx="6139944" cy="888982"/>
          </a:xfrm>
        </p:grpSpPr>
        <p:pic>
          <p:nvPicPr>
            <p:cNvPr id="21" name="Picture 20">
              <a:extLst>
                <a:ext uri="{FF2B5EF4-FFF2-40B4-BE49-F238E27FC236}">
                  <a16:creationId xmlns:a16="http://schemas.microsoft.com/office/drawing/2014/main" id="{60EACF2E-9AD4-4A39-99AD-4291B644121D}"/>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26874" y="1749380"/>
              <a:ext cx="516425" cy="487859"/>
            </a:xfrm>
            <a:prstGeom prst="rect">
              <a:avLst/>
            </a:prstGeom>
          </p:spPr>
        </p:pic>
        <p:sp>
          <p:nvSpPr>
            <p:cNvPr id="207" name="Google Shape;207;p36"/>
            <p:cNvSpPr txBox="1"/>
            <p:nvPr/>
          </p:nvSpPr>
          <p:spPr>
            <a:xfrm>
              <a:off x="943300" y="1609692"/>
              <a:ext cx="5623518" cy="888982"/>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800"/>
                </a:spcBef>
                <a:spcAft>
                  <a:spcPts val="0"/>
                </a:spcAft>
                <a:buClr>
                  <a:schemeClr val="dk1"/>
                </a:buClr>
                <a:buSzPts val="1100"/>
                <a:buFont typeface="Arial"/>
                <a:buNone/>
              </a:pPr>
              <a:r>
                <a:rPr lang="pt-br" sz="1000" b="1" dirty="0">
                  <a:solidFill>
                    <a:schemeClr val="dk2"/>
                  </a:solidFill>
                  <a:latin typeface="+mj-lt"/>
                  <a:ea typeface="Helvetica"/>
                  <a:cs typeface="Helvetica"/>
                  <a:sym typeface="Helvetica"/>
                </a:rPr>
                <a:t>Como essa prática beneficia você?</a:t>
              </a:r>
              <a:endParaRPr sz="1000" b="1" dirty="0">
                <a:solidFill>
                  <a:schemeClr val="dk2"/>
                </a:solidFill>
                <a:latin typeface="+mj-lt"/>
                <a:ea typeface="Helvetica"/>
                <a:cs typeface="Helvetica"/>
                <a:sym typeface="Helvetica"/>
              </a:endParaRPr>
            </a:p>
            <a:p>
              <a:pPr lvl="0">
                <a:lnSpc>
                  <a:spcPct val="115000"/>
                </a:lnSpc>
                <a:buSzPts val="1100"/>
              </a:pPr>
              <a:r>
                <a:rPr lang="pt-br" sz="1000" dirty="0">
                  <a:solidFill>
                    <a:schemeClr val="dk1"/>
                  </a:solidFill>
                  <a:latin typeface="+mj-lt"/>
                  <a:ea typeface="Helvetica"/>
                  <a:cs typeface="Helvetica"/>
                  <a:sym typeface="Helvetica"/>
                </a:rPr>
                <a:t>Esse treinamento ajudará você a entender melhor o processo geral de auditoria, o que, por </a:t>
              </a:r>
              <a:br>
                <a:rPr lang="pt-BR" sz="1000" dirty="0">
                  <a:solidFill>
                    <a:schemeClr val="dk1"/>
                  </a:solidFill>
                  <a:latin typeface="+mj-lt"/>
                  <a:ea typeface="Helvetica"/>
                  <a:cs typeface="Helvetica"/>
                  <a:sym typeface="Helvetica"/>
                </a:rPr>
              </a:br>
              <a:r>
                <a:rPr lang="pt-br" sz="1000" dirty="0">
                  <a:solidFill>
                    <a:schemeClr val="dk1"/>
                  </a:solidFill>
                  <a:latin typeface="+mj-lt"/>
                  <a:ea typeface="Helvetica"/>
                  <a:cs typeface="Helvetica"/>
                  <a:sym typeface="Helvetica"/>
                </a:rPr>
                <a:t>sua vez, ajudará você a se preparar para uma auditoria bem-sucedida, permitirá o mínimo </a:t>
              </a:r>
              <a:br>
                <a:rPr lang="pt-BR" sz="1000" dirty="0">
                  <a:solidFill>
                    <a:schemeClr val="dk1"/>
                  </a:solidFill>
                  <a:latin typeface="+mj-lt"/>
                  <a:ea typeface="Helvetica"/>
                  <a:cs typeface="Helvetica"/>
                  <a:sym typeface="Helvetica"/>
                </a:rPr>
              </a:br>
              <a:r>
                <a:rPr lang="pt-br" sz="1000" dirty="0">
                  <a:solidFill>
                    <a:schemeClr val="dk1"/>
                  </a:solidFill>
                  <a:latin typeface="+mj-lt"/>
                  <a:ea typeface="Helvetica"/>
                  <a:cs typeface="Helvetica"/>
                  <a:sym typeface="Helvetica"/>
                </a:rPr>
                <a:t>de interrupção em seus negócios e melhorará seu relacionamento com os fabricantes. </a:t>
              </a:r>
            </a:p>
          </p:txBody>
        </p:sp>
      </p:grpSp>
      <p:grpSp>
        <p:nvGrpSpPr>
          <p:cNvPr id="5" name="Group 4">
            <a:extLst>
              <a:ext uri="{FF2B5EF4-FFF2-40B4-BE49-F238E27FC236}">
                <a16:creationId xmlns:a16="http://schemas.microsoft.com/office/drawing/2014/main" id="{06FA5808-9C9F-4C7B-80C8-EA2EACA5F0FF}"/>
              </a:ext>
            </a:extLst>
          </p:cNvPr>
          <p:cNvGrpSpPr/>
          <p:nvPr/>
        </p:nvGrpSpPr>
        <p:grpSpPr>
          <a:xfrm>
            <a:off x="426873" y="3743427"/>
            <a:ext cx="5398476" cy="771996"/>
            <a:chOff x="426873" y="3618469"/>
            <a:chExt cx="5398476" cy="771996"/>
          </a:xfrm>
        </p:grpSpPr>
        <p:pic>
          <p:nvPicPr>
            <p:cNvPr id="25" name="Picture 24" descr="Links/orange_icons.jpg">
              <a:extLst>
                <a:ext uri="{FF2B5EF4-FFF2-40B4-BE49-F238E27FC236}">
                  <a16:creationId xmlns:a16="http://schemas.microsoft.com/office/drawing/2014/main" id="{F1AF5F4E-3F8C-472B-A488-9D82733CEAA4}"/>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74187" r="-1358"/>
            <a:stretch/>
          </p:blipFill>
          <p:spPr bwMode="auto">
            <a:xfrm>
              <a:off x="426873" y="3704748"/>
              <a:ext cx="516425" cy="598525"/>
            </a:xfrm>
            <a:prstGeom prst="rect">
              <a:avLst/>
            </a:prstGeom>
            <a:noFill/>
            <a:ln>
              <a:noFill/>
            </a:ln>
            <a:extLst>
              <a:ext uri="{53640926-AAD7-44D8-BBD7-CCE9431645EC}">
                <a14:shadowObscured xmlns:a14="http://schemas.microsoft.com/office/drawing/2010/main"/>
              </a:ext>
            </a:extLst>
          </p:spPr>
        </p:pic>
        <p:sp>
          <p:nvSpPr>
            <p:cNvPr id="210" name="Google Shape;210;p36"/>
            <p:cNvSpPr txBox="1"/>
            <p:nvPr/>
          </p:nvSpPr>
          <p:spPr>
            <a:xfrm>
              <a:off x="1033425" y="3618469"/>
              <a:ext cx="4791924" cy="771996"/>
            </a:xfrm>
            <a:prstGeom prst="rect">
              <a:avLst/>
            </a:prstGeom>
            <a:noFill/>
            <a:ln>
              <a:noFill/>
            </a:ln>
          </p:spPr>
          <p:txBody>
            <a:bodyPr spcFirstLastPara="1" wrap="square" lIns="91425" tIns="45700" rIns="91425" bIns="45700" anchor="t" anchorCtr="0">
              <a:noAutofit/>
            </a:bodyPr>
            <a:lstStyle/>
            <a:p>
              <a:pPr marL="0" marR="0" lvl="0" indent="0" algn="l" rtl="0">
                <a:lnSpc>
                  <a:spcPct val="114000"/>
                </a:lnSpc>
                <a:spcBef>
                  <a:spcPts val="0"/>
                </a:spcBef>
                <a:spcAft>
                  <a:spcPts val="0"/>
                </a:spcAft>
                <a:buNone/>
              </a:pPr>
              <a:r>
                <a:rPr lang="pt-br" sz="1000" b="1" i="0" u="none" strike="noStrike" cap="none" dirty="0">
                  <a:solidFill>
                    <a:schemeClr val="dk2"/>
                  </a:solidFill>
                  <a:latin typeface="+mj-lt"/>
                  <a:ea typeface="Helvetica Neue"/>
                  <a:cs typeface="Helvetica Neue"/>
                  <a:sym typeface="Helvetica Neue"/>
                </a:rPr>
                <a:t>Outros documentos a considerar</a:t>
              </a:r>
              <a:endParaRPr sz="1000" b="0" i="0" u="none" strike="noStrike" cap="none" dirty="0">
                <a:solidFill>
                  <a:schemeClr val="dk2"/>
                </a:solidFill>
                <a:latin typeface="+mj-lt"/>
                <a:ea typeface="Cambria"/>
                <a:cs typeface="Cambria"/>
                <a:sym typeface="Cambria"/>
              </a:endParaRPr>
            </a:p>
            <a:p>
              <a:pPr marL="184150" marR="0" lvl="0" indent="-171450" algn="l" rtl="0">
                <a:lnSpc>
                  <a:spcPct val="114000"/>
                </a:lnSpc>
                <a:spcAft>
                  <a:spcPts val="0"/>
                </a:spcAft>
                <a:buClr>
                  <a:schemeClr val="bg2"/>
                </a:buClr>
                <a:buSzPct val="150000"/>
                <a:buFont typeface="Wingdings" panose="05000000000000000000" pitchFamily="2" charset="2"/>
                <a:buChar char=""/>
              </a:pPr>
              <a:r>
                <a:rPr lang="pt-br" sz="1000" dirty="0">
                  <a:solidFill>
                    <a:schemeClr val="dk1"/>
                  </a:solidFill>
                  <a:latin typeface="+mj-lt"/>
                  <a:ea typeface="Helvetica"/>
                  <a:cs typeface="Helvetica" panose="020B0604020202020204" pitchFamily="34" charset="0"/>
                  <a:sym typeface="Helvetica"/>
                </a:rPr>
                <a:t> Código de conduta</a:t>
              </a:r>
              <a:endParaRPr sz="1000" dirty="0">
                <a:solidFill>
                  <a:schemeClr val="dk1"/>
                </a:solidFill>
                <a:latin typeface="+mj-lt"/>
                <a:ea typeface="Helvetica"/>
                <a:cs typeface="Helvetica" panose="020B0604020202020204" pitchFamily="34" charset="0"/>
                <a:sym typeface="Helvetica"/>
              </a:endParaRPr>
            </a:p>
            <a:p>
              <a:pPr marL="184150" marR="0" lvl="0" indent="-171450" algn="l" rtl="0">
                <a:lnSpc>
                  <a:spcPct val="114000"/>
                </a:lnSpc>
                <a:spcAft>
                  <a:spcPts val="0"/>
                </a:spcAft>
                <a:buClr>
                  <a:schemeClr val="bg2"/>
                </a:buClr>
                <a:buSzPct val="150000"/>
                <a:buFont typeface="Wingdings" panose="05000000000000000000" pitchFamily="2" charset="2"/>
                <a:buChar char=""/>
              </a:pPr>
              <a:r>
                <a:rPr lang="pt-br" sz="1000" dirty="0">
                  <a:solidFill>
                    <a:schemeClr val="dk1"/>
                  </a:solidFill>
                  <a:latin typeface="+mj-lt"/>
                  <a:ea typeface="Helvetica Neue"/>
                  <a:cs typeface="Helvetica" panose="020B0604020202020204" pitchFamily="34" charset="0"/>
                  <a:sym typeface="Helvetica Neue"/>
                </a:rPr>
                <a:t> Orientações sobre livros e registros</a:t>
              </a:r>
            </a:p>
            <a:p>
              <a:pPr marL="184150" marR="0" lvl="0" indent="-171450" algn="l" rtl="0">
                <a:lnSpc>
                  <a:spcPct val="114000"/>
                </a:lnSpc>
                <a:spcAft>
                  <a:spcPts val="0"/>
                </a:spcAft>
                <a:buClr>
                  <a:schemeClr val="bg2"/>
                </a:buClr>
                <a:buSzPct val="150000"/>
                <a:buFont typeface="Wingdings" panose="05000000000000000000" pitchFamily="2" charset="2"/>
                <a:buChar char=""/>
              </a:pPr>
              <a:r>
                <a:rPr lang="pt-br" sz="1000" b="0" i="0" u="none" strike="noStrike" cap="none" dirty="0">
                  <a:solidFill>
                    <a:schemeClr val="dk1"/>
                  </a:solidFill>
                  <a:latin typeface="+mj-lt"/>
                  <a:ea typeface="Cambria"/>
                  <a:cs typeface="Helvetica" panose="020B0604020202020204" pitchFamily="34" charset="0"/>
                  <a:sym typeface="Helvetica Neue"/>
                </a:rPr>
                <a:t> Treinamento antissuborno e anticorrupção</a:t>
              </a:r>
              <a:endParaRPr sz="1200" b="0" i="0" u="none" strike="noStrike" cap="none" dirty="0">
                <a:solidFill>
                  <a:schemeClr val="dk1"/>
                </a:solidFill>
                <a:latin typeface="+mj-lt"/>
                <a:ea typeface="Cambria"/>
                <a:cs typeface="Helvetica" panose="020B0604020202020204" pitchFamily="34" charset="0"/>
                <a:sym typeface="Cambria"/>
              </a:endParaRPr>
            </a:p>
          </p:txBody>
        </p:sp>
      </p:grpSp>
      <p:sp>
        <p:nvSpPr>
          <p:cNvPr id="211" name="Google Shape;211;p36"/>
          <p:cNvSpPr/>
          <p:nvPr/>
        </p:nvSpPr>
        <p:spPr>
          <a:xfrm rot="5400000">
            <a:off x="4150804" y="-1573650"/>
            <a:ext cx="842400" cy="3989700"/>
          </a:xfrm>
          <a:prstGeom prst="homePlate">
            <a:avLst>
              <a:gd name="adj" fmla="val 50000"/>
            </a:avLst>
          </a:prstGeom>
          <a:solidFill>
            <a:srgbClr val="3449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dirty="0">
              <a:solidFill>
                <a:schemeClr val="lt1"/>
              </a:solidFill>
              <a:latin typeface="+mj-lt"/>
              <a:ea typeface="Calibri"/>
              <a:cs typeface="Calibri"/>
              <a:sym typeface="Calibri"/>
            </a:endParaRPr>
          </a:p>
        </p:txBody>
      </p:sp>
      <p:sp>
        <p:nvSpPr>
          <p:cNvPr id="212" name="Google Shape;212;p36"/>
          <p:cNvSpPr txBox="1"/>
          <p:nvPr/>
        </p:nvSpPr>
        <p:spPr>
          <a:xfrm>
            <a:off x="2014090" y="27007"/>
            <a:ext cx="5064300" cy="623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pt-br" sz="1500" b="1" dirty="0">
                <a:solidFill>
                  <a:srgbClr val="AACFD0"/>
                </a:solidFill>
                <a:latin typeface="+mj-lt"/>
                <a:ea typeface="Helvetica"/>
                <a:cs typeface="Helvetica"/>
                <a:sym typeface="Helvetica"/>
              </a:rPr>
              <a:t>Treinamento sobre direitos e expectativas</a:t>
            </a:r>
          </a:p>
          <a:p>
            <a:pPr marL="0" marR="0" lvl="0" indent="0" algn="ctr" rtl="0">
              <a:spcBef>
                <a:spcPts val="0"/>
              </a:spcBef>
              <a:spcAft>
                <a:spcPts val="0"/>
              </a:spcAft>
              <a:buNone/>
            </a:pPr>
            <a:r>
              <a:rPr lang="pt-br" sz="1500" b="1" dirty="0">
                <a:solidFill>
                  <a:srgbClr val="AACFD0"/>
                </a:solidFill>
                <a:latin typeface="+mj-lt"/>
                <a:ea typeface="Helvetica"/>
                <a:cs typeface="Helvetica"/>
                <a:sym typeface="Helvetica"/>
              </a:rPr>
              <a:t>de uma auditoria</a:t>
            </a:r>
            <a:endParaRPr sz="1500" b="1" dirty="0">
              <a:solidFill>
                <a:srgbClr val="AACFD0"/>
              </a:solidFill>
              <a:latin typeface="+mj-lt"/>
              <a:ea typeface="Helvetica"/>
              <a:cs typeface="Helvetica"/>
              <a:sym typeface="Helvetica"/>
            </a:endParaRPr>
          </a:p>
        </p:txBody>
      </p:sp>
      <p:pic>
        <p:nvPicPr>
          <p:cNvPr id="18" name="Picture 17">
            <a:extLst>
              <a:ext uri="{FF2B5EF4-FFF2-40B4-BE49-F238E27FC236}">
                <a16:creationId xmlns:a16="http://schemas.microsoft.com/office/drawing/2014/main" id="{446E34FB-C7CA-4433-9C88-A77B7C1A079E}"/>
              </a:ext>
            </a:extLst>
          </p:cNvPr>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6457950" y="959808"/>
            <a:ext cx="2695680" cy="2952277"/>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7"/>
          <p:cNvSpPr/>
          <p:nvPr/>
        </p:nvSpPr>
        <p:spPr>
          <a:xfrm>
            <a:off x="1" y="2433788"/>
            <a:ext cx="7159200" cy="2038800"/>
          </a:xfrm>
          <a:prstGeom prst="homePlate">
            <a:avLst>
              <a:gd name="adj" fmla="val 50000"/>
            </a:avLst>
          </a:prstGeom>
          <a:solidFill>
            <a:srgbClr val="3449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dirty="0">
              <a:solidFill>
                <a:schemeClr val="lt1"/>
              </a:solidFill>
              <a:latin typeface="Calibri"/>
              <a:ea typeface="Calibri"/>
              <a:cs typeface="Calibri"/>
              <a:sym typeface="Calibri"/>
            </a:endParaRPr>
          </a:p>
        </p:txBody>
      </p:sp>
      <p:sp>
        <p:nvSpPr>
          <p:cNvPr id="219" name="Google Shape;219;p37"/>
          <p:cNvSpPr/>
          <p:nvPr/>
        </p:nvSpPr>
        <p:spPr>
          <a:xfrm rot="10800000" flipH="1">
            <a:off x="5587539" y="2433865"/>
            <a:ext cx="1921200" cy="2038800"/>
          </a:xfrm>
          <a:prstGeom prst="chevron">
            <a:avLst>
              <a:gd name="adj" fmla="val 53827"/>
            </a:avLst>
          </a:prstGeom>
          <a:solidFill>
            <a:srgbClr val="AACFD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dirty="0">
              <a:solidFill>
                <a:schemeClr val="dk1"/>
              </a:solidFill>
              <a:latin typeface="Calibri"/>
              <a:ea typeface="Calibri"/>
              <a:cs typeface="Calibri"/>
              <a:sym typeface="Calibri"/>
            </a:endParaRPr>
          </a:p>
        </p:txBody>
      </p:sp>
      <p:sp>
        <p:nvSpPr>
          <p:cNvPr id="220" name="Google Shape;220;p37"/>
          <p:cNvSpPr/>
          <p:nvPr/>
        </p:nvSpPr>
        <p:spPr>
          <a:xfrm rot="10800000" flipH="1">
            <a:off x="6739438" y="2433865"/>
            <a:ext cx="1921200" cy="2038800"/>
          </a:xfrm>
          <a:prstGeom prst="chevron">
            <a:avLst>
              <a:gd name="adj" fmla="val 53827"/>
            </a:avLst>
          </a:prstGeom>
          <a:solidFill>
            <a:srgbClr val="5DA0A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dirty="0">
              <a:solidFill>
                <a:schemeClr val="dk1"/>
              </a:solidFill>
              <a:latin typeface="Calibri"/>
              <a:ea typeface="Calibri"/>
              <a:cs typeface="Calibri"/>
              <a:sym typeface="Calibri"/>
            </a:endParaRPr>
          </a:p>
        </p:txBody>
      </p:sp>
      <p:sp>
        <p:nvSpPr>
          <p:cNvPr id="221" name="Google Shape;221;p37"/>
          <p:cNvSpPr txBox="1"/>
          <p:nvPr/>
        </p:nvSpPr>
        <p:spPr>
          <a:xfrm>
            <a:off x="301030" y="3126752"/>
            <a:ext cx="6088869" cy="653100"/>
          </a:xfrm>
          <a:prstGeom prst="rect">
            <a:avLst/>
          </a:prstGeom>
          <a:noFill/>
          <a:ln>
            <a:noFill/>
          </a:ln>
        </p:spPr>
        <p:txBody>
          <a:bodyPr spcFirstLastPara="1" wrap="square" lIns="68575" tIns="34275" rIns="68575" bIns="34275" anchor="t" anchorCtr="0">
            <a:noAutofit/>
          </a:bodyPr>
          <a:lstStyle/>
          <a:p>
            <a:pPr lvl="0"/>
            <a:r>
              <a:rPr lang="pt-br" sz="2700" b="1" dirty="0">
                <a:solidFill>
                  <a:schemeClr val="lt1"/>
                </a:solidFill>
                <a:latin typeface="+mj-lt"/>
                <a:ea typeface="Helvetica Neue"/>
                <a:cs typeface="Helvetica Neue"/>
                <a:sym typeface="Helvetica Neue"/>
              </a:rPr>
              <a:t>Direitos e expectativas da auditoria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212;p36"/>
          <p:cNvSpPr txBox="1"/>
          <p:nvPr/>
        </p:nvSpPr>
        <p:spPr>
          <a:xfrm>
            <a:off x="2039850" y="34311"/>
            <a:ext cx="5064300" cy="623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pt-br" sz="1800" b="1" dirty="0">
                <a:solidFill>
                  <a:srgbClr val="AACFD0"/>
                </a:solidFill>
                <a:latin typeface="+mj-lt"/>
                <a:ea typeface="Helvetica"/>
                <a:cs typeface="Helvetica"/>
                <a:sym typeface="Helvetica"/>
              </a:rPr>
              <a:t>Introdução</a:t>
            </a:r>
            <a:endParaRPr sz="1800" b="1" dirty="0">
              <a:solidFill>
                <a:srgbClr val="AACFD0"/>
              </a:solidFill>
              <a:latin typeface="+mj-lt"/>
              <a:ea typeface="Helvetica"/>
              <a:cs typeface="Helvetica"/>
              <a:sym typeface="Helvetica"/>
            </a:endParaRPr>
          </a:p>
        </p:txBody>
      </p:sp>
      <p:sp>
        <p:nvSpPr>
          <p:cNvPr id="7" name="Google Shape;175;p26"/>
          <p:cNvSpPr txBox="1">
            <a:spLocks noGrp="1"/>
          </p:cNvSpPr>
          <p:nvPr>
            <p:ph type="body" idx="1"/>
          </p:nvPr>
        </p:nvSpPr>
        <p:spPr>
          <a:xfrm>
            <a:off x="237202" y="797599"/>
            <a:ext cx="8700979" cy="4253625"/>
          </a:xfrm>
          <a:prstGeom prst="rect">
            <a:avLst/>
          </a:prstGeom>
          <a:ln>
            <a:noFill/>
          </a:ln>
        </p:spPr>
        <p:txBody>
          <a:bodyPr spcFirstLastPara="1" wrap="square" lIns="68569" tIns="34275" rIns="68569" bIns="34275" anchor="t" anchorCtr="0">
            <a:noAutofit/>
          </a:bodyPr>
          <a:lstStyle/>
          <a:p>
            <a:pPr marL="0" indent="0">
              <a:lnSpc>
                <a:spcPct val="95000"/>
              </a:lnSpc>
              <a:spcBef>
                <a:spcPts val="0"/>
              </a:spcBef>
              <a:buSzPts val="1100"/>
              <a:buNone/>
            </a:pPr>
            <a:r>
              <a:rPr lang="pt-br" sz="1300" b="1" dirty="0">
                <a:solidFill>
                  <a:schemeClr val="bg2"/>
                </a:solidFill>
                <a:latin typeface="+mj-lt"/>
                <a:cs typeface="Helvetica" panose="020B0604020202020204" pitchFamily="34" charset="0"/>
              </a:rPr>
              <a:t>Por que estamos sendo alvo de uma auditoria? </a:t>
            </a:r>
            <a:endParaRPr sz="1300" b="1" dirty="0">
              <a:solidFill>
                <a:schemeClr val="bg2"/>
              </a:solidFill>
              <a:latin typeface="+mj-lt"/>
              <a:cs typeface="Helvetica" panose="020B0604020202020204" pitchFamily="34" charset="0"/>
            </a:endParaRPr>
          </a:p>
          <a:p>
            <a:pPr marL="342900" indent="0">
              <a:lnSpc>
                <a:spcPct val="95000"/>
              </a:lnSpc>
              <a:spcBef>
                <a:spcPts val="0"/>
              </a:spcBef>
              <a:buSzPts val="1100"/>
              <a:buNone/>
            </a:pPr>
            <a:r>
              <a:rPr lang="pt-br" sz="1100" dirty="0">
                <a:solidFill>
                  <a:srgbClr val="FF0000"/>
                </a:solidFill>
                <a:latin typeface="+mj-lt"/>
                <a:cs typeface="Helvetica" panose="020B0604020202020204" pitchFamily="34" charset="0"/>
              </a:rPr>
              <a:t>Os fornecedores </a:t>
            </a:r>
            <a:r>
              <a:rPr lang="pt-br" sz="1100" dirty="0">
                <a:solidFill>
                  <a:schemeClr val="bg2"/>
                </a:solidFill>
                <a:latin typeface="+mj-lt"/>
                <a:cs typeface="Helvetica" panose="020B0604020202020204" pitchFamily="34" charset="0"/>
              </a:rPr>
              <a:t>exercem direitos de auditoria para garantir a conformidade geral dos parceiros de negócios terceirizados e ajudar </a:t>
            </a:r>
            <a:br>
              <a:rPr lang="pt-br" sz="1100" dirty="0">
                <a:solidFill>
                  <a:schemeClr val="bg2"/>
                </a:solidFill>
                <a:latin typeface="+mj-lt"/>
                <a:cs typeface="Helvetica" panose="020B0604020202020204" pitchFamily="34" charset="0"/>
              </a:rPr>
            </a:br>
            <a:r>
              <a:rPr lang="pt-br" sz="1100" dirty="0">
                <a:solidFill>
                  <a:schemeClr val="bg2"/>
                </a:solidFill>
                <a:latin typeface="+mj-lt"/>
                <a:cs typeface="Helvetica" panose="020B0604020202020204" pitchFamily="34" charset="0"/>
              </a:rPr>
              <a:t>a identificar e mitigar riscos em potencial. Na maioria das vezes, as auditorias são conduzidas para ajudar a fomentar uma relação de trabalho melhor e mais eficiente entre a </a:t>
            </a:r>
            <a:r>
              <a:rPr lang="pt-br" sz="1100" dirty="0">
                <a:solidFill>
                  <a:srgbClr val="FF0000"/>
                </a:solidFill>
                <a:latin typeface="+mj-lt"/>
                <a:cs typeface="Helvetica" panose="020B0604020202020204" pitchFamily="34" charset="0"/>
              </a:rPr>
              <a:t>empresa</a:t>
            </a:r>
            <a:r>
              <a:rPr lang="pt-br" sz="1100" dirty="0">
                <a:solidFill>
                  <a:schemeClr val="bg2"/>
                </a:solidFill>
                <a:latin typeface="+mj-lt"/>
                <a:cs typeface="Helvetica" panose="020B0604020202020204" pitchFamily="34" charset="0"/>
              </a:rPr>
              <a:t> e os terceiros. </a:t>
            </a:r>
            <a:r>
              <a:rPr lang="pt-br" sz="1100" dirty="0">
                <a:solidFill>
                  <a:srgbClr val="FF0000"/>
                </a:solidFill>
                <a:latin typeface="+mj-lt"/>
                <a:cs typeface="Helvetica" panose="020B0604020202020204" pitchFamily="34" charset="0"/>
              </a:rPr>
              <a:t>Geralmente, os acordos entre distribuidores e fornecedores incluem uma clausula de “direitos de auditoria” que confirma o compromisso do distribuidor de cumprir com uma auditoria solicitada.</a:t>
            </a:r>
            <a:endParaRPr sz="1100" dirty="0">
              <a:solidFill>
                <a:srgbClr val="FF0000"/>
              </a:solidFill>
              <a:latin typeface="+mj-lt"/>
              <a:cs typeface="Helvetica" panose="020B0604020202020204" pitchFamily="34" charset="0"/>
            </a:endParaRPr>
          </a:p>
          <a:p>
            <a:pPr marL="0" indent="0">
              <a:lnSpc>
                <a:spcPct val="95000"/>
              </a:lnSpc>
              <a:spcBef>
                <a:spcPts val="300"/>
              </a:spcBef>
              <a:buSzPts val="1100"/>
              <a:buNone/>
            </a:pPr>
            <a:r>
              <a:rPr lang="pt-br" sz="1300" b="1" dirty="0">
                <a:solidFill>
                  <a:schemeClr val="bg2"/>
                </a:solidFill>
                <a:latin typeface="+mj-lt"/>
                <a:cs typeface="Helvetica" panose="020B0604020202020204" pitchFamily="34" charset="0"/>
              </a:rPr>
              <a:t>Qual é a finalidade de uma auditoria? </a:t>
            </a:r>
            <a:endParaRPr sz="1300" b="1" dirty="0">
              <a:solidFill>
                <a:schemeClr val="bg2"/>
              </a:solidFill>
              <a:latin typeface="+mj-lt"/>
              <a:cs typeface="Helvetica" panose="020B0604020202020204" pitchFamily="34" charset="0"/>
            </a:endParaRPr>
          </a:p>
          <a:p>
            <a:pPr marL="342900" indent="0">
              <a:lnSpc>
                <a:spcPct val="95000"/>
              </a:lnSpc>
              <a:spcBef>
                <a:spcPts val="0"/>
              </a:spcBef>
              <a:buSzPts val="1100"/>
              <a:buNone/>
            </a:pPr>
            <a:r>
              <a:rPr lang="pt-br" sz="1100" dirty="0">
                <a:solidFill>
                  <a:schemeClr val="bg2"/>
                </a:solidFill>
                <a:latin typeface="+mj-lt"/>
                <a:cs typeface="Helvetica" panose="020B0604020202020204" pitchFamily="34" charset="0"/>
              </a:rPr>
              <a:t>A finalidade de uma auditoria é </a:t>
            </a:r>
            <a:r>
              <a:rPr lang="pt-br" sz="1100" dirty="0">
                <a:solidFill>
                  <a:srgbClr val="FF0000"/>
                </a:solidFill>
                <a:latin typeface="+mj-lt"/>
                <a:cs typeface="Helvetica" panose="020B0604020202020204" pitchFamily="34" charset="0"/>
              </a:rPr>
              <a:t>para um fornecedor </a:t>
            </a:r>
            <a:r>
              <a:rPr lang="pt-br" sz="1100" dirty="0">
                <a:solidFill>
                  <a:schemeClr val="bg2"/>
                </a:solidFill>
                <a:latin typeface="+mj-lt"/>
                <a:cs typeface="Helvetica" panose="020B0604020202020204" pitchFamily="34" charset="0"/>
              </a:rPr>
              <a:t>avaliar e obter entendimento (por meio de consultas e análises de documentos e transações) de nossos programas, políticas e procedimentos de conformidade e controles internos sobre atividades que possam estar sujeitas a riscos de corrupção. Esse processo ajuda a assegurar que estejamos agindo com integridade, fazendo negócios de acordo com os contratos escritos e cumprindo a lei.</a:t>
            </a:r>
          </a:p>
          <a:p>
            <a:pPr marL="342900" indent="0">
              <a:lnSpc>
                <a:spcPct val="95000"/>
              </a:lnSpc>
              <a:spcBef>
                <a:spcPts val="0"/>
              </a:spcBef>
              <a:buSzPts val="1100"/>
              <a:buNone/>
            </a:pPr>
            <a:endParaRPr lang="pt-BR" sz="1100" b="1" dirty="0">
              <a:solidFill>
                <a:schemeClr val="bg2"/>
              </a:solidFill>
              <a:latin typeface="+mj-lt"/>
              <a:cs typeface="Helvetica" panose="020B0604020202020204" pitchFamily="34" charset="0"/>
            </a:endParaRPr>
          </a:p>
          <a:p>
            <a:pPr marL="342900" indent="0">
              <a:lnSpc>
                <a:spcPct val="95000"/>
              </a:lnSpc>
              <a:spcBef>
                <a:spcPts val="0"/>
              </a:spcBef>
              <a:buSzPts val="1100"/>
              <a:buNone/>
            </a:pPr>
            <a:r>
              <a:rPr lang="pt-BR" sz="1300" b="1" dirty="0">
                <a:solidFill>
                  <a:srgbClr val="FF0000"/>
                </a:solidFill>
                <a:latin typeface="+mj-lt"/>
                <a:cs typeface="Helvetica" panose="020B0604020202020204" pitchFamily="34" charset="0"/>
              </a:rPr>
              <a:t>Como nossos dados e informações serão usados? </a:t>
            </a:r>
          </a:p>
          <a:p>
            <a:pPr marL="342900" indent="0" algn="just">
              <a:lnSpc>
                <a:spcPct val="95000"/>
              </a:lnSpc>
              <a:spcBef>
                <a:spcPts val="0"/>
              </a:spcBef>
              <a:buSzPts val="1100"/>
              <a:buNone/>
            </a:pPr>
            <a:r>
              <a:rPr lang="pt-BR" sz="1100" dirty="0">
                <a:solidFill>
                  <a:srgbClr val="FF0000"/>
                </a:solidFill>
                <a:latin typeface="+mj-lt"/>
                <a:cs typeface="Helvetica" panose="020B0604020202020204" pitchFamily="34" charset="0"/>
              </a:rPr>
              <a:t>Normalmente, um fabricante realizará auditorias de terceiros por meio de grupos internos com experiência significativa nesses tipos de atividades ou auditores externos. Esses grupos internos provavelmente estão dentro das funções de Auditoria Interna ou de Compliance do fabricante. Equipes de auditoria como essas são provavelmente muito experientes em lidar com informações e dados confidenciais de terceiros. Você pode esperar que eles se comportem profissionalmente e compartilhem apenas seus dados ou informações necessarias. Os dados e informações coletados para fins de auditoria não serão compartilhados com os stakeholders comerciais por outras razões além de comunicar resultados da auditoria.</a:t>
            </a:r>
          </a:p>
          <a:p>
            <a:pPr marL="342900" indent="0">
              <a:lnSpc>
                <a:spcPct val="95000"/>
              </a:lnSpc>
              <a:spcBef>
                <a:spcPts val="0"/>
              </a:spcBef>
              <a:buSzPts val="1100"/>
              <a:buNone/>
            </a:pPr>
            <a:endParaRPr lang="pt-BR" sz="1100" b="1" dirty="0">
              <a:solidFill>
                <a:schemeClr val="bg2"/>
              </a:solidFill>
              <a:latin typeface="+mj-lt"/>
              <a:cs typeface="Helvetica" panose="020B0604020202020204" pitchFamily="34" charset="0"/>
            </a:endParaRPr>
          </a:p>
        </p:txBody>
      </p:sp>
      <p:sp>
        <p:nvSpPr>
          <p:cNvPr id="10" name="TextBox 9"/>
          <p:cNvSpPr txBox="1"/>
          <p:nvPr/>
        </p:nvSpPr>
        <p:spPr>
          <a:xfrm>
            <a:off x="1572338" y="113408"/>
            <a:ext cx="467512" cy="307777"/>
          </a:xfrm>
          <a:prstGeom prst="rect">
            <a:avLst/>
          </a:prstGeom>
          <a:noFill/>
        </p:spPr>
        <p:txBody>
          <a:bodyPr wrap="square" rtlCol="0">
            <a:spAutoFit/>
          </a:bodyPr>
          <a:lstStyle/>
          <a:p>
            <a:endParaRPr lang="en-US" dirty="0">
              <a:latin typeface="+mj-lt"/>
            </a:endParaRPr>
          </a:p>
        </p:txBody>
      </p:sp>
      <p:sp>
        <p:nvSpPr>
          <p:cNvPr id="11" name="TextBox 10"/>
          <p:cNvSpPr txBox="1"/>
          <p:nvPr/>
        </p:nvSpPr>
        <p:spPr>
          <a:xfrm>
            <a:off x="942942" y="0"/>
            <a:ext cx="467512" cy="769441"/>
          </a:xfrm>
          <a:prstGeom prst="rect">
            <a:avLst/>
          </a:prstGeom>
          <a:noFill/>
        </p:spPr>
        <p:txBody>
          <a:bodyPr wrap="square" rtlCol="0">
            <a:spAutoFit/>
            <a:scene3d>
              <a:camera prst="orthographicFront">
                <a:rot lat="0" lon="0" rev="1800000"/>
              </a:camera>
              <a:lightRig rig="threePt" dir="t"/>
            </a:scene3d>
          </a:bodyPr>
          <a:lstStyle/>
          <a:p>
            <a:r>
              <a:rPr lang="pt-br" sz="4400" b="1" spc="50" dirty="0">
                <a:ln w="0"/>
                <a:solidFill>
                  <a:schemeClr val="bg2"/>
                </a:solidFill>
                <a:effectLst>
                  <a:innerShdw blurRad="63500" dist="50800" dir="13500000">
                    <a:srgbClr val="000000">
                      <a:alpha val="50000"/>
                    </a:srgbClr>
                  </a:innerShdw>
                </a:effectLst>
                <a:latin typeface="+mj-lt"/>
              </a:rPr>
              <a:t>?</a:t>
            </a:r>
          </a:p>
        </p:txBody>
      </p:sp>
      <p:sp>
        <p:nvSpPr>
          <p:cNvPr id="12" name="TextBox 11"/>
          <p:cNvSpPr txBox="1"/>
          <p:nvPr/>
        </p:nvSpPr>
        <p:spPr>
          <a:xfrm>
            <a:off x="1498324" y="19443"/>
            <a:ext cx="453656" cy="707886"/>
          </a:xfrm>
          <a:prstGeom prst="rect">
            <a:avLst/>
          </a:prstGeom>
          <a:noFill/>
        </p:spPr>
        <p:txBody>
          <a:bodyPr wrap="square" rtlCol="0">
            <a:spAutoFit/>
            <a:scene3d>
              <a:camera prst="orthographicFront">
                <a:rot lat="0" lon="0" rev="21000000"/>
              </a:camera>
              <a:lightRig rig="threePt" dir="t"/>
            </a:scene3d>
          </a:bodyPr>
          <a:lstStyle/>
          <a:p>
            <a:r>
              <a:rPr lang="pt-br" sz="4000" dirty="0">
                <a:solidFill>
                  <a:schemeClr val="accent5">
                    <a:lumMod val="75000"/>
                  </a:schemeClr>
                </a:solidFill>
                <a:latin typeface="+mj-lt"/>
                <a:cs typeface="Helvetica" panose="020B0604020202020204" pitchFamily="34" charset="0"/>
              </a:rPr>
              <a:t>?</a:t>
            </a:r>
          </a:p>
        </p:txBody>
      </p:sp>
      <p:sp>
        <p:nvSpPr>
          <p:cNvPr id="13" name="TextBox 12"/>
          <p:cNvSpPr txBox="1"/>
          <p:nvPr/>
        </p:nvSpPr>
        <p:spPr>
          <a:xfrm>
            <a:off x="8432101" y="92276"/>
            <a:ext cx="453656" cy="769441"/>
          </a:xfrm>
          <a:prstGeom prst="rect">
            <a:avLst/>
          </a:prstGeom>
          <a:noFill/>
        </p:spPr>
        <p:txBody>
          <a:bodyPr wrap="square" rtlCol="0">
            <a:spAutoFit/>
            <a:scene3d>
              <a:camera prst="orthographicFront">
                <a:rot lat="0" lon="0" rev="21000000"/>
              </a:camera>
              <a:lightRig rig="threePt" dir="t"/>
            </a:scene3d>
          </a:bodyPr>
          <a:lstStyle/>
          <a:p>
            <a:r>
              <a:rPr lang="pt-br" sz="4400" dirty="0">
                <a:latin typeface="+mj-lt"/>
              </a:rPr>
              <a:t>?</a:t>
            </a:r>
          </a:p>
        </p:txBody>
      </p:sp>
      <p:sp>
        <p:nvSpPr>
          <p:cNvPr id="14" name="TextBox 13"/>
          <p:cNvSpPr txBox="1"/>
          <p:nvPr/>
        </p:nvSpPr>
        <p:spPr>
          <a:xfrm>
            <a:off x="7399733" y="205696"/>
            <a:ext cx="466741" cy="553998"/>
          </a:xfrm>
          <a:prstGeom prst="rect">
            <a:avLst/>
          </a:prstGeom>
          <a:noFill/>
        </p:spPr>
        <p:txBody>
          <a:bodyPr wrap="square" rtlCol="0">
            <a:spAutoFit/>
            <a:scene3d>
              <a:camera prst="orthographicFront">
                <a:rot lat="0" lon="0" rev="21000000"/>
              </a:camera>
              <a:lightRig rig="threePt" dir="t"/>
            </a:scene3d>
          </a:bodyPr>
          <a:lstStyle/>
          <a:p>
            <a:r>
              <a:rPr lang="pt-br" sz="3000" dirty="0">
                <a:latin typeface="+mj-lt"/>
              </a:rPr>
              <a:t>?</a:t>
            </a:r>
          </a:p>
        </p:txBody>
      </p:sp>
      <p:sp>
        <p:nvSpPr>
          <p:cNvPr id="15" name="TextBox 14"/>
          <p:cNvSpPr txBox="1"/>
          <p:nvPr/>
        </p:nvSpPr>
        <p:spPr>
          <a:xfrm>
            <a:off x="1977031" y="24904"/>
            <a:ext cx="397250" cy="707886"/>
          </a:xfrm>
          <a:prstGeom prst="rect">
            <a:avLst/>
          </a:prstGeom>
          <a:noFill/>
        </p:spPr>
        <p:txBody>
          <a:bodyPr wrap="square" rtlCol="0">
            <a:spAutoFit/>
            <a:scene3d>
              <a:camera prst="orthographicFront">
                <a:rot lat="0" lon="0" rev="1200000"/>
              </a:camera>
              <a:lightRig rig="threePt" dir="t">
                <a:rot lat="0" lon="0" rev="0"/>
              </a:lightRig>
            </a:scene3d>
            <a:sp3d>
              <a:bevelT w="12700"/>
            </a:sp3d>
          </a:bodyPr>
          <a:lstStyle/>
          <a:p>
            <a:r>
              <a:rPr lang="pt-br" sz="4000" dirty="0">
                <a:effectLst>
                  <a:innerShdw blurRad="215900" dist="279400" dir="13500000">
                    <a:schemeClr val="accent5">
                      <a:alpha val="60000"/>
                    </a:schemeClr>
                  </a:innerShdw>
                </a:effectLst>
                <a:latin typeface="+mj-lt"/>
                <a:cs typeface="Helvetica" panose="020B0604020202020204" pitchFamily="34" charset="0"/>
              </a:rPr>
              <a:t>?</a:t>
            </a:r>
          </a:p>
        </p:txBody>
      </p:sp>
      <p:sp>
        <p:nvSpPr>
          <p:cNvPr id="17" name="TextBox 16"/>
          <p:cNvSpPr txBox="1"/>
          <p:nvPr/>
        </p:nvSpPr>
        <p:spPr>
          <a:xfrm>
            <a:off x="6650494" y="-181134"/>
            <a:ext cx="453656" cy="1200329"/>
          </a:xfrm>
          <a:prstGeom prst="rect">
            <a:avLst/>
          </a:prstGeom>
          <a:noFill/>
        </p:spPr>
        <p:txBody>
          <a:bodyPr wrap="square" rtlCol="0">
            <a:spAutoFit/>
            <a:scene3d>
              <a:camera prst="orthographicFront">
                <a:rot lat="0" lon="0" rev="1200000"/>
              </a:camera>
              <a:lightRig rig="threePt" dir="t"/>
            </a:scene3d>
          </a:bodyPr>
          <a:lstStyle/>
          <a:p>
            <a:r>
              <a:rPr lang="pt-br" sz="7200" b="1" dirty="0">
                <a:solidFill>
                  <a:srgbClr val="AACFD0"/>
                </a:solidFill>
                <a:latin typeface="+mj-lt"/>
                <a:ea typeface="Helvetica"/>
                <a:cs typeface="Helvetica"/>
              </a:rPr>
              <a:t>?</a:t>
            </a:r>
          </a:p>
        </p:txBody>
      </p:sp>
      <p:sp>
        <p:nvSpPr>
          <p:cNvPr id="18" name="TextBox 17"/>
          <p:cNvSpPr txBox="1"/>
          <p:nvPr/>
        </p:nvSpPr>
        <p:spPr>
          <a:xfrm>
            <a:off x="7899068" y="46247"/>
            <a:ext cx="453656" cy="707886"/>
          </a:xfrm>
          <a:prstGeom prst="rect">
            <a:avLst/>
          </a:prstGeom>
          <a:noFill/>
        </p:spPr>
        <p:txBody>
          <a:bodyPr wrap="square" rtlCol="0">
            <a:spAutoFit/>
          </a:bodyPr>
          <a:lstStyle/>
          <a:p>
            <a:r>
              <a:rPr lang="pt-br" sz="4000" dirty="0">
                <a:solidFill>
                  <a:schemeClr val="accent5">
                    <a:lumMod val="75000"/>
                  </a:schemeClr>
                </a:solidFill>
                <a:latin typeface="+mj-lt"/>
                <a:cs typeface="Helvetica" panose="020B0604020202020204" pitchFamily="34" charset="0"/>
              </a:rPr>
              <a:t>?</a:t>
            </a:r>
          </a:p>
        </p:txBody>
      </p:sp>
      <p:sp>
        <p:nvSpPr>
          <p:cNvPr id="19" name="TextBox 18"/>
          <p:cNvSpPr txBox="1"/>
          <p:nvPr/>
        </p:nvSpPr>
        <p:spPr>
          <a:xfrm>
            <a:off x="207559" y="-180177"/>
            <a:ext cx="453656" cy="1200329"/>
          </a:xfrm>
          <a:prstGeom prst="rect">
            <a:avLst/>
          </a:prstGeom>
          <a:noFill/>
        </p:spPr>
        <p:txBody>
          <a:bodyPr wrap="square" rtlCol="0">
            <a:spAutoFit/>
            <a:scene3d>
              <a:camera prst="orthographicFront">
                <a:rot lat="0" lon="0" rev="20400000"/>
              </a:camera>
              <a:lightRig rig="threePt" dir="t"/>
            </a:scene3d>
          </a:bodyPr>
          <a:lstStyle/>
          <a:p>
            <a:r>
              <a:rPr lang="pt-br" sz="7200" b="1" dirty="0">
                <a:solidFill>
                  <a:srgbClr val="AACFD0"/>
                </a:solidFill>
                <a:latin typeface="+mj-lt"/>
                <a:ea typeface="Helvetica"/>
                <a:cs typeface="Helvetica"/>
              </a:rPr>
              <a:t>?</a:t>
            </a:r>
          </a:p>
        </p:txBody>
      </p:sp>
    </p:spTree>
    <p:extLst>
      <p:ext uri="{BB962C8B-B14F-4D97-AF65-F5344CB8AC3E}">
        <p14:creationId xmlns:p14="http://schemas.microsoft.com/office/powerpoint/2010/main" val="2696970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212;p36"/>
          <p:cNvSpPr txBox="1"/>
          <p:nvPr/>
        </p:nvSpPr>
        <p:spPr>
          <a:xfrm>
            <a:off x="2039850" y="34311"/>
            <a:ext cx="5064300" cy="623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pt-br" sz="1800" b="1" dirty="0">
                <a:solidFill>
                  <a:srgbClr val="AACFD0"/>
                </a:solidFill>
                <a:latin typeface="+mj-lt"/>
                <a:ea typeface="Helvetica"/>
                <a:cs typeface="Helvetica"/>
                <a:sym typeface="Helvetica"/>
              </a:rPr>
              <a:t>Introdução</a:t>
            </a:r>
            <a:endParaRPr sz="1800" b="1" dirty="0">
              <a:solidFill>
                <a:srgbClr val="AACFD0"/>
              </a:solidFill>
              <a:latin typeface="+mj-lt"/>
              <a:ea typeface="Helvetica"/>
              <a:cs typeface="Helvetica"/>
              <a:sym typeface="Helvetica"/>
            </a:endParaRPr>
          </a:p>
        </p:txBody>
      </p:sp>
      <p:sp>
        <p:nvSpPr>
          <p:cNvPr id="7" name="Google Shape;175;p26"/>
          <p:cNvSpPr txBox="1">
            <a:spLocks noGrp="1"/>
          </p:cNvSpPr>
          <p:nvPr>
            <p:ph type="body" idx="1"/>
          </p:nvPr>
        </p:nvSpPr>
        <p:spPr>
          <a:xfrm>
            <a:off x="221510" y="787146"/>
            <a:ext cx="8700979" cy="4253625"/>
          </a:xfrm>
          <a:prstGeom prst="rect">
            <a:avLst/>
          </a:prstGeom>
          <a:ln>
            <a:noFill/>
          </a:ln>
        </p:spPr>
        <p:txBody>
          <a:bodyPr spcFirstLastPara="1" wrap="square" lIns="68569" tIns="34275" rIns="68569" bIns="34275" anchor="t" anchorCtr="0">
            <a:noAutofit/>
          </a:bodyPr>
          <a:lstStyle/>
          <a:p>
            <a:pPr marL="0" indent="0">
              <a:lnSpc>
                <a:spcPct val="95000"/>
              </a:lnSpc>
              <a:spcBef>
                <a:spcPts val="300"/>
              </a:spcBef>
              <a:buSzPts val="1100"/>
              <a:buNone/>
            </a:pPr>
            <a:r>
              <a:rPr lang="pt-br" sz="1300" b="1" dirty="0">
                <a:solidFill>
                  <a:schemeClr val="bg2"/>
                </a:solidFill>
                <a:latin typeface="+mj-lt"/>
                <a:cs typeface="Helvetica" panose="020B0604020202020204" pitchFamily="34" charset="0"/>
              </a:rPr>
              <a:t>Quais são os objetivos de uma auditoria? </a:t>
            </a:r>
            <a:endParaRPr sz="1300" b="1" dirty="0">
              <a:solidFill>
                <a:schemeClr val="bg2"/>
              </a:solidFill>
              <a:latin typeface="+mj-lt"/>
              <a:cs typeface="Helvetica" panose="020B0604020202020204" pitchFamily="34" charset="0"/>
            </a:endParaRPr>
          </a:p>
          <a:p>
            <a:pPr marL="342900" indent="0">
              <a:lnSpc>
                <a:spcPct val="95000"/>
              </a:lnSpc>
              <a:spcBef>
                <a:spcPts val="0"/>
              </a:spcBef>
              <a:buSzPts val="1100"/>
              <a:buNone/>
            </a:pPr>
            <a:r>
              <a:rPr lang="pt-br" sz="1100" dirty="0">
                <a:solidFill>
                  <a:schemeClr val="bg2"/>
                </a:solidFill>
                <a:latin typeface="+mj-lt"/>
                <a:cs typeface="Helvetica" panose="020B0604020202020204" pitchFamily="34" charset="0"/>
              </a:rPr>
              <a:t>1. Garantir o cumprimento de leis e regulamentações antissuborno e anticorrupção ("ABAC"), que incluem as seguintes áreas </a:t>
            </a:r>
            <a:br>
              <a:rPr lang="pt-br" sz="1100" dirty="0">
                <a:solidFill>
                  <a:schemeClr val="bg2"/>
                </a:solidFill>
                <a:latin typeface="+mj-lt"/>
                <a:cs typeface="Helvetica" panose="020B0604020202020204" pitchFamily="34" charset="0"/>
              </a:rPr>
            </a:br>
            <a:r>
              <a:rPr lang="pt-br" sz="1100" dirty="0">
                <a:solidFill>
                  <a:schemeClr val="bg2"/>
                </a:solidFill>
                <a:latin typeface="+mj-lt"/>
                <a:cs typeface="Helvetica" panose="020B0604020202020204" pitchFamily="34" charset="0"/>
              </a:rPr>
              <a:t>de foco:</a:t>
            </a:r>
            <a:endParaRPr sz="1100" dirty="0">
              <a:solidFill>
                <a:schemeClr val="bg2"/>
              </a:solidFill>
              <a:latin typeface="+mj-lt"/>
              <a:cs typeface="Helvetica" panose="020B0604020202020204" pitchFamily="34" charset="0"/>
            </a:endParaRPr>
          </a:p>
          <a:p>
            <a:pPr marL="1028700" indent="-238125">
              <a:lnSpc>
                <a:spcPct val="95000"/>
              </a:lnSpc>
              <a:spcBef>
                <a:spcPts val="0"/>
              </a:spcBef>
              <a:buClr>
                <a:schemeClr val="bg2"/>
              </a:buClr>
            </a:pPr>
            <a:r>
              <a:rPr lang="pt-br" sz="1100" dirty="0">
                <a:solidFill>
                  <a:srgbClr val="FF0000"/>
                </a:solidFill>
                <a:latin typeface="+mj-lt"/>
                <a:cs typeface="Helvetica" panose="020B0604020202020204" pitchFamily="34" charset="0"/>
              </a:rPr>
              <a:t>Os</a:t>
            </a:r>
            <a:r>
              <a:rPr lang="pt-br" sz="1100" dirty="0">
                <a:solidFill>
                  <a:schemeClr val="bg2"/>
                </a:solidFill>
                <a:latin typeface="+mj-lt"/>
                <a:cs typeface="Helvetica" panose="020B0604020202020204" pitchFamily="34" charset="0"/>
              </a:rPr>
              <a:t> tipos de transações financeiras e as atividades relacionadas à conformidade.</a:t>
            </a:r>
          </a:p>
          <a:p>
            <a:pPr marL="1028700" indent="-238125">
              <a:lnSpc>
                <a:spcPct val="95000"/>
              </a:lnSpc>
              <a:spcBef>
                <a:spcPts val="0"/>
              </a:spcBef>
              <a:buClr>
                <a:schemeClr val="bg2"/>
              </a:buClr>
            </a:pPr>
            <a:r>
              <a:rPr lang="pt-br" sz="1100" dirty="0">
                <a:solidFill>
                  <a:schemeClr val="bg2"/>
                </a:solidFill>
                <a:latin typeface="+mj-lt"/>
                <a:cs typeface="Helvetica" panose="020B0604020202020204" pitchFamily="34" charset="0"/>
              </a:rPr>
              <a:t>Livros e registros precisos e completos.</a:t>
            </a:r>
            <a:endParaRPr sz="1100" dirty="0">
              <a:solidFill>
                <a:schemeClr val="bg2"/>
              </a:solidFill>
              <a:latin typeface="+mj-lt"/>
              <a:cs typeface="Helvetica" panose="020B0604020202020204" pitchFamily="34" charset="0"/>
            </a:endParaRPr>
          </a:p>
          <a:p>
            <a:pPr marL="1028700" indent="-238125">
              <a:lnSpc>
                <a:spcPct val="95000"/>
              </a:lnSpc>
              <a:spcBef>
                <a:spcPts val="0"/>
              </a:spcBef>
              <a:spcAft>
                <a:spcPts val="300"/>
              </a:spcAft>
              <a:buClr>
                <a:schemeClr val="bg2"/>
              </a:buClr>
            </a:pPr>
            <a:r>
              <a:rPr lang="pt-br" sz="1100" dirty="0">
                <a:solidFill>
                  <a:schemeClr val="bg2"/>
                </a:solidFill>
                <a:latin typeface="+mj-lt"/>
                <a:cs typeface="Helvetica" panose="020B0604020202020204" pitchFamily="34" charset="0"/>
              </a:rPr>
              <a:t>Controles internos e governança apropriados.</a:t>
            </a:r>
            <a:endParaRPr sz="1100" dirty="0">
              <a:solidFill>
                <a:schemeClr val="bg2"/>
              </a:solidFill>
              <a:latin typeface="+mj-lt"/>
              <a:cs typeface="Helvetica" panose="020B0604020202020204" pitchFamily="34" charset="0"/>
            </a:endParaRPr>
          </a:p>
          <a:p>
            <a:pPr marL="342900" indent="0">
              <a:lnSpc>
                <a:spcPct val="95000"/>
              </a:lnSpc>
              <a:spcBef>
                <a:spcPts val="0"/>
              </a:spcBef>
              <a:buNone/>
            </a:pPr>
            <a:r>
              <a:rPr lang="pt-br" sz="1100" dirty="0">
                <a:solidFill>
                  <a:schemeClr val="bg2"/>
                </a:solidFill>
                <a:latin typeface="+mj-lt"/>
                <a:cs typeface="Helvetica" panose="020B0604020202020204" pitchFamily="34" charset="0"/>
              </a:rPr>
              <a:t>2. Ajudar a identificar</a:t>
            </a:r>
            <a:endParaRPr sz="1100" dirty="0">
              <a:solidFill>
                <a:schemeClr val="bg2"/>
              </a:solidFill>
              <a:latin typeface="+mj-lt"/>
              <a:cs typeface="Helvetica" panose="020B0604020202020204" pitchFamily="34" charset="0"/>
            </a:endParaRPr>
          </a:p>
          <a:p>
            <a:pPr marL="1028700" indent="-238125">
              <a:lnSpc>
                <a:spcPct val="95000"/>
              </a:lnSpc>
              <a:spcBef>
                <a:spcPts val="0"/>
              </a:spcBef>
              <a:buClr>
                <a:srgbClr val="000000"/>
              </a:buClr>
            </a:pPr>
            <a:r>
              <a:rPr lang="pt-br" sz="1100" dirty="0">
                <a:solidFill>
                  <a:schemeClr val="bg2"/>
                </a:solidFill>
                <a:latin typeface="+mj-lt"/>
                <a:cs typeface="Helvetica" panose="020B0604020202020204" pitchFamily="34" charset="0"/>
              </a:rPr>
              <a:t>Fatores de risco.</a:t>
            </a:r>
            <a:endParaRPr sz="1100" dirty="0">
              <a:solidFill>
                <a:schemeClr val="bg2"/>
              </a:solidFill>
              <a:latin typeface="+mj-lt"/>
              <a:cs typeface="Helvetica" panose="020B0604020202020204" pitchFamily="34" charset="0"/>
            </a:endParaRPr>
          </a:p>
          <a:p>
            <a:pPr marL="1028700" indent="-238125">
              <a:lnSpc>
                <a:spcPct val="95000"/>
              </a:lnSpc>
              <a:spcBef>
                <a:spcPts val="0"/>
              </a:spcBef>
              <a:spcAft>
                <a:spcPts val="300"/>
              </a:spcAft>
              <a:buClr>
                <a:srgbClr val="000000"/>
              </a:buClr>
            </a:pPr>
            <a:r>
              <a:rPr lang="pt-br" sz="1100" dirty="0">
                <a:solidFill>
                  <a:schemeClr val="bg2"/>
                </a:solidFill>
                <a:latin typeface="+mj-lt"/>
                <a:cs typeface="Helvetica" panose="020B0604020202020204" pitchFamily="34" charset="0"/>
              </a:rPr>
              <a:t>Áreas potenciais para melhoria.</a:t>
            </a:r>
            <a:endParaRPr lang="pt-BR" sz="1100" dirty="0">
              <a:solidFill>
                <a:schemeClr val="bg2"/>
              </a:solidFill>
              <a:latin typeface="+mj-lt"/>
              <a:cs typeface="Helvetica" panose="020B0604020202020204" pitchFamily="34" charset="0"/>
            </a:endParaRPr>
          </a:p>
          <a:p>
            <a:pPr marL="0" indent="0">
              <a:lnSpc>
                <a:spcPct val="95000"/>
              </a:lnSpc>
              <a:spcBef>
                <a:spcPts val="300"/>
              </a:spcBef>
              <a:buSzPts val="1100"/>
              <a:buNone/>
            </a:pPr>
            <a:r>
              <a:rPr lang="pt-BR" sz="1300" b="1" dirty="0">
                <a:solidFill>
                  <a:schemeClr val="bg2"/>
                </a:solidFill>
                <a:latin typeface="+mj-lt"/>
                <a:cs typeface="Helvetica" panose="020B0604020202020204" pitchFamily="34" charset="0"/>
              </a:rPr>
              <a:t>Quais são os benefícios de uma auditoria? </a:t>
            </a:r>
            <a:endParaRPr lang="pt-BR" sz="1300" b="1" dirty="0">
              <a:solidFill>
                <a:schemeClr val="bg2"/>
              </a:solidFill>
              <a:latin typeface="+mj-lt"/>
              <a:cs typeface="Helvetica" panose="020B0604020202020204" pitchFamily="34" charset="0"/>
              <a:sym typeface="Arial"/>
            </a:endParaRPr>
          </a:p>
          <a:p>
            <a:pPr marL="342900" indent="0">
              <a:lnSpc>
                <a:spcPct val="95000"/>
              </a:lnSpc>
              <a:spcBef>
                <a:spcPts val="0"/>
              </a:spcBef>
              <a:buSzPts val="1100"/>
              <a:buNone/>
            </a:pPr>
            <a:r>
              <a:rPr lang="pt-BR" sz="1100" dirty="0">
                <a:solidFill>
                  <a:schemeClr val="bg2"/>
                </a:solidFill>
                <a:latin typeface="+mj-lt"/>
                <a:cs typeface="Helvetica" panose="020B0604020202020204" pitchFamily="34" charset="0"/>
              </a:rPr>
              <a:t>As auditorias ajudam a identificar potenciais problema</a:t>
            </a:r>
            <a:r>
              <a:rPr lang="pt-BR" sz="1100" dirty="0">
                <a:solidFill>
                  <a:srgbClr val="FF0000"/>
                </a:solidFill>
                <a:latin typeface="+mj-lt"/>
                <a:cs typeface="Helvetica" panose="020B0604020202020204" pitchFamily="34" charset="0"/>
              </a:rPr>
              <a:t>s</a:t>
            </a:r>
            <a:r>
              <a:rPr lang="pt-BR" sz="1100" dirty="0">
                <a:solidFill>
                  <a:schemeClr val="bg2"/>
                </a:solidFill>
                <a:latin typeface="+mj-lt"/>
                <a:cs typeface="Helvetica" panose="020B0604020202020204" pitchFamily="34" charset="0"/>
              </a:rPr>
              <a:t> ou áreas de risco que podemos remediar e/ou melhorar. Ao fim da auditoria, receberemos recomendações para melhoria das nossas funções comerciais e programa de conformidade, o que possibilitará que ampliemos os negócios e reduzamos os riscos. A auditoria também pode ajudar a abrir outro canal de comunicação com nossos fabricantes e a melhorar nosso relacionamento com esses importantes parceiros comerciais. </a:t>
            </a:r>
          </a:p>
        </p:txBody>
      </p:sp>
      <p:sp>
        <p:nvSpPr>
          <p:cNvPr id="10" name="TextBox 9"/>
          <p:cNvSpPr txBox="1"/>
          <p:nvPr/>
        </p:nvSpPr>
        <p:spPr>
          <a:xfrm>
            <a:off x="1572338" y="113408"/>
            <a:ext cx="467512" cy="307777"/>
          </a:xfrm>
          <a:prstGeom prst="rect">
            <a:avLst/>
          </a:prstGeom>
          <a:noFill/>
        </p:spPr>
        <p:txBody>
          <a:bodyPr wrap="square" rtlCol="0">
            <a:spAutoFit/>
          </a:bodyPr>
          <a:lstStyle/>
          <a:p>
            <a:endParaRPr lang="en-US" dirty="0">
              <a:latin typeface="+mj-lt"/>
            </a:endParaRPr>
          </a:p>
        </p:txBody>
      </p:sp>
      <p:sp>
        <p:nvSpPr>
          <p:cNvPr id="11" name="TextBox 10"/>
          <p:cNvSpPr txBox="1"/>
          <p:nvPr/>
        </p:nvSpPr>
        <p:spPr>
          <a:xfrm>
            <a:off x="942942" y="0"/>
            <a:ext cx="467512" cy="769441"/>
          </a:xfrm>
          <a:prstGeom prst="rect">
            <a:avLst/>
          </a:prstGeom>
          <a:noFill/>
        </p:spPr>
        <p:txBody>
          <a:bodyPr wrap="square" rtlCol="0">
            <a:spAutoFit/>
            <a:scene3d>
              <a:camera prst="orthographicFront">
                <a:rot lat="0" lon="0" rev="1800000"/>
              </a:camera>
              <a:lightRig rig="threePt" dir="t"/>
            </a:scene3d>
          </a:bodyPr>
          <a:lstStyle/>
          <a:p>
            <a:r>
              <a:rPr lang="pt-br" sz="4400" b="1" spc="50" dirty="0">
                <a:ln w="0"/>
                <a:solidFill>
                  <a:schemeClr val="bg2"/>
                </a:solidFill>
                <a:effectLst>
                  <a:innerShdw blurRad="63500" dist="50800" dir="13500000">
                    <a:srgbClr val="000000">
                      <a:alpha val="50000"/>
                    </a:srgbClr>
                  </a:innerShdw>
                </a:effectLst>
                <a:latin typeface="+mj-lt"/>
              </a:rPr>
              <a:t>?</a:t>
            </a:r>
          </a:p>
        </p:txBody>
      </p:sp>
      <p:sp>
        <p:nvSpPr>
          <p:cNvPr id="12" name="TextBox 11"/>
          <p:cNvSpPr txBox="1"/>
          <p:nvPr/>
        </p:nvSpPr>
        <p:spPr>
          <a:xfrm>
            <a:off x="1498324" y="19443"/>
            <a:ext cx="453656" cy="707886"/>
          </a:xfrm>
          <a:prstGeom prst="rect">
            <a:avLst/>
          </a:prstGeom>
          <a:noFill/>
        </p:spPr>
        <p:txBody>
          <a:bodyPr wrap="square" rtlCol="0">
            <a:spAutoFit/>
            <a:scene3d>
              <a:camera prst="orthographicFront">
                <a:rot lat="0" lon="0" rev="21000000"/>
              </a:camera>
              <a:lightRig rig="threePt" dir="t"/>
            </a:scene3d>
          </a:bodyPr>
          <a:lstStyle/>
          <a:p>
            <a:r>
              <a:rPr lang="pt-br" sz="4000" dirty="0">
                <a:solidFill>
                  <a:schemeClr val="accent5">
                    <a:lumMod val="75000"/>
                  </a:schemeClr>
                </a:solidFill>
                <a:latin typeface="+mj-lt"/>
                <a:cs typeface="Helvetica" panose="020B0604020202020204" pitchFamily="34" charset="0"/>
              </a:rPr>
              <a:t>?</a:t>
            </a:r>
          </a:p>
        </p:txBody>
      </p:sp>
      <p:sp>
        <p:nvSpPr>
          <p:cNvPr id="13" name="TextBox 12"/>
          <p:cNvSpPr txBox="1"/>
          <p:nvPr/>
        </p:nvSpPr>
        <p:spPr>
          <a:xfrm>
            <a:off x="8432101" y="92276"/>
            <a:ext cx="453656" cy="769441"/>
          </a:xfrm>
          <a:prstGeom prst="rect">
            <a:avLst/>
          </a:prstGeom>
          <a:noFill/>
        </p:spPr>
        <p:txBody>
          <a:bodyPr wrap="square" rtlCol="0">
            <a:spAutoFit/>
            <a:scene3d>
              <a:camera prst="orthographicFront">
                <a:rot lat="0" lon="0" rev="21000000"/>
              </a:camera>
              <a:lightRig rig="threePt" dir="t"/>
            </a:scene3d>
          </a:bodyPr>
          <a:lstStyle/>
          <a:p>
            <a:r>
              <a:rPr lang="pt-br" sz="4400" dirty="0">
                <a:latin typeface="+mj-lt"/>
              </a:rPr>
              <a:t>?</a:t>
            </a:r>
          </a:p>
        </p:txBody>
      </p:sp>
      <p:sp>
        <p:nvSpPr>
          <p:cNvPr id="14" name="TextBox 13"/>
          <p:cNvSpPr txBox="1"/>
          <p:nvPr/>
        </p:nvSpPr>
        <p:spPr>
          <a:xfrm>
            <a:off x="7399733" y="205696"/>
            <a:ext cx="466741" cy="553998"/>
          </a:xfrm>
          <a:prstGeom prst="rect">
            <a:avLst/>
          </a:prstGeom>
          <a:noFill/>
        </p:spPr>
        <p:txBody>
          <a:bodyPr wrap="square" rtlCol="0">
            <a:spAutoFit/>
            <a:scene3d>
              <a:camera prst="orthographicFront">
                <a:rot lat="0" lon="0" rev="21000000"/>
              </a:camera>
              <a:lightRig rig="threePt" dir="t"/>
            </a:scene3d>
          </a:bodyPr>
          <a:lstStyle/>
          <a:p>
            <a:r>
              <a:rPr lang="pt-br" sz="3000" dirty="0">
                <a:latin typeface="+mj-lt"/>
              </a:rPr>
              <a:t>?</a:t>
            </a:r>
          </a:p>
        </p:txBody>
      </p:sp>
      <p:sp>
        <p:nvSpPr>
          <p:cNvPr id="15" name="TextBox 14"/>
          <p:cNvSpPr txBox="1"/>
          <p:nvPr/>
        </p:nvSpPr>
        <p:spPr>
          <a:xfrm>
            <a:off x="1977031" y="24904"/>
            <a:ext cx="397250" cy="707886"/>
          </a:xfrm>
          <a:prstGeom prst="rect">
            <a:avLst/>
          </a:prstGeom>
          <a:noFill/>
        </p:spPr>
        <p:txBody>
          <a:bodyPr wrap="square" rtlCol="0">
            <a:spAutoFit/>
            <a:scene3d>
              <a:camera prst="orthographicFront">
                <a:rot lat="0" lon="0" rev="1200000"/>
              </a:camera>
              <a:lightRig rig="threePt" dir="t">
                <a:rot lat="0" lon="0" rev="0"/>
              </a:lightRig>
            </a:scene3d>
            <a:sp3d>
              <a:bevelT w="12700"/>
            </a:sp3d>
          </a:bodyPr>
          <a:lstStyle/>
          <a:p>
            <a:r>
              <a:rPr lang="pt-br" sz="4000" dirty="0">
                <a:effectLst>
                  <a:innerShdw blurRad="215900" dist="279400" dir="13500000">
                    <a:schemeClr val="accent5">
                      <a:alpha val="60000"/>
                    </a:schemeClr>
                  </a:innerShdw>
                </a:effectLst>
                <a:latin typeface="+mj-lt"/>
                <a:cs typeface="Helvetica" panose="020B0604020202020204" pitchFamily="34" charset="0"/>
              </a:rPr>
              <a:t>?</a:t>
            </a:r>
          </a:p>
        </p:txBody>
      </p:sp>
      <p:sp>
        <p:nvSpPr>
          <p:cNvPr id="17" name="TextBox 16"/>
          <p:cNvSpPr txBox="1"/>
          <p:nvPr/>
        </p:nvSpPr>
        <p:spPr>
          <a:xfrm>
            <a:off x="6650494" y="-181134"/>
            <a:ext cx="453656" cy="1200329"/>
          </a:xfrm>
          <a:prstGeom prst="rect">
            <a:avLst/>
          </a:prstGeom>
          <a:noFill/>
        </p:spPr>
        <p:txBody>
          <a:bodyPr wrap="square" rtlCol="0">
            <a:spAutoFit/>
            <a:scene3d>
              <a:camera prst="orthographicFront">
                <a:rot lat="0" lon="0" rev="1200000"/>
              </a:camera>
              <a:lightRig rig="threePt" dir="t"/>
            </a:scene3d>
          </a:bodyPr>
          <a:lstStyle/>
          <a:p>
            <a:r>
              <a:rPr lang="pt-br" sz="7200" b="1" dirty="0">
                <a:solidFill>
                  <a:srgbClr val="AACFD0"/>
                </a:solidFill>
                <a:latin typeface="+mj-lt"/>
                <a:ea typeface="Helvetica"/>
                <a:cs typeface="Helvetica"/>
              </a:rPr>
              <a:t>?</a:t>
            </a:r>
          </a:p>
        </p:txBody>
      </p:sp>
      <p:sp>
        <p:nvSpPr>
          <p:cNvPr id="18" name="TextBox 17"/>
          <p:cNvSpPr txBox="1"/>
          <p:nvPr/>
        </p:nvSpPr>
        <p:spPr>
          <a:xfrm>
            <a:off x="7899068" y="46247"/>
            <a:ext cx="453656" cy="707886"/>
          </a:xfrm>
          <a:prstGeom prst="rect">
            <a:avLst/>
          </a:prstGeom>
          <a:noFill/>
        </p:spPr>
        <p:txBody>
          <a:bodyPr wrap="square" rtlCol="0">
            <a:spAutoFit/>
          </a:bodyPr>
          <a:lstStyle/>
          <a:p>
            <a:r>
              <a:rPr lang="pt-br" sz="4000" dirty="0">
                <a:solidFill>
                  <a:schemeClr val="accent5">
                    <a:lumMod val="75000"/>
                  </a:schemeClr>
                </a:solidFill>
                <a:latin typeface="+mj-lt"/>
                <a:cs typeface="Helvetica" panose="020B0604020202020204" pitchFamily="34" charset="0"/>
              </a:rPr>
              <a:t>?</a:t>
            </a:r>
          </a:p>
        </p:txBody>
      </p:sp>
      <p:sp>
        <p:nvSpPr>
          <p:cNvPr id="19" name="TextBox 18"/>
          <p:cNvSpPr txBox="1"/>
          <p:nvPr/>
        </p:nvSpPr>
        <p:spPr>
          <a:xfrm>
            <a:off x="207559" y="-180177"/>
            <a:ext cx="453656" cy="1200329"/>
          </a:xfrm>
          <a:prstGeom prst="rect">
            <a:avLst/>
          </a:prstGeom>
          <a:noFill/>
        </p:spPr>
        <p:txBody>
          <a:bodyPr wrap="square" rtlCol="0">
            <a:spAutoFit/>
            <a:scene3d>
              <a:camera prst="orthographicFront">
                <a:rot lat="0" lon="0" rev="20400000"/>
              </a:camera>
              <a:lightRig rig="threePt" dir="t"/>
            </a:scene3d>
          </a:bodyPr>
          <a:lstStyle/>
          <a:p>
            <a:r>
              <a:rPr lang="pt-br" sz="7200" b="1" dirty="0">
                <a:solidFill>
                  <a:srgbClr val="AACFD0"/>
                </a:solidFill>
                <a:latin typeface="+mj-lt"/>
                <a:ea typeface="Helvetica"/>
                <a:cs typeface="Helvetica"/>
              </a:rPr>
              <a:t>?</a:t>
            </a:r>
          </a:p>
        </p:txBody>
      </p:sp>
    </p:spTree>
    <p:extLst>
      <p:ext uri="{BB962C8B-B14F-4D97-AF65-F5344CB8AC3E}">
        <p14:creationId xmlns:p14="http://schemas.microsoft.com/office/powerpoint/2010/main" val="254510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12;p36"/>
          <p:cNvSpPr txBox="1"/>
          <p:nvPr/>
        </p:nvSpPr>
        <p:spPr>
          <a:xfrm>
            <a:off x="2039850" y="61811"/>
            <a:ext cx="5064300" cy="623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pt-br" sz="1500" b="1" dirty="0">
                <a:solidFill>
                  <a:srgbClr val="AACFD0"/>
                </a:solidFill>
                <a:latin typeface="+mj-lt"/>
                <a:ea typeface="Helvetica"/>
                <a:cs typeface="Helvetica"/>
                <a:sym typeface="Helvetica"/>
              </a:rPr>
              <a:t>Preparação e expectativas para a auditoria</a:t>
            </a:r>
            <a:endParaRPr sz="1500" b="1" dirty="0">
              <a:solidFill>
                <a:srgbClr val="AACFD0"/>
              </a:solidFill>
              <a:latin typeface="+mj-lt"/>
              <a:ea typeface="Helvetica"/>
              <a:cs typeface="Helvetica"/>
              <a:sym typeface="Helvetica"/>
            </a:endParaRPr>
          </a:p>
        </p:txBody>
      </p:sp>
      <p:sp>
        <p:nvSpPr>
          <p:cNvPr id="5" name="Google Shape;185;p27"/>
          <p:cNvSpPr txBox="1"/>
          <p:nvPr/>
        </p:nvSpPr>
        <p:spPr>
          <a:xfrm>
            <a:off x="73350" y="813447"/>
            <a:ext cx="8997300" cy="4177207"/>
          </a:xfrm>
          <a:prstGeom prst="rect">
            <a:avLst/>
          </a:prstGeom>
          <a:noFill/>
          <a:ln>
            <a:noFill/>
          </a:ln>
        </p:spPr>
        <p:txBody>
          <a:bodyPr spcFirstLastPara="1" wrap="square" lIns="68569" tIns="68569" rIns="68569" bIns="68569" anchor="t" anchorCtr="0">
            <a:noAutofit/>
          </a:bodyPr>
          <a:lstStyle/>
          <a:p>
            <a:pPr>
              <a:lnSpc>
                <a:spcPct val="105000"/>
              </a:lnSpc>
            </a:pPr>
            <a:r>
              <a:rPr lang="pt-br" sz="1300" b="1" dirty="0">
                <a:solidFill>
                  <a:schemeClr val="bg2"/>
                </a:solidFill>
                <a:latin typeface="+mj-lt"/>
                <a:ea typeface="Helvetica Neue"/>
                <a:cs typeface="Helvetica" panose="020B0604020202020204" pitchFamily="34" charset="0"/>
                <a:sym typeface="Helvetica Neue"/>
              </a:rPr>
              <a:t>A preparação e as expectativas </a:t>
            </a:r>
            <a:r>
              <a:rPr lang="pt-BR" sz="1300" b="1" dirty="0">
                <a:solidFill>
                  <a:schemeClr val="bg2"/>
                </a:solidFill>
                <a:latin typeface="+mj-lt"/>
                <a:ea typeface="Helvetica Neue"/>
                <a:cs typeface="Helvetica" panose="020B0604020202020204" pitchFamily="34" charset="0"/>
                <a:sym typeface="Helvetica Neue"/>
              </a:rPr>
              <a:t>gerais</a:t>
            </a:r>
            <a:r>
              <a:rPr lang="pt-br" sz="1300" b="1" dirty="0">
                <a:solidFill>
                  <a:schemeClr val="bg2"/>
                </a:solidFill>
                <a:latin typeface="+mj-lt"/>
                <a:ea typeface="Helvetica Neue"/>
                <a:cs typeface="Helvetica" panose="020B0604020202020204" pitchFamily="34" charset="0"/>
                <a:sym typeface="Helvetica Neue"/>
              </a:rPr>
              <a:t> para a auditoria podem incluir: </a:t>
            </a:r>
            <a:endParaRPr sz="1300" b="1" dirty="0">
              <a:solidFill>
                <a:schemeClr val="bg2"/>
              </a:solidFill>
              <a:latin typeface="+mj-lt"/>
              <a:ea typeface="Helvetica Neue"/>
              <a:cs typeface="Helvetica" panose="020B0604020202020204" pitchFamily="34" charset="0"/>
              <a:sym typeface="Helvetica Neue"/>
            </a:endParaRPr>
          </a:p>
          <a:p>
            <a:pPr marL="200025">
              <a:lnSpc>
                <a:spcPct val="105000"/>
              </a:lnSpc>
              <a:spcBef>
                <a:spcPts val="300"/>
              </a:spcBef>
              <a:buSzPts val="1600"/>
            </a:pPr>
            <a:r>
              <a:rPr lang="pt-br" sz="1300" b="1" u="sng" dirty="0">
                <a:solidFill>
                  <a:schemeClr val="bg2"/>
                </a:solidFill>
                <a:latin typeface="+mj-lt"/>
                <a:ea typeface="Helvetica Neue"/>
                <a:cs typeface="Helvetica" panose="020B0604020202020204" pitchFamily="34" charset="0"/>
                <a:sym typeface="Helvetica Neue"/>
              </a:rPr>
              <a:t>Visita ao local</a:t>
            </a:r>
            <a:endParaRPr sz="1300" b="1" u="sng" dirty="0">
              <a:solidFill>
                <a:schemeClr val="bg2"/>
              </a:solidFill>
              <a:latin typeface="+mj-lt"/>
              <a:ea typeface="Helvetica Neue"/>
              <a:cs typeface="Helvetica" panose="020B0604020202020204" pitchFamily="34" charset="0"/>
              <a:sym typeface="Helvetica Neue"/>
            </a:endParaRPr>
          </a:p>
          <a:p>
            <a:pPr marL="685800" lvl="1" indent="-111125">
              <a:lnSpc>
                <a:spcPct val="105000"/>
              </a:lnSpc>
              <a:buSzPts val="1200"/>
              <a:buFont typeface="Arial" panose="020B0604020202020204" pitchFamily="34" charset="0"/>
              <a:buChar char="•"/>
            </a:pPr>
            <a:r>
              <a:rPr lang="pt-br" sz="1100" dirty="0">
                <a:solidFill>
                  <a:schemeClr val="bg2"/>
                </a:solidFill>
                <a:latin typeface="+mj-lt"/>
                <a:ea typeface="Helvetica Neue"/>
                <a:cs typeface="Helvetica" panose="020B0604020202020204" pitchFamily="34" charset="0"/>
                <a:sym typeface="Helvetica Neue"/>
              </a:rPr>
              <a:t>Uma visita aos nossos escritórios e/ou locais de operação tipicamente faz parte de uma auditoria. Embora receber uma equipe nas instalações possa ser um tanto desconcertante, em geral é a maneira mais eficiente </a:t>
            </a:r>
            <a:r>
              <a:rPr lang="pt-br" sz="1100" dirty="0">
                <a:solidFill>
                  <a:srgbClr val="FF0000"/>
                </a:solidFill>
                <a:latin typeface="+mj-lt"/>
                <a:ea typeface="Helvetica Neue"/>
                <a:cs typeface="Helvetica" panose="020B0604020202020204" pitchFamily="34" charset="0"/>
                <a:sym typeface="Helvetica Neue"/>
              </a:rPr>
              <a:t>da</a:t>
            </a:r>
            <a:r>
              <a:rPr lang="pt-br" sz="1100" dirty="0">
                <a:solidFill>
                  <a:srgbClr val="FF0000"/>
                </a:solidFill>
                <a:latin typeface="+mj-lt"/>
                <a:ea typeface="Helvetica"/>
                <a:cs typeface="Helvetica"/>
                <a:sym typeface="Helvetica"/>
              </a:rPr>
              <a:t> empresa, fabricante ou seu auditor externo nomeado</a:t>
            </a:r>
            <a:r>
              <a:rPr lang="pt-br" sz="1100" dirty="0">
                <a:solidFill>
                  <a:schemeClr val="bg2"/>
                </a:solidFill>
                <a:latin typeface="+mj-lt"/>
                <a:ea typeface="Helvetica Neue"/>
                <a:cs typeface="Helvetica" panose="020B0604020202020204" pitchFamily="34" charset="0"/>
                <a:sym typeface="Helvetica Neue"/>
              </a:rPr>
              <a:t> de concluir a auditoria rapidamente e provocar</a:t>
            </a:r>
            <a:r>
              <a:rPr lang="pt-br" sz="1100" dirty="0">
                <a:solidFill>
                  <a:srgbClr val="FF0000"/>
                </a:solidFill>
                <a:latin typeface="+mj-lt"/>
                <a:ea typeface="Helvetica Neue"/>
                <a:cs typeface="Helvetica" panose="020B0604020202020204" pitchFamily="34" charset="0"/>
                <a:sym typeface="Helvetica Neue"/>
              </a:rPr>
              <a:t> o</a:t>
            </a:r>
            <a:r>
              <a:rPr lang="pt-br" sz="1100" dirty="0">
                <a:solidFill>
                  <a:schemeClr val="bg2"/>
                </a:solidFill>
                <a:latin typeface="+mj-lt"/>
                <a:ea typeface="Helvetica Neue"/>
                <a:cs typeface="Helvetica" panose="020B0604020202020204" pitchFamily="34" charset="0"/>
                <a:sym typeface="Helvetica Neue"/>
              </a:rPr>
              <a:t> mínimo de interrupção nos negócios.</a:t>
            </a:r>
            <a:endParaRPr sz="1100" dirty="0">
              <a:solidFill>
                <a:schemeClr val="bg2"/>
              </a:solidFill>
              <a:latin typeface="+mj-lt"/>
              <a:ea typeface="Helvetica Neue"/>
              <a:cs typeface="Helvetica" panose="020B0604020202020204" pitchFamily="34" charset="0"/>
              <a:sym typeface="Helvetica Neue"/>
            </a:endParaRPr>
          </a:p>
          <a:p>
            <a:pPr marL="685800" lvl="1" indent="-111125">
              <a:lnSpc>
                <a:spcPct val="105000"/>
              </a:lnSpc>
              <a:buSzPts val="1200"/>
              <a:buFont typeface="Arial" panose="020B0604020202020204" pitchFamily="34" charset="0"/>
              <a:buChar char="•"/>
            </a:pPr>
            <a:r>
              <a:rPr lang="pt-br" sz="1100" dirty="0">
                <a:solidFill>
                  <a:schemeClr val="bg2"/>
                </a:solidFill>
                <a:latin typeface="+mj-lt"/>
                <a:ea typeface="Helvetica Neue"/>
                <a:cs typeface="Helvetica" panose="020B0604020202020204" pitchFamily="34" charset="0"/>
                <a:sym typeface="Helvetica Neue"/>
              </a:rPr>
              <a:t>É comum a equipe solicitar:</a:t>
            </a:r>
            <a:endParaRPr sz="1100" dirty="0">
              <a:solidFill>
                <a:schemeClr val="bg2"/>
              </a:solidFill>
              <a:latin typeface="+mj-lt"/>
              <a:ea typeface="Helvetica Neue"/>
              <a:cs typeface="Helvetica" panose="020B0604020202020204" pitchFamily="34" charset="0"/>
              <a:sym typeface="Helvetica Neue"/>
            </a:endParaRPr>
          </a:p>
          <a:p>
            <a:pPr marL="1028700" lvl="2" indent="-228600">
              <a:lnSpc>
                <a:spcPct val="105000"/>
              </a:lnSpc>
              <a:buSzPts val="1200"/>
              <a:buFont typeface="Helvetica Neue"/>
              <a:buAutoNum type="romanLcPeriod"/>
            </a:pPr>
            <a:r>
              <a:rPr lang="pt-br" sz="1100" dirty="0">
                <a:solidFill>
                  <a:schemeClr val="bg2"/>
                </a:solidFill>
                <a:latin typeface="+mj-lt"/>
                <a:ea typeface="Helvetica Neue"/>
                <a:cs typeface="Helvetica" panose="020B0604020202020204" pitchFamily="34" charset="0"/>
                <a:sym typeface="Helvetica Neue"/>
              </a:rPr>
              <a:t>Um escritório com privacidade ou uma sala de conferência.</a:t>
            </a:r>
            <a:endParaRPr sz="1100" dirty="0">
              <a:solidFill>
                <a:schemeClr val="bg2"/>
              </a:solidFill>
              <a:latin typeface="+mj-lt"/>
              <a:ea typeface="Helvetica Neue"/>
              <a:cs typeface="Helvetica" panose="020B0604020202020204" pitchFamily="34" charset="0"/>
              <a:sym typeface="Helvetica Neue"/>
            </a:endParaRPr>
          </a:p>
          <a:p>
            <a:pPr marL="1028700" lvl="2" indent="-228600">
              <a:lnSpc>
                <a:spcPct val="105000"/>
              </a:lnSpc>
              <a:buSzPts val="1200"/>
              <a:buFont typeface="Helvetica Neue"/>
              <a:buAutoNum type="romanLcPeriod"/>
            </a:pPr>
            <a:r>
              <a:rPr lang="pt-br" sz="1100" dirty="0">
                <a:solidFill>
                  <a:srgbClr val="FF0000"/>
                </a:solidFill>
                <a:latin typeface="+mj-lt"/>
                <a:ea typeface="Helvetica Neue"/>
                <a:cs typeface="Helvetica" panose="020B0604020202020204" pitchFamily="34" charset="0"/>
                <a:sym typeface="Helvetica Neue"/>
              </a:rPr>
              <a:t>Acesso à Wi-Fi</a:t>
            </a:r>
            <a:endParaRPr sz="1100" dirty="0">
              <a:solidFill>
                <a:srgbClr val="FF0000"/>
              </a:solidFill>
              <a:latin typeface="+mj-lt"/>
              <a:ea typeface="Helvetica Neue"/>
              <a:cs typeface="Helvetica" panose="020B0604020202020204" pitchFamily="34" charset="0"/>
              <a:sym typeface="Helvetica Neue"/>
            </a:endParaRPr>
          </a:p>
          <a:p>
            <a:pPr marL="1028700" lvl="2" indent="-228600">
              <a:lnSpc>
                <a:spcPct val="105000"/>
              </a:lnSpc>
              <a:buSzPts val="1200"/>
              <a:buFont typeface="Helvetica Neue"/>
              <a:buAutoNum type="romanLcPeriod"/>
            </a:pPr>
            <a:r>
              <a:rPr lang="pt-br" sz="1100" dirty="0">
                <a:solidFill>
                  <a:srgbClr val="FF0000"/>
                </a:solidFill>
                <a:latin typeface="+mj-lt"/>
                <a:ea typeface="Helvetica Neue"/>
                <a:cs typeface="Helvetica" panose="020B0604020202020204" pitchFamily="34" charset="0"/>
                <a:sym typeface="Helvetica Neue"/>
              </a:rPr>
              <a:t>Acesso a tomadas elétricas.</a:t>
            </a:r>
            <a:endParaRPr sz="1100" dirty="0">
              <a:solidFill>
                <a:srgbClr val="FF0000"/>
              </a:solidFill>
              <a:latin typeface="+mj-lt"/>
              <a:ea typeface="Helvetica Neue"/>
              <a:cs typeface="Helvetica" panose="020B0604020202020204" pitchFamily="34" charset="0"/>
              <a:sym typeface="Helvetica Neue"/>
            </a:endParaRPr>
          </a:p>
          <a:p>
            <a:pPr marL="200025">
              <a:lnSpc>
                <a:spcPct val="105000"/>
              </a:lnSpc>
              <a:spcBef>
                <a:spcPts val="300"/>
              </a:spcBef>
              <a:buSzPts val="1600"/>
            </a:pPr>
            <a:r>
              <a:rPr lang="pt-br" sz="1300" b="1" u="sng" dirty="0">
                <a:solidFill>
                  <a:schemeClr val="bg2"/>
                </a:solidFill>
                <a:latin typeface="+mj-lt"/>
                <a:ea typeface="Helvetica Neue"/>
                <a:cs typeface="Helvetica" panose="020B0604020202020204" pitchFamily="34" charset="0"/>
                <a:sym typeface="Helvetica Neue"/>
              </a:rPr>
              <a:t>Debates transparentes</a:t>
            </a:r>
            <a:endParaRPr sz="1300" b="1" u="sng" dirty="0">
              <a:solidFill>
                <a:schemeClr val="bg2"/>
              </a:solidFill>
              <a:latin typeface="+mj-lt"/>
              <a:ea typeface="Helvetica Neue"/>
              <a:cs typeface="Helvetica" panose="020B0604020202020204" pitchFamily="34" charset="0"/>
              <a:sym typeface="Helvetica Neue"/>
            </a:endParaRPr>
          </a:p>
          <a:p>
            <a:pPr marL="685800" lvl="1" indent="-111125">
              <a:lnSpc>
                <a:spcPct val="105000"/>
              </a:lnSpc>
              <a:buClr>
                <a:schemeClr val="accent1"/>
              </a:buClr>
              <a:buSzPts val="1200"/>
              <a:buFont typeface="Arial" panose="020B0604020202020204" pitchFamily="34" charset="0"/>
              <a:buChar char="•"/>
            </a:pPr>
            <a:r>
              <a:rPr lang="pt-br" sz="1100" dirty="0">
                <a:solidFill>
                  <a:schemeClr val="bg2"/>
                </a:solidFill>
                <a:latin typeface="+mj-lt"/>
                <a:ea typeface="Helvetica Neue"/>
                <a:cs typeface="Helvetica" panose="020B0604020202020204" pitchFamily="34" charset="0"/>
                <a:sym typeface="Helvetica Neue"/>
              </a:rPr>
              <a:t>Os debates com os auditores devem ser abertos e francos. Não existem respostas erradas.</a:t>
            </a:r>
            <a:endParaRPr sz="1100" dirty="0">
              <a:solidFill>
                <a:schemeClr val="bg2"/>
              </a:solidFill>
              <a:latin typeface="+mj-lt"/>
              <a:ea typeface="Helvetica Neue"/>
              <a:cs typeface="Helvetica" panose="020B0604020202020204" pitchFamily="34" charset="0"/>
              <a:sym typeface="Helvetica Neue"/>
            </a:endParaRPr>
          </a:p>
          <a:p>
            <a:pPr marL="685800" lvl="1" indent="-111125">
              <a:lnSpc>
                <a:spcPct val="105000"/>
              </a:lnSpc>
              <a:buClr>
                <a:schemeClr val="accent1"/>
              </a:buClr>
              <a:buSzPts val="1200"/>
              <a:buFont typeface="Arial" panose="020B0604020202020204" pitchFamily="34" charset="0"/>
              <a:buChar char="•"/>
            </a:pPr>
            <a:r>
              <a:rPr lang="pt-br" sz="1100" dirty="0">
                <a:solidFill>
                  <a:schemeClr val="bg2"/>
                </a:solidFill>
                <a:latin typeface="+mj-lt"/>
                <a:ea typeface="Helvetica Neue"/>
                <a:cs typeface="Helvetica" panose="020B0604020202020204" pitchFamily="34" charset="0"/>
                <a:sym typeface="Helvetica Neue"/>
              </a:rPr>
              <a:t>Os funcionários não devem ficar nervosos por não saberem a resposta imediatamente. Sempre haverá a oportunidade </a:t>
            </a:r>
            <a:br>
              <a:rPr lang="pt-BR" sz="1100" dirty="0">
                <a:solidFill>
                  <a:schemeClr val="bg2"/>
                </a:solidFill>
                <a:latin typeface="+mj-lt"/>
                <a:ea typeface="Helvetica Neue"/>
                <a:cs typeface="Helvetica" panose="020B0604020202020204" pitchFamily="34" charset="0"/>
                <a:sym typeface="Helvetica Neue"/>
              </a:rPr>
            </a:br>
            <a:r>
              <a:rPr lang="pt-br" sz="1100" dirty="0">
                <a:solidFill>
                  <a:schemeClr val="bg2"/>
                </a:solidFill>
                <a:latin typeface="+mj-lt"/>
                <a:ea typeface="Helvetica Neue"/>
                <a:cs typeface="Helvetica" panose="020B0604020202020204" pitchFamily="34" charset="0"/>
                <a:sym typeface="Helvetica Neue"/>
              </a:rPr>
              <a:t>de um acompanhamento posterior.</a:t>
            </a:r>
            <a:endParaRPr sz="1100" dirty="0">
              <a:solidFill>
                <a:schemeClr val="bg2"/>
              </a:solidFill>
              <a:latin typeface="+mj-lt"/>
              <a:ea typeface="Helvetica Neue"/>
              <a:cs typeface="Helvetica" panose="020B0604020202020204" pitchFamily="34" charset="0"/>
              <a:sym typeface="Helvetica Neue"/>
            </a:endParaRPr>
          </a:p>
          <a:p>
            <a:pPr marL="200025">
              <a:lnSpc>
                <a:spcPct val="105000"/>
              </a:lnSpc>
              <a:spcBef>
                <a:spcPts val="300"/>
              </a:spcBef>
              <a:buSzPts val="1600"/>
            </a:pPr>
            <a:r>
              <a:rPr lang="pt-br" sz="1300" b="1" u="sng" dirty="0">
                <a:solidFill>
                  <a:schemeClr val="bg2"/>
                </a:solidFill>
                <a:latin typeface="+mj-lt"/>
                <a:ea typeface="Helvetica Neue"/>
                <a:cs typeface="Helvetica" panose="020B0604020202020204" pitchFamily="34" charset="0"/>
                <a:sym typeface="Helvetica Neue"/>
              </a:rPr>
              <a:t>Resposta a solicitações </a:t>
            </a:r>
            <a:endParaRPr sz="1300" b="1" u="sng" dirty="0">
              <a:solidFill>
                <a:schemeClr val="bg2"/>
              </a:solidFill>
              <a:latin typeface="+mj-lt"/>
              <a:ea typeface="Helvetica Neue"/>
              <a:cs typeface="Helvetica" panose="020B0604020202020204" pitchFamily="34" charset="0"/>
              <a:sym typeface="Helvetica Neue"/>
            </a:endParaRPr>
          </a:p>
          <a:p>
            <a:pPr marL="685800" lvl="1" indent="-111125">
              <a:lnSpc>
                <a:spcPct val="105000"/>
              </a:lnSpc>
              <a:buClr>
                <a:schemeClr val="accent1"/>
              </a:buClr>
              <a:buSzPts val="1100"/>
              <a:buFont typeface="Arial" panose="020B0604020202020204" pitchFamily="34" charset="0"/>
              <a:buChar char="•"/>
            </a:pPr>
            <a:r>
              <a:rPr lang="pt-br" sz="1100" dirty="0">
                <a:solidFill>
                  <a:schemeClr val="bg2"/>
                </a:solidFill>
                <a:latin typeface="+mj-lt"/>
                <a:ea typeface="Helvetica Neue"/>
                <a:cs typeface="Helvetica" panose="020B0604020202020204" pitchFamily="34" charset="0"/>
                <a:sym typeface="Helvetica Neue"/>
              </a:rPr>
              <a:t>As solicitações dos auditores devem ser atendidas de modo oportuno. No geral, quanto antes as solicitações forem atendidas, </a:t>
            </a:r>
            <a:br>
              <a:rPr lang="pt-BR" sz="1100" dirty="0">
                <a:solidFill>
                  <a:schemeClr val="bg2"/>
                </a:solidFill>
                <a:latin typeface="+mj-lt"/>
                <a:ea typeface="Helvetica Neue"/>
                <a:cs typeface="Helvetica" panose="020B0604020202020204" pitchFamily="34" charset="0"/>
                <a:sym typeface="Helvetica Neue"/>
              </a:rPr>
            </a:br>
            <a:r>
              <a:rPr lang="pt-br" sz="1100" dirty="0">
                <a:solidFill>
                  <a:schemeClr val="bg2"/>
                </a:solidFill>
                <a:latin typeface="+mj-lt"/>
                <a:ea typeface="Helvetica Neue"/>
                <a:cs typeface="Helvetica" panose="020B0604020202020204" pitchFamily="34" charset="0"/>
                <a:sym typeface="Helvetica Neue"/>
              </a:rPr>
              <a:t>mais cedo poderemos voltar a cuidar de nossas tarefas costumeiras.</a:t>
            </a:r>
            <a:endParaRPr sz="1100" dirty="0">
              <a:solidFill>
                <a:schemeClr val="bg2"/>
              </a:solidFill>
              <a:latin typeface="+mj-lt"/>
              <a:ea typeface="Helvetica Neue"/>
              <a:cs typeface="Helvetica" panose="020B0604020202020204" pitchFamily="34" charset="0"/>
              <a:sym typeface="Helvetica Neue"/>
            </a:endParaRPr>
          </a:p>
          <a:p>
            <a:pPr marL="685800" lvl="1" indent="-111125">
              <a:lnSpc>
                <a:spcPct val="105000"/>
              </a:lnSpc>
              <a:buClr>
                <a:schemeClr val="accent1"/>
              </a:buClr>
              <a:buSzPts val="1200"/>
              <a:buFont typeface="Arial" panose="020B0604020202020204" pitchFamily="34" charset="0"/>
              <a:buChar char="•"/>
            </a:pPr>
            <a:r>
              <a:rPr lang="pt-br" sz="1100" dirty="0">
                <a:solidFill>
                  <a:schemeClr val="bg2"/>
                </a:solidFill>
                <a:latin typeface="+mj-lt"/>
                <a:ea typeface="Helvetica Neue"/>
                <a:cs typeface="Helvetica" panose="020B0604020202020204" pitchFamily="34" charset="0"/>
                <a:sym typeface="Helvetica Neue"/>
              </a:rPr>
              <a:t>As solicitações podem incluir, </a:t>
            </a:r>
            <a:r>
              <a:rPr lang="pt-BR" sz="1100" dirty="0">
                <a:solidFill>
                  <a:schemeClr val="bg2"/>
                </a:solidFill>
                <a:latin typeface="+mj-lt"/>
                <a:ea typeface="Helvetica Neue"/>
                <a:cs typeface="Helvetica" panose="020B0604020202020204" pitchFamily="34" charset="0"/>
                <a:sym typeface="Helvetica Neue"/>
              </a:rPr>
              <a:t>entre</a:t>
            </a:r>
            <a:r>
              <a:rPr lang="pt-br" sz="1100" dirty="0">
                <a:solidFill>
                  <a:schemeClr val="bg2"/>
                </a:solidFill>
                <a:latin typeface="+mj-lt"/>
                <a:ea typeface="Helvetica Neue"/>
                <a:cs typeface="Helvetica" panose="020B0604020202020204" pitchFamily="34" charset="0"/>
                <a:sym typeface="Helvetica Neue"/>
              </a:rPr>
              <a:t> outras:</a:t>
            </a:r>
            <a:endParaRPr sz="1100" dirty="0">
              <a:solidFill>
                <a:schemeClr val="bg2"/>
              </a:solidFill>
              <a:latin typeface="+mj-lt"/>
              <a:ea typeface="Helvetica Neue"/>
              <a:cs typeface="Helvetica" panose="020B0604020202020204" pitchFamily="34" charset="0"/>
              <a:sym typeface="Helvetica Neue"/>
            </a:endParaRPr>
          </a:p>
          <a:p>
            <a:pPr marL="1141413" lvl="2" indent="-227013">
              <a:lnSpc>
                <a:spcPct val="105000"/>
              </a:lnSpc>
              <a:buClr>
                <a:schemeClr val="bg2"/>
              </a:buClr>
              <a:buSzPts val="1200"/>
              <a:buFont typeface="Helvetica Neue"/>
              <a:buAutoNum type="romanLcPeriod"/>
            </a:pPr>
            <a:r>
              <a:rPr lang="pt-br" sz="1100" dirty="0">
                <a:solidFill>
                  <a:schemeClr val="bg2"/>
                </a:solidFill>
                <a:latin typeface="+mj-lt"/>
                <a:ea typeface="Helvetica Neue"/>
                <a:cs typeface="Helvetica" panose="020B0604020202020204" pitchFamily="34" charset="0"/>
                <a:sym typeface="Helvetica Neue"/>
              </a:rPr>
              <a:t>Informações sobre o histórico da empresa (ex.: organograma, contrato social).</a:t>
            </a:r>
            <a:endParaRPr sz="1100" dirty="0">
              <a:solidFill>
                <a:schemeClr val="bg2"/>
              </a:solidFill>
              <a:latin typeface="+mj-lt"/>
              <a:ea typeface="Helvetica Neue"/>
              <a:cs typeface="Helvetica" panose="020B0604020202020204" pitchFamily="34" charset="0"/>
              <a:sym typeface="Helvetica Neue"/>
            </a:endParaRPr>
          </a:p>
          <a:p>
            <a:pPr marL="1141413" lvl="2" indent="-227013">
              <a:lnSpc>
                <a:spcPct val="105000"/>
              </a:lnSpc>
              <a:buClr>
                <a:schemeClr val="bg2"/>
              </a:buClr>
              <a:buSzPts val="1200"/>
              <a:buFont typeface="Helvetica Neue"/>
              <a:buAutoNum type="romanLcPeriod"/>
            </a:pPr>
            <a:r>
              <a:rPr lang="pt-br" sz="1100" dirty="0">
                <a:solidFill>
                  <a:schemeClr val="bg2"/>
                </a:solidFill>
                <a:latin typeface="+mj-lt"/>
                <a:ea typeface="Helvetica Neue"/>
                <a:cs typeface="Helvetica" panose="020B0604020202020204" pitchFamily="34" charset="0"/>
                <a:sym typeface="Helvetica Neue"/>
              </a:rPr>
              <a:t>Políticas, procedimentos e outros documentos regentes.</a:t>
            </a:r>
            <a:endParaRPr sz="1100" dirty="0">
              <a:solidFill>
                <a:schemeClr val="bg2"/>
              </a:solidFill>
              <a:latin typeface="+mj-lt"/>
              <a:ea typeface="Helvetica Neue"/>
              <a:cs typeface="Helvetica" panose="020B0604020202020204" pitchFamily="34" charset="0"/>
              <a:sym typeface="Helvetica Neue"/>
            </a:endParaRPr>
          </a:p>
          <a:p>
            <a:pPr marL="1141413" lvl="2" indent="-227013">
              <a:lnSpc>
                <a:spcPct val="105000"/>
              </a:lnSpc>
              <a:buClr>
                <a:schemeClr val="bg2"/>
              </a:buClr>
              <a:buSzPts val="1200"/>
              <a:buFont typeface="Helvetica Neue"/>
              <a:buAutoNum type="romanLcPeriod"/>
            </a:pPr>
            <a:r>
              <a:rPr lang="pt-br" sz="1100" dirty="0">
                <a:solidFill>
                  <a:schemeClr val="bg2"/>
                </a:solidFill>
                <a:latin typeface="+mj-lt"/>
                <a:ea typeface="Helvetica Neue"/>
                <a:cs typeface="Helvetica" panose="020B0604020202020204" pitchFamily="34" charset="0"/>
                <a:sym typeface="Helvetica Neue"/>
              </a:rPr>
              <a:t>Dados financeiros (ex.: balancete, livro-razão, registros de desembolso).</a:t>
            </a:r>
            <a:endParaRPr sz="1100" dirty="0">
              <a:solidFill>
                <a:schemeClr val="bg2"/>
              </a:solidFill>
              <a:latin typeface="+mj-lt"/>
              <a:ea typeface="Helvetica Neue"/>
              <a:cs typeface="Helvetica" panose="020B0604020202020204" pitchFamily="34" charset="0"/>
              <a:sym typeface="Helvetica Neue"/>
            </a:endParaRPr>
          </a:p>
          <a:p>
            <a:pPr marL="1141413" lvl="2" indent="-227013">
              <a:lnSpc>
                <a:spcPct val="105000"/>
              </a:lnSpc>
              <a:buClr>
                <a:schemeClr val="bg2"/>
              </a:buClr>
              <a:buSzPts val="1200"/>
              <a:buFont typeface="Helvetica Neue"/>
              <a:buAutoNum type="romanLcPeriod"/>
            </a:pPr>
            <a:r>
              <a:rPr lang="pt-br" sz="1100" dirty="0">
                <a:solidFill>
                  <a:schemeClr val="bg2"/>
                </a:solidFill>
                <a:latin typeface="+mj-lt"/>
                <a:ea typeface="Helvetica Neue"/>
                <a:cs typeface="Helvetica" panose="020B0604020202020204" pitchFamily="34" charset="0"/>
                <a:sym typeface="Helvetica Neue"/>
              </a:rPr>
              <a:t>Documentação de suporte de transações (ex.: faturas, relatórios de despesas, contratos, registros de aprovação).</a:t>
            </a:r>
            <a:endParaRPr sz="1100" dirty="0">
              <a:solidFill>
                <a:schemeClr val="bg2"/>
              </a:solidFill>
              <a:latin typeface="+mj-lt"/>
              <a:ea typeface="Helvetica Neue"/>
              <a:cs typeface="Helvetica" panose="020B0604020202020204" pitchFamily="34" charset="0"/>
              <a:sym typeface="Helvetica Neue"/>
            </a:endParaRPr>
          </a:p>
        </p:txBody>
      </p:sp>
    </p:spTree>
    <p:extLst>
      <p:ext uri="{BB962C8B-B14F-4D97-AF65-F5344CB8AC3E}">
        <p14:creationId xmlns:p14="http://schemas.microsoft.com/office/powerpoint/2010/main" val="3646684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12;p36"/>
          <p:cNvSpPr txBox="1"/>
          <p:nvPr/>
        </p:nvSpPr>
        <p:spPr>
          <a:xfrm>
            <a:off x="2039850" y="33891"/>
            <a:ext cx="5064300" cy="623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pt-br" sz="1700" b="1" dirty="0">
                <a:solidFill>
                  <a:srgbClr val="AACFD0"/>
                </a:solidFill>
                <a:latin typeface="+mj-lt"/>
                <a:ea typeface="Helvetica"/>
                <a:cs typeface="Helvetica"/>
                <a:sym typeface="Helvetica"/>
              </a:rPr>
              <a:t>Preparação e expectativas para </a:t>
            </a:r>
            <a:br>
              <a:rPr lang="pt-br" sz="1700" b="1" dirty="0">
                <a:solidFill>
                  <a:srgbClr val="AACFD0"/>
                </a:solidFill>
                <a:latin typeface="+mj-lt"/>
                <a:ea typeface="Helvetica"/>
                <a:cs typeface="Helvetica"/>
                <a:sym typeface="Helvetica"/>
              </a:rPr>
            </a:br>
            <a:r>
              <a:rPr lang="pt-br" sz="1700" b="1" dirty="0">
                <a:solidFill>
                  <a:srgbClr val="AACFD0"/>
                </a:solidFill>
                <a:latin typeface="+mj-lt"/>
                <a:ea typeface="Helvetica"/>
                <a:cs typeface="Helvetica"/>
                <a:sym typeface="Helvetica"/>
              </a:rPr>
              <a:t>a auditoria (cont.)</a:t>
            </a:r>
            <a:endParaRPr sz="1700" b="1" dirty="0">
              <a:solidFill>
                <a:srgbClr val="AACFD0"/>
              </a:solidFill>
              <a:latin typeface="+mj-lt"/>
              <a:ea typeface="Helvetica"/>
              <a:cs typeface="Helvetica"/>
              <a:sym typeface="Helvetica"/>
            </a:endParaRPr>
          </a:p>
        </p:txBody>
      </p:sp>
      <p:sp>
        <p:nvSpPr>
          <p:cNvPr id="6" name="Google Shape;195;p28"/>
          <p:cNvSpPr txBox="1"/>
          <p:nvPr/>
        </p:nvSpPr>
        <p:spPr>
          <a:xfrm>
            <a:off x="73350" y="1232100"/>
            <a:ext cx="8997300" cy="3744675"/>
          </a:xfrm>
          <a:prstGeom prst="rect">
            <a:avLst/>
          </a:prstGeom>
          <a:noFill/>
          <a:ln>
            <a:noFill/>
          </a:ln>
        </p:spPr>
        <p:txBody>
          <a:bodyPr spcFirstLastPara="1" wrap="square" lIns="68569" tIns="68569" rIns="68569" bIns="68569" anchor="t" anchorCtr="0">
            <a:noAutofit/>
          </a:bodyPr>
          <a:lstStyle/>
          <a:p>
            <a:pPr>
              <a:lnSpc>
                <a:spcPct val="115000"/>
              </a:lnSpc>
            </a:pPr>
            <a:r>
              <a:rPr lang="pt-br" sz="1500" b="1" dirty="0">
                <a:solidFill>
                  <a:schemeClr val="bg2"/>
                </a:solidFill>
                <a:latin typeface="+mj-lt"/>
                <a:ea typeface="Helvetica Neue"/>
                <a:cs typeface="Helvetica" panose="020B0604020202020204" pitchFamily="34" charset="0"/>
                <a:sym typeface="Helvetica Neue"/>
              </a:rPr>
              <a:t>A preparação e as expectativas </a:t>
            </a:r>
            <a:r>
              <a:rPr lang="pt-BR" sz="1500" b="1" dirty="0">
                <a:solidFill>
                  <a:schemeClr val="bg2"/>
                </a:solidFill>
                <a:latin typeface="+mj-lt"/>
                <a:ea typeface="Helvetica Neue"/>
                <a:cs typeface="Helvetica" panose="020B0604020202020204" pitchFamily="34" charset="0"/>
                <a:sym typeface="Helvetica Neue"/>
              </a:rPr>
              <a:t>gerais</a:t>
            </a:r>
            <a:r>
              <a:rPr lang="pt-br" sz="1500" b="1" dirty="0">
                <a:solidFill>
                  <a:schemeClr val="bg2"/>
                </a:solidFill>
                <a:latin typeface="+mj-lt"/>
                <a:ea typeface="Helvetica Neue"/>
                <a:cs typeface="Helvetica" panose="020B0604020202020204" pitchFamily="34" charset="0"/>
                <a:sym typeface="Helvetica Neue"/>
              </a:rPr>
              <a:t> para a auditoria podem incluir (continuação):</a:t>
            </a:r>
            <a:endParaRPr sz="1500" b="1" dirty="0">
              <a:solidFill>
                <a:schemeClr val="bg2"/>
              </a:solidFill>
              <a:latin typeface="+mj-lt"/>
              <a:ea typeface="Helvetica Neue"/>
              <a:cs typeface="Helvetica" panose="020B0604020202020204" pitchFamily="34" charset="0"/>
              <a:sym typeface="Helvetica Neue"/>
            </a:endParaRPr>
          </a:p>
          <a:p>
            <a:pPr marL="200025">
              <a:lnSpc>
                <a:spcPct val="115000"/>
              </a:lnSpc>
              <a:spcBef>
                <a:spcPts val="750"/>
              </a:spcBef>
              <a:buSzPts val="1600"/>
            </a:pPr>
            <a:r>
              <a:rPr lang="pt-br" sz="1300" b="1" u="sng" dirty="0">
                <a:solidFill>
                  <a:schemeClr val="bg2"/>
                </a:solidFill>
                <a:latin typeface="+mj-lt"/>
                <a:ea typeface="Helvetica Neue"/>
                <a:cs typeface="Helvetica" panose="020B0604020202020204" pitchFamily="34" charset="0"/>
                <a:sym typeface="Helvetica Neue"/>
              </a:rPr>
              <a:t>Documentação completa</a:t>
            </a:r>
            <a:endParaRPr sz="1300" b="1" u="sng" dirty="0">
              <a:solidFill>
                <a:schemeClr val="bg2"/>
              </a:solidFill>
              <a:latin typeface="+mj-lt"/>
              <a:ea typeface="Helvetica Neue"/>
              <a:cs typeface="Helvetica" panose="020B0604020202020204" pitchFamily="34" charset="0"/>
              <a:sym typeface="Helvetica Neue"/>
            </a:endParaRPr>
          </a:p>
          <a:p>
            <a:pPr marL="685800" lvl="1" indent="-223838">
              <a:lnSpc>
                <a:spcPct val="115000"/>
              </a:lnSpc>
              <a:buClr>
                <a:schemeClr val="bg2"/>
              </a:buClr>
              <a:buSzPts val="1100"/>
              <a:buFont typeface="Arial" panose="020B0604020202020204" pitchFamily="34" charset="0"/>
              <a:buChar char="•"/>
            </a:pPr>
            <a:r>
              <a:rPr lang="pt-br" sz="1100" dirty="0">
                <a:solidFill>
                  <a:schemeClr val="bg2"/>
                </a:solidFill>
                <a:latin typeface="+mj-lt"/>
                <a:ea typeface="Helvetica Neue"/>
                <a:cs typeface="Helvetica" panose="020B0604020202020204" pitchFamily="34" charset="0"/>
                <a:sym typeface="Helvetica Neue"/>
              </a:rPr>
              <a:t>A documentação completa deve ser fornecida. Caso tenha dúvidas sobre os documentos esperados, exponha-as o mais </a:t>
            </a:r>
            <a:br>
              <a:rPr lang="pt-BR" sz="1100" dirty="0">
                <a:solidFill>
                  <a:schemeClr val="bg2"/>
                </a:solidFill>
                <a:latin typeface="+mj-lt"/>
                <a:ea typeface="Helvetica Neue"/>
                <a:cs typeface="Helvetica" panose="020B0604020202020204" pitchFamily="34" charset="0"/>
                <a:sym typeface="Helvetica Neue"/>
              </a:rPr>
            </a:br>
            <a:r>
              <a:rPr lang="pt-br" sz="1100" dirty="0">
                <a:solidFill>
                  <a:schemeClr val="bg2"/>
                </a:solidFill>
                <a:latin typeface="+mj-lt"/>
                <a:ea typeface="Helvetica Neue"/>
                <a:cs typeface="Helvetica" panose="020B0604020202020204" pitchFamily="34" charset="0"/>
                <a:sym typeface="Helvetica Neue"/>
              </a:rPr>
              <a:t>cedo possível no processo. A documentação completa desde o início pode eliminar a necessidade de certas solicitações </a:t>
            </a:r>
            <a:br>
              <a:rPr lang="pt-BR" sz="1100" dirty="0">
                <a:solidFill>
                  <a:schemeClr val="bg2"/>
                </a:solidFill>
                <a:latin typeface="+mj-lt"/>
                <a:ea typeface="Helvetica Neue"/>
                <a:cs typeface="Helvetica" panose="020B0604020202020204" pitchFamily="34" charset="0"/>
                <a:sym typeface="Helvetica Neue"/>
              </a:rPr>
            </a:br>
            <a:r>
              <a:rPr lang="pt-br" sz="1100" dirty="0">
                <a:solidFill>
                  <a:schemeClr val="bg2"/>
                </a:solidFill>
                <a:latin typeface="+mj-lt"/>
                <a:ea typeface="Helvetica Neue"/>
                <a:cs typeface="Helvetica" panose="020B0604020202020204" pitchFamily="34" charset="0"/>
                <a:sym typeface="Helvetica Neue"/>
              </a:rPr>
              <a:t>de acompanhamento.</a:t>
            </a:r>
            <a:endParaRPr sz="1100" dirty="0">
              <a:solidFill>
                <a:schemeClr val="bg2"/>
              </a:solidFill>
              <a:latin typeface="+mj-lt"/>
              <a:ea typeface="Helvetica Neue"/>
              <a:cs typeface="Helvetica" panose="020B0604020202020204" pitchFamily="34" charset="0"/>
              <a:sym typeface="Helvetica Neue"/>
            </a:endParaRPr>
          </a:p>
          <a:p>
            <a:pPr marL="685800" lvl="1" indent="-228600">
              <a:lnSpc>
                <a:spcPct val="115000"/>
              </a:lnSpc>
              <a:buClr>
                <a:schemeClr val="bg2"/>
              </a:buClr>
              <a:buSzPts val="1200"/>
              <a:buFont typeface="Arial" panose="020B0604020202020204" pitchFamily="34" charset="0"/>
              <a:buChar char="•"/>
            </a:pPr>
            <a:r>
              <a:rPr lang="pt-br" sz="1100" dirty="0">
                <a:solidFill>
                  <a:schemeClr val="bg2"/>
                </a:solidFill>
                <a:latin typeface="+mj-lt"/>
                <a:ea typeface="Helvetica Neue"/>
                <a:cs typeface="Helvetica" panose="020B0604020202020204" pitchFamily="34" charset="0"/>
                <a:sym typeface="Helvetica Neue"/>
              </a:rPr>
              <a:t>Organize os documentos de acordo com os identificadores da lista de solicitação (ex.: ID da transação) para permitir que </a:t>
            </a:r>
            <a:br>
              <a:rPr lang="pt-BR" sz="1100" dirty="0">
                <a:solidFill>
                  <a:schemeClr val="bg2"/>
                </a:solidFill>
                <a:latin typeface="+mj-lt"/>
                <a:ea typeface="Helvetica Neue"/>
                <a:cs typeface="Helvetica" panose="020B0604020202020204" pitchFamily="34" charset="0"/>
                <a:sym typeface="Helvetica Neue"/>
              </a:rPr>
            </a:br>
            <a:r>
              <a:rPr lang="pt-br" sz="1100" dirty="0">
                <a:solidFill>
                  <a:schemeClr val="bg2"/>
                </a:solidFill>
                <a:latin typeface="+mj-lt"/>
                <a:ea typeface="Helvetica Neue"/>
                <a:cs typeface="Helvetica" panose="020B0604020202020204" pitchFamily="34" charset="0"/>
                <a:sym typeface="Helvetica Neue"/>
              </a:rPr>
              <a:t>os auditores identifiquem rapidamente os documentos e os devolvam de maneira organizada.</a:t>
            </a:r>
            <a:endParaRPr sz="1100" dirty="0">
              <a:solidFill>
                <a:schemeClr val="bg2"/>
              </a:solidFill>
              <a:latin typeface="+mj-lt"/>
              <a:ea typeface="Helvetica Neue"/>
              <a:cs typeface="Helvetica" panose="020B0604020202020204" pitchFamily="34" charset="0"/>
              <a:sym typeface="Helvetica Neue"/>
            </a:endParaRPr>
          </a:p>
          <a:p>
            <a:pPr marL="200025">
              <a:lnSpc>
                <a:spcPct val="115000"/>
              </a:lnSpc>
              <a:spcBef>
                <a:spcPts val="750"/>
              </a:spcBef>
              <a:buSzPts val="1600"/>
            </a:pPr>
            <a:r>
              <a:rPr lang="pt-br" sz="1300" b="1" u="sng" dirty="0">
                <a:solidFill>
                  <a:schemeClr val="bg2"/>
                </a:solidFill>
                <a:latin typeface="+mj-lt"/>
                <a:ea typeface="Helvetica Neue"/>
                <a:cs typeface="Helvetica" panose="020B0604020202020204" pitchFamily="34" charset="0"/>
                <a:sym typeface="Helvetica Neue"/>
              </a:rPr>
              <a:t>Acesso das partes interessadas a solicitações de acompanhamento e perguntas adicionais</a:t>
            </a:r>
            <a:endParaRPr sz="1300" b="1" u="sng" dirty="0">
              <a:solidFill>
                <a:schemeClr val="bg2"/>
              </a:solidFill>
              <a:latin typeface="+mj-lt"/>
              <a:ea typeface="Helvetica Neue"/>
              <a:cs typeface="Helvetica" panose="020B0604020202020204" pitchFamily="34" charset="0"/>
              <a:sym typeface="Helvetica Neue"/>
            </a:endParaRPr>
          </a:p>
          <a:p>
            <a:pPr marL="685800" lvl="1" indent="-223838">
              <a:lnSpc>
                <a:spcPct val="115000"/>
              </a:lnSpc>
              <a:buClr>
                <a:schemeClr val="bg2"/>
              </a:buClr>
              <a:buSzPts val="1100"/>
              <a:buFont typeface="Arial" panose="020B0604020202020204" pitchFamily="34" charset="0"/>
              <a:buChar char="•"/>
            </a:pPr>
            <a:r>
              <a:rPr lang="pt-br" sz="1100" dirty="0">
                <a:solidFill>
                  <a:schemeClr val="bg2"/>
                </a:solidFill>
                <a:latin typeface="+mj-lt"/>
                <a:ea typeface="Helvetica Neue"/>
                <a:cs typeface="Helvetica" panose="020B0604020202020204" pitchFamily="34" charset="0"/>
                <a:sym typeface="Helvetica Neue"/>
              </a:rPr>
              <a:t>Pode haver solicitações de informações de acompanhamento, então é importante que os auditores tenham acesso a todos </a:t>
            </a:r>
            <a:br>
              <a:rPr lang="pt-BR" sz="1100" dirty="0">
                <a:solidFill>
                  <a:schemeClr val="bg2"/>
                </a:solidFill>
                <a:latin typeface="+mj-lt"/>
                <a:ea typeface="Helvetica Neue"/>
                <a:cs typeface="Helvetica" panose="020B0604020202020204" pitchFamily="34" charset="0"/>
                <a:sym typeface="Helvetica Neue"/>
              </a:rPr>
            </a:br>
            <a:r>
              <a:rPr lang="pt-br" sz="1100" dirty="0">
                <a:solidFill>
                  <a:schemeClr val="bg2"/>
                </a:solidFill>
                <a:latin typeface="+mj-lt"/>
                <a:ea typeface="Helvetica Neue"/>
                <a:cs typeface="Helvetica" panose="020B0604020202020204" pitchFamily="34" charset="0"/>
                <a:sym typeface="Helvetica Neue"/>
              </a:rPr>
              <a:t>os funcionários e que recebam respostas de forma oportuna.</a:t>
            </a:r>
            <a:r>
              <a:rPr lang="pt-BR" sz="1100" dirty="0">
                <a:solidFill>
                  <a:schemeClr val="bg2"/>
                </a:solidFill>
                <a:latin typeface="+mj-lt"/>
                <a:ea typeface="Helvetica Neue"/>
                <a:cs typeface="Helvetica" panose="020B0604020202020204" pitchFamily="34" charset="0"/>
                <a:sym typeface="Helvetica Neue"/>
              </a:rPr>
              <a:t> </a:t>
            </a:r>
            <a:r>
              <a:rPr lang="pt-BR" sz="1100" dirty="0">
                <a:solidFill>
                  <a:srgbClr val="FF0000"/>
                </a:solidFill>
                <a:latin typeface="+mj-lt"/>
                <a:ea typeface="Helvetica Neue"/>
                <a:cs typeface="Helvetica" panose="020B0604020202020204" pitchFamily="34" charset="0"/>
                <a:sym typeface="Helvetica Neue"/>
              </a:rPr>
              <a:t>Às vezes, pode ser necessário que a equipe de auditoria fale diretamente com os funcionários que tenham conhecimento direto de transações amostrais específicas.</a:t>
            </a:r>
          </a:p>
          <a:p>
            <a:pPr marL="685800" lvl="1" indent="-223838">
              <a:lnSpc>
                <a:spcPct val="115000"/>
              </a:lnSpc>
              <a:buClr>
                <a:schemeClr val="bg2"/>
              </a:buClr>
              <a:buSzPts val="1100"/>
              <a:buFont typeface="Arial" panose="020B0604020202020204" pitchFamily="34" charset="0"/>
              <a:buChar char="•"/>
            </a:pPr>
            <a:endParaRPr sz="1100" dirty="0">
              <a:solidFill>
                <a:schemeClr val="bg2"/>
              </a:solidFill>
              <a:latin typeface="+mj-lt"/>
              <a:ea typeface="Helvetica Neue"/>
              <a:cs typeface="Helvetica" panose="020B0604020202020204" pitchFamily="34" charset="0"/>
              <a:sym typeface="Helvetica Neue"/>
            </a:endParaRPr>
          </a:p>
          <a:p>
            <a:pPr marL="200025">
              <a:lnSpc>
                <a:spcPct val="115000"/>
              </a:lnSpc>
              <a:spcBef>
                <a:spcPts val="750"/>
              </a:spcBef>
              <a:buSzPts val="1600"/>
            </a:pPr>
            <a:r>
              <a:rPr lang="pt-br" sz="1300" b="1" u="sng" dirty="0">
                <a:solidFill>
                  <a:schemeClr val="bg2"/>
                </a:solidFill>
                <a:latin typeface="+mj-lt"/>
                <a:ea typeface="Helvetica Neue"/>
                <a:cs typeface="Helvetica" panose="020B0604020202020204" pitchFamily="34" charset="0"/>
                <a:sym typeface="Helvetica Neue"/>
              </a:rPr>
              <a:t>Passo a passo de sistemas de contabilidade, quando necessário</a:t>
            </a:r>
            <a:endParaRPr sz="1300" b="1" u="sng" dirty="0">
              <a:solidFill>
                <a:schemeClr val="bg2"/>
              </a:solidFill>
              <a:latin typeface="+mj-lt"/>
              <a:ea typeface="Helvetica Neue"/>
              <a:cs typeface="Helvetica" panose="020B0604020202020204" pitchFamily="34" charset="0"/>
              <a:sym typeface="Helvetica Neue"/>
            </a:endParaRPr>
          </a:p>
          <a:p>
            <a:pPr marL="685800" lvl="1" indent="-223838">
              <a:lnSpc>
                <a:spcPct val="115000"/>
              </a:lnSpc>
              <a:buClr>
                <a:schemeClr val="bg2"/>
              </a:buClr>
              <a:buSzPts val="1100"/>
              <a:buFont typeface="Arial" panose="020B0604020202020204" pitchFamily="34" charset="0"/>
              <a:buChar char="•"/>
            </a:pPr>
            <a:r>
              <a:rPr lang="pt-br" sz="1100" dirty="0">
                <a:solidFill>
                  <a:schemeClr val="bg2"/>
                </a:solidFill>
                <a:latin typeface="+mj-lt"/>
                <a:ea typeface="Helvetica Neue"/>
                <a:cs typeface="Helvetica" panose="020B0604020202020204" pitchFamily="34" charset="0"/>
                <a:sym typeface="Helvetica Neue"/>
              </a:rPr>
              <a:t>Em alguns casos, os auditores podem solicitar uma explicação sobre os sistemas de contabilidade para entender melhor </a:t>
            </a:r>
            <a:br>
              <a:rPr lang="pt-BR" sz="1100" dirty="0">
                <a:solidFill>
                  <a:schemeClr val="bg2"/>
                </a:solidFill>
                <a:latin typeface="+mj-lt"/>
                <a:ea typeface="Helvetica Neue"/>
                <a:cs typeface="Helvetica" panose="020B0604020202020204" pitchFamily="34" charset="0"/>
                <a:sym typeface="Helvetica Neue"/>
              </a:rPr>
            </a:br>
            <a:r>
              <a:rPr lang="pt-br" sz="1100" dirty="0">
                <a:solidFill>
                  <a:schemeClr val="bg2"/>
                </a:solidFill>
                <a:latin typeface="+mj-lt"/>
                <a:ea typeface="Helvetica Neue"/>
                <a:cs typeface="Helvetica" panose="020B0604020202020204" pitchFamily="34" charset="0"/>
                <a:sym typeface="Helvetica Neue"/>
              </a:rPr>
              <a:t>ou ter alguma familiaridade com os processos. </a:t>
            </a:r>
            <a:endParaRPr sz="1100" dirty="0">
              <a:solidFill>
                <a:schemeClr val="bg2"/>
              </a:solidFill>
              <a:latin typeface="+mj-lt"/>
              <a:ea typeface="Helvetica Neue"/>
              <a:cs typeface="Helvetica" panose="020B0604020202020204" pitchFamily="34" charset="0"/>
              <a:sym typeface="Helvetica Neue"/>
            </a:endParaRPr>
          </a:p>
        </p:txBody>
      </p:sp>
    </p:spTree>
    <p:extLst>
      <p:ext uri="{BB962C8B-B14F-4D97-AF65-F5344CB8AC3E}">
        <p14:creationId xmlns:p14="http://schemas.microsoft.com/office/powerpoint/2010/main" val="3290886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12;p36"/>
          <p:cNvSpPr txBox="1"/>
          <p:nvPr/>
        </p:nvSpPr>
        <p:spPr>
          <a:xfrm>
            <a:off x="2039850" y="33891"/>
            <a:ext cx="5064300" cy="623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pt-br" sz="1700" b="1" dirty="0">
                <a:solidFill>
                  <a:srgbClr val="AACFD0"/>
                </a:solidFill>
                <a:latin typeface="+mj-lt"/>
                <a:ea typeface="Helvetica"/>
                <a:cs typeface="Helvetica"/>
                <a:sym typeface="Helvetica"/>
              </a:rPr>
              <a:t>Preparação e expectativas para </a:t>
            </a:r>
            <a:br>
              <a:rPr lang="pt-br" sz="1700" b="1" dirty="0">
                <a:solidFill>
                  <a:srgbClr val="AACFD0"/>
                </a:solidFill>
                <a:latin typeface="+mj-lt"/>
                <a:ea typeface="Helvetica"/>
                <a:cs typeface="Helvetica"/>
                <a:sym typeface="Helvetica"/>
              </a:rPr>
            </a:br>
            <a:r>
              <a:rPr lang="pt-br" sz="1700" b="1" dirty="0">
                <a:solidFill>
                  <a:srgbClr val="AACFD0"/>
                </a:solidFill>
                <a:latin typeface="+mj-lt"/>
                <a:ea typeface="Helvetica"/>
                <a:cs typeface="Helvetica"/>
                <a:sym typeface="Helvetica"/>
              </a:rPr>
              <a:t>a auditoria (cont.)</a:t>
            </a:r>
            <a:endParaRPr sz="1700" b="1" dirty="0">
              <a:solidFill>
                <a:srgbClr val="AACFD0"/>
              </a:solidFill>
              <a:latin typeface="+mj-lt"/>
              <a:ea typeface="Helvetica"/>
              <a:cs typeface="Helvetica"/>
              <a:sym typeface="Helvetica"/>
            </a:endParaRPr>
          </a:p>
        </p:txBody>
      </p:sp>
      <p:sp>
        <p:nvSpPr>
          <p:cNvPr id="5" name="Google Shape;205;p29"/>
          <p:cNvSpPr txBox="1"/>
          <p:nvPr/>
        </p:nvSpPr>
        <p:spPr>
          <a:xfrm>
            <a:off x="73350" y="819587"/>
            <a:ext cx="8997300" cy="3744675"/>
          </a:xfrm>
          <a:prstGeom prst="rect">
            <a:avLst/>
          </a:prstGeom>
          <a:noFill/>
          <a:ln>
            <a:noFill/>
          </a:ln>
        </p:spPr>
        <p:txBody>
          <a:bodyPr spcFirstLastPara="1" wrap="square" lIns="68569" tIns="68569" rIns="68569" bIns="68569" anchor="t" anchorCtr="0">
            <a:noAutofit/>
          </a:bodyPr>
          <a:lstStyle/>
          <a:p>
            <a:pPr>
              <a:lnSpc>
                <a:spcPct val="108000"/>
              </a:lnSpc>
            </a:pPr>
            <a:r>
              <a:rPr lang="pt-br" sz="1500" b="1" dirty="0">
                <a:solidFill>
                  <a:schemeClr val="bg2"/>
                </a:solidFill>
                <a:latin typeface="+mj-lt"/>
                <a:ea typeface="Helvetica Neue"/>
                <a:cs typeface="Helvetica"/>
                <a:sym typeface="Helvetica Neue"/>
              </a:rPr>
              <a:t>O que você pode fazer hoje para garantir que esteja preparado para uma auditoria: </a:t>
            </a:r>
            <a:endParaRPr sz="1500" b="1" dirty="0">
              <a:solidFill>
                <a:schemeClr val="bg2"/>
              </a:solidFill>
              <a:latin typeface="+mj-lt"/>
              <a:ea typeface="Helvetica Neue"/>
              <a:cs typeface="Helvetica" panose="020B0604020202020204" pitchFamily="34" charset="0"/>
              <a:sym typeface="Helvetica Neue"/>
            </a:endParaRPr>
          </a:p>
          <a:p>
            <a:pPr marL="200025">
              <a:lnSpc>
                <a:spcPct val="108000"/>
              </a:lnSpc>
              <a:spcBef>
                <a:spcPts val="750"/>
              </a:spcBef>
              <a:buSzPts val="1600"/>
            </a:pPr>
            <a:r>
              <a:rPr lang="pt-br" sz="1300" b="1" u="sng" dirty="0">
                <a:solidFill>
                  <a:schemeClr val="bg2"/>
                </a:solidFill>
                <a:latin typeface="+mj-lt"/>
                <a:ea typeface="Helvetica Neue"/>
                <a:cs typeface="Helvetica" panose="020B0604020202020204" pitchFamily="34" charset="0"/>
                <a:sym typeface="Helvetica Neue"/>
              </a:rPr>
              <a:t>Políticas e procedimentos</a:t>
            </a:r>
            <a:endParaRPr sz="1300" b="1" u="sng" dirty="0">
              <a:solidFill>
                <a:schemeClr val="bg2"/>
              </a:solidFill>
              <a:latin typeface="+mj-lt"/>
              <a:ea typeface="Helvetica Neue"/>
              <a:cs typeface="Helvetica" panose="020B0604020202020204" pitchFamily="34" charset="0"/>
              <a:sym typeface="Helvetica Neue"/>
            </a:endParaRPr>
          </a:p>
          <a:p>
            <a:pPr marL="685800" lvl="1" indent="-228600">
              <a:lnSpc>
                <a:spcPct val="108000"/>
              </a:lnSpc>
              <a:buClr>
                <a:schemeClr val="bg2"/>
              </a:buClr>
              <a:buSzPts val="1200"/>
              <a:buFont typeface="Arial" panose="020B0604020202020204" pitchFamily="34" charset="0"/>
              <a:buChar char="•"/>
            </a:pPr>
            <a:r>
              <a:rPr lang="pt-br" sz="1100" dirty="0">
                <a:solidFill>
                  <a:schemeClr val="bg2"/>
                </a:solidFill>
                <a:latin typeface="+mj-lt"/>
                <a:ea typeface="Helvetica Neue"/>
                <a:cs typeface="Helvetica"/>
                <a:sym typeface="Helvetica Neue"/>
              </a:rPr>
              <a:t>Assegure-se de que as versões atuais implementadas de nossas políticas e procedimentos </a:t>
            </a:r>
            <a:r>
              <a:rPr lang="pt-br" sz="1100" dirty="0">
                <a:solidFill>
                  <a:srgbClr val="FF0000"/>
                </a:solidFill>
                <a:latin typeface="+mj-lt"/>
                <a:ea typeface="Helvetica Neue"/>
                <a:cs typeface="Helvetica"/>
                <a:sym typeface="Helvetica Neue"/>
              </a:rPr>
              <a:t>estejam</a:t>
            </a:r>
            <a:r>
              <a:rPr lang="pt-br" sz="1100" dirty="0">
                <a:solidFill>
                  <a:schemeClr val="bg2"/>
                </a:solidFill>
                <a:latin typeface="+mj-lt"/>
                <a:ea typeface="Helvetica Neue"/>
                <a:cs typeface="Helvetica"/>
                <a:sym typeface="Helvetica Neue"/>
              </a:rPr>
              <a:t> facilmente </a:t>
            </a:r>
            <a:br>
              <a:rPr lang="pt-br" sz="1100" dirty="0">
                <a:solidFill>
                  <a:schemeClr val="bg2"/>
                </a:solidFill>
                <a:latin typeface="+mj-lt"/>
                <a:ea typeface="Helvetica Neue"/>
                <a:cs typeface="Helvetica"/>
                <a:sym typeface="Helvetica Neue"/>
              </a:rPr>
            </a:br>
            <a:r>
              <a:rPr lang="pt-br" sz="1100" dirty="0">
                <a:solidFill>
                  <a:schemeClr val="bg2"/>
                </a:solidFill>
                <a:latin typeface="+mj-lt"/>
                <a:ea typeface="Helvetica Neue"/>
                <a:cs typeface="Helvetica"/>
                <a:sym typeface="Helvetica Neue"/>
              </a:rPr>
              <a:t>disponíveis e acessíveis.</a:t>
            </a:r>
            <a:endParaRPr sz="1100" dirty="0">
              <a:solidFill>
                <a:schemeClr val="bg2"/>
              </a:solidFill>
              <a:latin typeface="+mj-lt"/>
              <a:ea typeface="Helvetica Neue"/>
              <a:cs typeface="Helvetica"/>
              <a:sym typeface="Helvetica Neue"/>
            </a:endParaRPr>
          </a:p>
          <a:p>
            <a:pPr marL="685800" lvl="1" indent="-228600">
              <a:lnSpc>
                <a:spcPct val="108000"/>
              </a:lnSpc>
              <a:buClr>
                <a:schemeClr val="bg2"/>
              </a:buClr>
              <a:buSzPts val="1200"/>
              <a:buFont typeface="Arial" panose="020B0604020202020204" pitchFamily="34" charset="0"/>
              <a:buChar char="•"/>
            </a:pPr>
            <a:r>
              <a:rPr lang="pt-br" sz="1100" dirty="0">
                <a:solidFill>
                  <a:schemeClr val="bg2"/>
                </a:solidFill>
                <a:latin typeface="+mj-lt"/>
                <a:ea typeface="Helvetica Neue"/>
                <a:cs typeface="Helvetica"/>
                <a:sym typeface="Helvetica Neue"/>
              </a:rPr>
              <a:t>Certifique-se de que nossas políticas e procedimentos sejam a versão final, contenham a data e o número da versão</a:t>
            </a:r>
            <a:endParaRPr lang="en-US" sz="1100" dirty="0">
              <a:solidFill>
                <a:schemeClr val="bg2"/>
              </a:solidFill>
              <a:latin typeface="+mj-lt"/>
              <a:ea typeface="Helvetica Neue"/>
              <a:cs typeface="Helvetica"/>
            </a:endParaRPr>
          </a:p>
          <a:p>
            <a:pPr marL="685800" lvl="1" indent="-228600">
              <a:lnSpc>
                <a:spcPct val="108000"/>
              </a:lnSpc>
              <a:buClr>
                <a:schemeClr val="bg2"/>
              </a:buClr>
              <a:buSzPts val="1200"/>
              <a:buFont typeface="Arial" panose="020B0604020202020204" pitchFamily="34" charset="0"/>
              <a:buChar char="•"/>
            </a:pPr>
            <a:r>
              <a:rPr lang="pt-br" sz="1100" dirty="0">
                <a:solidFill>
                  <a:schemeClr val="bg2"/>
                </a:solidFill>
                <a:latin typeface="+mj-lt"/>
                <a:ea typeface="Helvetica Neue"/>
                <a:cs typeface="Helvetica"/>
                <a:sym typeface="Helvetica Neue"/>
              </a:rPr>
              <a:t>Garanta que todas as políticas e procedimentos finais sejam salvos como arquivo PDF para que o rascunho das políticas </a:t>
            </a:r>
            <a:br>
              <a:rPr lang="pt-br" sz="1100" dirty="0">
                <a:solidFill>
                  <a:schemeClr val="bg2"/>
                </a:solidFill>
                <a:latin typeface="+mj-lt"/>
                <a:ea typeface="Helvetica Neue"/>
                <a:cs typeface="Helvetica"/>
                <a:sym typeface="Helvetica Neue"/>
              </a:rPr>
            </a:br>
            <a:r>
              <a:rPr lang="pt-br" sz="1100" dirty="0">
                <a:solidFill>
                  <a:schemeClr val="bg2"/>
                </a:solidFill>
                <a:latin typeface="+mj-lt"/>
                <a:ea typeface="Helvetica Neue"/>
                <a:cs typeface="Helvetica"/>
                <a:sym typeface="Helvetica Neue"/>
              </a:rPr>
              <a:t>não seja acidentalmente entregue aos auditores</a:t>
            </a:r>
            <a:endParaRPr sz="900" dirty="0">
              <a:solidFill>
                <a:schemeClr val="bg2"/>
              </a:solidFill>
              <a:latin typeface="+mj-lt"/>
              <a:ea typeface="Helvetica Neue"/>
              <a:cs typeface="Helvetica"/>
              <a:sym typeface="Helvetica Neue"/>
            </a:endParaRPr>
          </a:p>
          <a:p>
            <a:pPr marL="200025">
              <a:lnSpc>
                <a:spcPct val="108000"/>
              </a:lnSpc>
              <a:buSzPts val="1600"/>
            </a:pPr>
            <a:r>
              <a:rPr lang="pt-br" sz="1300" b="1" u="sng" dirty="0">
                <a:solidFill>
                  <a:schemeClr val="bg2"/>
                </a:solidFill>
                <a:latin typeface="+mj-lt"/>
                <a:ea typeface="Helvetica Neue"/>
                <a:cs typeface="Helvetica" panose="020B0604020202020204" pitchFamily="34" charset="0"/>
                <a:sym typeface="Helvetica Neue"/>
              </a:rPr>
              <a:t>Livros e registros</a:t>
            </a:r>
            <a:endParaRPr sz="1300" b="1" u="sng" dirty="0">
              <a:solidFill>
                <a:schemeClr val="bg2"/>
              </a:solidFill>
              <a:latin typeface="+mj-lt"/>
              <a:ea typeface="Helvetica Neue"/>
              <a:cs typeface="Helvetica" panose="020B0604020202020204" pitchFamily="34" charset="0"/>
              <a:sym typeface="Helvetica Neue"/>
            </a:endParaRPr>
          </a:p>
          <a:p>
            <a:pPr marL="685800" lvl="1" indent="-228600">
              <a:lnSpc>
                <a:spcPct val="108000"/>
              </a:lnSpc>
              <a:buClr>
                <a:schemeClr val="bg2"/>
              </a:buClr>
              <a:buSzPts val="1200"/>
              <a:buFont typeface="Arial" panose="020B0604020202020204" pitchFamily="34" charset="0"/>
              <a:buChar char="•"/>
            </a:pPr>
            <a:r>
              <a:rPr lang="pt-br" sz="1100" dirty="0">
                <a:solidFill>
                  <a:schemeClr val="bg2"/>
                </a:solidFill>
                <a:latin typeface="+mj-lt"/>
                <a:ea typeface="Helvetica Neue"/>
                <a:cs typeface="Helvetica"/>
                <a:sym typeface="Helvetica Neue"/>
              </a:rPr>
              <a:t>Se aplicável, separe as transações comerciais específicas de um fabricante dentro de nossos sistemas de contabilidade. </a:t>
            </a:r>
            <a:br>
              <a:rPr lang="pt-br" sz="1100" dirty="0">
                <a:solidFill>
                  <a:schemeClr val="bg2"/>
                </a:solidFill>
                <a:latin typeface="+mj-lt"/>
                <a:ea typeface="Helvetica Neue"/>
                <a:cs typeface="Helvetica"/>
                <a:sym typeface="Helvetica Neue"/>
              </a:rPr>
            </a:br>
            <a:r>
              <a:rPr lang="pt-br" sz="1100" dirty="0">
                <a:solidFill>
                  <a:schemeClr val="bg2"/>
                </a:solidFill>
                <a:latin typeface="+mj-lt"/>
                <a:ea typeface="Helvetica Neue"/>
                <a:cs typeface="Helvetica"/>
                <a:sym typeface="Helvetica Neue"/>
              </a:rPr>
              <a:t>Lembre-se, no entanto, de que nossas atividades gerais e administrativas relacionadas a vários fabricantes ou ao nosso </a:t>
            </a:r>
            <a:br>
              <a:rPr lang="pt-br" sz="1100" dirty="0">
                <a:solidFill>
                  <a:schemeClr val="bg2"/>
                </a:solidFill>
                <a:latin typeface="+mj-lt"/>
                <a:ea typeface="Helvetica Neue"/>
                <a:cs typeface="Helvetica"/>
                <a:sym typeface="Helvetica Neue"/>
              </a:rPr>
            </a:br>
            <a:r>
              <a:rPr lang="pt-br" sz="1100" dirty="0">
                <a:solidFill>
                  <a:schemeClr val="bg2"/>
                </a:solidFill>
                <a:latin typeface="+mj-lt"/>
                <a:ea typeface="Helvetica Neue"/>
                <a:cs typeface="Helvetica"/>
                <a:sym typeface="Helvetica Neue"/>
              </a:rPr>
              <a:t>negócio em geral podem estar no escopo da auditoria.</a:t>
            </a:r>
            <a:endParaRPr sz="1100" dirty="0">
              <a:solidFill>
                <a:schemeClr val="bg2"/>
              </a:solidFill>
              <a:latin typeface="+mj-lt"/>
              <a:ea typeface="Helvetica Neue"/>
              <a:cs typeface="Helvetica"/>
              <a:sym typeface="Helvetica Neue"/>
            </a:endParaRPr>
          </a:p>
          <a:p>
            <a:pPr marL="200025">
              <a:lnSpc>
                <a:spcPct val="108000"/>
              </a:lnSpc>
              <a:buSzPts val="1600"/>
            </a:pPr>
            <a:r>
              <a:rPr lang="pt-br" sz="1300" b="1" u="sng" dirty="0">
                <a:solidFill>
                  <a:schemeClr val="bg2"/>
                </a:solidFill>
                <a:latin typeface="+mj-lt"/>
                <a:ea typeface="Helvetica Neue"/>
                <a:cs typeface="Helvetica" panose="020B0604020202020204" pitchFamily="34" charset="0"/>
                <a:sym typeface="Helvetica Neue"/>
              </a:rPr>
              <a:t>Controles internos</a:t>
            </a:r>
            <a:endParaRPr sz="1300" b="1" u="sng" dirty="0">
              <a:solidFill>
                <a:schemeClr val="bg2"/>
              </a:solidFill>
              <a:latin typeface="+mj-lt"/>
              <a:ea typeface="Helvetica Neue"/>
              <a:cs typeface="Helvetica" panose="020B0604020202020204" pitchFamily="34" charset="0"/>
              <a:sym typeface="Helvetica Neue"/>
            </a:endParaRPr>
          </a:p>
          <a:p>
            <a:pPr marL="685800" lvl="1" indent="-228600">
              <a:lnSpc>
                <a:spcPct val="108000"/>
              </a:lnSpc>
              <a:buClr>
                <a:schemeClr val="bg2"/>
              </a:buClr>
              <a:buSzPts val="1200"/>
              <a:buFont typeface="Arial" panose="020B0604020202020204" pitchFamily="34" charset="0"/>
              <a:buChar char="•"/>
            </a:pPr>
            <a:r>
              <a:rPr lang="pt-br" sz="1100" dirty="0">
                <a:solidFill>
                  <a:schemeClr val="bg2"/>
                </a:solidFill>
                <a:latin typeface="+mj-lt"/>
                <a:ea typeface="Helvetica Neue"/>
                <a:cs typeface="Helvetica" panose="020B0604020202020204" pitchFamily="34" charset="0"/>
                <a:sym typeface="Helvetica Neue"/>
              </a:rPr>
              <a:t>Documente os procedimentos financeiros e contábeis em protocolos ou fluxos de trabalho para permitir eficiência </a:t>
            </a:r>
            <a:br>
              <a:rPr lang="pt-BR" sz="1100" dirty="0">
                <a:solidFill>
                  <a:schemeClr val="bg2"/>
                </a:solidFill>
                <a:latin typeface="+mj-lt"/>
                <a:ea typeface="Helvetica Neue"/>
                <a:cs typeface="Helvetica" panose="020B0604020202020204" pitchFamily="34" charset="0"/>
                <a:sym typeface="Helvetica Neue"/>
              </a:rPr>
            </a:br>
            <a:r>
              <a:rPr lang="pt-br" sz="1100" dirty="0">
                <a:solidFill>
                  <a:schemeClr val="bg2"/>
                </a:solidFill>
                <a:latin typeface="+mj-lt"/>
                <a:ea typeface="Helvetica Neue"/>
                <a:cs typeface="Helvetica" panose="020B0604020202020204" pitchFamily="34" charset="0"/>
                <a:sym typeface="Helvetica Neue"/>
              </a:rPr>
              <a:t>no acompanhamento do processo. Isso também possibilita uma transição mais fácil das responsabilidade </a:t>
            </a:r>
            <a:br>
              <a:rPr lang="pt-BR" sz="1100" dirty="0">
                <a:solidFill>
                  <a:schemeClr val="bg2"/>
                </a:solidFill>
                <a:latin typeface="+mj-lt"/>
                <a:ea typeface="Helvetica Neue"/>
                <a:cs typeface="Helvetica" panose="020B0604020202020204" pitchFamily="34" charset="0"/>
                <a:sym typeface="Helvetica Neue"/>
              </a:rPr>
            </a:br>
            <a:r>
              <a:rPr lang="pt-br" sz="1100" dirty="0">
                <a:solidFill>
                  <a:schemeClr val="bg2"/>
                </a:solidFill>
                <a:latin typeface="+mj-lt"/>
                <a:ea typeface="Helvetica Neue"/>
                <a:cs typeface="Helvetica" panose="020B0604020202020204" pitchFamily="34" charset="0"/>
                <a:sym typeface="Helvetica Neue"/>
              </a:rPr>
              <a:t>de um funcionário para outro.</a:t>
            </a:r>
          </a:p>
          <a:p>
            <a:pPr marL="200025">
              <a:lnSpc>
                <a:spcPct val="108000"/>
              </a:lnSpc>
              <a:buSzPts val="1600"/>
            </a:pPr>
            <a:r>
              <a:rPr lang="pt-br" sz="1300" b="1" u="sng" dirty="0">
                <a:solidFill>
                  <a:schemeClr val="bg2"/>
                </a:solidFill>
                <a:latin typeface="+mj-lt"/>
                <a:ea typeface="Helvetica Neue"/>
                <a:cs typeface="Helvetica" panose="020B0604020202020204" pitchFamily="34" charset="0"/>
                <a:sym typeface="Helvetica Neue"/>
              </a:rPr>
              <a:t>Contratos e políticas do fabricante</a:t>
            </a:r>
            <a:endParaRPr sz="1300" b="1" u="sng" dirty="0">
              <a:solidFill>
                <a:schemeClr val="bg2"/>
              </a:solidFill>
              <a:latin typeface="+mj-lt"/>
              <a:ea typeface="Helvetica Neue"/>
              <a:cs typeface="Helvetica" panose="020B0604020202020204" pitchFamily="34" charset="0"/>
              <a:sym typeface="Helvetica Neue"/>
            </a:endParaRPr>
          </a:p>
          <a:p>
            <a:pPr marL="685800" lvl="1" indent="-228600">
              <a:lnSpc>
                <a:spcPct val="108000"/>
              </a:lnSpc>
              <a:buClr>
                <a:schemeClr val="bg2"/>
              </a:buClr>
              <a:buSzPts val="1200"/>
              <a:buFont typeface="Arial" panose="020B0604020202020204" pitchFamily="34" charset="0"/>
              <a:buChar char="•"/>
            </a:pPr>
            <a:r>
              <a:rPr lang="pt-br" sz="1100" dirty="0">
                <a:solidFill>
                  <a:schemeClr val="bg2"/>
                </a:solidFill>
                <a:latin typeface="+mj-lt"/>
                <a:ea typeface="Helvetica Neue"/>
                <a:cs typeface="Helvetica" panose="020B0604020202020204" pitchFamily="34" charset="0"/>
                <a:sym typeface="Helvetica Neue"/>
              </a:rPr>
              <a:t>Analise os contratos com fabricantes para entender melhor nossos compromissos e obrigações de conformidade caso eles solicitem uma auditoria.</a:t>
            </a:r>
            <a:endParaRPr sz="1100" dirty="0">
              <a:solidFill>
                <a:schemeClr val="bg2"/>
              </a:solidFill>
              <a:latin typeface="+mj-lt"/>
              <a:ea typeface="Helvetica Neue"/>
              <a:cs typeface="Helvetica" panose="020B0604020202020204" pitchFamily="34" charset="0"/>
              <a:sym typeface="Helvetica Neue"/>
            </a:endParaRPr>
          </a:p>
          <a:p>
            <a:pPr marL="685800" lvl="1" indent="-228600">
              <a:lnSpc>
                <a:spcPct val="108000"/>
              </a:lnSpc>
              <a:buClr>
                <a:schemeClr val="bg2"/>
              </a:buClr>
              <a:buSzPts val="1200"/>
              <a:buFont typeface="Arial" panose="020B0604020202020204" pitchFamily="34" charset="0"/>
              <a:buChar char="•"/>
            </a:pPr>
            <a:r>
              <a:rPr lang="pt-br" sz="1100" dirty="0">
                <a:solidFill>
                  <a:schemeClr val="bg2"/>
                </a:solidFill>
                <a:latin typeface="+mj-lt"/>
                <a:ea typeface="Helvetica Neue"/>
                <a:cs typeface="Helvetica" panose="020B0604020202020204" pitchFamily="34" charset="0"/>
                <a:sym typeface="Helvetica Neue"/>
              </a:rPr>
              <a:t>Familiarize-se novamente com as políticas dos fabricantes, como códigos de conduta de terceiros, para garantir que entendamos </a:t>
            </a:r>
            <a:br>
              <a:rPr lang="pt-br" sz="1100" dirty="0">
                <a:solidFill>
                  <a:schemeClr val="bg2"/>
                </a:solidFill>
                <a:latin typeface="+mj-lt"/>
                <a:ea typeface="Helvetica Neue"/>
                <a:cs typeface="Helvetica" panose="020B0604020202020204" pitchFamily="34" charset="0"/>
                <a:sym typeface="Helvetica Neue"/>
              </a:rPr>
            </a:br>
            <a:r>
              <a:rPr lang="pt-br" sz="1100" dirty="0">
                <a:solidFill>
                  <a:schemeClr val="bg2"/>
                </a:solidFill>
                <a:latin typeface="+mj-lt"/>
                <a:ea typeface="Helvetica Neue"/>
                <a:cs typeface="Helvetica" panose="020B0604020202020204" pitchFamily="34" charset="0"/>
                <a:sym typeface="Helvetica Neue"/>
              </a:rPr>
              <a:t>e cumpramos todas as exigências.</a:t>
            </a:r>
            <a:endParaRPr sz="1100" dirty="0">
              <a:solidFill>
                <a:schemeClr val="bg2"/>
              </a:solidFill>
              <a:latin typeface="+mj-lt"/>
              <a:ea typeface="Helvetica Neue"/>
              <a:cs typeface="Helvetica" panose="020B0604020202020204" pitchFamily="34" charset="0"/>
              <a:sym typeface="Helvetica Neue"/>
            </a:endParaRPr>
          </a:p>
        </p:txBody>
      </p:sp>
    </p:spTree>
    <p:extLst>
      <p:ext uri="{BB962C8B-B14F-4D97-AF65-F5344CB8AC3E}">
        <p14:creationId xmlns:p14="http://schemas.microsoft.com/office/powerpoint/2010/main" val="1158229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12;p36"/>
          <p:cNvSpPr txBox="1"/>
          <p:nvPr/>
        </p:nvSpPr>
        <p:spPr>
          <a:xfrm>
            <a:off x="2039850" y="33891"/>
            <a:ext cx="5064300" cy="623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pt-br" sz="1700" b="1" dirty="0">
                <a:solidFill>
                  <a:srgbClr val="AACFD0"/>
                </a:solidFill>
                <a:latin typeface="+mj-lt"/>
                <a:ea typeface="Helvetica"/>
                <a:cs typeface="Helvetica"/>
                <a:sym typeface="Helvetica"/>
              </a:rPr>
              <a:t>Preparação e expectativas para </a:t>
            </a:r>
            <a:br>
              <a:rPr lang="pt-br" sz="1700" b="1" dirty="0">
                <a:solidFill>
                  <a:srgbClr val="AACFD0"/>
                </a:solidFill>
                <a:latin typeface="+mj-lt"/>
                <a:ea typeface="Helvetica"/>
                <a:cs typeface="Helvetica"/>
                <a:sym typeface="Helvetica"/>
              </a:rPr>
            </a:br>
            <a:r>
              <a:rPr lang="pt-br" sz="1700" b="1" dirty="0">
                <a:solidFill>
                  <a:srgbClr val="AACFD0"/>
                </a:solidFill>
                <a:latin typeface="+mj-lt"/>
                <a:ea typeface="Helvetica"/>
                <a:cs typeface="Helvetica"/>
                <a:sym typeface="Helvetica"/>
              </a:rPr>
              <a:t>a auditoria (cont.)</a:t>
            </a:r>
            <a:endParaRPr sz="1700" b="1" dirty="0">
              <a:solidFill>
                <a:srgbClr val="AACFD0"/>
              </a:solidFill>
              <a:latin typeface="+mj-lt"/>
              <a:ea typeface="Helvetica"/>
              <a:cs typeface="Helvetica"/>
              <a:sym typeface="Helvetica"/>
            </a:endParaRPr>
          </a:p>
        </p:txBody>
      </p:sp>
      <p:sp>
        <p:nvSpPr>
          <p:cNvPr id="5" name="Google Shape;205;p29"/>
          <p:cNvSpPr txBox="1"/>
          <p:nvPr/>
        </p:nvSpPr>
        <p:spPr>
          <a:xfrm>
            <a:off x="73350" y="839758"/>
            <a:ext cx="8997300" cy="3744675"/>
          </a:xfrm>
          <a:prstGeom prst="rect">
            <a:avLst/>
          </a:prstGeom>
          <a:noFill/>
          <a:ln>
            <a:noFill/>
          </a:ln>
        </p:spPr>
        <p:txBody>
          <a:bodyPr spcFirstLastPara="1" wrap="square" lIns="68569" tIns="68569" rIns="68569" bIns="68569" anchor="t" anchorCtr="0">
            <a:noAutofit/>
          </a:bodyPr>
          <a:lstStyle/>
          <a:p>
            <a:pPr>
              <a:lnSpc>
                <a:spcPct val="108000"/>
              </a:lnSpc>
            </a:pPr>
            <a:r>
              <a:rPr lang="pt-BR" sz="1500" b="1" dirty="0">
                <a:solidFill>
                  <a:srgbClr val="FF0000"/>
                </a:solidFill>
                <a:latin typeface="+mj-lt"/>
                <a:ea typeface="Helvetica Neue"/>
                <a:cs typeface="Helvetica"/>
                <a:sym typeface="Helvetica Neue"/>
              </a:rPr>
              <a:t>Se sua auditoria estiver sendo conduzida remotamente: </a:t>
            </a:r>
            <a:endParaRPr lang="pt-BR" sz="1500" b="1" dirty="0">
              <a:solidFill>
                <a:srgbClr val="FF0000"/>
              </a:solidFill>
              <a:latin typeface="+mj-lt"/>
              <a:ea typeface="Helvetica Neue"/>
              <a:cs typeface="Helvetica" panose="020B0604020202020204" pitchFamily="34" charset="0"/>
              <a:sym typeface="Helvetica Neue"/>
            </a:endParaRPr>
          </a:p>
          <a:p>
            <a:pPr>
              <a:lnSpc>
                <a:spcPct val="108000"/>
              </a:lnSpc>
            </a:pPr>
            <a:endParaRPr lang="pt-BR" sz="1500" b="1" u="sng" dirty="0">
              <a:solidFill>
                <a:srgbClr val="FF0000"/>
              </a:solidFill>
              <a:latin typeface="+mj-lt"/>
              <a:ea typeface="Helvetica Neue"/>
              <a:cs typeface="Helvetica" panose="020B0604020202020204" pitchFamily="34" charset="0"/>
              <a:sym typeface="Helvetica Neue"/>
            </a:endParaRPr>
          </a:p>
          <a:p>
            <a:pPr>
              <a:lnSpc>
                <a:spcPct val="108000"/>
              </a:lnSpc>
            </a:pPr>
            <a:r>
              <a:rPr lang="pt-BR" sz="1300" b="1" dirty="0">
                <a:solidFill>
                  <a:srgbClr val="FF0000"/>
                </a:solidFill>
                <a:latin typeface="+mj-lt"/>
                <a:ea typeface="Helvetica Neue"/>
                <a:cs typeface="Helvetica" panose="020B0604020202020204" pitchFamily="34" charset="0"/>
                <a:sym typeface="Helvetica Neue"/>
              </a:rPr>
              <a:t>          </a:t>
            </a:r>
            <a:r>
              <a:rPr lang="pt-BR" sz="1300" b="1" u="sng" dirty="0">
                <a:solidFill>
                  <a:srgbClr val="FF0000"/>
                </a:solidFill>
                <a:latin typeface="+mj-lt"/>
                <a:ea typeface="Helvetica Neue"/>
                <a:cs typeface="Helvetica" panose="020B0604020202020204" pitchFamily="34" charset="0"/>
                <a:sym typeface="Helvetica Neue"/>
              </a:rPr>
              <a:t>Trate a experiência como se a equipe estivesse no local</a:t>
            </a:r>
          </a:p>
          <a:p>
            <a:pPr marL="685800" lvl="1" indent="-228600">
              <a:lnSpc>
                <a:spcPct val="108000"/>
              </a:lnSpc>
              <a:buClr>
                <a:schemeClr val="bg2"/>
              </a:buClr>
              <a:buSzPts val="1200"/>
              <a:buFont typeface="Arial" panose="020B0604020202020204" pitchFamily="34" charset="0"/>
              <a:buChar char="•"/>
            </a:pPr>
            <a:r>
              <a:rPr lang="pt-BR" sz="1100" dirty="0">
                <a:solidFill>
                  <a:srgbClr val="FF0000"/>
                </a:solidFill>
                <a:latin typeface="+mj-lt"/>
                <a:ea typeface="Helvetica Neue"/>
                <a:cs typeface="Helvetica"/>
                <a:sym typeface="Helvetica Neue"/>
              </a:rPr>
              <a:t>Mesmo que a equipe de auditoria não esteja se juntando a você no local, a equipe ainda estará realizando procedimentos semelhantes com os mesmos objetivos.</a:t>
            </a:r>
          </a:p>
          <a:p>
            <a:pPr marL="685800" lvl="1" indent="-228600">
              <a:lnSpc>
                <a:spcPct val="108000"/>
              </a:lnSpc>
              <a:buClr>
                <a:schemeClr val="bg2"/>
              </a:buClr>
              <a:buSzPts val="1200"/>
              <a:buFont typeface="Arial" panose="020B0604020202020204" pitchFamily="34" charset="0"/>
              <a:buChar char="•"/>
            </a:pPr>
            <a:r>
              <a:rPr lang="pt-BR" sz="1100" dirty="0">
                <a:solidFill>
                  <a:srgbClr val="FF0000"/>
                </a:solidFill>
                <a:latin typeface="+mj-lt"/>
                <a:ea typeface="Helvetica Neue"/>
                <a:cs typeface="Helvetica"/>
                <a:sym typeface="Helvetica Neue"/>
              </a:rPr>
              <a:t>Se você tratar a experiência de auditoria como faria se a equipe estivesse no local, a auditoria geral deve ser uma experiência suave e benéfica. </a:t>
            </a:r>
          </a:p>
          <a:p>
            <a:pPr marL="457200" lvl="1">
              <a:lnSpc>
                <a:spcPct val="108000"/>
              </a:lnSpc>
              <a:buClr>
                <a:schemeClr val="bg2"/>
              </a:buClr>
              <a:buSzPts val="1200"/>
            </a:pPr>
            <a:endParaRPr lang="pt-BR" sz="1100" dirty="0">
              <a:solidFill>
                <a:srgbClr val="FF0000"/>
              </a:solidFill>
              <a:latin typeface="+mj-lt"/>
              <a:ea typeface="Helvetica Neue"/>
              <a:cs typeface="Helvetica"/>
              <a:sym typeface="Helvetica Neue"/>
            </a:endParaRPr>
          </a:p>
          <a:p>
            <a:pPr marL="457200" lvl="1">
              <a:lnSpc>
                <a:spcPct val="108000"/>
              </a:lnSpc>
              <a:buClr>
                <a:schemeClr val="bg2"/>
              </a:buClr>
              <a:buSzPts val="1200"/>
            </a:pPr>
            <a:r>
              <a:rPr lang="pt-BR" sz="1300" b="1" u="sng" dirty="0">
                <a:solidFill>
                  <a:srgbClr val="FF0000"/>
                </a:solidFill>
                <a:latin typeface="+mj-lt"/>
                <a:ea typeface="Helvetica Neue"/>
                <a:cs typeface="Helvetica" panose="020B0604020202020204" pitchFamily="34" charset="0"/>
                <a:sym typeface="Helvetica Neue"/>
              </a:rPr>
              <a:t>Continue respondendo a pedidos em tempo hábil</a:t>
            </a:r>
          </a:p>
          <a:p>
            <a:pPr marL="685800" lvl="1" indent="-228600">
              <a:lnSpc>
                <a:spcPct val="108000"/>
              </a:lnSpc>
              <a:buClr>
                <a:schemeClr val="bg2"/>
              </a:buClr>
              <a:buSzPts val="1200"/>
              <a:buFont typeface="Arial" panose="020B0604020202020204" pitchFamily="34" charset="0"/>
              <a:buChar char="•"/>
            </a:pPr>
            <a:r>
              <a:rPr lang="pt-BR" sz="1100" dirty="0">
                <a:solidFill>
                  <a:srgbClr val="FF0000"/>
                </a:solidFill>
                <a:latin typeface="+mj-lt"/>
                <a:ea typeface="Helvetica Neue"/>
                <a:cs typeface="Helvetica"/>
                <a:sym typeface="Helvetica Neue"/>
              </a:rPr>
              <a:t>Responda aos pedidos dos auditores em tempo hábil, como se estivessem com você em seu escritório.</a:t>
            </a:r>
          </a:p>
          <a:p>
            <a:pPr marL="685800" lvl="1" indent="-228600">
              <a:lnSpc>
                <a:spcPct val="108000"/>
              </a:lnSpc>
              <a:buClr>
                <a:schemeClr val="bg2"/>
              </a:buClr>
              <a:buSzPts val="1200"/>
              <a:buFont typeface="Arial" panose="020B0604020202020204" pitchFamily="34" charset="0"/>
              <a:buChar char="•"/>
            </a:pPr>
            <a:r>
              <a:rPr lang="pt-BR" sz="1100" dirty="0">
                <a:solidFill>
                  <a:srgbClr val="FF0000"/>
                </a:solidFill>
                <a:latin typeface="+mj-lt"/>
                <a:ea typeface="Helvetica Neue"/>
                <a:cs typeface="Helvetica"/>
                <a:sym typeface="Helvetica Neue"/>
              </a:rPr>
              <a:t>Isso garantirá que a equipe de auditoria possa concluir os procedimentos a tempo e de forma eficiente, para que possamos voltar aos negócios como de costume.</a:t>
            </a:r>
          </a:p>
          <a:p>
            <a:pPr marL="200025">
              <a:lnSpc>
                <a:spcPct val="108000"/>
              </a:lnSpc>
              <a:spcBef>
                <a:spcPts val="750"/>
              </a:spcBef>
              <a:buSzPts val="1600"/>
            </a:pPr>
            <a:r>
              <a:rPr lang="pt-BR" sz="1300" b="1" u="sng" dirty="0">
                <a:solidFill>
                  <a:srgbClr val="FF0000"/>
                </a:solidFill>
                <a:latin typeface="+mj-lt"/>
                <a:ea typeface="Helvetica Neue"/>
                <a:cs typeface="Helvetica" panose="020B0604020202020204" pitchFamily="34" charset="0"/>
                <a:sym typeface="Helvetica Neue"/>
              </a:rPr>
              <a:t>Utilize videoconferências quando possível</a:t>
            </a:r>
          </a:p>
          <a:p>
            <a:pPr marL="485775" indent="-285750">
              <a:lnSpc>
                <a:spcPct val="108000"/>
              </a:lnSpc>
              <a:spcBef>
                <a:spcPts val="750"/>
              </a:spcBef>
              <a:buSzPts val="1600"/>
              <a:buFont typeface="Arial" panose="020B0604020202020204" pitchFamily="34" charset="0"/>
              <a:buChar char="•"/>
            </a:pPr>
            <a:r>
              <a:rPr lang="pt-BR" dirty="0">
                <a:solidFill>
                  <a:srgbClr val="FF0000"/>
                </a:solidFill>
                <a:latin typeface="+mj-lt"/>
                <a:ea typeface="Helvetica Neue"/>
                <a:cs typeface="Helvetica"/>
                <a:sym typeface="Helvetica Neue"/>
              </a:rPr>
              <a:t> </a:t>
            </a:r>
            <a:r>
              <a:rPr lang="pt-BR" sz="1100" dirty="0">
                <a:solidFill>
                  <a:srgbClr val="FF0000"/>
                </a:solidFill>
                <a:latin typeface="+mj-lt"/>
                <a:ea typeface="Helvetica Neue"/>
                <a:cs typeface="Helvetica"/>
                <a:sym typeface="Helvetica Neue"/>
              </a:rPr>
              <a:t>A equipe de auditoria ainda vai querer realizar discussões com determinadas partes interessadas – se possível, utilizar a tecnologia de videoconferência para ter uma interação presencial que será muito mais impactante do que apenas por telefone.</a:t>
            </a:r>
            <a:endParaRPr lang="pt-BR" sz="1100" b="1" u="sng" dirty="0">
              <a:solidFill>
                <a:srgbClr val="FF0000"/>
              </a:solidFill>
              <a:latin typeface="+mj-lt"/>
              <a:ea typeface="Helvetica Neue"/>
              <a:cs typeface="Helvetica" panose="020B0604020202020204" pitchFamily="34" charset="0"/>
              <a:sym typeface="Helvetica Neue"/>
            </a:endParaRPr>
          </a:p>
          <a:p>
            <a:pPr marL="485775" indent="-285750">
              <a:lnSpc>
                <a:spcPct val="108000"/>
              </a:lnSpc>
              <a:spcBef>
                <a:spcPts val="750"/>
              </a:spcBef>
              <a:buSzPts val="1600"/>
              <a:buFont typeface="Arial" panose="020B0604020202020204" pitchFamily="34" charset="0"/>
              <a:buChar char="•"/>
            </a:pPr>
            <a:endParaRPr lang="en-US" sz="1300" b="1" u="sng" dirty="0">
              <a:solidFill>
                <a:srgbClr val="FF0000"/>
              </a:solidFill>
              <a:latin typeface="+mj-lt"/>
              <a:ea typeface="Helvetica Neue"/>
              <a:cs typeface="Helvetica" panose="020B0604020202020204" pitchFamily="34" charset="0"/>
              <a:sym typeface="Helvetica Neue"/>
            </a:endParaRPr>
          </a:p>
          <a:p>
            <a:pPr marL="685800" lvl="1" indent="-228600">
              <a:lnSpc>
                <a:spcPct val="108000"/>
              </a:lnSpc>
              <a:buClr>
                <a:schemeClr val="bg2"/>
              </a:buClr>
              <a:buSzPts val="1200"/>
              <a:buFont typeface="Arial" panose="020B0604020202020204" pitchFamily="34" charset="0"/>
              <a:buChar char="•"/>
            </a:pPr>
            <a:endParaRPr lang="pt-br" sz="1100" dirty="0">
              <a:solidFill>
                <a:schemeClr val="bg2"/>
              </a:solidFill>
              <a:latin typeface="+mj-lt"/>
              <a:ea typeface="Helvetica Neue"/>
              <a:cs typeface="Helvetica"/>
              <a:sym typeface="Helvetica Neue"/>
            </a:endParaRPr>
          </a:p>
          <a:p>
            <a:pPr marL="685800" lvl="1" indent="-228600">
              <a:lnSpc>
                <a:spcPct val="108000"/>
              </a:lnSpc>
              <a:buClr>
                <a:schemeClr val="bg2"/>
              </a:buClr>
              <a:buSzPts val="1200"/>
              <a:buFont typeface="Arial" panose="020B0604020202020204" pitchFamily="34" charset="0"/>
              <a:buChar char="•"/>
            </a:pPr>
            <a:endParaRPr sz="900" dirty="0">
              <a:solidFill>
                <a:schemeClr val="bg2"/>
              </a:solidFill>
              <a:latin typeface="+mj-lt"/>
              <a:ea typeface="Helvetica Neue"/>
              <a:cs typeface="Helvetica"/>
              <a:sym typeface="Helvetica Neue"/>
            </a:endParaRPr>
          </a:p>
        </p:txBody>
      </p:sp>
    </p:spTree>
    <p:extLst>
      <p:ext uri="{BB962C8B-B14F-4D97-AF65-F5344CB8AC3E}">
        <p14:creationId xmlns:p14="http://schemas.microsoft.com/office/powerpoint/2010/main" val="3884838427"/>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242852"/>
      </a:dk2>
      <a:lt2>
        <a:srgbClr val="ACCBF9"/>
      </a:lt2>
      <a:accent1>
        <a:srgbClr val="34495E"/>
      </a:accent1>
      <a:accent2>
        <a:srgbClr val="629DD1"/>
      </a:accent2>
      <a:accent3>
        <a:srgbClr val="297FD5"/>
      </a:accent3>
      <a:accent4>
        <a:srgbClr val="7F8FA9"/>
      </a:accent4>
      <a:accent5>
        <a:srgbClr val="AACFCF"/>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91F6886C957ED4EACAEE20D2BEA442D" ma:contentTypeVersion="13" ma:contentTypeDescription="Create a new document." ma:contentTypeScope="" ma:versionID="42d10814b68912c56c074ec098fc695b">
  <xsd:schema xmlns:xsd="http://www.w3.org/2001/XMLSchema" xmlns:xs="http://www.w3.org/2001/XMLSchema" xmlns:p="http://schemas.microsoft.com/office/2006/metadata/properties" xmlns:ns2="417a1e4b-72df-449d-84f0-0965c6302828" xmlns:ns3="b79241f8-c8fe-441b-bad5-56514653fd5b" targetNamespace="http://schemas.microsoft.com/office/2006/metadata/properties" ma:root="true" ma:fieldsID="b8285a6caca785a8d6769d5622f27b7c" ns2:_="" ns3:_="">
    <xsd:import namespace="417a1e4b-72df-449d-84f0-0965c6302828"/>
    <xsd:import namespace="b79241f8-c8fe-441b-bad5-56514653fd5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Language" minOccurs="0"/>
                <xsd:element ref="ns2:MediaServiceAutoTag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7a1e4b-72df-449d-84f0-0965c63028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Language" ma:index="15" nillable="true" ma:displayName="Language" ma:format="Dropdown" ma:internalName="Language">
      <xsd:complexType>
        <xsd:complexContent>
          <xsd:extension base="dms:MultiChoice">
            <xsd:sequence>
              <xsd:element name="Value" maxOccurs="unbounded" minOccurs="0" nillable="true">
                <xsd:simpleType>
                  <xsd:restriction base="dms:Choice">
                    <xsd:enumeration value="Arabic-AR"/>
                    <xsd:enumeration value="Czech-CS(CZ)"/>
                    <xsd:enumeration value="Chinese-ZH(CH)"/>
                    <xsd:enumeration value="Chinese-ZH(TW)"/>
                    <xsd:enumeration value="English"/>
                    <xsd:enumeration value="Farsi-FA"/>
                    <xsd:enumeration value="French-FR"/>
                    <xsd:enumeration value="German-DE"/>
                    <xsd:enumeration value="Greek-EL"/>
                    <xsd:enumeration value="Hebrew-HE"/>
                    <xsd:enumeration value="Hungarian-HU"/>
                    <xsd:enumeration value="Italian-IT"/>
                    <xsd:enumeration value="Japanese-JA"/>
                    <xsd:enumeration value="Korean-KO"/>
                    <xsd:enumeration value="Polish-PL"/>
                    <xsd:enumeration value="Portuguese (Brazil)- PT(BR)"/>
                    <xsd:enumeration value="Spanish (Latin America)-ES(LA)"/>
                    <xsd:enumeration value="Russian-RU"/>
                    <xsd:enumeration value="Thai-TH"/>
                    <xsd:enumeration value="Turkish-TR"/>
                    <xsd:enumeration value="Vietnamese-VT"/>
                  </xsd:restriction>
                </xsd:simpleType>
              </xsd:element>
            </xsd:sequence>
          </xsd:extension>
        </xsd:complexContent>
      </xsd:complex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79241f8-c8fe-441b-bad5-56514653fd5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17a1e4b-72df-449d-84f0-0965c6302828">
      <Value>Portuguese (Brazil)- PT(BR)</Value>
    </Language>
  </documentManagement>
</p:properties>
</file>

<file path=customXml/itemProps1.xml><?xml version="1.0" encoding="utf-8"?>
<ds:datastoreItem xmlns:ds="http://schemas.openxmlformats.org/officeDocument/2006/customXml" ds:itemID="{95265931-6715-4949-93E2-2CF3029A53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7a1e4b-72df-449d-84f0-0965c6302828"/>
    <ds:schemaRef ds:uri="b79241f8-c8fe-441b-bad5-56514653fd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FFDEBAE-F1C8-4F58-931B-97667EF01E0A}">
  <ds:schemaRefs>
    <ds:schemaRef ds:uri="http://schemas.microsoft.com/sharepoint/v3/contenttype/forms"/>
  </ds:schemaRefs>
</ds:datastoreItem>
</file>

<file path=customXml/itemProps3.xml><?xml version="1.0" encoding="utf-8"?>
<ds:datastoreItem xmlns:ds="http://schemas.openxmlformats.org/officeDocument/2006/customXml" ds:itemID="{927C9718-29B1-4F47-BF94-B92B05D49214}">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aa124cef-80ee-4fcd-bafd-5e68c15586a5"/>
    <ds:schemaRef ds:uri="d3ed967d-d92a-4424-a53f-7c4da5d2a7ff"/>
    <ds:schemaRef ds:uri="http://www.w3.org/XML/1998/namespace"/>
    <ds:schemaRef ds:uri="http://purl.org/dc/dcmitype/"/>
    <ds:schemaRef ds:uri="417a1e4b-72df-449d-84f0-0965c6302828"/>
  </ds:schemaRefs>
</ds:datastoreItem>
</file>

<file path=docProps/app.xml><?xml version="1.0" encoding="utf-8"?>
<Properties xmlns="http://schemas.openxmlformats.org/officeDocument/2006/extended-properties" xmlns:vt="http://schemas.openxmlformats.org/officeDocument/2006/docPropsVTypes">
  <TotalTime>1711</TotalTime>
  <Words>1514</Words>
  <Application>Microsoft Office PowerPoint</Application>
  <PresentationFormat>On-screen Show (16:9)</PresentationFormat>
  <Paragraphs>108</Paragraphs>
  <Slides>8</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vt:i4>
      </vt:variant>
    </vt:vector>
  </HeadingPairs>
  <TitlesOfParts>
    <vt:vector size="15" baseType="lpstr">
      <vt:lpstr>Arial</vt:lpstr>
      <vt:lpstr>Wingdings</vt:lpstr>
      <vt:lpstr>Helvetica Neue</vt:lpstr>
      <vt:lpstr>Calibri</vt:lpstr>
      <vt:lpstr>Helvetica</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Arellano</dc:creator>
  <cp:lastModifiedBy>Hickey, Daniele</cp:lastModifiedBy>
  <cp:revision>47</cp:revision>
  <dcterms:modified xsi:type="dcterms:W3CDTF">2022-01-07T17:11:06Z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0x010100B91F6886C957ED4EACAEE20D2BEA442D</vt:lpwstr>
  </property>
</Properties>
</file>