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4"/>
    <p:sldMasterId id="2147483658" r:id="rId5"/>
  </p:sldMasterIdLst>
  <p:notesMasterIdLst>
    <p:notesMasterId r:id="rId29"/>
  </p:notesMasterIdLst>
  <p:handoutMasterIdLst>
    <p:handoutMasterId r:id="rId30"/>
  </p:handoutMasterIdLst>
  <p:sldIdLst>
    <p:sldId id="256" r:id="rId6"/>
    <p:sldId id="269" r:id="rId7"/>
    <p:sldId id="270" r:id="rId8"/>
    <p:sldId id="271" r:id="rId9"/>
    <p:sldId id="258" r:id="rId10"/>
    <p:sldId id="276" r:id="rId11"/>
    <p:sldId id="259" r:id="rId12"/>
    <p:sldId id="272" r:id="rId13"/>
    <p:sldId id="261" r:id="rId14"/>
    <p:sldId id="277" r:id="rId15"/>
    <p:sldId id="262" r:id="rId16"/>
    <p:sldId id="263" r:id="rId17"/>
    <p:sldId id="278" r:id="rId18"/>
    <p:sldId id="279" r:id="rId19"/>
    <p:sldId id="273" r:id="rId20"/>
    <p:sldId id="274" r:id="rId21"/>
    <p:sldId id="265" r:id="rId22"/>
    <p:sldId id="280" r:id="rId23"/>
    <p:sldId id="281" r:id="rId24"/>
    <p:sldId id="266" r:id="rId25"/>
    <p:sldId id="282" r:id="rId26"/>
    <p:sldId id="268" r:id="rId27"/>
    <p:sldId id="275" r:id="rId28"/>
  </p:sldIdLst>
  <p:sldSz cx="12192000" cy="6858000"/>
  <p:notesSz cx="6858000" cy="9144000"/>
  <p:embeddedFontLst>
    <p:embeddedFont>
      <p:font typeface="Arial Black" panose="020B0A04020102020204" pitchFamily="34" charset="0"/>
      <p:regular r:id="rId31"/>
      <p:bold r:id="rId32"/>
      <p: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Helvetica" panose="020B0604020202030204" pitchFamily="34" charset="0"/>
      <p:regular r:id="rId38"/>
      <p:bold r:id="rId39"/>
      <p:italic r:id="rId40"/>
      <p:boldItalic r:id="rId41"/>
    </p:embeddedFont>
    <p:embeddedFont>
      <p:font typeface="Helvetica Neue" panose="02000503000000020004" pitchFamily="2" charset="0"/>
      <p:regular r:id="rId42"/>
      <p:bold r:id="rId43"/>
      <p:italic r:id="rId44"/>
      <p:boldItalic r:id="rId45"/>
    </p:embeddedFont>
  </p:embeddedFontLst>
  <p:custDataLst>
    <p:tags r:id="rId4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Coles (US - ADVS)" initials="" lastIdx="1" clrIdx="0"/>
  <p:cmAuthor id="1" name="Laura Skrief (US - ADVS)" initials="" lastIdx="5" clrIdx="1"/>
  <p:cmAuthor id="2" name="Ashley Akiyoshi (US - ADVS)" initials="" lastIdx="7" clrIdx="2"/>
  <p:cmAuthor id="3" name="Kevin Turner (US - ADVS)" initials="" lastIdx="2" clrIdx="3"/>
  <p:cmAuthor id="4" name="Yoho Amy" initials="YA" lastIdx="16" clrIdx="4">
    <p:extLst>
      <p:ext uri="{19B8F6BF-5375-455C-9EA6-DF929625EA0E}">
        <p15:presenceInfo xmlns:p15="http://schemas.microsoft.com/office/powerpoint/2012/main" userId="S::amy.yoho@stryker.com::bffc809bdb8e7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4D9BF0-7B5D-4652-B355-A2AA93F02872}" v="2" dt="2020-05-19T17:59:19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50" y="96"/>
      </p:cViewPr>
      <p:guideLst>
        <p:guide orient="horz" pos="2160"/>
        <p:guide pos="11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ynne, Kirsten" userId="3e128319-d25e-4675-96d1-f5bf34cc863a" providerId="ADAL" clId="{F14D9BF0-7B5D-4652-B355-A2AA93F02872}"/>
    <pc:docChg chg="modSld">
      <pc:chgData name="Wynne, Kirsten" userId="3e128319-d25e-4675-96d1-f5bf34cc863a" providerId="ADAL" clId="{F14D9BF0-7B5D-4652-B355-A2AA93F02872}" dt="2020-05-19T17:59:58.300" v="4" actId="1076"/>
      <pc:docMkLst>
        <pc:docMk/>
      </pc:docMkLst>
      <pc:sldChg chg="modSp">
        <pc:chgData name="Wynne, Kirsten" userId="3e128319-d25e-4675-96d1-f5bf34cc863a" providerId="ADAL" clId="{F14D9BF0-7B5D-4652-B355-A2AA93F02872}" dt="2020-05-19T17:59:58.300" v="4" actId="1076"/>
        <pc:sldMkLst>
          <pc:docMk/>
          <pc:sldMk cId="0" sldId="258"/>
        </pc:sldMkLst>
        <pc:spChg chg="mod">
          <ac:chgData name="Wynne, Kirsten" userId="3e128319-d25e-4675-96d1-f5bf34cc863a" providerId="ADAL" clId="{F14D9BF0-7B5D-4652-B355-A2AA93F02872}" dt="2020-05-19T17:59:01.276" v="1" actId="255"/>
          <ac:spMkLst>
            <pc:docMk/>
            <pc:sldMk cId="0" sldId="258"/>
            <ac:spMk id="111" creationId="{00000000-0000-0000-0000-000000000000}"/>
          </ac:spMkLst>
        </pc:spChg>
        <pc:spChg chg="mod">
          <ac:chgData name="Wynne, Kirsten" userId="3e128319-d25e-4675-96d1-f5bf34cc863a" providerId="ADAL" clId="{F14D9BF0-7B5D-4652-B355-A2AA93F02872}" dt="2020-05-19T17:59:58.300" v="4" actId="1076"/>
          <ac:spMkLst>
            <pc:docMk/>
            <pc:sldMk cId="0" sldId="258"/>
            <ac:spMk id="112" creationId="{00000000-0000-0000-0000-000000000000}"/>
          </ac:spMkLst>
        </pc:spChg>
      </pc:sldChg>
    </pc:docChg>
  </pc:docChgLst>
  <pc:docChgLst>
    <pc:chgData name="Yoho Amy" userId="S::amy.yoho@stryker.com::a5b1ca73-34ca-4d5b-b93c-c456551a27a2" providerId="AD" clId="Web-{0FA12967-0EF2-4294-8F07-EF4FDB74BB51}"/>
    <pc:docChg chg="modSld">
      <pc:chgData name="Yoho Amy" userId="S::amy.yoho@stryker.com::a5b1ca73-34ca-4d5b-b93c-c456551a27a2" providerId="AD" clId="Web-{0FA12967-0EF2-4294-8F07-EF4FDB74BB51}" dt="2020-05-11T19:59:11.070" v="2" actId="1076"/>
      <pc:docMkLst>
        <pc:docMk/>
      </pc:docMkLst>
      <pc:sldChg chg="modSp">
        <pc:chgData name="Yoho Amy" userId="S::amy.yoho@stryker.com::a5b1ca73-34ca-4d5b-b93c-c456551a27a2" providerId="AD" clId="Web-{0FA12967-0EF2-4294-8F07-EF4FDB74BB51}" dt="2020-05-11T19:59:11.070" v="2" actId="1076"/>
        <pc:sldMkLst>
          <pc:docMk/>
          <pc:sldMk cId="1707877460" sldId="272"/>
        </pc:sldMkLst>
        <pc:spChg chg="mod">
          <ac:chgData name="Yoho Amy" userId="S::amy.yoho@stryker.com::a5b1ca73-34ca-4d5b-b93c-c456551a27a2" providerId="AD" clId="Web-{0FA12967-0EF2-4294-8F07-EF4FDB74BB51}" dt="2020-05-11T19:59:11.070" v="2" actId="1076"/>
          <ac:spMkLst>
            <pc:docMk/>
            <pc:sldMk cId="1707877460" sldId="272"/>
            <ac:spMk id="139" creationId="{00000000-0000-0000-0000-000000000000}"/>
          </ac:spMkLst>
        </pc:spChg>
      </pc:sldChg>
      <pc:sldChg chg="modSp">
        <pc:chgData name="Yoho Amy" userId="S::amy.yoho@stryker.com::a5b1ca73-34ca-4d5b-b93c-c456551a27a2" providerId="AD" clId="Web-{0FA12967-0EF2-4294-8F07-EF4FDB74BB51}" dt="2020-05-11T19:57:49.942" v="0" actId="1076"/>
        <pc:sldMkLst>
          <pc:docMk/>
          <pc:sldMk cId="1589882122" sldId="280"/>
        </pc:sldMkLst>
        <pc:spChg chg="mod">
          <ac:chgData name="Yoho Amy" userId="S::amy.yoho@stryker.com::a5b1ca73-34ca-4d5b-b93c-c456551a27a2" providerId="AD" clId="Web-{0FA12967-0EF2-4294-8F07-EF4FDB74BB51}" dt="2020-05-11T19:57:49.942" v="0" actId="1076"/>
          <ac:spMkLst>
            <pc:docMk/>
            <pc:sldMk cId="1589882122" sldId="280"/>
            <ac:spMk id="14" creationId="{26021B93-4DA6-4628-822A-9C3108516AF5}"/>
          </ac:spMkLst>
        </pc:spChg>
      </pc:sldChg>
    </pc:docChg>
  </pc:docChgLst>
  <pc:docChgLst>
    <pc:chgData name="Horrocks, Chris" userId="14412bd66e142db8" providerId="OrgId" clId="{C967EF3A-6194-490B-97EA-2098BE3FC326}"/>
    <pc:docChg chg="undo custSel modSld">
      <pc:chgData name="Horrocks, Chris" userId="14412bd66e142db8" providerId="OrgId" clId="{C967EF3A-6194-490B-97EA-2098BE3FC326}" dt="2019-09-23T19:40:05.721" v="110" actId="478"/>
      <pc:docMkLst>
        <pc:docMk/>
      </pc:docMkLst>
      <pc:sldChg chg="modSp">
        <pc:chgData name="Horrocks, Chris" userId="14412bd66e142db8" providerId="OrgId" clId="{C967EF3A-6194-490B-97EA-2098BE3FC326}" dt="2019-09-23T19:32:30.850" v="49" actId="465"/>
        <pc:sldMkLst>
          <pc:docMk/>
          <pc:sldMk cId="0" sldId="256"/>
        </pc:sldMkLst>
        <pc:spChg chg="mod">
          <ac:chgData name="Horrocks, Chris" userId="14412bd66e142db8" providerId="OrgId" clId="{C967EF3A-6194-490B-97EA-2098BE3FC326}" dt="2019-09-23T19:32:22.303" v="48" actId="14100"/>
          <ac:spMkLst>
            <pc:docMk/>
            <pc:sldMk cId="0" sldId="256"/>
            <ac:spMk id="86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2:05.221" v="19" actId="14100"/>
          <ac:spMkLst>
            <pc:docMk/>
            <pc:sldMk cId="0" sldId="256"/>
            <ac:spMk id="89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1:50.451" v="9" actId="12"/>
          <ac:spMkLst>
            <pc:docMk/>
            <pc:sldMk cId="0" sldId="256"/>
            <ac:spMk id="92" creationId="{00000000-0000-0000-0000-000000000000}"/>
          </ac:spMkLst>
        </pc:s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2" creationId="{751C6240-0AD8-4E24-84C4-B4CA7F3FAA97}"/>
          </ac:grpSpMkLst>
        </pc:gr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3" creationId="{236D9B4C-0B97-478E-95F0-EC984C55E8A5}"/>
          </ac:grpSpMkLst>
        </pc:gr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4" creationId="{A491C214-DE34-4406-87AF-85129545EF40}"/>
          </ac:grpSpMkLst>
        </pc:gr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5" creationId="{BF86FAB6-BAAA-4714-8918-B99E8D758845}"/>
          </ac:grpSpMkLst>
        </pc:grpChg>
      </pc:sldChg>
      <pc:sldChg chg="modSp">
        <pc:chgData name="Horrocks, Chris" userId="14412bd66e142db8" providerId="OrgId" clId="{C967EF3A-6194-490B-97EA-2098BE3FC326}" dt="2019-09-23T19:34:03.411" v="58" actId="20577"/>
        <pc:sldMkLst>
          <pc:docMk/>
          <pc:sldMk cId="0" sldId="259"/>
        </pc:sldMkLst>
        <pc:spChg chg="mod">
          <ac:chgData name="Horrocks, Chris" userId="14412bd66e142db8" providerId="OrgId" clId="{C967EF3A-6194-490B-97EA-2098BE3FC326}" dt="2019-09-23T19:33:45.927" v="56" actId="20577"/>
          <ac:spMkLst>
            <pc:docMk/>
            <pc:sldMk cId="0" sldId="259"/>
            <ac:spMk id="123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4:03.411" v="58" actId="20577"/>
          <ac:spMkLst>
            <pc:docMk/>
            <pc:sldMk cId="0" sldId="259"/>
            <ac:spMk id="128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3:50.908" v="57" actId="20577"/>
          <ac:spMkLst>
            <pc:docMk/>
            <pc:sldMk cId="0" sldId="259"/>
            <ac:spMk id="130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5:58.076" v="68" actId="108"/>
        <pc:sldMkLst>
          <pc:docMk/>
          <pc:sldMk cId="0" sldId="261"/>
        </pc:sldMkLst>
        <pc:spChg chg="mod">
          <ac:chgData name="Horrocks, Chris" userId="14412bd66e142db8" providerId="OrgId" clId="{C967EF3A-6194-490B-97EA-2098BE3FC326}" dt="2019-09-23T19:35:58.076" v="68" actId="108"/>
          <ac:spMkLst>
            <pc:docMk/>
            <pc:sldMk cId="0" sldId="261"/>
            <ac:spMk id="149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6:46.687" v="84" actId="20577"/>
        <pc:sldMkLst>
          <pc:docMk/>
          <pc:sldMk cId="0" sldId="262"/>
        </pc:sldMkLst>
        <pc:spChg chg="mod">
          <ac:chgData name="Horrocks, Chris" userId="14412bd66e142db8" providerId="OrgId" clId="{C967EF3A-6194-490B-97EA-2098BE3FC326}" dt="2019-09-23T19:36:46.687" v="84" actId="20577"/>
          <ac:spMkLst>
            <pc:docMk/>
            <pc:sldMk cId="0" sldId="262"/>
            <ac:spMk id="156" creationId="{00000000-0000-0000-0000-000000000000}"/>
          </ac:spMkLst>
        </pc:spChg>
        <pc:graphicFrameChg chg="mod">
          <ac:chgData name="Horrocks, Chris" userId="14412bd66e142db8" providerId="OrgId" clId="{C967EF3A-6194-490B-97EA-2098BE3FC326}" dt="2019-09-23T19:36:44.932" v="82" actId="167"/>
          <ac:graphicFrameMkLst>
            <pc:docMk/>
            <pc:sldMk cId="0" sldId="262"/>
            <ac:graphicFrameMk id="2" creationId="{1EC2A38E-0212-47CF-843D-FB60806C36EB}"/>
          </ac:graphicFrameMkLst>
        </pc:graphicFrameChg>
      </pc:sldChg>
      <pc:sldChg chg="modSp">
        <pc:chgData name="Horrocks, Chris" userId="14412bd66e142db8" providerId="OrgId" clId="{C967EF3A-6194-490B-97EA-2098BE3FC326}" dt="2019-09-23T19:37:10.187" v="85" actId="20577"/>
        <pc:sldMkLst>
          <pc:docMk/>
          <pc:sldMk cId="0" sldId="263"/>
        </pc:sldMkLst>
        <pc:spChg chg="mod">
          <ac:chgData name="Horrocks, Chris" userId="14412bd66e142db8" providerId="OrgId" clId="{C967EF3A-6194-490B-97EA-2098BE3FC326}" dt="2019-09-23T19:37:10.187" v="85" actId="20577"/>
          <ac:spMkLst>
            <pc:docMk/>
            <pc:sldMk cId="0" sldId="263"/>
            <ac:spMk id="166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9:06.558" v="107" actId="20577"/>
        <pc:sldMkLst>
          <pc:docMk/>
          <pc:sldMk cId="0" sldId="265"/>
        </pc:sldMkLst>
        <pc:spChg chg="mod">
          <ac:chgData name="Horrocks, Chris" userId="14412bd66e142db8" providerId="OrgId" clId="{C967EF3A-6194-490B-97EA-2098BE3FC326}" dt="2019-09-23T19:39:06.558" v="107" actId="20577"/>
          <ac:spMkLst>
            <pc:docMk/>
            <pc:sldMk cId="0" sldId="265"/>
            <ac:spMk id="197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3:12.025" v="55" actId="20577"/>
        <pc:sldMkLst>
          <pc:docMk/>
          <pc:sldMk cId="1883898040" sldId="271"/>
        </pc:sldMkLst>
        <pc:spChg chg="mod">
          <ac:chgData name="Horrocks, Chris" userId="14412bd66e142db8" providerId="OrgId" clId="{C967EF3A-6194-490B-97EA-2098BE3FC326}" dt="2019-09-23T19:33:12.025" v="55" actId="20577"/>
          <ac:spMkLst>
            <pc:docMk/>
            <pc:sldMk cId="1883898040" sldId="271"/>
            <ac:spMk id="101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8:15.749" v="92" actId="20577"/>
        <pc:sldMkLst>
          <pc:docMk/>
          <pc:sldMk cId="694712870" sldId="273"/>
        </pc:sldMkLst>
        <pc:spChg chg="mod">
          <ac:chgData name="Horrocks, Chris" userId="14412bd66e142db8" providerId="OrgId" clId="{C967EF3A-6194-490B-97EA-2098BE3FC326}" dt="2019-09-23T19:38:15.749" v="92" actId="20577"/>
          <ac:spMkLst>
            <pc:docMk/>
            <pc:sldMk cId="694712870" sldId="273"/>
            <ac:spMk id="180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8:49.783" v="106" actId="20577"/>
        <pc:sldMkLst>
          <pc:docMk/>
          <pc:sldMk cId="595122961" sldId="274"/>
        </pc:sldMkLst>
        <pc:spChg chg="mod">
          <ac:chgData name="Horrocks, Chris" userId="14412bd66e142db8" providerId="OrgId" clId="{C967EF3A-6194-490B-97EA-2098BE3FC326}" dt="2019-09-23T19:38:49.783" v="106" actId="20577"/>
          <ac:spMkLst>
            <pc:docMk/>
            <pc:sldMk cId="595122961" sldId="274"/>
            <ac:spMk id="186" creationId="{00000000-0000-0000-0000-000000000000}"/>
          </ac:spMkLst>
        </pc:spChg>
      </pc:sldChg>
      <pc:sldChg chg="delSp modSp">
        <pc:chgData name="Horrocks, Chris" userId="14412bd66e142db8" providerId="OrgId" clId="{C967EF3A-6194-490B-97EA-2098BE3FC326}" dt="2019-09-23T19:40:05.721" v="110" actId="478"/>
        <pc:sldMkLst>
          <pc:docMk/>
          <pc:sldMk cId="2243665496" sldId="275"/>
        </pc:sldMkLst>
        <pc:spChg chg="del mod">
          <ac:chgData name="Horrocks, Chris" userId="14412bd66e142db8" providerId="OrgId" clId="{C967EF3A-6194-490B-97EA-2098BE3FC326}" dt="2019-09-23T19:40:05.721" v="110" actId="478"/>
          <ac:spMkLst>
            <pc:docMk/>
            <pc:sldMk cId="2243665496" sldId="275"/>
            <ac:spMk id="240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9:58.187" v="108" actId="20577"/>
          <ac:spMkLst>
            <pc:docMk/>
            <pc:sldMk cId="2243665496" sldId="275"/>
            <ac:spMk id="241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1:29.464" v="7" actId="13926"/>
        <pc:sldMkLst>
          <pc:docMk/>
          <pc:sldMk cId="1270114586" sldId="276"/>
        </pc:sldMkLst>
        <pc:spChg chg="mod">
          <ac:chgData name="Horrocks, Chris" userId="14412bd66e142db8" providerId="OrgId" clId="{C967EF3A-6194-490B-97EA-2098BE3FC326}" dt="2019-09-23T19:31:29.464" v="7" actId="13926"/>
          <ac:spMkLst>
            <pc:docMk/>
            <pc:sldMk cId="1270114586" sldId="276"/>
            <ac:spMk id="116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6:37.379" v="81" actId="20577"/>
        <pc:sldMkLst>
          <pc:docMk/>
          <pc:sldMk cId="3069506870" sldId="277"/>
        </pc:sldMkLst>
        <pc:spChg chg="mod">
          <ac:chgData name="Horrocks, Chris" userId="14412bd66e142db8" providerId="OrgId" clId="{C967EF3A-6194-490B-97EA-2098BE3FC326}" dt="2019-09-23T19:36:37.379" v="81" actId="20577"/>
          <ac:spMkLst>
            <pc:docMk/>
            <pc:sldMk cId="3069506870" sldId="277"/>
            <ac:spMk id="148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33E6E-C44F-4601-ABD1-25A682022D94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36A473-C22A-4405-A19C-B5B44FA5438C}">
      <dgm:prSet phldrT="[Text]" custT="1"/>
      <dgm:spPr/>
      <dgm:t>
        <a:bodyPr/>
        <a:lstStyle/>
        <a:p>
          <a:r>
            <a:rPr lang="pt-br" sz="1300" dirty="0">
              <a:latin typeface="Arial Black" panose="020B0A04020102020204" pitchFamily="34" charset="0"/>
            </a:rPr>
            <a:t>Ofertas públicas</a:t>
          </a:r>
        </a:p>
      </dgm:t>
    </dgm:pt>
    <dgm:pt modelId="{206ABA5B-CA00-4CC4-872B-E4646319056E}" type="parTrans" cxnId="{B67D6507-A63C-4FD4-9BC0-24D48EE215F9}">
      <dgm:prSet/>
      <dgm:spPr/>
      <dgm:t>
        <a:bodyPr/>
        <a:lstStyle/>
        <a:p>
          <a:endParaRPr lang="en-US"/>
        </a:p>
      </dgm:t>
    </dgm:pt>
    <dgm:pt modelId="{96775BC2-9665-444C-B9D1-D802B22903EB}" type="sibTrans" cxnId="{B67D6507-A63C-4FD4-9BC0-24D48EE215F9}">
      <dgm:prSet/>
      <dgm:spPr/>
      <dgm:t>
        <a:bodyPr/>
        <a:lstStyle/>
        <a:p>
          <a:endParaRPr lang="en-US"/>
        </a:p>
      </dgm:t>
    </dgm:pt>
    <dgm:pt modelId="{C5616292-E0B0-4FAD-A13D-B36FD5971768}">
      <dgm:prSet phldrT="[Text]" custT="1"/>
      <dgm:spPr/>
      <dgm:t>
        <a:bodyPr/>
        <a:lstStyle/>
        <a:p>
          <a:r>
            <a:rPr lang="pt-br" sz="1300" spc="-20" baseline="0" dirty="0">
              <a:latin typeface="Arial Black" panose="020B0A04020102020204" pitchFamily="34" charset="0"/>
            </a:rPr>
            <a:t>Subdistribuidores/</a:t>
          </a:r>
          <a:br>
            <a:rPr lang="pt-br" sz="1300" spc="-20" baseline="0" dirty="0">
              <a:latin typeface="Arial Black" panose="020B0A04020102020204" pitchFamily="34" charset="0"/>
            </a:rPr>
          </a:br>
          <a:r>
            <a:rPr lang="pt-br" sz="1300" spc="-20" baseline="0" dirty="0">
              <a:latin typeface="Arial Black" panose="020B0A04020102020204" pitchFamily="34" charset="0"/>
            </a:rPr>
            <a:t>agentes</a:t>
          </a:r>
        </a:p>
      </dgm:t>
    </dgm:pt>
    <dgm:pt modelId="{94FF4AB5-BB04-467F-87BE-866D7BAA22C0}" type="parTrans" cxnId="{93EC5F9A-626E-4FAA-AF4D-DB8D1ABAE101}">
      <dgm:prSet/>
      <dgm:spPr/>
      <dgm:t>
        <a:bodyPr/>
        <a:lstStyle/>
        <a:p>
          <a:endParaRPr lang="en-US"/>
        </a:p>
      </dgm:t>
    </dgm:pt>
    <dgm:pt modelId="{CE1B34F7-8A6F-49F8-8DFE-A85E84518A3F}" type="sibTrans" cxnId="{93EC5F9A-626E-4FAA-AF4D-DB8D1ABAE101}">
      <dgm:prSet/>
      <dgm:spPr/>
      <dgm:t>
        <a:bodyPr/>
        <a:lstStyle/>
        <a:p>
          <a:endParaRPr lang="en-US"/>
        </a:p>
      </dgm:t>
    </dgm:pt>
    <dgm:pt modelId="{06E2675B-6D08-472A-830B-4D653D144A1F}">
      <dgm:prSet phldrT="[Text]" custT="1"/>
      <dgm:spPr/>
      <dgm:t>
        <a:bodyPr/>
        <a:lstStyle/>
        <a:p>
          <a:r>
            <a:rPr lang="pt-br" sz="1300" dirty="0">
              <a:latin typeface="Arial Black" panose="020B0A04020102020204" pitchFamily="34" charset="0"/>
            </a:rPr>
            <a:t>Interações </a:t>
          </a:r>
          <a:br>
            <a:rPr lang="pt-br" sz="1300" dirty="0">
              <a:latin typeface="Arial Black" panose="020B0A04020102020204" pitchFamily="34" charset="0"/>
            </a:rPr>
          </a:br>
          <a:r>
            <a:rPr lang="pt-br" sz="1300" dirty="0">
              <a:latin typeface="Arial Black" panose="020B0A04020102020204" pitchFamily="34" charset="0"/>
            </a:rPr>
            <a:t>com HCPs</a:t>
          </a:r>
        </a:p>
      </dgm:t>
    </dgm:pt>
    <dgm:pt modelId="{5783F8C1-35BA-49AA-9571-FBFF04E962FE}" type="parTrans" cxnId="{221BAEC2-7DA9-4625-A59C-AE121B952BC1}">
      <dgm:prSet/>
      <dgm:spPr/>
      <dgm:t>
        <a:bodyPr/>
        <a:lstStyle/>
        <a:p>
          <a:endParaRPr lang="en-US"/>
        </a:p>
      </dgm:t>
    </dgm:pt>
    <dgm:pt modelId="{24B4794C-5660-4C27-8724-AA1F0A8138BE}" type="sibTrans" cxnId="{221BAEC2-7DA9-4625-A59C-AE121B952BC1}">
      <dgm:prSet/>
      <dgm:spPr/>
      <dgm:t>
        <a:bodyPr/>
        <a:lstStyle/>
        <a:p>
          <a:endParaRPr lang="en-US"/>
        </a:p>
      </dgm:t>
    </dgm:pt>
    <dgm:pt modelId="{5CECA2C0-4E7E-4AD7-8187-C6886143C4D1}" type="pres">
      <dgm:prSet presAssocID="{93B33E6E-C44F-4601-ABD1-25A682022D9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1E526B4-0E15-41A4-8AC0-BE0E875D71B7}" type="pres">
      <dgm:prSet presAssocID="{06E2675B-6D08-472A-830B-4D653D144A1F}" presName="Accent3" presStyleCnt="0"/>
      <dgm:spPr/>
    </dgm:pt>
    <dgm:pt modelId="{02520A86-B76A-447B-A3BF-32AAA53783AC}" type="pres">
      <dgm:prSet presAssocID="{06E2675B-6D08-472A-830B-4D653D144A1F}" presName="Accent" presStyleLbl="node1" presStyleIdx="0" presStyleCnt="3"/>
      <dgm:spPr/>
    </dgm:pt>
    <dgm:pt modelId="{7DAAEF8B-3B41-4405-A654-52816C69F43E}" type="pres">
      <dgm:prSet presAssocID="{06E2675B-6D08-472A-830B-4D653D144A1F}" presName="ParentBackground3" presStyleCnt="0"/>
      <dgm:spPr/>
    </dgm:pt>
    <dgm:pt modelId="{874CEA07-20D7-4888-917F-BFDDA69DEDBE}" type="pres">
      <dgm:prSet presAssocID="{06E2675B-6D08-472A-830B-4D653D144A1F}" presName="ParentBackground" presStyleLbl="fgAcc1" presStyleIdx="0" presStyleCnt="3"/>
      <dgm:spPr/>
    </dgm:pt>
    <dgm:pt modelId="{A34512F3-AF71-45BA-836D-945EBA8DF179}" type="pres">
      <dgm:prSet presAssocID="{06E2675B-6D08-472A-830B-4D653D144A1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D088E6D-09B8-4ED9-9693-C012604E1E2D}" type="pres">
      <dgm:prSet presAssocID="{C5616292-E0B0-4FAD-A13D-B36FD5971768}" presName="Accent2" presStyleCnt="0"/>
      <dgm:spPr/>
    </dgm:pt>
    <dgm:pt modelId="{9209793B-3E16-4330-B0B8-2FF51FB4844F}" type="pres">
      <dgm:prSet presAssocID="{C5616292-E0B0-4FAD-A13D-B36FD5971768}" presName="Accent" presStyleLbl="node1" presStyleIdx="1" presStyleCnt="3"/>
      <dgm:spPr/>
    </dgm:pt>
    <dgm:pt modelId="{7A7EA293-F097-4193-80BA-072B48389319}" type="pres">
      <dgm:prSet presAssocID="{C5616292-E0B0-4FAD-A13D-B36FD5971768}" presName="ParentBackground2" presStyleCnt="0"/>
      <dgm:spPr/>
    </dgm:pt>
    <dgm:pt modelId="{4B3E9473-8C57-4025-9CC7-3F83C5550731}" type="pres">
      <dgm:prSet presAssocID="{C5616292-E0B0-4FAD-A13D-B36FD5971768}" presName="ParentBackground" presStyleLbl="fgAcc1" presStyleIdx="1" presStyleCnt="3"/>
      <dgm:spPr/>
    </dgm:pt>
    <dgm:pt modelId="{1A4D6465-A8DA-4561-A393-DE70D750AD01}" type="pres">
      <dgm:prSet presAssocID="{C5616292-E0B0-4FAD-A13D-B36FD597176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BA4CCE4-9348-434C-8666-3223122405CE}" type="pres">
      <dgm:prSet presAssocID="{8636A473-C22A-4405-A19C-B5B44FA5438C}" presName="Accent1" presStyleCnt="0"/>
      <dgm:spPr/>
    </dgm:pt>
    <dgm:pt modelId="{C1925AB5-21F4-4C40-86F6-05B409BFF3F7}" type="pres">
      <dgm:prSet presAssocID="{8636A473-C22A-4405-A19C-B5B44FA5438C}" presName="Accent" presStyleLbl="node1" presStyleIdx="2" presStyleCnt="3"/>
      <dgm:spPr/>
    </dgm:pt>
    <dgm:pt modelId="{365451A6-92E6-4D15-AAE9-4E3C0E3BD26E}" type="pres">
      <dgm:prSet presAssocID="{8636A473-C22A-4405-A19C-B5B44FA5438C}" presName="ParentBackground1" presStyleCnt="0"/>
      <dgm:spPr/>
    </dgm:pt>
    <dgm:pt modelId="{BE68A53C-8665-4C78-98F1-1E8037EADE0B}" type="pres">
      <dgm:prSet presAssocID="{8636A473-C22A-4405-A19C-B5B44FA5438C}" presName="ParentBackground" presStyleLbl="fgAcc1" presStyleIdx="2" presStyleCnt="3"/>
      <dgm:spPr/>
    </dgm:pt>
    <dgm:pt modelId="{5429717C-281F-45B0-AF4B-B1AA9DE53FFE}" type="pres">
      <dgm:prSet presAssocID="{8636A473-C22A-4405-A19C-B5B44FA5438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67D6507-A63C-4FD4-9BC0-24D48EE215F9}" srcId="{93B33E6E-C44F-4601-ABD1-25A682022D94}" destId="{8636A473-C22A-4405-A19C-B5B44FA5438C}" srcOrd="0" destOrd="0" parTransId="{206ABA5B-CA00-4CC4-872B-E4646319056E}" sibTransId="{96775BC2-9665-444C-B9D1-D802B22903EB}"/>
    <dgm:cxn modelId="{77182823-1A59-48B6-9276-57B292F31706}" type="presOf" srcId="{8636A473-C22A-4405-A19C-B5B44FA5438C}" destId="{5429717C-281F-45B0-AF4B-B1AA9DE53FFE}" srcOrd="1" destOrd="0" presId="urn:microsoft.com/office/officeart/2011/layout/CircleProcess"/>
    <dgm:cxn modelId="{F52C453A-B245-4D42-B29D-5C6CE1EA2347}" type="presOf" srcId="{C5616292-E0B0-4FAD-A13D-B36FD5971768}" destId="{4B3E9473-8C57-4025-9CC7-3F83C5550731}" srcOrd="0" destOrd="0" presId="urn:microsoft.com/office/officeart/2011/layout/CircleProcess"/>
    <dgm:cxn modelId="{DEA4E182-05CB-497C-B065-2C4F6F3A84F7}" type="presOf" srcId="{93B33E6E-C44F-4601-ABD1-25A682022D94}" destId="{5CECA2C0-4E7E-4AD7-8187-C6886143C4D1}" srcOrd="0" destOrd="0" presId="urn:microsoft.com/office/officeart/2011/layout/CircleProcess"/>
    <dgm:cxn modelId="{CABCB28C-6189-41DB-8194-B20BF70F6E43}" type="presOf" srcId="{8636A473-C22A-4405-A19C-B5B44FA5438C}" destId="{BE68A53C-8665-4C78-98F1-1E8037EADE0B}" srcOrd="0" destOrd="0" presId="urn:microsoft.com/office/officeart/2011/layout/CircleProcess"/>
    <dgm:cxn modelId="{59CB1597-6DB8-4A10-AB73-F8BE4BE224ED}" type="presOf" srcId="{C5616292-E0B0-4FAD-A13D-B36FD5971768}" destId="{1A4D6465-A8DA-4561-A393-DE70D750AD01}" srcOrd="1" destOrd="0" presId="urn:microsoft.com/office/officeart/2011/layout/CircleProcess"/>
    <dgm:cxn modelId="{93EC5F9A-626E-4FAA-AF4D-DB8D1ABAE101}" srcId="{93B33E6E-C44F-4601-ABD1-25A682022D94}" destId="{C5616292-E0B0-4FAD-A13D-B36FD5971768}" srcOrd="1" destOrd="0" parTransId="{94FF4AB5-BB04-467F-87BE-866D7BAA22C0}" sibTransId="{CE1B34F7-8A6F-49F8-8DFE-A85E84518A3F}"/>
    <dgm:cxn modelId="{5B0FFEA4-A78A-49E1-A763-508D5171FF1D}" type="presOf" srcId="{06E2675B-6D08-472A-830B-4D653D144A1F}" destId="{874CEA07-20D7-4888-917F-BFDDA69DEDBE}" srcOrd="0" destOrd="0" presId="urn:microsoft.com/office/officeart/2011/layout/CircleProcess"/>
    <dgm:cxn modelId="{B2B2D2B9-C6A0-4C7E-B550-06985C5AA1EF}" type="presOf" srcId="{06E2675B-6D08-472A-830B-4D653D144A1F}" destId="{A34512F3-AF71-45BA-836D-945EBA8DF179}" srcOrd="1" destOrd="0" presId="urn:microsoft.com/office/officeart/2011/layout/CircleProcess"/>
    <dgm:cxn modelId="{221BAEC2-7DA9-4625-A59C-AE121B952BC1}" srcId="{93B33E6E-C44F-4601-ABD1-25A682022D94}" destId="{06E2675B-6D08-472A-830B-4D653D144A1F}" srcOrd="2" destOrd="0" parTransId="{5783F8C1-35BA-49AA-9571-FBFF04E962FE}" sibTransId="{24B4794C-5660-4C27-8724-AA1F0A8138BE}"/>
    <dgm:cxn modelId="{807C6955-25E3-4B16-BB18-0DE40C3484DA}" type="presParOf" srcId="{5CECA2C0-4E7E-4AD7-8187-C6886143C4D1}" destId="{91E526B4-0E15-41A4-8AC0-BE0E875D71B7}" srcOrd="0" destOrd="0" presId="urn:microsoft.com/office/officeart/2011/layout/CircleProcess"/>
    <dgm:cxn modelId="{2D5FF816-AFA0-4695-AAFF-F6A5B9D7D101}" type="presParOf" srcId="{91E526B4-0E15-41A4-8AC0-BE0E875D71B7}" destId="{02520A86-B76A-447B-A3BF-32AAA53783AC}" srcOrd="0" destOrd="0" presId="urn:microsoft.com/office/officeart/2011/layout/CircleProcess"/>
    <dgm:cxn modelId="{0EBC3DD6-C556-4955-A6C6-E1714125C7B8}" type="presParOf" srcId="{5CECA2C0-4E7E-4AD7-8187-C6886143C4D1}" destId="{7DAAEF8B-3B41-4405-A654-52816C69F43E}" srcOrd="1" destOrd="0" presId="urn:microsoft.com/office/officeart/2011/layout/CircleProcess"/>
    <dgm:cxn modelId="{BAAB2334-36DB-42B6-BED7-06B2A0CE7434}" type="presParOf" srcId="{7DAAEF8B-3B41-4405-A654-52816C69F43E}" destId="{874CEA07-20D7-4888-917F-BFDDA69DEDBE}" srcOrd="0" destOrd="0" presId="urn:microsoft.com/office/officeart/2011/layout/CircleProcess"/>
    <dgm:cxn modelId="{CF20CC99-4AED-40D7-9052-206000FD1536}" type="presParOf" srcId="{5CECA2C0-4E7E-4AD7-8187-C6886143C4D1}" destId="{A34512F3-AF71-45BA-836D-945EBA8DF179}" srcOrd="2" destOrd="0" presId="urn:microsoft.com/office/officeart/2011/layout/CircleProcess"/>
    <dgm:cxn modelId="{2796830A-28E3-4021-B47E-32CE049D66E8}" type="presParOf" srcId="{5CECA2C0-4E7E-4AD7-8187-C6886143C4D1}" destId="{4D088E6D-09B8-4ED9-9693-C012604E1E2D}" srcOrd="3" destOrd="0" presId="urn:microsoft.com/office/officeart/2011/layout/CircleProcess"/>
    <dgm:cxn modelId="{1E1183A8-8C6E-4EAA-8481-116A7A68382B}" type="presParOf" srcId="{4D088E6D-09B8-4ED9-9693-C012604E1E2D}" destId="{9209793B-3E16-4330-B0B8-2FF51FB4844F}" srcOrd="0" destOrd="0" presId="urn:microsoft.com/office/officeart/2011/layout/CircleProcess"/>
    <dgm:cxn modelId="{00D6B70A-8ADF-4BDB-A3F7-E707C41FB4AA}" type="presParOf" srcId="{5CECA2C0-4E7E-4AD7-8187-C6886143C4D1}" destId="{7A7EA293-F097-4193-80BA-072B48389319}" srcOrd="4" destOrd="0" presId="urn:microsoft.com/office/officeart/2011/layout/CircleProcess"/>
    <dgm:cxn modelId="{10700228-31E9-4AC2-B770-6BBBEF6DC1C7}" type="presParOf" srcId="{7A7EA293-F097-4193-80BA-072B48389319}" destId="{4B3E9473-8C57-4025-9CC7-3F83C5550731}" srcOrd="0" destOrd="0" presId="urn:microsoft.com/office/officeart/2011/layout/CircleProcess"/>
    <dgm:cxn modelId="{7104B860-E239-4A07-B6F9-77084E66B52D}" type="presParOf" srcId="{5CECA2C0-4E7E-4AD7-8187-C6886143C4D1}" destId="{1A4D6465-A8DA-4561-A393-DE70D750AD01}" srcOrd="5" destOrd="0" presId="urn:microsoft.com/office/officeart/2011/layout/CircleProcess"/>
    <dgm:cxn modelId="{954CF673-EDD9-4D5D-A78D-D35F98E3E99A}" type="presParOf" srcId="{5CECA2C0-4E7E-4AD7-8187-C6886143C4D1}" destId="{DBA4CCE4-9348-434C-8666-3223122405CE}" srcOrd="6" destOrd="0" presId="urn:microsoft.com/office/officeart/2011/layout/CircleProcess"/>
    <dgm:cxn modelId="{A94C7855-72F9-4F06-9F20-FBBFF498945F}" type="presParOf" srcId="{DBA4CCE4-9348-434C-8666-3223122405CE}" destId="{C1925AB5-21F4-4C40-86F6-05B409BFF3F7}" srcOrd="0" destOrd="0" presId="urn:microsoft.com/office/officeart/2011/layout/CircleProcess"/>
    <dgm:cxn modelId="{78E81CBE-C9F2-407B-88E8-4EF027194C25}" type="presParOf" srcId="{5CECA2C0-4E7E-4AD7-8187-C6886143C4D1}" destId="{365451A6-92E6-4D15-AAE9-4E3C0E3BD26E}" srcOrd="7" destOrd="0" presId="urn:microsoft.com/office/officeart/2011/layout/CircleProcess"/>
    <dgm:cxn modelId="{28429F46-69A1-4317-97E9-08CB4D429FDE}" type="presParOf" srcId="{365451A6-92E6-4D15-AAE9-4E3C0E3BD26E}" destId="{BE68A53C-8665-4C78-98F1-1E8037EADE0B}" srcOrd="0" destOrd="0" presId="urn:microsoft.com/office/officeart/2011/layout/CircleProcess"/>
    <dgm:cxn modelId="{4B1219C4-4BAC-451B-808D-E99A020ED157}" type="presParOf" srcId="{5CECA2C0-4E7E-4AD7-8187-C6886143C4D1}" destId="{5429717C-281F-45B0-AF4B-B1AA9DE53FFE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20A86-B76A-447B-A3BF-32AAA53783AC}">
      <dsp:nvSpPr>
        <dsp:cNvPr id="0" name=""/>
        <dsp:cNvSpPr/>
      </dsp:nvSpPr>
      <dsp:spPr>
        <a:xfrm>
          <a:off x="5625185" y="1482419"/>
          <a:ext cx="2453805" cy="2454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CEA07-20D7-4888-917F-BFDDA69DEDBE}">
      <dsp:nvSpPr>
        <dsp:cNvPr id="0" name=""/>
        <dsp:cNvSpPr/>
      </dsp:nvSpPr>
      <dsp:spPr>
        <a:xfrm>
          <a:off x="5706659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Arial Black" panose="020B0A04020102020204" pitchFamily="34" charset="0"/>
            </a:rPr>
            <a:t>Interações </a:t>
          </a:r>
          <a:br>
            <a:rPr lang="pt-br" sz="1300" kern="1200" dirty="0">
              <a:latin typeface="Arial Black" panose="020B0A04020102020204" pitchFamily="34" charset="0"/>
            </a:rPr>
          </a:br>
          <a:r>
            <a:rPr lang="pt-br" sz="1300" kern="1200" dirty="0">
              <a:latin typeface="Arial Black" panose="020B0A04020102020204" pitchFamily="34" charset="0"/>
            </a:rPr>
            <a:t>com HCPs</a:t>
          </a:r>
        </a:p>
      </dsp:txBody>
      <dsp:txXfrm>
        <a:off x="6034153" y="1891534"/>
        <a:ext cx="1635870" cy="1636029"/>
      </dsp:txXfrm>
    </dsp:sp>
    <dsp:sp modelId="{9209793B-3E16-4330-B0B8-2FF51FB4844F}">
      <dsp:nvSpPr>
        <dsp:cNvPr id="0" name=""/>
        <dsp:cNvSpPr/>
      </dsp:nvSpPr>
      <dsp:spPr>
        <a:xfrm rot="2700000">
          <a:off x="3092062" y="1485386"/>
          <a:ext cx="2447894" cy="24478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E9473-8C57-4025-9CC7-3F83C5550731}">
      <dsp:nvSpPr>
        <dsp:cNvPr id="0" name=""/>
        <dsp:cNvSpPr/>
      </dsp:nvSpPr>
      <dsp:spPr>
        <a:xfrm>
          <a:off x="3170581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spc="-20" baseline="0" dirty="0">
              <a:latin typeface="Arial Black" panose="020B0A04020102020204" pitchFamily="34" charset="0"/>
            </a:rPr>
            <a:t>Subdistribuidores/</a:t>
          </a:r>
          <a:br>
            <a:rPr lang="pt-br" sz="1300" kern="1200" spc="-20" baseline="0" dirty="0">
              <a:latin typeface="Arial Black" panose="020B0A04020102020204" pitchFamily="34" charset="0"/>
            </a:rPr>
          </a:br>
          <a:r>
            <a:rPr lang="pt-br" sz="1300" kern="1200" spc="-20" baseline="0" dirty="0">
              <a:latin typeface="Arial Black" panose="020B0A04020102020204" pitchFamily="34" charset="0"/>
            </a:rPr>
            <a:t>agentes</a:t>
          </a:r>
        </a:p>
      </dsp:txBody>
      <dsp:txXfrm>
        <a:off x="3498075" y="1891534"/>
        <a:ext cx="1635870" cy="1636029"/>
      </dsp:txXfrm>
    </dsp:sp>
    <dsp:sp modelId="{C1925AB5-21F4-4C40-86F6-05B409BFF3F7}">
      <dsp:nvSpPr>
        <dsp:cNvPr id="0" name=""/>
        <dsp:cNvSpPr/>
      </dsp:nvSpPr>
      <dsp:spPr>
        <a:xfrm rot="2700000">
          <a:off x="555984" y="1485386"/>
          <a:ext cx="2447894" cy="24478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8A53C-8665-4C78-98F1-1E8037EADE0B}">
      <dsp:nvSpPr>
        <dsp:cNvPr id="0" name=""/>
        <dsp:cNvSpPr/>
      </dsp:nvSpPr>
      <dsp:spPr>
        <a:xfrm>
          <a:off x="634503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latin typeface="Arial Black" panose="020B0A04020102020204" pitchFamily="34" charset="0"/>
            </a:rPr>
            <a:t>Ofertas públicas</a:t>
          </a:r>
        </a:p>
      </dsp:txBody>
      <dsp:txXfrm>
        <a:off x="961997" y="1891534"/>
        <a:ext cx="1635870" cy="1636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74EE8-EC60-4F26-A890-BC09C89AB1B5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4A527-29D0-40C4-999F-7CD622AEEF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53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c52300d74_0_1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4" name="Google Shape;144;g5c52300d74_0_1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923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c68fe32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c68fe32b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g5c68fe32b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71d99304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0" name="Google Shape;160;g5c71d9930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71d99304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0" name="Google Shape;160;g5c71d9930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2548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71d99304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0" name="Google Shape;160;g5c71d9930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3976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6e1681102_0_4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3" name="Google Shape;173;g56e1681102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3024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6e1681102_0_4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3" name="Google Shape;173;g56e1681102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4221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e1681102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9" name="Google Shape;189;g56e1681102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e1681102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9" name="Google Shape;189;g56e1681102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161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e1681102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9" name="Google Shape;189;g56e1681102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336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80379cf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g5c80379c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c4eda0206_2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3" name="Google Shape;203;g5c4eda0206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c4eda0206_2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3" name="Google Shape;203;g5c4eda0206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4584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d5deefafb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3" name="Google Shape;233;g5d5deefaf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d5deefafb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3" name="Google Shape;233;g5d5deefaf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042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c4eda0206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g5c4eda020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7209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c4eda0206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g5c4eda020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9731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6e1681102_0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7" name="Google Shape;107;g56e1681102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6e1681102_0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7" name="Google Shape;107;g56e1681102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9576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c52300d74_0_1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9" name="Google Shape;119;g5c52300d74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52300d74_0_1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3" name="Google Shape;133;g5c52300d74_0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6837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c52300d74_0_1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4" name="Google Shape;144;g5c52300d74_0_1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097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00185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7326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8396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80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80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2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25886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29480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69851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507987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73" name="Google Shape;173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74" name="Google Shape;174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60479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80" name="Google Shape;180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10091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9906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 rot="5400000">
            <a:off x="7133400" y="1956725"/>
            <a:ext cx="5812000" cy="2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1799300" y="-596075"/>
            <a:ext cx="5812000" cy="7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4159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Google Shape;15;p1"/>
          <p:cNvSpPr txBox="1"/>
          <p:nvPr/>
        </p:nvSpPr>
        <p:spPr>
          <a:xfrm>
            <a:off x="0" y="6567574"/>
            <a:ext cx="4038600" cy="33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dirty="0">
                <a:solidFill>
                  <a:srgbClr val="34495E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Treinamento antissuborno e anticorrupção</a:t>
            </a:r>
            <a:endParaRPr sz="1400" b="0" i="0" u="none" strike="noStrike" cap="none" dirty="0">
              <a:solidFill>
                <a:srgbClr val="34495E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endParaRPr>
          </a:p>
        </p:txBody>
      </p:sp>
      <p:sp>
        <p:nvSpPr>
          <p:cNvPr id="16" name="Google Shape;16;p1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540158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5F69D7E-EE75-4699-B1DE-5EB79B91426A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7838" y="1620026"/>
            <a:ext cx="4168723" cy="3830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8" name="Google Shape;78;p11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79" name="Google Shape;79;p11"/>
          <p:cNvSpPr txBox="1"/>
          <p:nvPr/>
        </p:nvSpPr>
        <p:spPr>
          <a:xfrm>
            <a:off x="2719753" y="48868"/>
            <a:ext cx="7205912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2400"/>
            </a:pPr>
            <a:r>
              <a:rPr lang="pt-br" sz="23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Treinamento antissuborno </a:t>
            </a:r>
            <a:br>
              <a:rPr lang="pt-br" sz="23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pt-br" sz="23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 anticorrupção</a:t>
            </a:r>
            <a:endParaRPr sz="2300" b="1" i="0" u="none" strike="noStrike" cap="none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+mj-lt"/>
                <a:cs typeface="Helvetica" panose="020B0604020202020204" pitchFamily="34" charset="0"/>
                <a:sym typeface="Helvetica Neue"/>
              </a:rPr>
              <a:t>1</a:t>
            </a:fld>
            <a:endParaRPr dirty="0"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1C6240-0AD8-4E24-84C4-B4CA7F3FAA97}"/>
              </a:ext>
            </a:extLst>
          </p:cNvPr>
          <p:cNvGrpSpPr/>
          <p:nvPr/>
        </p:nvGrpSpPr>
        <p:grpSpPr>
          <a:xfrm>
            <a:off x="599440" y="953606"/>
            <a:ext cx="7703901" cy="1227975"/>
            <a:chOff x="599440" y="953606"/>
            <a:chExt cx="7703901" cy="1227975"/>
          </a:xfrm>
        </p:grpSpPr>
        <p:pic>
          <p:nvPicPr>
            <p:cNvPr id="19" name="Picture 18" descr="Links/orange_icons.jpg">
              <a:extLst>
                <a:ext uri="{FF2B5EF4-FFF2-40B4-BE49-F238E27FC236}">
                  <a16:creationId xmlns:a16="http://schemas.microsoft.com/office/drawing/2014/main" id="{27D51943-E8B2-4A3A-9C06-A108FAED8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599440" y="953606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2" name="Google Shape;82;p11"/>
            <p:cNvSpPr txBox="1"/>
            <p:nvPr/>
          </p:nvSpPr>
          <p:spPr>
            <a:xfrm>
              <a:off x="1336674" y="1058381"/>
              <a:ext cx="6966667" cy="11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 dirty="0">
                  <a:solidFill>
                    <a:srgbClr val="34495E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Descrição</a:t>
              </a:r>
              <a:endParaRPr sz="1400" b="0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Helvetica" panose="020B0604020202020204" pitchFamily="34" charset="0"/>
                <a:sym typeface="Cambria"/>
              </a:endParaRPr>
            </a:p>
            <a:p>
              <a:pPr lvl="0">
                <a:spcBef>
                  <a:spcPts val="800"/>
                </a:spcBef>
              </a:pPr>
              <a:r>
                <a:rPr lang="pt-br" sz="12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É obrigatório que os distribuidores/agentes cumpram as leis e os regulamentos antissuborno </a:t>
              </a:r>
              <a:br>
                <a:rPr lang="pt-br" sz="12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</a:br>
              <a:r>
                <a:rPr lang="pt-br" sz="12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e anticorrupção (“ABAC”, Anti-bribery Anti-corruption). Sendo assim, os distribuidores/agentes devem oferecer treinamentos para assegurar que todos os funcionários e subdistribuidores/agentes tenham pleno entendimento das exigências comerciais para continuarem cumprindo as leis </a:t>
              </a:r>
              <a:br>
                <a:rPr lang="pt-BR" sz="12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</a:br>
              <a:r>
                <a:rPr lang="pt-br" sz="12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e os regulamentos ABAC. </a:t>
              </a:r>
              <a:r>
                <a:rPr lang="pt-br" sz="1100" b="0" i="0" u="none" strike="noStrike" cap="none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 </a:t>
              </a:r>
              <a:endParaRPr sz="1100" b="0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Helvetica" panose="020B0604020202020204" pitchFamily="34" charset="0"/>
                <a:sym typeface="Cambri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pt-br" sz="1100" b="0" i="0" u="none" strike="noStrike" cap="none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 </a:t>
              </a:r>
              <a:endParaRPr sz="1100" b="0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Helvetica" panose="020B0604020202020204" pitchFamily="34" charset="0"/>
                <a:sym typeface="Cambri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pt-br" sz="1600" b="1" i="0" u="none" strike="noStrike" cap="none" dirty="0">
                  <a:solidFill>
                    <a:srgbClr val="34495E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 </a:t>
              </a:r>
              <a:endParaRPr sz="1100" b="0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Helvetica" panose="020B0604020202020204" pitchFamily="34" charset="0"/>
                <a:sym typeface="Cambri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pt-br" sz="1600" b="1" i="0" u="none" strike="noStrike" cap="none" dirty="0">
                  <a:solidFill>
                    <a:srgbClr val="34495E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 </a:t>
              </a:r>
              <a:endParaRPr sz="1100" b="0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Helvetica" panose="020B0604020202020204" pitchFamily="34" charset="0"/>
                <a:sym typeface="Cambri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91C214-DE34-4406-87AF-85129545EF40}"/>
              </a:ext>
            </a:extLst>
          </p:cNvPr>
          <p:cNvGrpSpPr/>
          <p:nvPr/>
        </p:nvGrpSpPr>
        <p:grpSpPr>
          <a:xfrm>
            <a:off x="599440" y="3802179"/>
            <a:ext cx="7168341" cy="1844015"/>
            <a:chOff x="599440" y="3891525"/>
            <a:chExt cx="7168341" cy="1844015"/>
          </a:xfrm>
        </p:grpSpPr>
        <p:pic>
          <p:nvPicPr>
            <p:cNvPr id="23" name="Picture 22" descr="Links/orange_icons.jpg">
              <a:extLst>
                <a:ext uri="{FF2B5EF4-FFF2-40B4-BE49-F238E27FC236}">
                  <a16:creationId xmlns:a16="http://schemas.microsoft.com/office/drawing/2014/main" id="{E9ECA1CA-5D55-4752-AB53-747D79153A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599440" y="3891525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6" name="Google Shape;86;p11"/>
            <p:cNvSpPr txBox="1"/>
            <p:nvPr/>
          </p:nvSpPr>
          <p:spPr>
            <a:xfrm>
              <a:off x="1336674" y="3977249"/>
              <a:ext cx="6431107" cy="1758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 dirty="0">
                  <a:solidFill>
                    <a:srgbClr val="34495E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Instruções</a:t>
              </a:r>
              <a:endParaRPr sz="1400" i="0" u="none" strike="noStrike" cap="none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endParaRPr>
            </a:p>
            <a:p>
              <a:pPr marL="342900" indent="-342900">
                <a:lnSpc>
                  <a:spcPct val="110000"/>
                </a:lnSpc>
                <a:spcBef>
                  <a:spcPts val="600"/>
                </a:spcBef>
                <a:buSzPts val="1100"/>
                <a:buFont typeface="Helvetica"/>
                <a:buAutoNum type="arabicPeriod"/>
              </a:pPr>
              <a:r>
                <a:rPr lang="pt-br" sz="1200" dirty="0">
                  <a:latin typeface="+mj-lt"/>
                  <a:cs typeface="Helvetica" panose="020B0604020202020204" pitchFamily="34" charset="0"/>
                </a:rPr>
                <a:t>Personalize as seções destacadas do Treinamento ABAC.</a:t>
              </a:r>
              <a:endParaRPr lang="en-US" sz="1200" dirty="0">
                <a:latin typeface="+mj-lt"/>
                <a:cs typeface="Helvetica" panose="020B0604020202020204" pitchFamily="34" charset="0"/>
                <a:sym typeface="Helvetica"/>
              </a:endParaRPr>
            </a:p>
            <a:p>
              <a:pPr marL="342900" marR="0" lvl="0" indent="-342900" algn="l" rtl="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"/>
                <a:buAutoNum type="arabicPeriod"/>
              </a:pPr>
              <a:r>
                <a:rPr lang="pt-br" sz="12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Ofereça treinamentos periódicos aos funcionários, incluindo os recém-contratados</a:t>
              </a:r>
              <a:r>
                <a:rPr lang="pt-br" sz="1200" dirty="0"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durante os processos de integração</a:t>
              </a:r>
              <a:r>
                <a:rPr lang="pt-br" sz="12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.</a:t>
              </a:r>
              <a:endParaRPr sz="1200" dirty="0">
                <a:latin typeface="+mj-lt"/>
                <a:ea typeface="Helvetica"/>
                <a:cs typeface="Helvetica" panose="020B0604020202020204" pitchFamily="34" charset="0"/>
                <a:sym typeface="Helvetica"/>
              </a:endParaRPr>
            </a:p>
            <a:p>
              <a:pPr marL="342900" marR="0" lvl="0" indent="-342900" algn="l" rtl="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"/>
                <a:buAutoNum type="arabicPeriod"/>
              </a:pPr>
              <a:r>
                <a:rPr lang="pt-br" sz="12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Use folhas de presença para registrar os participantes de cada sessão de treinamento.</a:t>
              </a:r>
              <a:endParaRPr sz="1200" dirty="0">
                <a:latin typeface="+mj-lt"/>
                <a:ea typeface="Helvetica"/>
                <a:cs typeface="Helvetica" panose="020B0604020202020204" pitchFamily="34" charset="0"/>
                <a:sym typeface="Helvetica"/>
              </a:endParaRPr>
            </a:p>
            <a:p>
              <a:pPr marL="342900" marR="0" lvl="0" indent="-342900" algn="l" rtl="0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"/>
                <a:buAutoNum type="arabicPeriod"/>
              </a:pPr>
              <a:r>
                <a:rPr lang="pt-br" sz="12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Providencie o material de treinamento para os funcionários, conforme necessário.</a:t>
              </a:r>
              <a:endParaRPr sz="1200" i="0" u="none" strike="noStrike" cap="none" dirty="0">
                <a:solidFill>
                  <a:srgbClr val="2E74B5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36D9B4C-0B97-478E-95F0-EC984C55E8A5}"/>
              </a:ext>
            </a:extLst>
          </p:cNvPr>
          <p:cNvGrpSpPr/>
          <p:nvPr/>
        </p:nvGrpSpPr>
        <p:grpSpPr>
          <a:xfrm>
            <a:off x="623359" y="2270856"/>
            <a:ext cx="7400016" cy="1442048"/>
            <a:chOff x="623359" y="2395638"/>
            <a:chExt cx="7400016" cy="144204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DC51E15-7379-4FF1-B245-AB7AA0541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3359" y="2395638"/>
              <a:ext cx="656705" cy="620379"/>
            </a:xfrm>
            <a:prstGeom prst="rect">
              <a:avLst/>
            </a:prstGeom>
          </p:spPr>
        </p:pic>
        <p:sp>
          <p:nvSpPr>
            <p:cNvPr id="89" name="Google Shape;89;p11"/>
            <p:cNvSpPr txBox="1"/>
            <p:nvPr/>
          </p:nvSpPr>
          <p:spPr>
            <a:xfrm>
              <a:off x="1336675" y="2470317"/>
              <a:ext cx="6686700" cy="1367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 dirty="0">
                  <a:solidFill>
                    <a:srgbClr val="34495E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Como essa prática beneficia você?</a:t>
              </a:r>
              <a:endParaRPr sz="1400" b="0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Helvetica" panose="020B0604020202020204" pitchFamily="34" charset="0"/>
                <a:sym typeface="Cambri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pt-br" sz="12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Assegurar que todos os funcionários e subdistribuidores/agentes entendam as exigências relacionadas a leis e regulamentos ABAC globais e locais ajudará sua empresa a continuar </a:t>
              </a:r>
              <a:br>
                <a:rPr lang="pt-BR" sz="12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</a:br>
              <a:r>
                <a:rPr lang="pt-br" sz="12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em conformidade com as expectativas dos parceiros de negócios. A realização de treinamentos periódicos ensinará novos funcionários e servirá como lembrete para os funcionários </a:t>
              </a:r>
              <a:br>
                <a:rPr lang="pt-br" sz="12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</a:br>
              <a:r>
                <a:rPr lang="pt-br" sz="12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e</a:t>
              </a:r>
              <a:r>
                <a:rPr lang="pt-br" sz="1200" dirty="0"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subdistribuidores/agentes </a:t>
              </a:r>
              <a:r>
                <a:rPr lang="pt-br" sz="12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existentes sobre as principais práticas comerciais.</a:t>
              </a:r>
              <a:endParaRPr dirty="0">
                <a:latin typeface="+mj-lt"/>
                <a:cs typeface="Helvetica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F86FAB6-BAAA-4714-8918-B99E8D758845}"/>
              </a:ext>
            </a:extLst>
          </p:cNvPr>
          <p:cNvGrpSpPr/>
          <p:nvPr/>
        </p:nvGrpSpPr>
        <p:grpSpPr>
          <a:xfrm>
            <a:off x="599440" y="5735469"/>
            <a:ext cx="6868936" cy="866626"/>
            <a:chOff x="599439" y="5489575"/>
            <a:chExt cx="6868936" cy="866626"/>
          </a:xfrm>
        </p:grpSpPr>
        <p:pic>
          <p:nvPicPr>
            <p:cNvPr id="25" name="Picture 24" descr="Links/orange_icons.jpg">
              <a:extLst>
                <a:ext uri="{FF2B5EF4-FFF2-40B4-BE49-F238E27FC236}">
                  <a16:creationId xmlns:a16="http://schemas.microsoft.com/office/drawing/2014/main" id="{EF257475-F078-4380-9033-0A15F0517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599439" y="5489575"/>
              <a:ext cx="737235" cy="81279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2" name="Google Shape;92;p11"/>
            <p:cNvSpPr txBox="1"/>
            <p:nvPr/>
          </p:nvSpPr>
          <p:spPr>
            <a:xfrm>
              <a:off x="1336675" y="5575301"/>
              <a:ext cx="61317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 dirty="0">
                  <a:solidFill>
                    <a:srgbClr val="34495E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Outros documentos a considerar</a:t>
              </a:r>
              <a:endParaRPr sz="1400" b="0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Helvetica" panose="020B0604020202020204" pitchFamily="34" charset="0"/>
                <a:sym typeface="Cambria"/>
              </a:endParaRPr>
            </a:p>
            <a:p>
              <a:pPr marL="171450" lvl="0" indent="-171450">
                <a:lnSpc>
                  <a:spcPct val="115000"/>
                </a:lnSpc>
                <a:buSzPct val="150000"/>
                <a:buFont typeface="Wingdings" panose="05000000000000000000" pitchFamily="2" charset="2"/>
                <a:buChar char="ü"/>
              </a:pPr>
              <a:r>
                <a:rPr lang="pt-br" sz="1200" dirty="0">
                  <a:latin typeface="+mj-lt"/>
                  <a:cs typeface="Times New Roman" panose="02020603050405020304" pitchFamily="18" charset="0"/>
                  <a:sym typeface="Helvetica Neue"/>
                </a:rPr>
                <a:t>Folha de presença</a:t>
              </a:r>
              <a:endParaRPr sz="1200" dirty="0">
                <a:latin typeface="+mj-lt"/>
                <a:cs typeface="Times New Roman" panose="02020603050405020304" pitchFamily="18" charset="0"/>
                <a:sym typeface="Calibri"/>
              </a:endParaRPr>
            </a:p>
            <a:p>
              <a:pPr marL="171450" indent="-171450">
                <a:lnSpc>
                  <a:spcPct val="115000"/>
                </a:lnSpc>
                <a:buSzPct val="150000"/>
                <a:buFont typeface="Wingdings" panose="05000000000000000000" pitchFamily="2" charset="2"/>
                <a:buChar char="ü"/>
              </a:pPr>
              <a:r>
                <a:rPr lang="pt-br" sz="1200" dirty="0">
                  <a:latin typeface="+mj-lt"/>
                  <a:cs typeface="Times New Roman" panose="02020603050405020304" pitchFamily="18" charset="0"/>
                  <a:sym typeface="Helvetica Neue"/>
                </a:rPr>
                <a:t>Orientações sobre livros e registros</a:t>
              </a:r>
              <a:endParaRPr sz="1200" dirty="0">
                <a:latin typeface="+mj-lt"/>
                <a:cs typeface="Times New Roman" panose="02020603050405020304" pitchFamily="18" charset="0"/>
                <a:sym typeface="Calibri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 i="0" u="none" strike="noStrike" cap="none" dirty="0">
                  <a:solidFill>
                    <a:srgbClr val="34495E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 </a:t>
              </a:r>
              <a:endParaRPr sz="1200" b="0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Helvetica" panose="020B0604020202020204" pitchFamily="34" charset="0"/>
                <a:sym typeface="Cambria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/>
        </p:nvSpPr>
        <p:spPr>
          <a:xfrm>
            <a:off x="2719754" y="57955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0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Sinais de alerta comuns de suborno </a:t>
            </a:r>
            <a:br>
              <a:rPr lang="pt-BR" sz="20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pt-br" sz="20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 corrupção</a:t>
            </a:r>
            <a:endParaRPr sz="2000" b="1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+mj-lt"/>
                <a:cs typeface="Helvetica" panose="020B0604020202020204" pitchFamily="34" charset="0"/>
                <a:sym typeface="Helvetica Neue"/>
              </a:rPr>
              <a:t>10</a:t>
            </a:fld>
            <a:endParaRPr dirty="0"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272823" y="2311336"/>
            <a:ext cx="8871177" cy="27606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dk1"/>
              </a:solidFill>
              <a:latin typeface="Helvetica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dk1"/>
              </a:solidFill>
              <a:latin typeface="Helvetica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117475" lv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Sinais de alerta comuns</a:t>
            </a:r>
          </a:p>
          <a:p>
            <a:pPr marL="117475" lv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rial Black" panose="020B0A04020102020204" pitchFamily="34" charset="0"/>
              <a:ea typeface="Cambria"/>
              <a:cs typeface="Helvetica" panose="020B0604020202020204" pitchFamily="34" charset="0"/>
              <a:sym typeface="Cambri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Descrição vaga ou nenhuma descrição sobre a finalidade </a:t>
            </a:r>
            <a:br>
              <a:rPr lang="pt-br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do negócio</a:t>
            </a:r>
            <a:r>
              <a:rPr lang="pt-b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ou do tipo de serviço prestado</a:t>
            </a:r>
            <a:endParaRPr sz="19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Os serviços prestados não correspondem ao contrato</a:t>
            </a:r>
            <a:endParaRPr sz="19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Faturas sem detalhes,</a:t>
            </a:r>
            <a:r>
              <a:rPr lang="pt-b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descrição vaga dos bens/serviços ou dados </a:t>
            </a:r>
            <a:br>
              <a:rPr lang="pt-b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 pagamento incomuns</a:t>
            </a:r>
            <a:endParaRPr sz="19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Falta de documentos de apoio</a:t>
            </a:r>
            <a:r>
              <a:rPr lang="pt-b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(ex.: falta de faturas ou recibos)</a:t>
            </a:r>
            <a:endParaRPr sz="19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Métodos de pagamento incomuns</a:t>
            </a:r>
            <a:endParaRPr sz="1900" b="1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Refeições, entretenimento, presentes, hotéis ou viagens </a:t>
            </a:r>
            <a:r>
              <a:rPr lang="pt-b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excessivos</a:t>
            </a:r>
            <a:r>
              <a:rPr lang="pt-br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ou extravagantes</a:t>
            </a:r>
            <a:endParaRPr sz="1900" b="1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t-br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Pagamentos divididos</a:t>
            </a:r>
            <a:r>
              <a:rPr lang="pt-b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em várias denominações</a:t>
            </a:r>
            <a:endParaRPr sz="19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Solicitação de </a:t>
            </a:r>
            <a:r>
              <a:rPr lang="pt-br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remuneração não razoável</a:t>
            </a:r>
            <a:r>
              <a:rPr lang="pt-b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considerando os serviços prestados</a:t>
            </a:r>
            <a:endParaRPr sz="19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Associação direta ou indireta</a:t>
            </a:r>
            <a:r>
              <a:rPr lang="pt-br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entre um terceiro e funcionários públicos;</a:t>
            </a:r>
            <a:r>
              <a:rPr lang="pt-b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por exemplo: através de casamento ou outros relacionamentos</a:t>
            </a:r>
            <a:endParaRPr sz="19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dk1"/>
              </a:solidFill>
              <a:latin typeface="Helvetica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sz="1900" dirty="0">
              <a:solidFill>
                <a:schemeClr val="dk1"/>
              </a:solidFill>
              <a:latin typeface="Helvetica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5" name="Picture 4" descr="Desenho de um rosto&#10;&#10;Descrição gerada automaticamente">
            <a:extLst>
              <a:ext uri="{FF2B5EF4-FFF2-40B4-BE49-F238E27FC236}">
                <a16:creationId xmlns:a16="http://schemas.microsoft.com/office/drawing/2014/main" id="{15457392-C581-4487-8DFB-C1E634578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875" r="91125">
                        <a14:foregroundMark x1="10708" y1="78000" x2="9875" y2="85167"/>
                        <a14:foregroundMark x1="90000" y1="77000" x2="91125" y2="84375"/>
                        <a14:foregroundMark x1="91125" y1="84375" x2="89583" y2="85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7245" y="2210663"/>
            <a:ext cx="2961945" cy="2961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9506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EC2A38E-0212-47CF-843D-FB60806C36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5050218"/>
              </p:ext>
            </p:extLst>
          </p:nvPr>
        </p:nvGraphicFramePr>
        <p:xfrm>
          <a:off x="2031954" y="16483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6" name="Google Shape;156;p17"/>
          <p:cNvSpPr txBox="1">
            <a:spLocks noGrp="1"/>
          </p:cNvSpPr>
          <p:nvPr>
            <p:ph type="body" idx="1"/>
          </p:nvPr>
        </p:nvSpPr>
        <p:spPr>
          <a:xfrm>
            <a:off x="838200" y="1302783"/>
            <a:ext cx="10515600" cy="69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 i="1" dirty="0">
                <a:latin typeface="+mj-lt"/>
              </a:rPr>
              <a:t>Os próximos slides cobrem as principais práticas relacionadas aos seguintes </a:t>
            </a:r>
            <a:br>
              <a:rPr dirty="0">
                <a:latin typeface="+mj-lt"/>
              </a:rPr>
            </a:br>
            <a:r>
              <a:rPr lang="pt-br" sz="2000" i="1" dirty="0">
                <a:latin typeface="+mj-lt"/>
              </a:rPr>
              <a:t>processos comerciais de alto risco: </a:t>
            </a:r>
            <a:endParaRPr sz="2000" i="1" dirty="0">
              <a:latin typeface="+mj-lt"/>
            </a:endParaRPr>
          </a:p>
        </p:txBody>
      </p:sp>
      <p:sp>
        <p:nvSpPr>
          <p:cNvPr id="157" name="Google Shape;1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+mj-lt"/>
                <a:cs typeface="Helvetica" panose="020B0604020202020204" pitchFamily="34" charset="0"/>
                <a:sym typeface="Helvetica Neue"/>
              </a:rPr>
              <a:t>11</a:t>
            </a:fld>
            <a:endParaRPr dirty="0"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5" name="Google Shape;146;p16">
            <a:extLst>
              <a:ext uri="{FF2B5EF4-FFF2-40B4-BE49-F238E27FC236}">
                <a16:creationId xmlns:a16="http://schemas.microsoft.com/office/drawing/2014/main" id="{64D6AE32-885A-4C84-AE22-7D4D26598768}"/>
              </a:ext>
            </a:extLst>
          </p:cNvPr>
          <p:cNvSpPr txBox="1"/>
          <p:nvPr/>
        </p:nvSpPr>
        <p:spPr>
          <a:xfrm>
            <a:off x="2719754" y="57956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0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Fazer negócios do jeito certo</a:t>
            </a:r>
            <a:endParaRPr sz="2000" b="1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2719754" y="67195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Ofertas públicas</a:t>
            </a:r>
            <a:endParaRPr sz="2400" b="1" i="0" u="none" strike="noStrike" cap="none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+mj-lt"/>
                <a:cs typeface="Helvetica" panose="020B0604020202020204" pitchFamily="34" charset="0"/>
                <a:sym typeface="Helvetica Neue"/>
              </a:rPr>
              <a:t>12</a:t>
            </a:fld>
            <a:endParaRPr dirty="0"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5190836" y="3134914"/>
            <a:ext cx="6162964" cy="7872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Nossa empresa representa uma </a:t>
            </a:r>
            <a:r>
              <a:rPr lang="pt-br" sz="165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extensão dos fabricantes para os quais distribuímos pro</a:t>
            </a:r>
            <a:r>
              <a:rPr lang="pt-br" sz="1650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dutos e prestamos serviços a HCPs</a:t>
            </a:r>
            <a:r>
              <a:rPr lang="pt-br" sz="1650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Sendo assi</a:t>
            </a:r>
            <a:r>
              <a:rPr lang="pt-br" sz="16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m, precisamos garantir seu sucesso conduzindo os negócios de forma </a:t>
            </a:r>
            <a:r>
              <a:rPr lang="pt-br" sz="165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legal, ética e honrada</a:t>
            </a:r>
            <a:r>
              <a:rPr lang="pt-br" sz="16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</a:t>
            </a:r>
            <a:br>
              <a:rPr lang="pt-br" sz="16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16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Faz parte da condução dos negócios dentro da lei </a:t>
            </a:r>
            <a:r>
              <a:rPr lang="pt-br" sz="165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não</a:t>
            </a:r>
            <a:r>
              <a:rPr lang="pt-br" sz="16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pt-br" sz="165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compartilhar informações sobre preços nem outras informações confidenciais </a:t>
            </a:r>
            <a:r>
              <a:rPr lang="pt-br" sz="16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com concorrentes, nem se envolver </a:t>
            </a:r>
            <a:r>
              <a:rPr lang="pt-br" sz="165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em comportamento contrário à livre concorrência</a:t>
            </a:r>
            <a:r>
              <a:rPr lang="pt-br" sz="16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50" b="1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r>
              <a:rPr lang="pt-br" sz="16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Além disso, os funcionários da nossa empresa </a:t>
            </a:r>
            <a:r>
              <a:rPr lang="pt-br" sz="165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não </a:t>
            </a:r>
            <a:br>
              <a:rPr lang="pt-BR" sz="165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165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podem influenciar indevidamente ou tentar influenciar indevidamente decisões sobre ofertas</a:t>
            </a:r>
            <a:r>
              <a:rPr lang="pt-br" sz="16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É ilegal </a:t>
            </a:r>
            <a:r>
              <a:rPr lang="pt-br" sz="165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dar ou oferecer algo </a:t>
            </a:r>
            <a:r>
              <a:rPr lang="pt-br" sz="16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 tomadores de decisão </a:t>
            </a:r>
            <a:r>
              <a:rPr lang="pt-BR" sz="16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para que</a:t>
            </a:r>
            <a:r>
              <a:rPr lang="pt-br" sz="16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i) </a:t>
            </a:r>
            <a:r>
              <a:rPr lang="pt-BR" sz="165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tomem</a:t>
            </a:r>
            <a:r>
              <a:rPr lang="pt-br" sz="165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determinada decisão;</a:t>
            </a:r>
            <a:r>
              <a:rPr lang="pt-br" sz="16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ii) </a:t>
            </a:r>
            <a:r>
              <a:rPr lang="pt-BR" sz="16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elaborem</a:t>
            </a:r>
            <a:r>
              <a:rPr lang="pt-br" sz="16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uma oferta de modo </a:t>
            </a:r>
            <a:br>
              <a:rPr lang="pt-BR" sz="16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16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que haja </a:t>
            </a:r>
            <a:r>
              <a:rPr lang="pt-br" sz="165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uma vantagem clara para um fabricante;</a:t>
            </a:r>
            <a:r>
              <a:rPr lang="pt-br" sz="16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ou iii) </a:t>
            </a:r>
            <a:r>
              <a:rPr lang="pt-BR" sz="165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forneçam</a:t>
            </a:r>
            <a:r>
              <a:rPr lang="pt-br" sz="165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informações privilegiadas</a:t>
            </a:r>
            <a:r>
              <a:rPr lang="pt-br" sz="16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sobre o processo </a:t>
            </a:r>
            <a:br>
              <a:rPr lang="pt-br" sz="16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16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 tomada de decisão.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50" b="1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270247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Subdistribuidores/agentes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7571210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Interações com HCPs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5" name="Picture 4" descr="Uma imagem contendo pessoa, ambiente interno, homem, parede&#10;&#10;Descrição gerada automaticamente">
            <a:extLst>
              <a:ext uri="{FF2B5EF4-FFF2-40B4-BE49-F238E27FC236}">
                <a16:creationId xmlns:a16="http://schemas.microsoft.com/office/drawing/2014/main" id="{B6EED647-C598-4980-8729-2537835B6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60579"/>
            <a:ext cx="3962399" cy="2644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7" name="Google Shape;167;p18"/>
          <p:cNvSpPr/>
          <p:nvPr/>
        </p:nvSpPr>
        <p:spPr>
          <a:xfrm>
            <a:off x="968402" y="5637372"/>
            <a:ext cx="3783600" cy="931765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Ofertas públicas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2719754" y="67196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Ofertas públicas</a:t>
            </a:r>
            <a:endParaRPr sz="2400" b="1" i="0" u="none" strike="noStrike" cap="none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738908" y="1981518"/>
            <a:ext cx="7871691" cy="2193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Você e seus concorrentes NÃO podem:</a:t>
            </a:r>
            <a:endParaRPr sz="2000" b="1" dirty="0">
              <a:solidFill>
                <a:schemeClr val="dk1"/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pt-br" sz="20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Combinar preços </a:t>
            </a:r>
            <a:r>
              <a:rPr lang="pt-br" sz="20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nem qualquer outra informação comercial</a:t>
            </a:r>
            <a:endParaRPr sz="2000" b="1" dirty="0">
              <a:solidFill>
                <a:srgbClr val="FF0000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Combinar ou trocar informações sobre ofertas:</a:t>
            </a:r>
            <a:endParaRPr sz="2000" dirty="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pt-br" sz="20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Sobre </a:t>
            </a:r>
            <a:r>
              <a:rPr lang="pt-br" sz="20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 participação em ofertas: </a:t>
            </a:r>
            <a:r>
              <a:rPr lang="pt-br" sz="20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decisão de (não) participar da licitação</a:t>
            </a:r>
            <a:endParaRPr sz="2000" dirty="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pt-br" sz="20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Sobre o conteúdo da licitação/oferta</a:t>
            </a:r>
            <a:endParaRPr sz="2000" dirty="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pt-br" sz="20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Combinar que uma empresa </a:t>
            </a:r>
            <a:r>
              <a:rPr lang="pt-br" sz="20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não vai participar </a:t>
            </a:r>
            <a:br>
              <a:rPr lang="pt-BR" sz="20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20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da licitação</a:t>
            </a:r>
            <a:endParaRPr sz="2000" dirty="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pt-br" sz="20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Combinar de participar da licitação com preços extremamente altos para que o concorrente vença</a:t>
            </a:r>
            <a:endParaRPr sz="2000" dirty="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+mj-lt"/>
                <a:cs typeface="Helvetica" panose="020B0604020202020204" pitchFamily="34" charset="0"/>
                <a:sym typeface="Helvetica Neue"/>
              </a:rPr>
              <a:t>13</a:t>
            </a:fld>
            <a:endParaRPr dirty="0"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270247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Subdistribuidores/agentes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7571210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Interações com HCPs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1" name="Google Shape;167;p18">
            <a:extLst>
              <a:ext uri="{FF2B5EF4-FFF2-40B4-BE49-F238E27FC236}">
                <a16:creationId xmlns:a16="http://schemas.microsoft.com/office/drawing/2014/main" id="{C9C5EDC0-22D0-4A2E-83F0-08428F40C558}"/>
              </a:ext>
            </a:extLst>
          </p:cNvPr>
          <p:cNvSpPr/>
          <p:nvPr/>
        </p:nvSpPr>
        <p:spPr>
          <a:xfrm>
            <a:off x="969284" y="5628136"/>
            <a:ext cx="3783600" cy="941001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Ofertas públicas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9" name="Picture 8" descr="Close em um sinal de trânsito ao lado do palestrante&#10;&#10;Descrição gerada automaticamente">
            <a:extLst>
              <a:ext uri="{FF2B5EF4-FFF2-40B4-BE49-F238E27FC236}">
                <a16:creationId xmlns:a16="http://schemas.microsoft.com/office/drawing/2014/main" id="{A5D5C490-D4E4-40DF-B5C0-4910FBE74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9" b="94985" l="4527" r="89712">
                        <a14:foregroundMark x1="4801" y1="7447" x2="12071" y2="7447"/>
                        <a14:foregroundMark x1="12071" y1="7447" x2="26337" y2="6079"/>
                        <a14:foregroundMark x1="26337" y1="6079" x2="30590" y2="6991"/>
                        <a14:foregroundMark x1="19067" y1="5775" x2="19067" y2="94985"/>
                        <a14:foregroundMark x1="5761" y1="6535" x2="7270" y2="94529"/>
                        <a14:foregroundMark x1="4527" y1="7751" x2="4801" y2="28723"/>
                        <a14:foregroundMark x1="13306" y1="5319" x2="20165" y2="4559"/>
                        <a14:foregroundMark x1="20165" y1="4559" x2="20713" y2="47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0186" y="1511155"/>
            <a:ext cx="3471863" cy="3133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9187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2719754" y="57958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Ofertas públicas</a:t>
            </a:r>
            <a:endParaRPr sz="2400" b="1" i="0" u="none" strike="noStrike" cap="none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+mj-lt"/>
                <a:cs typeface="Helvetica" panose="020B0604020202020204" pitchFamily="34" charset="0"/>
                <a:sym typeface="Helvetica Neue"/>
              </a:rPr>
              <a:t>14</a:t>
            </a:fld>
            <a:endParaRPr dirty="0"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750829" y="2256868"/>
            <a:ext cx="7859771" cy="2193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Você e seus parceiros de negócios NÃO podem: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Combinar ou conspirar com o cliente para </a:t>
            </a:r>
            <a:r>
              <a:rPr lang="pt-br" sz="20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dividir</a:t>
            </a:r>
            <a:r>
              <a:rPr lang="pt-br" sz="20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um contrato em diversos contratos diferentes de forma a evitar regras </a:t>
            </a:r>
            <a:br>
              <a:rPr lang="pt-BR" sz="20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20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 compras</a:t>
            </a:r>
            <a:endParaRPr sz="2000" dirty="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Oferecer o fornecimento </a:t>
            </a:r>
            <a:r>
              <a:rPr lang="pt-br" sz="20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 produtos ou serviços gratuitos </a:t>
            </a:r>
            <a:r>
              <a:rPr lang="pt-br" sz="20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para tentar influenciar o tomador de decisão em uma oferta ou processo de avaliação de venda</a:t>
            </a:r>
            <a:endParaRPr sz="2000" dirty="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Fazer uso indevido de treinamento e educação, consultorias etc. para tentar </a:t>
            </a:r>
            <a:r>
              <a:rPr lang="pt-br" sz="20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influenciar o tomador de decisão em uma oferta ou outro processo de avaliação de venda</a:t>
            </a:r>
            <a:endParaRPr sz="2000" dirty="0">
              <a:solidFill>
                <a:schemeClr val="dk2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270247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Subdistribuidores/agentes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7571210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Interações com HCPs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1" name="Google Shape;167;p18">
            <a:extLst>
              <a:ext uri="{FF2B5EF4-FFF2-40B4-BE49-F238E27FC236}">
                <a16:creationId xmlns:a16="http://schemas.microsoft.com/office/drawing/2014/main" id="{C9C5EDC0-22D0-4A2E-83F0-08428F40C558}"/>
              </a:ext>
            </a:extLst>
          </p:cNvPr>
          <p:cNvSpPr/>
          <p:nvPr/>
        </p:nvSpPr>
        <p:spPr>
          <a:xfrm>
            <a:off x="969284" y="5628136"/>
            <a:ext cx="3783600" cy="941001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Ofertas públicas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75EBAA-A7AE-4C8C-A451-51CB86DEC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378" y="1506342"/>
            <a:ext cx="3468925" cy="3133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19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2719754" y="67193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Subdistribuidores/agentes</a:t>
            </a:r>
            <a:endParaRPr sz="2400" b="1" i="0" u="none" strike="noStrike" cap="none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7" name="Google Shape;1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+mj-lt"/>
                <a:cs typeface="Helvetica" panose="020B0604020202020204" pitchFamily="34" charset="0"/>
                <a:sym typeface="Helvetica Neue"/>
              </a:rPr>
              <a:t>15</a:t>
            </a:fld>
            <a:endParaRPr dirty="0"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9714" y="1794565"/>
            <a:ext cx="4721772" cy="3093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0" name="Google Shape;180;p19"/>
          <p:cNvSpPr/>
          <p:nvPr/>
        </p:nvSpPr>
        <p:spPr>
          <a:xfrm>
            <a:off x="607146" y="2771901"/>
            <a:ext cx="5142013" cy="1006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Os subdistribuidores/agentes são </a:t>
            </a:r>
            <a:r>
              <a:rPr lang="pt-br" sz="18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terceiros que não são clientes finais nem usuários finais para quem vendemos produtos</a:t>
            </a:r>
            <a:r>
              <a:rPr lang="pt-br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</a:t>
            </a:r>
            <a:br>
              <a:rPr lang="pt-BR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Os subdistribuidores/agentes são considerados </a:t>
            </a:r>
            <a:r>
              <a:rPr lang="pt-br" sz="18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extensões de nossa empresa, bem como extensões do fabricante</a:t>
            </a:r>
            <a:r>
              <a:rPr lang="pt-br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Sendo assim, </a:t>
            </a:r>
            <a:r>
              <a:rPr lang="pt-br" sz="18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todas as leis e regulamentos relevantes </a:t>
            </a:r>
            <a:r>
              <a:rPr lang="pt-br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que se aplicam à sua empresa também </a:t>
            </a:r>
            <a:r>
              <a:rPr lang="pt-br" sz="18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se aplicam a todos os nossos subdistribuidores/agentes</a:t>
            </a:r>
            <a:r>
              <a:rPr lang="pt-br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</a:t>
            </a:r>
            <a:endParaRPr sz="1800" dirty="0"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839098" y="5721011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Ofertas públicas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7571210" y="5721011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Interações com HCPs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3991897" y="5721010"/>
            <a:ext cx="4061950" cy="861689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Subdistribuidores/agentes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471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2719754" y="67196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Subdistribuidores/agentes</a:t>
            </a:r>
            <a:endParaRPr sz="2400" b="1" i="0" u="none" strike="noStrike" cap="none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7" name="Google Shape;1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+mj-lt"/>
                <a:cs typeface="Helvetica" panose="020B0604020202020204" pitchFamily="34" charset="0"/>
                <a:sym typeface="Helvetica Neue"/>
              </a:rPr>
              <a:t>16</a:t>
            </a:fld>
            <a:endParaRPr dirty="0"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733943" y="3529187"/>
            <a:ext cx="7177919" cy="58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Os fabricantes podem fazer </a:t>
            </a:r>
            <a:r>
              <a:rPr lang="pt-br" sz="16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uma verificação de antecedentes </a:t>
            </a:r>
            <a:r>
              <a:rPr lang="pt-br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sobre </a:t>
            </a:r>
            <a:br>
              <a:rPr lang="pt-BR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os subdistribuidores/agentes antes de fornecer a eles um consentimento por escrito para que você os envolva nas negociações</a:t>
            </a:r>
            <a:endParaRPr sz="1600" dirty="0"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2837" y="1347410"/>
            <a:ext cx="3237359" cy="219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1" name="Google Shape;181;p19"/>
          <p:cNvSpPr/>
          <p:nvPr/>
        </p:nvSpPr>
        <p:spPr>
          <a:xfrm>
            <a:off x="715349" y="1154022"/>
            <a:ext cx="7196513" cy="58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Os fabricantes podem exigir um </a:t>
            </a:r>
            <a:r>
              <a:rPr lang="pt-br" sz="16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consentimento prévio por escrito </a:t>
            </a:r>
            <a:r>
              <a:rPr lang="pt-br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para que um subdistribuidor/agente seja indicado ou envolvido</a:t>
            </a:r>
            <a:endParaRPr sz="16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733943" y="2362485"/>
            <a:ext cx="7177919" cy="58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Os subdistribuidores/agentes devem </a:t>
            </a:r>
            <a:r>
              <a:rPr lang="pt-br" sz="16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receber treinamento regularmente </a:t>
            </a:r>
            <a:r>
              <a:rPr lang="pt-br" sz="16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sobre práticas comerciais éticas e </a:t>
            </a:r>
            <a:r>
              <a:rPr lang="pt-br" sz="16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concluir </a:t>
            </a:r>
            <a:br>
              <a:rPr lang="pt-BR" sz="16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16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uma certificação </a:t>
            </a:r>
            <a:r>
              <a:rPr lang="pt-br" sz="16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para garantir que fizeram o treinamento</a:t>
            </a:r>
            <a:endParaRPr sz="16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860FE4-7563-4452-822E-3BB8AC7B275D}"/>
              </a:ext>
            </a:extLst>
          </p:cNvPr>
          <p:cNvSpPr/>
          <p:nvPr/>
        </p:nvSpPr>
        <p:spPr>
          <a:xfrm>
            <a:off x="876518" y="4389638"/>
            <a:ext cx="10240290" cy="138053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973394" y="4558241"/>
            <a:ext cx="10123750" cy="9348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OBSERVAÇÃO IMPORTANTE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Devemos ter </a:t>
            </a:r>
            <a:r>
              <a:rPr lang="pt-br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transparência nos preços </a:t>
            </a:r>
            <a:r>
              <a:rPr lang="pt-br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pelos quais nossos </a:t>
            </a:r>
            <a:r>
              <a:rPr lang="pt-br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subdistribuidores/agentes </a:t>
            </a:r>
            <a:r>
              <a:rPr lang="pt-br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estão revendendo o produto e as margens associadas à venda; com isso, podemos garantir que os subdistribuidores/agentes não estejam envolvidos em comportamento anticompetitivo nem corrupto.</a:t>
            </a:r>
            <a:endParaRPr sz="17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4" name="Google Shape;182;p19">
            <a:extLst>
              <a:ext uri="{FF2B5EF4-FFF2-40B4-BE49-F238E27FC236}">
                <a16:creationId xmlns:a16="http://schemas.microsoft.com/office/drawing/2014/main" id="{3470F491-46B4-407F-ACC6-E660BCA0F419}"/>
              </a:ext>
            </a:extLst>
          </p:cNvPr>
          <p:cNvSpPr/>
          <p:nvPr/>
        </p:nvSpPr>
        <p:spPr>
          <a:xfrm>
            <a:off x="838088" y="5740679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Ofertas públicas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5" name="Google Shape;184;p19">
            <a:extLst>
              <a:ext uri="{FF2B5EF4-FFF2-40B4-BE49-F238E27FC236}">
                <a16:creationId xmlns:a16="http://schemas.microsoft.com/office/drawing/2014/main" id="{10105BD7-8378-435C-827A-DBD3A0730728}"/>
              </a:ext>
            </a:extLst>
          </p:cNvPr>
          <p:cNvSpPr/>
          <p:nvPr/>
        </p:nvSpPr>
        <p:spPr>
          <a:xfrm>
            <a:off x="7570200" y="5740679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Interações com HCPs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" name="Google Shape;183;p19">
            <a:extLst>
              <a:ext uri="{FF2B5EF4-FFF2-40B4-BE49-F238E27FC236}">
                <a16:creationId xmlns:a16="http://schemas.microsoft.com/office/drawing/2014/main" id="{7EF6BB0C-8492-40AE-B01B-FDC8F579056F}"/>
              </a:ext>
            </a:extLst>
          </p:cNvPr>
          <p:cNvSpPr/>
          <p:nvPr/>
        </p:nvSpPr>
        <p:spPr>
          <a:xfrm>
            <a:off x="3990887" y="5740678"/>
            <a:ext cx="4061950" cy="861689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Subdistribuidores/agentes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122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2719754" y="67196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Interações com HCPs</a:t>
            </a:r>
            <a:endParaRPr sz="2400" b="1" i="0" u="none" strike="noStrike" cap="none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+mj-lt"/>
                <a:cs typeface="Helvetica" panose="020B0604020202020204" pitchFamily="34" charset="0"/>
                <a:sym typeface="Helvetica Neue"/>
              </a:rPr>
              <a:t>17</a:t>
            </a:fld>
            <a:endParaRPr dirty="0"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195" name="Google Shape;1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5768" y="1862972"/>
            <a:ext cx="4397066" cy="293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7" name="Google Shape;197;p20"/>
          <p:cNvSpPr/>
          <p:nvPr/>
        </p:nvSpPr>
        <p:spPr>
          <a:xfrm>
            <a:off x="839098" y="3010087"/>
            <a:ext cx="5856670" cy="8004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É preciso ter certeza de que suas interações </a:t>
            </a:r>
            <a:b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com </a:t>
            </a:r>
            <a:r>
              <a:rPr lang="pt-br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HCPs e funcionários públicos </a:t>
            </a: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respeitem </a:t>
            </a:r>
            <a:r>
              <a:rPr lang="pt-br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as leis e regulamentos vigentes</a:t>
            </a: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Todas </a:t>
            </a:r>
            <a:b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as interações com HCPs devem ter </a:t>
            </a:r>
            <a:r>
              <a:rPr lang="pt-br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uma finalidade/necessidade legítima </a:t>
            </a: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sem </a:t>
            </a:r>
            <a:r>
              <a:rPr lang="pt-br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intenção de indução ou incentivo ilegal de comprar, alugar ou recomendar </a:t>
            </a: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 uso de qualquer </a:t>
            </a:r>
            <a:r>
              <a:rPr lang="pt-br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produto ou serviço</a:t>
            </a: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</a:t>
            </a:r>
            <a:endParaRPr sz="2000" b="1" dirty="0"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Ofertas públicas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Subdistribuidores/agentes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Interações com HCPs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2719754" y="67192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Definição de HCP</a:t>
            </a:r>
            <a:endParaRPr sz="2400" b="1" i="0" u="none" strike="noStrike" cap="none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+mj-lt"/>
                <a:cs typeface="Helvetica" panose="020B0604020202020204" pitchFamily="34" charset="0"/>
                <a:sym typeface="Helvetica Neue"/>
              </a:rPr>
              <a:t>18</a:t>
            </a:fld>
            <a:endParaRPr dirty="0"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839098" y="2167967"/>
            <a:ext cx="5689521" cy="2052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HCP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Indivíduos ou entidades que compram, alugam, recomendam, utilizam, organizam </a:t>
            </a:r>
            <a:b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ou tomam decisões sobre a compra ou </a:t>
            </a:r>
            <a:b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aluguel ou prescrevem produtos médicos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Por exemplo, os seguintes indivíduos são considerados HCPs: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Cirurgiões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Equipe administrativa de hospitais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Enfermeiros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" name="Google Shape;198;p20">
            <a:extLst>
              <a:ext uri="{FF2B5EF4-FFF2-40B4-BE49-F238E27FC236}">
                <a16:creationId xmlns:a16="http://schemas.microsoft.com/office/drawing/2014/main" id="{34667090-D67E-4038-A00F-4A6A4727633F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Ofertas públicas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" name="Google Shape;199;p20">
            <a:extLst>
              <a:ext uri="{FF2B5EF4-FFF2-40B4-BE49-F238E27FC236}">
                <a16:creationId xmlns:a16="http://schemas.microsoft.com/office/drawing/2014/main" id="{5648B58B-2520-4D87-8A24-4DFB02BEC91B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Subdistribuidores/agentes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4" name="Google Shape;200;p20">
            <a:extLst>
              <a:ext uri="{FF2B5EF4-FFF2-40B4-BE49-F238E27FC236}">
                <a16:creationId xmlns:a16="http://schemas.microsoft.com/office/drawing/2014/main" id="{26021B93-4DA6-4628-822A-9C3108516AF5}"/>
              </a:ext>
            </a:extLst>
          </p:cNvPr>
          <p:cNvSpPr/>
          <p:nvPr/>
        </p:nvSpPr>
        <p:spPr>
          <a:xfrm>
            <a:off x="7532749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Interações com HCPs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5" name="Picture 4" descr="Um grupo de pessoas olhando para um computador&#10;&#10;Descrição gerada automaticamente">
            <a:extLst>
              <a:ext uri="{FF2B5EF4-FFF2-40B4-BE49-F238E27FC236}">
                <a16:creationId xmlns:a16="http://schemas.microsoft.com/office/drawing/2014/main" id="{A6FB76B0-0DEA-4139-B5A0-89E27F6F1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513" y="1777527"/>
            <a:ext cx="4048125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9882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839098" y="2578558"/>
            <a:ext cx="5575846" cy="10527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Exemplos de interações com HCPs:</a:t>
            </a:r>
            <a:endParaRPr sz="2000" dirty="0">
              <a:solidFill>
                <a:schemeClr val="tx1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Refeições com HCPs para discutir o uso de produtos​</a:t>
            </a:r>
            <a:endParaRPr sz="20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Apresentação de um novo produto para um HCP​</a:t>
            </a:r>
            <a:endParaRPr sz="20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Eventos educativos organizados pelo fabricante</a:t>
            </a:r>
            <a:endParaRPr sz="20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Um acordo no qual o HCP ofereça serviços de consultoria</a:t>
            </a:r>
            <a:endParaRPr sz="20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92" name="Google Shape;192;p20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2719754" y="76429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Interações com HCPs</a:t>
            </a:r>
            <a:endParaRPr sz="2400" b="1" i="0" u="none" strike="noStrike" cap="none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+mj-lt"/>
                <a:cs typeface="Helvetica" panose="020B0604020202020204" pitchFamily="34" charset="0"/>
                <a:sym typeface="Helvetica Neue"/>
              </a:rPr>
              <a:t>19</a:t>
            </a:fld>
            <a:endParaRPr dirty="0"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2" name="Google Shape;198;p20">
            <a:extLst>
              <a:ext uri="{FF2B5EF4-FFF2-40B4-BE49-F238E27FC236}">
                <a16:creationId xmlns:a16="http://schemas.microsoft.com/office/drawing/2014/main" id="{34667090-D67E-4038-A00F-4A6A4727633F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Ofertas públicas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" name="Google Shape;199;p20">
            <a:extLst>
              <a:ext uri="{FF2B5EF4-FFF2-40B4-BE49-F238E27FC236}">
                <a16:creationId xmlns:a16="http://schemas.microsoft.com/office/drawing/2014/main" id="{5648B58B-2520-4D87-8A24-4DFB02BEC91B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Subdistribuidores/agentes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4" name="Google Shape;200;p20">
            <a:extLst>
              <a:ext uri="{FF2B5EF4-FFF2-40B4-BE49-F238E27FC236}">
                <a16:creationId xmlns:a16="http://schemas.microsoft.com/office/drawing/2014/main" id="{26021B93-4DA6-4628-822A-9C3108516AF5}"/>
              </a:ext>
            </a:extLst>
          </p:cNvPr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Interações com HCPs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3" name="Picture 2" descr="Um grupo de pessoas posando para uma foto&#10;&#10;Descrição gerada automaticamente">
            <a:extLst>
              <a:ext uri="{FF2B5EF4-FFF2-40B4-BE49-F238E27FC236}">
                <a16:creationId xmlns:a16="http://schemas.microsoft.com/office/drawing/2014/main" id="{B3E7DE80-0B05-46DB-B8F0-78049E1A9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944" y="1949202"/>
            <a:ext cx="4424218" cy="2300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08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1" y="3245051"/>
            <a:ext cx="9545600" cy="27184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/>
            <a:endParaRPr sz="1867" dirty="0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 rot="10800000" flipH="1">
            <a:off x="7450052" y="3245153"/>
            <a:ext cx="2561600" cy="2718400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/>
            <a:endParaRPr sz="1867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 rot="10800000" flipH="1">
            <a:off x="8985917" y="3245153"/>
            <a:ext cx="2561600" cy="2718400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/>
            <a:endParaRPr sz="1867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401375" y="4169003"/>
            <a:ext cx="7752000" cy="8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/>
            <a:r>
              <a:rPr lang="pt-br" sz="3600" b="1" dirty="0">
                <a:solidFill>
                  <a:srgbClr val="FFFFFF"/>
                </a:solidFill>
                <a:latin typeface="+mj-lt"/>
                <a:ea typeface="Helvetica Neue"/>
                <a:cs typeface="Helvetica Neue"/>
                <a:sym typeface="Helvetica Neue"/>
              </a:rPr>
              <a:t>Antissuborno e anticorrupção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2719754" y="67196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0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Interações com HCPs</a:t>
            </a:r>
            <a:r>
              <a:rPr lang="pt-BR" sz="20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pt-br" sz="20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(Educativas)</a:t>
            </a:r>
            <a:endParaRPr sz="2000" b="1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7" name="Google Shape;20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+mj-lt"/>
                <a:cs typeface="Helvetica" panose="020B0604020202020204" pitchFamily="34" charset="0"/>
                <a:sym typeface="Helvetica Neue"/>
              </a:rPr>
              <a:t>20</a:t>
            </a:fld>
            <a:endParaRPr dirty="0"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1687790" y="1330770"/>
            <a:ext cx="5602705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 apoio educativo pode ser oferecido para </a:t>
            </a:r>
            <a:r>
              <a:rPr lang="pt-BR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os seguintes</a:t>
            </a:r>
            <a:r>
              <a:rPr lang="pt-br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:</a:t>
            </a:r>
            <a:endParaRPr sz="16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Localização apropriada </a:t>
            </a:r>
            <a:endParaRPr sz="16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Local apropriado</a:t>
            </a:r>
            <a:endParaRPr sz="16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Viagem razoável (classe econômica ou padrão)​</a:t>
            </a:r>
            <a:endParaRPr sz="16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Agenda adequada (programa científico)</a:t>
            </a:r>
            <a:endParaRPr sz="1600" dirty="0"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1687790" y="3565558"/>
            <a:ext cx="6366057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 apoio educativo não pode ser oferecido para </a:t>
            </a:r>
            <a:r>
              <a:rPr lang="pt-BR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os seguintes</a:t>
            </a:r>
            <a:r>
              <a:rPr lang="pt-br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:</a:t>
            </a:r>
            <a:endParaRPr sz="16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Localizações inapropriadas (ex.: resorts de praia e esqui, resorts de entretenimento​)</a:t>
            </a:r>
            <a:endParaRPr sz="16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Hotéis de luxo</a:t>
            </a:r>
            <a:endParaRPr sz="16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>
              <a:lnSpc>
                <a:spcPct val="115000"/>
              </a:lnSpc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Acompanhantes (não </a:t>
            </a:r>
            <a:r>
              <a:rPr lang="pt-BR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é permitido</a:t>
            </a:r>
            <a:r>
              <a:rPr lang="pt-br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pagar nem organizar </a:t>
            </a:r>
            <a:br>
              <a:rPr lang="pt-BR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 ida de acompanhantes)​</a:t>
            </a:r>
            <a:endParaRPr sz="16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Oferta de atividades de lazer ou esportes (ex.: golfe, cassino, passeios de turismo)</a:t>
            </a:r>
            <a:endParaRPr sz="1600" b="1" dirty="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10" name="Google Shape;210;p21"/>
          <p:cNvSpPr/>
          <p:nvPr/>
        </p:nvSpPr>
        <p:spPr>
          <a:xfrm>
            <a:off x="1687790" y="1113511"/>
            <a:ext cx="2427010" cy="430162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O que pode</a:t>
            </a:r>
            <a:endParaRPr sz="24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1481316" y="3081025"/>
            <a:ext cx="3252920" cy="14278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C00000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O que não pode</a:t>
            </a:r>
            <a:endParaRPr sz="2400" b="1" dirty="0">
              <a:solidFill>
                <a:srgbClr val="C00000"/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12" name="Google Shape;2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4336" y="2070529"/>
            <a:ext cx="3355193" cy="224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Google Shape;198;p20">
            <a:extLst>
              <a:ext uri="{FF2B5EF4-FFF2-40B4-BE49-F238E27FC236}">
                <a16:creationId xmlns:a16="http://schemas.microsoft.com/office/drawing/2014/main" id="{94996728-5624-46A8-B39C-FEA5013EFAD5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Ofertas públicas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5" name="Google Shape;199;p20">
            <a:extLst>
              <a:ext uri="{FF2B5EF4-FFF2-40B4-BE49-F238E27FC236}">
                <a16:creationId xmlns:a16="http://schemas.microsoft.com/office/drawing/2014/main" id="{50262E9F-7616-41E9-AB28-6573B5785C9D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Subdistribuidores/agentes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" name="Google Shape;200;p20">
            <a:extLst>
              <a:ext uri="{FF2B5EF4-FFF2-40B4-BE49-F238E27FC236}">
                <a16:creationId xmlns:a16="http://schemas.microsoft.com/office/drawing/2014/main" id="{B5AE87CF-47CB-497D-80A5-B4C43FB1B865}"/>
              </a:ext>
            </a:extLst>
          </p:cNvPr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Interações com HCPs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6" name="Picture 5" descr="Uma imagem contendo objeto, clipart&#10;&#10;Descrição gerada automaticamente">
            <a:extLst>
              <a:ext uri="{FF2B5EF4-FFF2-40B4-BE49-F238E27FC236}">
                <a16:creationId xmlns:a16="http://schemas.microsoft.com/office/drawing/2014/main" id="{FE26B42A-B87D-4331-BACE-2153CE6DD7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4363" r="44155">
                        <a14:foregroundMark x1="42950" y1="38262" x2="44155" y2="56659"/>
                        <a14:foregroundMark x1="44155" y1="56659" x2="42429" y2="65011"/>
                        <a14:foregroundMark x1="5601" y1="37528" x2="4363" y2="52540"/>
                        <a14:foregroundMark x1="4363" y1="52540" x2="5438" y2="58352"/>
                      </a14:backgroundRemoval>
                    </a14:imgEffect>
                  </a14:imgLayer>
                </a14:imgProps>
              </a:ext>
            </a:extLst>
          </a:blip>
          <a:srcRect r="52313"/>
          <a:stretch/>
        </p:blipFill>
        <p:spPr>
          <a:xfrm>
            <a:off x="485847" y="888972"/>
            <a:ext cx="1151208" cy="1452473"/>
          </a:xfrm>
          <a:prstGeom prst="rect">
            <a:avLst/>
          </a:prstGeom>
        </p:spPr>
      </p:pic>
      <p:pic>
        <p:nvPicPr>
          <p:cNvPr id="8" name="Picture 7" descr="Uma imagem contendo objeto, clipart&#10;&#10;Descrição gerada automaticamente">
            <a:extLst>
              <a:ext uri="{FF2B5EF4-FFF2-40B4-BE49-F238E27FC236}">
                <a16:creationId xmlns:a16="http://schemas.microsoft.com/office/drawing/2014/main" id="{0C62C886-A7C0-499C-AE8C-B11D14E529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55780" r="95734">
                        <a14:foregroundMark x1="56920" y1="36738" x2="55812" y2="55135"/>
                        <a14:foregroundMark x1="55812" y1="55135" x2="57571" y2="62246"/>
                        <a14:foregroundMark x1="94139" y1="40463" x2="95734" y2="54289"/>
                        <a14:foregroundMark x1="95734" y1="54289" x2="94464" y2="61738"/>
                      </a14:backgroundRemoval>
                    </a14:imgEffect>
                  </a14:imgLayer>
                </a14:imgProps>
              </a:ext>
            </a:extLst>
          </a:blip>
          <a:srcRect l="52251"/>
          <a:stretch/>
        </p:blipFill>
        <p:spPr>
          <a:xfrm>
            <a:off x="485847" y="2875349"/>
            <a:ext cx="1201943" cy="14524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2719754" y="67195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0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Interações com HCPs</a:t>
            </a:r>
            <a:r>
              <a:rPr lang="pt-BR" sz="20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pt-br" sz="20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(Educativas)</a:t>
            </a:r>
            <a:endParaRPr sz="2000" b="1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7" name="Google Shape;20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+mj-lt"/>
                <a:cs typeface="Helvetica" panose="020B0604020202020204" pitchFamily="34" charset="0"/>
                <a:sym typeface="Helvetica Neue"/>
              </a:rPr>
              <a:t>21</a:t>
            </a:fld>
            <a:endParaRPr dirty="0"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1687790" y="1578234"/>
            <a:ext cx="6752400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5000"/>
              </a:lnSpc>
            </a:pPr>
            <a:r>
              <a:rPr lang="pt-br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Viagens e refeições podem ser oferecidas a HCPs dentro das seguintes diretrizes como parte de uma troca de boa-fé de informações científicas, educativas ou comerciais:</a:t>
            </a:r>
          </a:p>
          <a:p>
            <a:pPr marL="457200" lvl="0" indent="-304800">
              <a:lnSpc>
                <a:spcPct val="95000"/>
              </a:lnSpc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Viagens modestas na classe econômica</a:t>
            </a:r>
          </a:p>
          <a:p>
            <a:pPr marL="457200" lvl="0" indent="-304800">
              <a:lnSpc>
                <a:spcPct val="95000"/>
              </a:lnSpc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Refeições podem ser fornecidas em conjunto com uma apresentação de boa-fé de informações comerciais, </a:t>
            </a:r>
            <a:br>
              <a:rPr lang="pt-br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educativas ou científicas</a:t>
            </a:r>
          </a:p>
          <a:p>
            <a:pPr marL="457200" lvl="0" indent="-304800">
              <a:lnSpc>
                <a:spcPct val="95000"/>
              </a:lnSpc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Localização condizente com uma apresentação comercial </a:t>
            </a:r>
            <a:br>
              <a:rPr lang="pt-br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 educativa</a:t>
            </a:r>
          </a:p>
          <a:p>
            <a:pPr marL="457200" lvl="0" indent="-304800">
              <a:lnSpc>
                <a:spcPct val="95000"/>
              </a:lnSpc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Presentes que sejam modestos, beneficiem os pacientes e que sejam educativos (ex.: livros médicos, modelos anatômicos)</a:t>
            </a:r>
          </a:p>
        </p:txBody>
      </p:sp>
      <p:sp>
        <p:nvSpPr>
          <p:cNvPr id="209" name="Google Shape;209;p21"/>
          <p:cNvSpPr/>
          <p:nvPr/>
        </p:nvSpPr>
        <p:spPr>
          <a:xfrm>
            <a:off x="1687790" y="3978508"/>
            <a:ext cx="6541810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5000"/>
              </a:lnSpc>
            </a:pPr>
            <a:r>
              <a:rPr lang="pt-br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 seguinte não pode ser oferecido aos HCPs:</a:t>
            </a:r>
          </a:p>
          <a:p>
            <a:pPr marL="457200" lvl="0" indent="-304800">
              <a:lnSpc>
                <a:spcPct val="95000"/>
              </a:lnSpc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Refeições ou viagens para cônjuges ou convidados dos HCPs, ou qualquer outra pessoa que não tenha um interesse de boa-fé na refeição ou evento</a:t>
            </a:r>
          </a:p>
          <a:p>
            <a:pPr marL="457200" lvl="0" indent="-304800">
              <a:lnSpc>
                <a:spcPct val="95000"/>
              </a:lnSpc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Refeições com HCPs que não sejam para ter uma discussão comercial</a:t>
            </a:r>
          </a:p>
          <a:p>
            <a:pPr marL="457200" lvl="0" indent="-304800">
              <a:lnSpc>
                <a:spcPct val="95000"/>
              </a:lnSpc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Presentes não educativos (ex.: flores, vinho, dinheiro)</a:t>
            </a:r>
          </a:p>
        </p:txBody>
      </p:sp>
      <p:sp>
        <p:nvSpPr>
          <p:cNvPr id="210" name="Google Shape;210;p21"/>
          <p:cNvSpPr/>
          <p:nvPr/>
        </p:nvSpPr>
        <p:spPr>
          <a:xfrm>
            <a:off x="1736965" y="831198"/>
            <a:ext cx="2533281" cy="303264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O que pode</a:t>
            </a:r>
            <a:endParaRPr sz="24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1754084" y="3674417"/>
            <a:ext cx="3002197" cy="372148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C00000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O que não pode</a:t>
            </a:r>
            <a:endParaRPr sz="2400" b="1" dirty="0">
              <a:solidFill>
                <a:srgbClr val="C00000"/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Google Shape;198;p20">
            <a:extLst>
              <a:ext uri="{FF2B5EF4-FFF2-40B4-BE49-F238E27FC236}">
                <a16:creationId xmlns:a16="http://schemas.microsoft.com/office/drawing/2014/main" id="{94996728-5624-46A8-B39C-FEA5013EFAD5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Ofertas públicas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5" name="Google Shape;199;p20">
            <a:extLst>
              <a:ext uri="{FF2B5EF4-FFF2-40B4-BE49-F238E27FC236}">
                <a16:creationId xmlns:a16="http://schemas.microsoft.com/office/drawing/2014/main" id="{50262E9F-7616-41E9-AB28-6573B5785C9D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Subdistribuidores/agentes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" name="Google Shape;200;p20">
            <a:extLst>
              <a:ext uri="{FF2B5EF4-FFF2-40B4-BE49-F238E27FC236}">
                <a16:creationId xmlns:a16="http://schemas.microsoft.com/office/drawing/2014/main" id="{B5AE87CF-47CB-497D-80A5-B4C43FB1B865}"/>
              </a:ext>
            </a:extLst>
          </p:cNvPr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Interações com HCPs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6" name="Picture 5" descr="Uma imagem contendo objeto, clipart&#10;&#10;Descrição gerada automaticamente">
            <a:extLst>
              <a:ext uri="{FF2B5EF4-FFF2-40B4-BE49-F238E27FC236}">
                <a16:creationId xmlns:a16="http://schemas.microsoft.com/office/drawing/2014/main" id="{FE26B42A-B87D-4331-BACE-2153CE6DD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9" b="89955" l="4363" r="44155">
                        <a14:foregroundMark x1="42950" y1="38262" x2="44155" y2="56659"/>
                        <a14:foregroundMark x1="44155" y1="56659" x2="42429" y2="65011"/>
                        <a14:foregroundMark x1="5601" y1="37528" x2="4363" y2="52540"/>
                        <a14:foregroundMark x1="4363" y1="52540" x2="5438" y2="58352"/>
                      </a14:backgroundRemoval>
                    </a14:imgEffect>
                  </a14:imgLayer>
                </a14:imgProps>
              </a:ext>
            </a:extLst>
          </a:blip>
          <a:srcRect r="52313"/>
          <a:stretch/>
        </p:blipFill>
        <p:spPr>
          <a:xfrm>
            <a:off x="585758" y="742844"/>
            <a:ext cx="1151208" cy="1452473"/>
          </a:xfrm>
          <a:prstGeom prst="rect">
            <a:avLst/>
          </a:prstGeom>
        </p:spPr>
      </p:pic>
      <p:pic>
        <p:nvPicPr>
          <p:cNvPr id="8" name="Picture 7" descr="Uma imagem contendo objeto, clipart&#10;&#10;Descrição gerada automaticamente">
            <a:extLst>
              <a:ext uri="{FF2B5EF4-FFF2-40B4-BE49-F238E27FC236}">
                <a16:creationId xmlns:a16="http://schemas.microsoft.com/office/drawing/2014/main" id="{0C62C886-A7C0-499C-AE8C-B11D14E5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9" b="89955" l="55780" r="95734">
                        <a14:foregroundMark x1="56920" y1="36738" x2="55812" y2="55135"/>
                        <a14:foregroundMark x1="55812" y1="55135" x2="57571" y2="62246"/>
                        <a14:foregroundMark x1="94139" y1="40463" x2="95734" y2="54289"/>
                        <a14:foregroundMark x1="95734" y1="54289" x2="94464" y2="61738"/>
                      </a14:backgroundRemoval>
                    </a14:imgEffect>
                  </a14:imgLayer>
                </a14:imgProps>
              </a:ext>
            </a:extLst>
          </a:blip>
          <a:srcRect l="52251"/>
          <a:stretch/>
        </p:blipFill>
        <p:spPr>
          <a:xfrm>
            <a:off x="589086" y="3466380"/>
            <a:ext cx="1201943" cy="1452474"/>
          </a:xfrm>
          <a:prstGeom prst="rect">
            <a:avLst/>
          </a:prstGeom>
        </p:spPr>
      </p:pic>
      <p:pic>
        <p:nvPicPr>
          <p:cNvPr id="17" name="Google Shape;226;p22">
            <a:extLst>
              <a:ext uri="{FF2B5EF4-FFF2-40B4-BE49-F238E27FC236}">
                <a16:creationId xmlns:a16="http://schemas.microsoft.com/office/drawing/2014/main" id="{903CD5E6-29A6-4ECE-96E0-8D22239200B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10600" y="2195317"/>
            <a:ext cx="2569509" cy="199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682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2719754" y="57958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0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Conformidade com leis </a:t>
            </a:r>
            <a:br>
              <a:rPr lang="pt-BR" sz="20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pt-br" sz="20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 regulamentos ABAC</a:t>
            </a:r>
            <a:endParaRPr sz="2000" b="1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8" name="Google Shape;23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+mj-lt"/>
                <a:cs typeface="Helvetica" panose="020B0604020202020204" pitchFamily="34" charset="0"/>
                <a:sym typeface="Helvetica Neue"/>
              </a:rPr>
              <a:t>22</a:t>
            </a:fld>
            <a:endParaRPr dirty="0"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239" name="Google Shape;23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5144" y="2374007"/>
            <a:ext cx="3825766" cy="2897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1" name="Google Shape;241;p23"/>
          <p:cNvSpPr/>
          <p:nvPr/>
        </p:nvSpPr>
        <p:spPr>
          <a:xfrm>
            <a:off x="474236" y="2179598"/>
            <a:ext cx="6221447" cy="27936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Converse com seu supervisor sobre quaisquer preocupações que venha a ter sobre sua observância (ou de outras pessoas) em relação às leis e regulamentos ABAC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Consulte os códigos de ética do setor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MedTech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AdvaMed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Entre em contato com a linha direta de ética das empresas para as quais está distribuindo produtos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208005-398F-4D8B-81D0-D773934FF514}"/>
              </a:ext>
            </a:extLst>
          </p:cNvPr>
          <p:cNvSpPr txBox="1"/>
          <p:nvPr/>
        </p:nvSpPr>
        <p:spPr>
          <a:xfrm>
            <a:off x="474236" y="1592952"/>
            <a:ext cx="11186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O que fazer caso tenha alguma dúvida ou preocupação?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2719754" y="4872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0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Conformidade com leis </a:t>
            </a:r>
            <a:br>
              <a:rPr lang="pt-BR" sz="20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pt-br" sz="20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 regulamentos ABAC</a:t>
            </a:r>
            <a:endParaRPr sz="2000" b="1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8" name="Google Shape;23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+mj-lt"/>
                <a:cs typeface="Helvetica" panose="020B0604020202020204" pitchFamily="34" charset="0"/>
                <a:sym typeface="Helvetica Neue"/>
              </a:rPr>
              <a:t>23</a:t>
            </a:fld>
            <a:endParaRPr dirty="0"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239" name="Google Shape;23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6225" y="1795035"/>
            <a:ext cx="4190727" cy="2793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1" name="Google Shape;241;p23"/>
          <p:cNvSpPr/>
          <p:nvPr/>
        </p:nvSpPr>
        <p:spPr>
          <a:xfrm>
            <a:off x="585121" y="1871007"/>
            <a:ext cx="6201104" cy="27936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500"/>
            </a:pPr>
            <a:r>
              <a:rPr lang="pt-br" sz="3200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É </a:t>
            </a:r>
            <a:r>
              <a:rPr lang="pt-br" sz="3200" b="1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sua</a:t>
            </a:r>
            <a:r>
              <a:rPr lang="pt-br" sz="3200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responsabilidade entender e cumprir as leis e regulamentos ABAC </a:t>
            </a:r>
            <a:r>
              <a:rPr lang="pt-br" sz="3200" b="1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globais e locais</a:t>
            </a:r>
            <a:endParaRPr lang="en-US" sz="3200" dirty="0">
              <a:solidFill>
                <a:schemeClr val="bg2"/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66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2719754" y="69134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Suborno e corrupção</a:t>
            </a:r>
            <a:r>
              <a:rPr lang="pt-BR" sz="22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:</a:t>
            </a:r>
            <a:br>
              <a:rPr lang="pt-BR" sz="22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pt-BR" sz="22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</a:t>
            </a:r>
            <a:r>
              <a:rPr lang="pt-br" sz="22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efinições</a:t>
            </a:r>
            <a:endParaRPr sz="2200" b="1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02" name="Google Shape;102;p12"/>
          <p:cNvSpPr/>
          <p:nvPr/>
        </p:nvSpPr>
        <p:spPr>
          <a:xfrm>
            <a:off x="190364" y="1413463"/>
            <a:ext cx="4139897" cy="3651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latin typeface="Arial Black" panose="020B0A04020102020204" pitchFamily="34" charset="0"/>
                <a:cs typeface="Helvetica" panose="020B0604020202020204" pitchFamily="34" charset="0"/>
              </a:rPr>
              <a:t>O que é corrupção?</a:t>
            </a:r>
            <a:endParaRPr sz="2800" b="1" dirty="0"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587343" y="2924980"/>
            <a:ext cx="5096457" cy="15177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Comportamento desonesto </a:t>
            </a:r>
            <a:br>
              <a:rPr lang="pt-BR" sz="23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23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ou ilegal, especialmente de pessoas em posições de poder. </a:t>
            </a:r>
            <a:br>
              <a:rPr lang="pt-BR" sz="23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23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 corrupção pode incluir</a:t>
            </a:r>
            <a:br>
              <a:rPr lang="pt-BR" sz="23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23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atos como</a:t>
            </a:r>
            <a:r>
              <a:rPr lang="pt-br" sz="23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​</a:t>
            </a:r>
            <a:endParaRPr sz="23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346075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4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Subornos</a:t>
            </a:r>
            <a:endParaRPr sz="24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346075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4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Propinas</a:t>
            </a:r>
            <a:endParaRPr sz="24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346075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4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Abuso de cargo público</a:t>
            </a:r>
            <a:endParaRPr sz="2400" dirty="0">
              <a:solidFill>
                <a:schemeClr val="tx1"/>
              </a:solidFill>
              <a:latin typeface="+mj-lt"/>
              <a:cs typeface="Helvetica" panose="020B0604020202020204" pitchFamily="34" charset="0"/>
            </a:endParaRPr>
          </a:p>
        </p:txBody>
      </p:sp>
      <p:pic>
        <p:nvPicPr>
          <p:cNvPr id="104" name="Google Shape;10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3800" y="1413463"/>
            <a:ext cx="5697725" cy="379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894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2719754" y="76581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Suborno e corrupção</a:t>
            </a:r>
            <a:r>
              <a:rPr lang="pt-BR" sz="22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pt-br" sz="22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Definições</a:t>
            </a:r>
            <a:endParaRPr sz="2200" b="1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208175" y="1203345"/>
            <a:ext cx="3764260" cy="3651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latin typeface="Arial Black" panose="020B0A04020102020204" pitchFamily="34" charset="0"/>
                <a:cs typeface="Helvetica" panose="020B0604020202020204" pitchFamily="34" charset="0"/>
              </a:rPr>
              <a:t>O que é suborno?</a:t>
            </a:r>
            <a:endParaRPr sz="2800" b="1" dirty="0"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560752" y="2568965"/>
            <a:ext cx="4945314" cy="2297325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Oferta, promessa ou acordo para oferecer ou receber um pagamento direta ou indiretamente: </a:t>
            </a: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​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 “qualquer coisa de valor”; ​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para ou de um funcionário público </a:t>
            </a:r>
            <a:b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ou da iniciativa privada; e ​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231775" lvl="0" indent="-231775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para fins de obter ou manter </a:t>
            </a:r>
            <a:b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um negócio ou garantir uma vantagem comercial imprópria;</a:t>
            </a:r>
          </a:p>
          <a:p>
            <a:pPr marL="231775" indent="-231775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  <a:t>com a intenção de influenciar </a:t>
            </a:r>
            <a:br>
              <a:rPr lang="pt-BR" sz="2000" dirty="0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</a:br>
            <a:r>
              <a:rPr lang="pt-br" sz="2000" dirty="0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  <a:t>o destinatário a fazer uso </a:t>
            </a:r>
            <a:br>
              <a:rPr lang="pt-BR" sz="2000" dirty="0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</a:br>
            <a:r>
              <a:rPr lang="pt-br" sz="2000" dirty="0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  <a:t>indevido de seu cargo oficial</a:t>
            </a: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</a:t>
            </a:r>
            <a:endParaRPr sz="2000" dirty="0">
              <a:solidFill>
                <a:schemeClr val="dk1"/>
              </a:solidFill>
              <a:latin typeface="+mj-lt"/>
              <a:cs typeface="Helvetica" panose="020B0604020202020204" pitchFamily="34" charset="0"/>
            </a:endParaRPr>
          </a:p>
        </p:txBody>
      </p:sp>
      <p:pic>
        <p:nvPicPr>
          <p:cNvPr id="104" name="Google Shape;10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1248" y="1558883"/>
            <a:ext cx="5697725" cy="379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389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/>
        </p:nvSpPr>
        <p:spPr>
          <a:xfrm>
            <a:off x="2719754" y="76431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Leis contra suborno e corrupção</a:t>
            </a:r>
            <a:endParaRPr sz="2200" b="1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+mj-lt"/>
                <a:cs typeface="Helvetica" panose="020B0604020202020204" pitchFamily="34" charset="0"/>
                <a:sym typeface="Helvetica Neue"/>
              </a:rPr>
              <a:t>5</a:t>
            </a:fld>
            <a:endParaRPr dirty="0"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378979" y="2740487"/>
            <a:ext cx="5707142" cy="19203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dk1"/>
                </a:solidFill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​</a:t>
            </a:r>
            <a:r>
              <a:rPr lang="pt-br" sz="23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Leis contra suborno e corrupção</a:t>
            </a:r>
            <a:endParaRPr sz="2300" b="1" dirty="0">
              <a:solidFill>
                <a:schemeClr val="dk1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Quase </a:t>
            </a:r>
            <a:r>
              <a:rPr lang="pt-br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todos os países têm leis rígidas</a:t>
            </a: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</a:p>
          <a:p>
            <a:pPr marL="152400" lvl="0" algn="l" defTabSz="46196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	que proíbem suborno e corrupção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>
              <a:lnSpc>
                <a:spcPct val="115000"/>
              </a:lnSpc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São exemplos de leis e regulamentos antissuborno e anticorrupção: ​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Lei Americana Contra Práticas de Corrupção no Exterior (FCPA, U.S. Foreign Corrupt Practices Act);​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Lei antissuborno do Reino Unido </a:t>
            </a:r>
            <a:b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 2010 (“UK Bribery Act”)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Tanto a FCPA quanto a UK Bribery Act são </a:t>
            </a:r>
            <a:r>
              <a:rPr lang="pt-br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aplicadas no mundo inteiro</a:t>
            </a:r>
            <a:endParaRPr sz="2000" b="1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12" name="Google Shape;112;p13"/>
          <p:cNvSpPr/>
          <p:nvPr/>
        </p:nvSpPr>
        <p:spPr>
          <a:xfrm>
            <a:off x="6164870" y="2378449"/>
            <a:ext cx="5648151" cy="1293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Consequência das violações</a:t>
            </a:r>
            <a:r>
              <a:rPr lang="pt-br" sz="2300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​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Processo criminal​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Danos à reputação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Penalidades civis e administrativas (incluindo pessoais)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Lista negra para contratos do governo​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Rescisão de contratos e acordos comerciais</a:t>
            </a:r>
            <a:endParaRPr sz="2000" b="1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2567CC6-B2F8-4D72-BE18-DBDC5AE4971C}"/>
              </a:ext>
            </a:extLst>
          </p:cNvPr>
          <p:cNvCxnSpPr/>
          <p:nvPr/>
        </p:nvCxnSpPr>
        <p:spPr>
          <a:xfrm>
            <a:off x="6095954" y="1396182"/>
            <a:ext cx="0" cy="4552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/>
        </p:nvSpPr>
        <p:spPr>
          <a:xfrm>
            <a:off x="2719754" y="67195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Leis contra suborno e corrupção</a:t>
            </a:r>
            <a:endParaRPr sz="2200" b="1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+mj-lt"/>
                <a:cs typeface="Helvetica" panose="020B0604020202020204" pitchFamily="34" charset="0"/>
                <a:sym typeface="Helvetica Neue"/>
              </a:rPr>
              <a:t>6</a:t>
            </a:fld>
            <a:endParaRPr dirty="0"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413263" y="1414048"/>
            <a:ext cx="6430881" cy="3184714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Códigos de ética do setor</a:t>
            </a:r>
            <a:endParaRPr sz="2800" dirty="0">
              <a:solidFill>
                <a:schemeClr val="dk1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Dependendo da sua área de operação, </a:t>
            </a:r>
            <a:b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os seguintes códigos podem ser aplicáveis: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MedTech Europa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AdvaMed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"/>
              <a:buChar char="●"/>
            </a:pPr>
            <a:r>
              <a:rPr lang="pt-br" sz="2000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Os dois códigos defendem que os membros </a:t>
            </a:r>
            <a:r>
              <a:rPr lang="pt-br" sz="2000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observem os mais altos padrões éticos</a:t>
            </a:r>
            <a:endParaRPr sz="2000" b="1" dirty="0"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"/>
              <a:buChar char="●"/>
            </a:pPr>
            <a:r>
              <a:rPr lang="pt-br" sz="2000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Códigos adicionais podem ser implementados no nível regional ou do país</a:t>
            </a:r>
            <a:endParaRPr sz="2000" b="1" dirty="0"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14" name="Google Shape;11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9853" y="4819828"/>
            <a:ext cx="2232908" cy="77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5" name="Google Shape;11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3380" y="5439426"/>
            <a:ext cx="2578749" cy="56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6" name="Google Shape;116;p13"/>
          <p:cNvSpPr/>
          <p:nvPr/>
        </p:nvSpPr>
        <p:spPr>
          <a:xfrm>
            <a:off x="7070204" y="2176626"/>
            <a:ext cx="4803900" cy="32940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Leis locais</a:t>
            </a: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[Inclua aqui uma descrição das suas leis locais e respectivas penalidades.]</a:t>
            </a:r>
            <a:endParaRPr sz="1200" b="1" dirty="0">
              <a:solidFill>
                <a:srgbClr val="FF0000"/>
              </a:solidFill>
              <a:highlight>
                <a:srgbClr val="FFFF00"/>
              </a:highlight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11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/>
          <p:nvPr/>
        </p:nvSpPr>
        <p:spPr>
          <a:xfrm>
            <a:off x="2719754" y="6719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Práticas líderes do setor</a:t>
            </a:r>
            <a:endParaRPr sz="2400" b="1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22" name="Google Shape;1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+mj-lt"/>
                <a:cs typeface="Helvetica" panose="020B0604020202020204" pitchFamily="34" charset="0"/>
                <a:sym typeface="Helvetica Neue"/>
              </a:rPr>
              <a:t>7</a:t>
            </a:fld>
            <a:endParaRPr dirty="0"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3896810" y="1345588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Sempre pense na imagem e na percepção do setor ao interagir com profissionais de saúde (HCPs), organizações de saúde (HCOs) e/ou funcionários públicos (GOs)</a:t>
            </a:r>
            <a:r>
              <a:rPr lang="pt-br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(ex.: nada de refeições ou hotéis de luxo, passagens aéreas de primeira classe, entretenimento)</a:t>
            </a:r>
            <a:endParaRPr dirty="0"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863650" y="1354519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Imagem e percepção</a:t>
            </a:r>
            <a:endParaRPr sz="1700" b="1" dirty="0">
              <a:solidFill>
                <a:schemeClr val="bg2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3896810" y="4002822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Os pagamentos</a:t>
            </a:r>
            <a:r>
              <a:rPr lang="pt-br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feitos a HCPs por um serviço devem ser </a:t>
            </a:r>
            <a:r>
              <a:rPr lang="pt-br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iguais ao valor justo de mercado (FMV)</a:t>
            </a:r>
            <a:r>
              <a:rPr lang="pt-br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do serviço</a:t>
            </a:r>
            <a:endParaRPr dirty="0"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863650" y="4013669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Valor justo de mercado</a:t>
            </a:r>
            <a:endParaRPr sz="1700" b="1" dirty="0">
              <a:solidFill>
                <a:schemeClr val="bg2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3896810" y="5350302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Documentação suficiente</a:t>
            </a:r>
            <a:r>
              <a:rPr lang="pt-br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destacando a finalidade da interação </a:t>
            </a:r>
            <a:br>
              <a:rPr lang="pt-BR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 relacionando-a ao serviço prestado, é obrigatória para </a:t>
            </a:r>
            <a:r>
              <a:rPr lang="pt-br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justificar </a:t>
            </a:r>
            <a:br>
              <a:rPr lang="pt-BR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 necessidade de uma interação</a:t>
            </a:r>
            <a:r>
              <a:rPr lang="pt-br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com HCPs, HCOs e GOs </a:t>
            </a:r>
            <a:br>
              <a:rPr lang="pt-BR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(veja mais detalhes no próximo slide)</a:t>
            </a:r>
            <a:endParaRPr dirty="0"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863650" y="5340207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Manutenção de registros</a:t>
            </a:r>
            <a:endParaRPr sz="1700" b="1" dirty="0">
              <a:solidFill>
                <a:schemeClr val="bg2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3896810" y="2668105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As interações com HCPs, HCOs e GOs não devem ser usadas para influenciar as decisões de compra.</a:t>
            </a:r>
            <a:r>
              <a:rPr lang="pt-br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As interações devem observar </a:t>
            </a:r>
            <a:br>
              <a:rPr lang="pt-BR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as leis e regulamentos locais (observação: em alguns países, </a:t>
            </a:r>
            <a:br>
              <a:rPr lang="pt-BR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os HCPs são considerados representantes estrangeiros)</a:t>
            </a:r>
            <a:endParaRPr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863650" y="2677036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Influência</a:t>
            </a:r>
            <a:endParaRPr sz="1700" b="1" dirty="0">
              <a:solidFill>
                <a:schemeClr val="bg2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2719754" y="94906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Manutenção apropriada de registros</a:t>
            </a:r>
            <a:endParaRPr sz="2200" b="1" i="0" u="none" strike="noStrike" cap="none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+mj-lt"/>
                <a:cs typeface="Helvetica" panose="020B0604020202020204" pitchFamily="34" charset="0"/>
                <a:sym typeface="Helvetica Neue"/>
              </a:rPr>
              <a:t>8</a:t>
            </a:fld>
            <a:endParaRPr dirty="0"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915043" y="4794412"/>
            <a:ext cx="6063822" cy="13191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Você não deve:</a:t>
            </a:r>
            <a:endParaRPr sz="2000" b="1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Criar ou fornecer registros falsos </a:t>
            </a:r>
            <a:br>
              <a:rPr lang="pt-B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ou documentação falsa​</a:t>
            </a:r>
            <a:endParaRPr sz="20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Classificar os registros de forma imprópria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Manter contas ou registros não contabilizados</a:t>
            </a:r>
            <a:endParaRPr sz="20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915044" y="2914723"/>
            <a:ext cx="6063822" cy="1182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Você deve:</a:t>
            </a:r>
            <a:endParaRPr sz="2000" b="1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Registrar com precisão todas as transações​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Guardar documentos que comprovem </a:t>
            </a:r>
            <a:b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as despesas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pt-b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Manter livros e registros separados para cada fabricante</a:t>
            </a:r>
            <a:endParaRPr sz="2000" b="1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40" name="Google Shape;14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5278" y="2904004"/>
            <a:ext cx="4108522" cy="2811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1" name="Google Shape;141;p15"/>
          <p:cNvSpPr/>
          <p:nvPr/>
        </p:nvSpPr>
        <p:spPr>
          <a:xfrm>
            <a:off x="231228" y="1256555"/>
            <a:ext cx="11567482" cy="1006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 manutenção de </a:t>
            </a:r>
            <a:r>
              <a:rPr lang="pt-br" sz="22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livros e registros precisos </a:t>
            </a:r>
            <a:r>
              <a:rPr lang="pt-br" sz="22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ajudará você e seus subdistribuidores/</a:t>
            </a:r>
            <a:br>
              <a:rPr lang="pt-BR" sz="22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22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agentes a </a:t>
            </a:r>
            <a:r>
              <a:rPr lang="pt-br" sz="22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registrar as transações comerciais </a:t>
            </a:r>
            <a:r>
              <a:rPr lang="pt-br" sz="22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com riqueza de detalhes razoável </a:t>
            </a:r>
            <a:br>
              <a:rPr lang="pt-BR" sz="22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22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 a manter um sistema adequado de </a:t>
            </a:r>
            <a:r>
              <a:rPr lang="pt-br" sz="22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controles internos de contabilidade</a:t>
            </a:r>
            <a:r>
              <a:rPr lang="pt-br" sz="22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</a:t>
            </a:r>
            <a:endParaRPr sz="22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1" name="Picture 10" descr="Uma imagem contendo objeto, clipart&#10;&#10;Descrição gerada automaticamente">
            <a:extLst>
              <a:ext uri="{FF2B5EF4-FFF2-40B4-BE49-F238E27FC236}">
                <a16:creationId xmlns:a16="http://schemas.microsoft.com/office/drawing/2014/main" id="{F52BFC62-0D51-41C2-A2B6-43EAA5FAB5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4363" r="44155">
                        <a14:foregroundMark x1="42950" y1="38262" x2="44155" y2="56659"/>
                        <a14:foregroundMark x1="44155" y1="56659" x2="42429" y2="65011"/>
                        <a14:foregroundMark x1="5601" y1="37528" x2="4363" y2="52540"/>
                        <a14:foregroundMark x1="4363" y1="52540" x2="5438" y2="58352"/>
                      </a14:backgroundRemoval>
                    </a14:imgEffect>
                  </a14:imgLayer>
                </a14:imgProps>
              </a:ext>
            </a:extLst>
          </a:blip>
          <a:srcRect r="52313"/>
          <a:stretch/>
        </p:blipFill>
        <p:spPr>
          <a:xfrm>
            <a:off x="179855" y="3039588"/>
            <a:ext cx="937549" cy="1182900"/>
          </a:xfrm>
          <a:prstGeom prst="rect">
            <a:avLst/>
          </a:prstGeom>
        </p:spPr>
      </p:pic>
      <p:pic>
        <p:nvPicPr>
          <p:cNvPr id="12" name="Picture 11" descr="Uma imagem contendo objeto, clipart&#10;&#10;Descrição gerada automaticamente">
            <a:extLst>
              <a:ext uri="{FF2B5EF4-FFF2-40B4-BE49-F238E27FC236}">
                <a16:creationId xmlns:a16="http://schemas.microsoft.com/office/drawing/2014/main" id="{31E4C5A8-004B-449B-A6DB-187DB537B4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55780" r="95734">
                        <a14:foregroundMark x1="56920" y1="36738" x2="55812" y2="55135"/>
                        <a14:foregroundMark x1="55812" y1="55135" x2="57571" y2="62246"/>
                        <a14:foregroundMark x1="94139" y1="40463" x2="95734" y2="54289"/>
                        <a14:foregroundMark x1="95734" y1="54289" x2="94464" y2="61738"/>
                      </a14:backgroundRemoval>
                    </a14:imgEffect>
                  </a14:imgLayer>
                </a14:imgProps>
              </a:ext>
            </a:extLst>
          </a:blip>
          <a:srcRect l="52251"/>
          <a:stretch/>
        </p:blipFill>
        <p:spPr>
          <a:xfrm>
            <a:off x="189273" y="5094788"/>
            <a:ext cx="978867" cy="1182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787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/>
        </p:nvSpPr>
        <p:spPr>
          <a:xfrm>
            <a:off x="2719754" y="57957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0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Violações comuns envolvendo suborno </a:t>
            </a:r>
            <a:br>
              <a:rPr lang="pt-BR" sz="20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pt-br" sz="20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 corrupção</a:t>
            </a:r>
          </a:p>
        </p:txBody>
      </p:sp>
      <p:sp>
        <p:nvSpPr>
          <p:cNvPr id="147" name="Google Shape;14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latin typeface="+mj-lt"/>
                <a:cs typeface="Helvetica" panose="020B0604020202020204" pitchFamily="34" charset="0"/>
                <a:sym typeface="Helvetica Neue"/>
              </a:rPr>
              <a:t>9</a:t>
            </a:fld>
            <a:endParaRPr dirty="0"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499041" y="2404958"/>
            <a:ext cx="6918300" cy="1840425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/>
              </a:solidFill>
              <a:latin typeface="Helvetica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tx1"/>
              </a:solidFill>
              <a:latin typeface="Helvetica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tx1"/>
              </a:solidFill>
              <a:latin typeface="Helvetica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Violações comuns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/>
              </a:solidFill>
              <a:latin typeface="Helvetica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Treinamento </a:t>
            </a:r>
            <a:r>
              <a:rPr lang="pt-b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 conformidade com a FCPA </a:t>
            </a:r>
            <a:r>
              <a:rPr lang="pt-br" sz="20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inadequado</a:t>
            </a:r>
            <a:r>
              <a:rPr lang="pt-b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fornecido aos funcionários</a:t>
            </a:r>
            <a:endParaRPr sz="20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Despesas com viagens, refeições ou presentes</a:t>
            </a:r>
            <a:r>
              <a:rPr lang="pt-b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que não recebem a devida aprovação</a:t>
            </a:r>
            <a:endParaRPr sz="20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Pagamentos em dinheiro</a:t>
            </a:r>
            <a:r>
              <a:rPr lang="pt-b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que contornam </a:t>
            </a:r>
            <a:br>
              <a:rPr lang="pt-B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as práticas padrão de contabilidade</a:t>
            </a:r>
            <a:endParaRPr sz="20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>
              <a:lnSpc>
                <a:spcPct val="115000"/>
              </a:lnSpc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Não realização da devida </a:t>
            </a:r>
            <a:r>
              <a:rPr lang="pt-B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diligência</a:t>
            </a:r>
            <a:r>
              <a:rPr lang="pt-b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pt-br" sz="20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conduzida </a:t>
            </a:r>
            <a:br>
              <a:rPr lang="pt-br" sz="20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20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por terceiros</a:t>
            </a:r>
            <a:endParaRPr sz="2000" b="1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Falsificação de faturas,</a:t>
            </a:r>
            <a:r>
              <a:rPr lang="pt-b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que inclui falta de documentação para justificar as transações</a:t>
            </a:r>
            <a:endParaRPr sz="20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 gerência sênior</a:t>
            </a:r>
            <a:r>
              <a:rPr lang="pt-b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não toma providência </a:t>
            </a:r>
            <a:br>
              <a:rPr lang="pt-B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pt-b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em relação a suspeitas</a:t>
            </a:r>
            <a:endParaRPr sz="20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/>
              </a:solidFill>
              <a:latin typeface="Helvetica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sz="1200" dirty="0">
              <a:solidFill>
                <a:schemeClr val="tx1"/>
              </a:solidFill>
              <a:latin typeface="Helvetica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9165" y="1502235"/>
            <a:ext cx="3465977" cy="433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093B71842C094AB37B993A6DF6F147" ma:contentTypeVersion="8" ma:contentTypeDescription="Create a new document." ma:contentTypeScope="" ma:versionID="9c7bb6fc35361144654d459977de92b4">
  <xsd:schema xmlns:xsd="http://www.w3.org/2001/XMLSchema" xmlns:xs="http://www.w3.org/2001/XMLSchema" xmlns:p="http://schemas.microsoft.com/office/2006/metadata/properties" xmlns:ns2="aa124cef-80ee-4fcd-bafd-5e68c15586a5" xmlns:ns3="d3ed967d-d92a-4424-a53f-7c4da5d2a7ff" targetNamespace="http://schemas.microsoft.com/office/2006/metadata/properties" ma:root="true" ma:fieldsID="43709463972e2eef27db11c8631b4da3" ns2:_="" ns3:_="">
    <xsd:import namespace="aa124cef-80ee-4fcd-bafd-5e68c15586a5"/>
    <xsd:import namespace="d3ed967d-d92a-4424-a53f-7c4da5d2a7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124cef-80ee-4fcd-bafd-5e68c15586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d967d-d92a-4424-a53f-7c4da5d2a7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DBE10C-C597-44E8-A108-93158F9AB297}">
  <ds:schemaRefs>
    <ds:schemaRef ds:uri="d3ed967d-d92a-4424-a53f-7c4da5d2a7ff"/>
    <ds:schemaRef ds:uri="http://purl.org/dc/terms/"/>
    <ds:schemaRef ds:uri="aa124cef-80ee-4fcd-bafd-5e68c15586a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4BE6481-E69B-41D3-A5E9-EF7C297055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77E5E5-D495-4A78-A97B-99CA67ABAA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124cef-80ee-4fcd-bafd-5e68c15586a5"/>
    <ds:schemaRef ds:uri="d3ed967d-d92a-4424-a53f-7c4da5d2a7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1156</Words>
  <Application>Microsoft Office PowerPoint</Application>
  <PresentationFormat>Widescreen</PresentationFormat>
  <Paragraphs>238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Wingdings</vt:lpstr>
      <vt:lpstr>Calibri</vt:lpstr>
      <vt:lpstr>Arial</vt:lpstr>
      <vt:lpstr>Arial Black</vt:lpstr>
      <vt:lpstr>Helvetica</vt:lpstr>
      <vt:lpstr>Helvetica Neue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Akiyoshi</dc:creator>
  <cp:lastModifiedBy>Gurav, Vinayak</cp:lastModifiedBy>
  <cp:revision>72</cp:revision>
  <dcterms:modified xsi:type="dcterms:W3CDTF">2020-07-21T15:31:41Z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0x01010006093B71842C094AB37B993A6DF6F147</vt:lpwstr>
  </property>
  <property fmtid="{D5CDD505-2E9C-101B-9397-08002B2CF9AE}" pid="3" name="ArticulateGUID">
    <vt:lpwstr>48EF3D7A-37B3-4859-AECB-B44CDD9FC9D6</vt:lpwstr>
  </property>
  <property fmtid="{D5CDD505-2E9C-101B-9397-08002B2CF9AE}" pid="4" name="ArticulatePath">
    <vt:lpwstr>IC Resource Center - DRAFT Anti-Bribery_Anti-Corruption Training</vt:lpwstr>
  </property>
</Properties>
</file>