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56" r:id="rId7"/>
    <p:sldId id="262" r:id="rId8"/>
    <p:sldId id="263" r:id="rId9"/>
    <p:sldId id="264" r:id="rId10"/>
    <p:sldId id="265" r:id="rId11"/>
    <p:sldId id="266" r:id="rId12"/>
    <p:sldId id="259" r:id="rId13"/>
    <p:sldId id="260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7"/>
      <p:bold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1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1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ckey, Daniele" userId="97866f54-3df3-4238-b44a-1284fcea033a" providerId="ADAL" clId="{86568AC9-0A14-4E14-A2C4-AAA540F98D8E}"/>
    <pc:docChg chg="undo redo custSel modSld">
      <pc:chgData name="Hickey, Daniele" userId="97866f54-3df3-4238-b44a-1284fcea033a" providerId="ADAL" clId="{86568AC9-0A14-4E14-A2C4-AAA540F98D8E}" dt="2022-01-07T17:49:08.230" v="309" actId="1076"/>
      <pc:docMkLst>
        <pc:docMk/>
      </pc:docMkLst>
      <pc:sldChg chg="modSp mod">
        <pc:chgData name="Hickey, Daniele" userId="97866f54-3df3-4238-b44a-1284fcea033a" providerId="ADAL" clId="{86568AC9-0A14-4E14-A2C4-AAA540F98D8E}" dt="2022-01-07T17:37:39.751" v="77" actId="1076"/>
        <pc:sldMkLst>
          <pc:docMk/>
          <pc:sldMk cId="0" sldId="256"/>
        </pc:sldMkLst>
        <pc:spChg chg="mod">
          <ac:chgData name="Hickey, Daniele" userId="97866f54-3df3-4238-b44a-1284fcea033a" providerId="ADAL" clId="{86568AC9-0A14-4E14-A2C4-AAA540F98D8E}" dt="2022-01-07T17:37:26.621" v="76" actId="20577"/>
          <ac:spMkLst>
            <pc:docMk/>
            <pc:sldMk cId="0" sldId="256"/>
            <ac:spMk id="200" creationId="{00000000-0000-0000-0000-000000000000}"/>
          </ac:spMkLst>
        </pc:spChg>
        <pc:spChg chg="mod">
          <ac:chgData name="Hickey, Daniele" userId="97866f54-3df3-4238-b44a-1284fcea033a" providerId="ADAL" clId="{86568AC9-0A14-4E14-A2C4-AAA540F98D8E}" dt="2022-01-07T17:37:39.751" v="77" actId="1076"/>
          <ac:spMkLst>
            <pc:docMk/>
            <pc:sldMk cId="0" sldId="256"/>
            <ac:spMk id="204" creationId="{00000000-0000-0000-0000-000000000000}"/>
          </ac:spMkLst>
        </pc:spChg>
        <pc:spChg chg="mod">
          <ac:chgData name="Hickey, Daniele" userId="97866f54-3df3-4238-b44a-1284fcea033a" providerId="ADAL" clId="{86568AC9-0A14-4E14-A2C4-AAA540F98D8E}" dt="2022-01-07T17:35:37.475" v="27" actId="207"/>
          <ac:spMkLst>
            <pc:docMk/>
            <pc:sldMk cId="0" sldId="256"/>
            <ac:spMk id="207" creationId="{00000000-0000-0000-0000-000000000000}"/>
          </ac:spMkLst>
        </pc:spChg>
      </pc:sldChg>
      <pc:sldChg chg="addSp delSp modSp mod">
        <pc:chgData name="Hickey, Daniele" userId="97866f54-3df3-4238-b44a-1284fcea033a" providerId="ADAL" clId="{86568AC9-0A14-4E14-A2C4-AAA540F98D8E}" dt="2022-01-07T17:42:59.445" v="193" actId="207"/>
        <pc:sldMkLst>
          <pc:docMk/>
          <pc:sldMk cId="0" sldId="259"/>
        </pc:sldMkLst>
        <pc:spChg chg="add del">
          <ac:chgData name="Hickey, Daniele" userId="97866f54-3df3-4238-b44a-1284fcea033a" providerId="ADAL" clId="{86568AC9-0A14-4E14-A2C4-AAA540F98D8E}" dt="2022-01-07T17:42:13.682" v="159" actId="22"/>
          <ac:spMkLst>
            <pc:docMk/>
            <pc:sldMk cId="0" sldId="259"/>
            <ac:spMk id="17" creationId="{E7C1D536-A3BB-4B07-9B51-F1E595425006}"/>
          </ac:spMkLst>
        </pc:spChg>
        <pc:spChg chg="add del">
          <ac:chgData name="Hickey, Daniele" userId="97866f54-3df3-4238-b44a-1284fcea033a" providerId="ADAL" clId="{86568AC9-0A14-4E14-A2C4-AAA540F98D8E}" dt="2022-01-07T17:42:21.681" v="161" actId="22"/>
          <ac:spMkLst>
            <pc:docMk/>
            <pc:sldMk cId="0" sldId="259"/>
            <ac:spMk id="19" creationId="{E0F9C1E5-9B3A-4940-8F6D-F38460C17BF1}"/>
          </ac:spMkLst>
        </pc:spChg>
        <pc:spChg chg="mod">
          <ac:chgData name="Hickey, Daniele" userId="97866f54-3df3-4238-b44a-1284fcea033a" providerId="ADAL" clId="{86568AC9-0A14-4E14-A2C4-AAA540F98D8E}" dt="2022-01-07T17:41:25.224" v="116" actId="207"/>
          <ac:spMkLst>
            <pc:docMk/>
            <pc:sldMk cId="0" sldId="259"/>
            <ac:spMk id="266" creationId="{00000000-0000-0000-0000-000000000000}"/>
          </ac:spMkLst>
        </pc:spChg>
        <pc:spChg chg="mod">
          <ac:chgData name="Hickey, Daniele" userId="97866f54-3df3-4238-b44a-1284fcea033a" providerId="ADAL" clId="{86568AC9-0A14-4E14-A2C4-AAA540F98D8E}" dt="2022-01-07T17:42:59.445" v="193" actId="207"/>
          <ac:spMkLst>
            <pc:docMk/>
            <pc:sldMk cId="0" sldId="259"/>
            <ac:spMk id="271" creationId="{00000000-0000-0000-0000-000000000000}"/>
          </ac:spMkLst>
        </pc:spChg>
      </pc:sldChg>
      <pc:sldChg chg="modSp mod">
        <pc:chgData name="Hickey, Daniele" userId="97866f54-3df3-4238-b44a-1284fcea033a" providerId="ADAL" clId="{86568AC9-0A14-4E14-A2C4-AAA540F98D8E}" dt="2022-01-07T17:49:08.230" v="309" actId="1076"/>
        <pc:sldMkLst>
          <pc:docMk/>
          <pc:sldMk cId="0" sldId="260"/>
        </pc:sldMkLst>
        <pc:spChg chg="mod">
          <ac:chgData name="Hickey, Daniele" userId="97866f54-3df3-4238-b44a-1284fcea033a" providerId="ADAL" clId="{86568AC9-0A14-4E14-A2C4-AAA540F98D8E}" dt="2022-01-07T17:49:02.253" v="308" actId="207"/>
          <ac:spMkLst>
            <pc:docMk/>
            <pc:sldMk cId="0" sldId="260"/>
            <ac:spMk id="281" creationId="{00000000-0000-0000-0000-000000000000}"/>
          </ac:spMkLst>
        </pc:spChg>
        <pc:spChg chg="mod">
          <ac:chgData name="Hickey, Daniele" userId="97866f54-3df3-4238-b44a-1284fcea033a" providerId="ADAL" clId="{86568AC9-0A14-4E14-A2C4-AAA540F98D8E}" dt="2022-01-07T17:45:28.193" v="240" actId="207"/>
          <ac:spMkLst>
            <pc:docMk/>
            <pc:sldMk cId="0" sldId="260"/>
            <ac:spMk id="285" creationId="{00000000-0000-0000-0000-000000000000}"/>
          </ac:spMkLst>
        </pc:spChg>
        <pc:spChg chg="mod">
          <ac:chgData name="Hickey, Daniele" userId="97866f54-3df3-4238-b44a-1284fcea033a" providerId="ADAL" clId="{86568AC9-0A14-4E14-A2C4-AAA540F98D8E}" dt="2022-01-07T17:48:05.064" v="305" actId="207"/>
          <ac:spMkLst>
            <pc:docMk/>
            <pc:sldMk cId="0" sldId="260"/>
            <ac:spMk id="290" creationId="{00000000-0000-0000-0000-000000000000}"/>
          </ac:spMkLst>
        </pc:spChg>
        <pc:spChg chg="mod">
          <ac:chgData name="Hickey, Daniele" userId="97866f54-3df3-4238-b44a-1284fcea033a" providerId="ADAL" clId="{86568AC9-0A14-4E14-A2C4-AAA540F98D8E}" dt="2022-01-07T17:49:08.230" v="309" actId="1076"/>
          <ac:spMkLst>
            <pc:docMk/>
            <pc:sldMk cId="0" sldId="260"/>
            <ac:spMk id="291" creationId="{00000000-0000-0000-0000-000000000000}"/>
          </ac:spMkLst>
        </pc:spChg>
      </pc:sldChg>
      <pc:sldChg chg="modSp mod">
        <pc:chgData name="Hickey, Daniele" userId="97866f54-3df3-4238-b44a-1284fcea033a" providerId="ADAL" clId="{86568AC9-0A14-4E14-A2C4-AAA540F98D8E}" dt="2022-01-07T17:40:20.874" v="89" actId="1076"/>
        <pc:sldMkLst>
          <pc:docMk/>
          <pc:sldMk cId="459840844" sldId="264"/>
        </pc:sldMkLst>
        <pc:spChg chg="mod">
          <ac:chgData name="Hickey, Daniele" userId="97866f54-3df3-4238-b44a-1284fcea033a" providerId="ADAL" clId="{86568AC9-0A14-4E14-A2C4-AAA540F98D8E}" dt="2022-01-07T17:40:20.874" v="89" actId="1076"/>
          <ac:spMkLst>
            <pc:docMk/>
            <pc:sldMk cId="459840844" sldId="264"/>
            <ac:spMk id="28" creationId="{6748178D-FB76-44F4-AE84-CCCF9500DC4A}"/>
          </ac:spMkLst>
        </pc:spChg>
        <pc:spChg chg="mod">
          <ac:chgData name="Hickey, Daniele" userId="97866f54-3df3-4238-b44a-1284fcea033a" providerId="ADAL" clId="{86568AC9-0A14-4E14-A2C4-AAA540F98D8E}" dt="2022-01-07T17:40:09.964" v="88" actId="207"/>
          <ac:spMkLst>
            <pc:docMk/>
            <pc:sldMk cId="459840844" sldId="264"/>
            <ac:spMk id="233" creationId="{00000000-0000-0000-0000-000000000000}"/>
          </ac:spMkLst>
        </pc:spChg>
      </pc:sldChg>
      <pc:sldChg chg="modSp mod">
        <pc:chgData name="Hickey, Daniele" userId="97866f54-3df3-4238-b44a-1284fcea033a" providerId="ADAL" clId="{86568AC9-0A14-4E14-A2C4-AAA540F98D8E}" dt="2022-01-07T17:39:50.669" v="85"/>
        <pc:sldMkLst>
          <pc:docMk/>
          <pc:sldMk cId="3256554408" sldId="265"/>
        </pc:sldMkLst>
        <pc:spChg chg="mod">
          <ac:chgData name="Hickey, Daniele" userId="97866f54-3df3-4238-b44a-1284fcea033a" providerId="ADAL" clId="{86568AC9-0A14-4E14-A2C4-AAA540F98D8E}" dt="2022-01-07T17:39:49.443" v="82" actId="1076"/>
          <ac:spMkLst>
            <pc:docMk/>
            <pc:sldMk cId="3256554408" sldId="265"/>
            <ac:spMk id="27" creationId="{60892435-434D-43D2-93D4-A0B9596BEDE5}"/>
          </ac:spMkLst>
        </pc:spChg>
        <pc:spChg chg="mod">
          <ac:chgData name="Hickey, Daniele" userId="97866f54-3df3-4238-b44a-1284fcea033a" providerId="ADAL" clId="{86568AC9-0A14-4E14-A2C4-AAA540F98D8E}" dt="2022-01-07T17:39:50.669" v="85"/>
          <ac:spMkLst>
            <pc:docMk/>
            <pc:sldMk cId="3256554408" sldId="265"/>
            <ac:spMk id="2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N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N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628648" y="4767263"/>
            <a:ext cx="2782371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Treinamento sobre o Código de conduta</a:t>
            </a:r>
            <a:endParaRPr sz="1100" dirty="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01319"/>
            <a:ext cx="6119810" cy="943991"/>
            <a:chOff x="415258" y="601317"/>
            <a:chExt cx="611981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11550" y="601317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pt-br" sz="1200" b="1" dirty="0">
                  <a:solidFill>
                    <a:srgbClr val="34495E"/>
                  </a:solidFill>
                  <a:latin typeface="+mj-lt"/>
                  <a:cs typeface="Times New Roman" panose="02020603050405020304" pitchFamily="18" charset="0"/>
                  <a:sym typeface="Helvetica"/>
                </a:rPr>
                <a:t>Descrição</a:t>
              </a:r>
              <a:endParaRPr sz="1200" b="1" dirty="0">
                <a:solidFill>
                  <a:srgbClr val="34495E"/>
                </a:solidFill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 Código de Conduta estabelece orientações</a:t>
              </a:r>
              <a:r>
                <a:rPr lang="pt-br" sz="10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rPr>
                <a:t> fundamentais </a:t>
              </a: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para funcionários, executivos e diretores </a:t>
              </a:r>
              <a:r>
                <a:rPr lang="pt-br" sz="10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rPr>
                <a:t>em conduzir </a:t>
              </a:r>
              <a:r>
                <a:rPr lang="pt-BR" sz="10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rPr>
                <a:t>negócios</a:t>
              </a:r>
              <a:r>
                <a:rPr lang="pt-br" sz="10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em conformidade com o compromisso da empresa com um comportamento ético e legal. </a:t>
              </a:r>
              <a:endParaRPr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endParaRPr sz="1000" b="1" dirty="0">
                <a:solidFill>
                  <a:srgbClr val="34495E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t-br" sz="10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sz="1000" i="0" u="none" strike="noStrike" cap="none" dirty="0">
                <a:solidFill>
                  <a:srgbClr val="000000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t-br" sz="1000" b="1" i="0" u="none" strike="noStrike" cap="none" dirty="0">
                  <a:solidFill>
                    <a:srgbClr val="34495E"/>
                  </a:solidFill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sz="1000" i="0" u="none" strike="noStrike" cap="none" dirty="0">
                <a:solidFill>
                  <a:srgbClr val="000000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t-br" sz="1000" b="1" i="0" u="none" strike="noStrike" cap="none" dirty="0">
                  <a:solidFill>
                    <a:srgbClr val="34495E"/>
                  </a:solidFill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sz="1000" i="0" u="none" strike="noStrike" cap="none" dirty="0">
                <a:solidFill>
                  <a:srgbClr val="000000"/>
                </a:solidFill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186054"/>
            <a:ext cx="6119832" cy="1550246"/>
            <a:chOff x="415236" y="2242670"/>
            <a:chExt cx="611983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11550" y="2242670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>
                <a:lnSpc>
                  <a:spcPct val="105000"/>
                </a:lnSpc>
                <a:spcBef>
                  <a:spcPts val="800"/>
                </a:spcBef>
                <a:buSzPts val="1100"/>
                <a:buFont typeface="Arial"/>
                <a:buNone/>
              </a:pPr>
              <a:r>
                <a:rPr lang="pt-br" sz="1200" b="1" dirty="0">
                  <a:solidFill>
                    <a:srgbClr val="34495E"/>
                  </a:solidFill>
                  <a:latin typeface="+mj-lt"/>
                  <a:cs typeface="Times New Roman" panose="02020603050405020304" pitchFamily="18" charset="0"/>
                  <a:sym typeface="Helvetica"/>
                </a:rPr>
                <a:t>Instruções</a:t>
              </a:r>
              <a:endParaRPr sz="1200" b="1" dirty="0">
                <a:solidFill>
                  <a:srgbClr val="34495E"/>
                </a:solidFill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rtl="0">
                <a:lnSpc>
                  <a:spcPct val="10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Forneça o Código de conduta a todos os executivos, diretores e funcionários </a:t>
              </a:r>
              <a:b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(incluindo os novos funcionários no momento da contratação).</a:t>
              </a:r>
              <a:endParaRPr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rtl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Ofereça aos funcionários o Treinamento sobre o Código de conduta como parte </a:t>
              </a:r>
              <a:b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do processo de integração e com regularidade, para assegurar que entendam </a:t>
              </a:r>
              <a:b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suas funções e responsabilidades em relação à conduta.</a:t>
              </a:r>
              <a:endParaRPr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lvl="0" indent="-292100">
                <a:lnSpc>
                  <a:spcPct val="10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Use Folhas de presença para fazer o registro da participação em cada sessão </a:t>
              </a:r>
              <a:b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 treinamento.</a:t>
              </a:r>
            </a:p>
            <a:p>
              <a:pPr marL="457200" lvl="0" indent="-292100">
                <a:lnSpc>
                  <a:spcPct val="10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pt-BR" sz="10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rPr>
                <a:t>Manter registros de treinamento </a:t>
              </a:r>
            </a:p>
            <a:p>
              <a:pPr marL="457200" lvl="0" indent="-292100">
                <a:lnSpc>
                  <a:spcPct val="10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endParaRPr lang="pt-BR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lvl="0" indent="-292100">
                <a:lnSpc>
                  <a:spcPct val="10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endParaRPr lang="pt-br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lvl="0" indent="-292100">
                <a:lnSpc>
                  <a:spcPct val="10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endParaRPr sz="1000" dirty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58680"/>
            <a:ext cx="6228457" cy="888982"/>
            <a:chOff x="428486" y="1680950"/>
            <a:chExt cx="6228457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1033425" y="168095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800"/>
                </a:spcBef>
                <a:buSzPts val="1100"/>
              </a:pPr>
              <a:r>
                <a:rPr lang="pt-br" sz="1200" b="1" dirty="0">
                  <a:solidFill>
                    <a:srgbClr val="34495E"/>
                  </a:solidFill>
                  <a:latin typeface="+mj-lt"/>
                  <a:cs typeface="Times New Roman" panose="02020603050405020304" pitchFamily="18" charset="0"/>
                  <a:sym typeface="Helvetica"/>
                </a:rPr>
                <a:t>Como essa prática beneficia você?</a:t>
              </a:r>
              <a:endParaRPr sz="1200" b="1" dirty="0">
                <a:solidFill>
                  <a:srgbClr val="34495E"/>
                </a:solidFill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pt-BR" sz="10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 Código de Conduta ajuda </a:t>
              </a:r>
              <a:r>
                <a:rPr lang="pt-BR" sz="10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rPr>
                <a:t>os colaboradores a garantir que os negócios sejam conduzidos de forma ética e legal. Fornece maior confiança aos seus parceiros de negócios e stakeholders.</a:t>
              </a:r>
              <a:endParaRPr sz="1000" b="1" dirty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408165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SzPts val="1100"/>
              </a:pPr>
              <a:r>
                <a:rPr lang="pt-br" sz="1200" b="1" dirty="0">
                  <a:solidFill>
                    <a:srgbClr val="34495E"/>
                  </a:solidFill>
                  <a:latin typeface="+mj-lt"/>
                  <a:cs typeface="Times New Roman" panose="02020603050405020304" pitchFamily="18" charset="0"/>
                  <a:sym typeface="Helvetica Neue"/>
                </a:rPr>
                <a:t>Outros documentos a considerar</a:t>
              </a:r>
              <a:endParaRPr sz="1200" b="1" dirty="0">
                <a:solidFill>
                  <a:srgbClr val="34495E"/>
                </a:solidFill>
                <a:latin typeface="+mj-lt"/>
                <a:cs typeface="Times New Roman" panose="02020603050405020304" pitchFamily="18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+mj-lt"/>
                  <a:cs typeface="Times New Roman" panose="02020603050405020304" pitchFamily="18" charset="0"/>
                  <a:sym typeface="Helvetica"/>
                </a:rPr>
                <a:t>Código de conduta</a:t>
              </a:r>
              <a:endParaRPr sz="1000" dirty="0"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pt-br" sz="1000" dirty="0">
                  <a:latin typeface="+mj-lt"/>
                  <a:cs typeface="Times New Roman" panose="02020603050405020304" pitchFamily="18" charset="0"/>
                  <a:sym typeface="Helvetica Neue"/>
                </a:rPr>
                <a:t>Folha de presença </a:t>
              </a:r>
              <a:endParaRPr sz="1000" dirty="0">
                <a:latin typeface="+mj-lt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5988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Treinamento sobre o</a:t>
            </a: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Código </a:t>
            </a:r>
            <a:b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de conduta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Código de conduta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49199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Introdução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8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Descrição</a:t>
              </a:r>
              <a:endParaRPr lang="en"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 </a:t>
              </a: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Código de conduta</a:t>
              </a: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estabelece </a:t>
              </a:r>
              <a:r>
                <a:rPr lang="pt-br" sz="1800" b="1" dirty="0">
                  <a:latin typeface="+mj-lt"/>
                  <a:ea typeface="Helvetica"/>
                  <a:cs typeface="Helvetica"/>
                  <a:sym typeface="Helvetica"/>
                </a:rPr>
                <a:t>princípios</a:t>
              </a: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destinados a orientar você no desempenho </a:t>
              </a:r>
              <a:b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 suas funções e responsabilidades e garantir </a:t>
              </a:r>
              <a:b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 conformidade </a:t>
              </a: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com o compromisso da empresa com uma</a:t>
              </a: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conduta ética e legal</a:t>
              </a: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sz="18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Descrição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Compromisso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5"/>
                <a:ext cx="2243991" cy="365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407376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Aplicabilidade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42665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Introdução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8218694" cy="3908760"/>
            <a:chOff x="1673387" y="1085060"/>
            <a:chExt cx="9766720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3"/>
              <a:ext cx="6283237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800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Compromisso</a:t>
              </a:r>
              <a:endParaRPr lang="en" sz="1800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05000"/>
                </a:lnSpc>
                <a:buClr>
                  <a:schemeClr val="dk1"/>
                </a:buClr>
                <a:buSzPts val="1100"/>
              </a:pPr>
              <a: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Você </a:t>
              </a:r>
              <a:r>
                <a:rPr lang="pt-br" sz="1800" b="1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não</a:t>
              </a:r>
              <a: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deve violar nenhuma lei ou regulamento aplicável no desempenho de suas funções, nem se envolver em nenhuma </a:t>
              </a:r>
              <a:r>
                <a:rPr lang="pt-br" sz="1800" b="1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conduta imprópria</a:t>
              </a:r>
              <a: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b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que possa comprometer a</a:t>
              </a:r>
              <a:r>
                <a:rPr lang="pt-br" sz="1800" b="1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reputação</a:t>
              </a:r>
              <a: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da empresa ou relacionamentos com clientes ou terceiros.</a:t>
              </a:r>
              <a: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pt-BR" sz="1800" spc="-1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rPr>
                <a:t>Evite situações que tenham qualquer aparência de impropriedade</a:t>
              </a:r>
            </a:p>
            <a:p>
              <a:pPr lvl="0">
                <a:lnSpc>
                  <a:spcPct val="105000"/>
                </a:lnSpc>
                <a:buClr>
                  <a:schemeClr val="dk1"/>
                </a:buClr>
                <a:buSzPts val="1100"/>
              </a:pPr>
              <a:r>
                <a:rPr lang="pt-br" sz="1800" b="1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Subornos ou pagamentos impróprios</a:t>
              </a:r>
              <a:r>
                <a:rPr lang="pt-br" sz="1800" spc="-1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não devem nunca ser oferecidos, solicitados, pagos nem aceitos.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Descrição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Compromisso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5"/>
                <a:ext cx="224399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57983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Aplicabilidade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754683" y="4092962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42660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Introdução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Responsabilidades</a:t>
              </a:r>
              <a:endParaRPr lang="en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É sua responsabilidade</a:t>
              </a: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entender e seguir </a:t>
              </a:r>
              <a:b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 Código de conduta e </a:t>
              </a: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reportar</a:t>
              </a: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qualquer coisa que possa parecer uma </a:t>
              </a: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violação</a:t>
              </a: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da política </a:t>
              </a:r>
              <a:b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ou da lei (incluindo violações levantadas por terceiros).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Descrição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Compromisso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5"/>
                <a:ext cx="224399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82679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Aplicabilidade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42662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Introdução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8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Aplicabilidade</a:t>
              </a:r>
              <a:endParaRPr lang="en" sz="1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 Código de conduta vale para </a:t>
              </a: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todos </a:t>
              </a:r>
              <a:b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os executivos, diretores e funcionários</a:t>
              </a: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b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pt-br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da empresa (coletivamente denominados "funcionários").</a:t>
              </a:r>
              <a:r>
                <a:rPr lang="pt-br" sz="1800" dirty="0">
                  <a:solidFill>
                    <a:schemeClr val="dk1"/>
                  </a:solidFill>
                  <a:latin typeface="+mj-lt"/>
                </a:rPr>
                <a:t> </a:t>
              </a:r>
              <a:endParaRPr lang="en-US" sz="3600" dirty="0">
                <a:latin typeface="+mj-l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Descrição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Compromisso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5"/>
                <a:ext cx="224399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Responsabilidades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95027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Aplicabilidade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Os próximos slides detalham os </a:t>
            </a:r>
            <a:r>
              <a:rPr lang="pt-br" sz="100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princípios</a:t>
            </a:r>
            <a:r>
              <a:rPr lang="pt-br" sz="1000" b="1" strike="sngStrike" dirty="0">
                <a:solidFill>
                  <a:srgbClr val="0000FF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pt-br" sz="10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que se aplicam e devem ser seguidos por todos os funcionários.</a:t>
            </a:r>
            <a:endParaRPr sz="1000" dirty="0">
              <a:solidFill>
                <a:srgbClr val="FFFFFF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44064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Diretrizes básicas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pSp>
        <p:nvGrpSpPr>
          <p:cNvPr id="263" name="Google Shape;263;p39"/>
          <p:cNvGrpSpPr/>
          <p:nvPr/>
        </p:nvGrpSpPr>
        <p:grpSpPr>
          <a:xfrm>
            <a:off x="533825" y="4346238"/>
            <a:ext cx="8377900" cy="350425"/>
            <a:chOff x="508075" y="4172425"/>
            <a:chExt cx="8377900" cy="350425"/>
          </a:xfrm>
        </p:grpSpPr>
        <p:sp>
          <p:nvSpPr>
            <p:cNvPr id="264" name="Google Shape;264;p39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</a:pPr>
              <a:r>
                <a:rPr lang="pt-br" sz="800" dirty="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rPr>
                <a:t>Negociação justa</a:t>
              </a:r>
              <a:endParaRPr sz="8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65" name="Google Shape;265;p39"/>
            <p:cNvGrpSpPr/>
            <p:nvPr/>
          </p:nvGrpSpPr>
          <p:grpSpPr>
            <a:xfrm>
              <a:off x="508075" y="4172425"/>
              <a:ext cx="8377900" cy="350425"/>
              <a:chOff x="508075" y="4172425"/>
              <a:chExt cx="8377900" cy="350425"/>
            </a:xfrm>
          </p:grpSpPr>
          <p:sp>
            <p:nvSpPr>
              <p:cNvPr id="266" name="Google Shape;266;p39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F0000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Pagamentos Indevidos</a:t>
                </a:r>
                <a:endParaRPr sz="8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67" name="Google Shape;267;p39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Marketing e vendas</a:t>
                </a:r>
                <a:endParaRPr sz="8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68" name="Google Shape;268;p39"/>
              <p:cNvSpPr/>
              <p:nvPr/>
            </p:nvSpPr>
            <p:spPr>
              <a:xfrm>
                <a:off x="4795575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Relatos e registro </a:t>
                </a:r>
                <a:b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</a:b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de informações</a:t>
                </a:r>
                <a:endParaRPr sz="8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69" name="Google Shape;269;p39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Conformidade </a:t>
                </a:r>
                <a:b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</a:b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 as leis</a:t>
                </a:r>
                <a:endParaRPr sz="800" i="0" u="none" strike="noStrike" cap="none" dirty="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70" name="Google Shape;270;p39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Conflito de interesses</a:t>
                </a:r>
                <a:endParaRPr sz="8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71" name="Google Shape;271;p39"/>
              <p:cNvSpPr/>
              <p:nvPr/>
            </p:nvSpPr>
            <p:spPr>
              <a:xfrm>
                <a:off x="7457375" y="4183038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endParaRPr lang="pt-BR" sz="800" dirty="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endParaRPr lang="pt-BR" sz="800" dirty="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F0000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Interagindo com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F0000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HCP e GOs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endParaRPr lang="pt-BR" sz="800" dirty="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 </a:t>
                </a:r>
                <a:endParaRPr lang="pt-BR" sz="800" i="0" u="none" strike="noStrike" cap="none" dirty="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As seguintes diretrizes se aplicam a todos os funcionários: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Conformidade com as leis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empresa conduzirá seus negócios em conformidade com todas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as leis, normas e regulamentos aplicáveis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e de acordo com os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padrões éticos 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da empresa.</a:t>
            </a:r>
            <a:endParaRPr sz="1100" b="1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Conflito de interesses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Você deve evitar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conflito,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ou aparência de conflito, entre seus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interesses pessoais,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suas responsabilidades oficiais e os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interesses da empresa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 Qualquer conflito de interesses </a:t>
            </a:r>
            <a:b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em potencial deve ser discutido com seu gerente.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Negociação justa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Todos os funcionários farão negociações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justas e transparentes 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com clientes, fornecedores, concorrentes e auditores independentes, e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não 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tirarão proveito de ninguém por meio de manipulação, ocultação, abuso de informações privilegiadas ou deturpação de fatos.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Um</a:t>
            </a:r>
            <a:r>
              <a:rPr lang="pt-br" sz="800" b="1" i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pt-br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conflito de interesses</a:t>
            </a: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ocorre quando </a:t>
            </a:r>
            <a:r>
              <a:rPr lang="pt-br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os interesses particulares de uma pessoa interferem ou parecem interferir de alguma forma </a:t>
            </a:r>
            <a:br>
              <a:rPr lang="pt-BR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nos interesses da empresa</a:t>
            </a: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. Ele também pode surgir quando um funcionário, diretor ou alguém de sua família </a:t>
            </a:r>
            <a:r>
              <a:rPr lang="pt-br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recebe benefícios pessoais indevidos</a:t>
            </a: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por causa de sua posição </a:t>
            </a:r>
            <a:b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na empresa.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47839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Diretrizes básicas</a:t>
            </a: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(continuação)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81" name="Google Shape;281;p40"/>
          <p:cNvSpPr txBox="1"/>
          <p:nvPr/>
        </p:nvSpPr>
        <p:spPr>
          <a:xfrm>
            <a:off x="444925" y="708839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As seguintes diretrizes se aplicam a todos os funcionários: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Marketing e vendas 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empresa e seus funcionários representarão seus produtos e serviços com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precisão 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 cumprirão os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requisitos legais e regulamentares aplicáveis 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que regem o marketing e a venda de seus produtos e serviços.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DACAC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Registro e relatos de informações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empresa e seus funcionários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registrarão e reportarão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todas as informações com </a:t>
            </a:r>
            <a:r>
              <a:rPr lang="pt-br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precisão e honestidade</a:t>
            </a:r>
            <a:r>
              <a:rPr lang="pt-br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endParaRPr lang="pt-BR"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FF0000"/>
                </a:solidFill>
                <a:latin typeface="+mj-lt"/>
                <a:ea typeface="Helvetica"/>
                <a:cs typeface="Helvetica"/>
                <a:sym typeface="Helvetica"/>
              </a:rPr>
              <a:t>em tempo hábil com detalhes razoáveis</a:t>
            </a:r>
          </a:p>
          <a:p>
            <a:pPr>
              <a:lnSpc>
                <a:spcPct val="115000"/>
              </a:lnSpc>
            </a:pPr>
            <a:r>
              <a:rPr lang="pt-BR" sz="1100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e </a:t>
            </a:r>
            <a:r>
              <a:rPr lang="pt-BR" sz="1100" b="1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não</a:t>
            </a:r>
            <a:r>
              <a:rPr lang="pt-BR" sz="1100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 assinarão nem enviarão nenhum documento ou declaração sabidamente falsos.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3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Contribuições políticas</a:t>
            </a:r>
            <a:endParaRPr sz="1100" b="1" dirty="0">
              <a:solidFill>
                <a:schemeClr val="accent3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Contribuições políticas em nome da empresa ou outros tipos de apoio a partidos políticos, candidatos ou campanhas são </a:t>
            </a:r>
            <a:r>
              <a:rPr lang="pt-br" sz="1100" b="1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proibidos, </a:t>
            </a:r>
            <a:r>
              <a:rPr lang="pt-br" sz="1100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já que podem ser percebidos como uma tentativa de obter vantagem comercial </a:t>
            </a:r>
            <a:r>
              <a:rPr lang="pt-br" sz="1100" b="1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imprópria</a:t>
            </a:r>
            <a:r>
              <a:rPr lang="pt-br" sz="1100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100" dirty="0">
              <a:solidFill>
                <a:schemeClr val="accent3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3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Pagamentos de facilitação</a:t>
            </a:r>
            <a:endParaRPr sz="1100" b="1" dirty="0">
              <a:solidFill>
                <a:schemeClr val="accent3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Pagamentos de facilitação ilegais para a obtenção de influência imprópria são </a:t>
            </a:r>
            <a:r>
              <a:rPr lang="pt-br" sz="1100" b="1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proibidos</a:t>
            </a:r>
            <a:r>
              <a:rPr lang="pt-br" sz="1100" dirty="0">
                <a:solidFill>
                  <a:schemeClr val="accent3"/>
                </a:solidFill>
                <a:latin typeface="+mj-lt"/>
                <a:ea typeface="Helvetica"/>
                <a:cs typeface="Helvetica"/>
                <a:sym typeface="Helvetica"/>
              </a:rPr>
              <a:t>. </a:t>
            </a:r>
            <a:endParaRPr sz="1100" dirty="0">
              <a:solidFill>
                <a:schemeClr val="accent3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346238"/>
            <a:ext cx="8296000" cy="350425"/>
            <a:chOff x="508075" y="4172425"/>
            <a:chExt cx="829600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</a:pPr>
              <a:r>
                <a:rPr lang="pt-br" sz="80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rPr>
                <a:t>Negociação justa</a:t>
              </a:r>
              <a:endParaRPr sz="8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296000" cy="350425"/>
              <a:chOff x="508075" y="4172425"/>
              <a:chExt cx="829600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F0000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Pagamentos indevidos</a:t>
                </a:r>
                <a:endParaRPr sz="800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Marketing e vendas</a:t>
                </a:r>
                <a:endParaRPr sz="8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Relatos e registro </a:t>
                </a:r>
                <a:b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</a:b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de informações</a:t>
                </a:r>
                <a:endParaRPr sz="8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Conformidade </a:t>
                </a:r>
                <a:b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</a:br>
                <a:r>
                  <a:rPr lang="pt-br" sz="8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 as leis</a:t>
                </a:r>
                <a:endParaRPr sz="800" i="0" u="none" strike="noStrike" cap="none" dirty="0">
                  <a:solidFill>
                    <a:srgbClr val="F4F7F7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Conflito de interesses</a:t>
                </a:r>
                <a:endParaRPr sz="8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375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</a:pPr>
                <a:r>
                  <a:rPr lang="pt-br" sz="800" dirty="0">
                    <a:solidFill>
                      <a:srgbClr val="FF0000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Interagindo com HCPs e GOs</a:t>
                </a:r>
                <a:endParaRPr sz="800" i="0" u="none" strike="noStrike" cap="none" dirty="0">
                  <a:solidFill>
                    <a:srgbClr val="FF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  <p:sp>
        <p:nvSpPr>
          <p:cNvPr id="291" name="Google Shape;291;p40"/>
          <p:cNvSpPr/>
          <p:nvPr/>
        </p:nvSpPr>
        <p:spPr>
          <a:xfrm>
            <a:off x="7094925" y="127889"/>
            <a:ext cx="1824900" cy="116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Os pagamentos de facilitação</a:t>
            </a: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são pagamentos de baixo valor destinados a </a:t>
            </a:r>
            <a:r>
              <a:rPr lang="pt-br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agilizar ou facilitar processos burocráticos de rotina</a:t>
            </a: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e, em geral, são exigidos por funcionários públicos </a:t>
            </a:r>
            <a:b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de baixo escalão.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40901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Conformidade com o Código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de conduta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Relatos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Qualquer incidente, questão ou risco contrário ao Código </a:t>
            </a:r>
            <a:b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 conduta deve ser reportado imediatamente ao gerente responsável pelo funcionário, divisão aplicável ou unidade </a:t>
            </a:r>
            <a:b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 operação.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O relato pode ser anônimo, se assim permitido pelas leis locais, e não ficará sujeito a retaliação de qualquer espécie.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Rescisão de contrato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Não seguir o Código de conduta pode resultar em ação disciplinar, até, e incluindo, a rescisão do contrato </a:t>
            </a:r>
            <a:b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de trabalho, quando apropriado.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É </a:t>
            </a:r>
            <a:r>
              <a:rPr lang="pt-br" sz="110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sua</a:t>
            </a:r>
            <a:r>
              <a:rPr lang="pt-br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responsabilidade entender e seguir o Código de conduta e reportar </a:t>
            </a:r>
            <a:br>
              <a:rPr lang="pt-br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pt-br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o que possa parecer violação da política ou da lei (incluindo violações levantadas por terceiros).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F6886C957ED4EACAEE20D2BEA442D" ma:contentTypeVersion="13" ma:contentTypeDescription="Create a new document." ma:contentTypeScope="" ma:versionID="42d10814b68912c56c074ec098fc695b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b8285a6caca785a8d6769d5622f27b7c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>
      <Value>Portuguese (Brazil)- PT(BR)</Value>
    </Languag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9B7557-D3C4-4605-9BFA-3332B34E3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a1e4b-72df-449d-84f0-0965c6302828"/>
    <ds:schemaRef ds:uri="b79241f8-c8fe-441b-bad5-56514653f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C9718-29B1-4F47-BF94-B92B05D4921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a124cef-80ee-4fcd-bafd-5e68c15586a5"/>
    <ds:schemaRef ds:uri="d3ed967d-d92a-4424-a53f-7c4da5d2a7ff"/>
    <ds:schemaRef ds:uri="http://www.w3.org/XML/1998/namespace"/>
    <ds:schemaRef ds:uri="http://purl.org/dc/dcmitype/"/>
    <ds:schemaRef ds:uri="417a1e4b-72df-449d-84f0-0965c6302828"/>
  </ds:schemaRefs>
</ds:datastoreItem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900</Words>
  <Application>Microsoft Office PowerPoint</Application>
  <PresentationFormat>On-screen Show (16:9)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Wingdings</vt:lpstr>
      <vt:lpstr>Helvetica Neue</vt:lpstr>
      <vt:lpstr>Calibri</vt:lpstr>
      <vt:lpstr>Helvetica Neue Light</vt:lpstr>
      <vt:lpstr>Helvetica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Hickey, Daniele</cp:lastModifiedBy>
  <cp:revision>23</cp:revision>
  <dcterms:modified xsi:type="dcterms:W3CDTF">2022-01-07T17:49:10Z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