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4"/>
    <p:sldMasterId id="2147483658" r:id="rId5"/>
  </p:sldMasterIdLst>
  <p:notesMasterIdLst>
    <p:notesMasterId r:id="rId29"/>
  </p:notesMasterIdLst>
  <p:handoutMasterIdLst>
    <p:handoutMasterId r:id="rId30"/>
  </p:handoutMasterIdLst>
  <p:sldIdLst>
    <p:sldId id="256" r:id="rId6"/>
    <p:sldId id="269" r:id="rId7"/>
    <p:sldId id="270" r:id="rId8"/>
    <p:sldId id="271" r:id="rId9"/>
    <p:sldId id="258" r:id="rId10"/>
    <p:sldId id="276" r:id="rId11"/>
    <p:sldId id="259" r:id="rId12"/>
    <p:sldId id="272" r:id="rId13"/>
    <p:sldId id="261" r:id="rId14"/>
    <p:sldId id="277" r:id="rId15"/>
    <p:sldId id="262" r:id="rId16"/>
    <p:sldId id="263" r:id="rId17"/>
    <p:sldId id="278" r:id="rId18"/>
    <p:sldId id="279" r:id="rId19"/>
    <p:sldId id="273" r:id="rId20"/>
    <p:sldId id="274" r:id="rId21"/>
    <p:sldId id="265" r:id="rId22"/>
    <p:sldId id="280" r:id="rId23"/>
    <p:sldId id="281" r:id="rId24"/>
    <p:sldId id="266" r:id="rId25"/>
    <p:sldId id="282" r:id="rId26"/>
    <p:sldId id="268" r:id="rId27"/>
    <p:sldId id="275" r:id="rId28"/>
  </p:sldIdLst>
  <p:sldSz cx="12192000" cy="6858000"/>
  <p:notesSz cx="6858000" cy="9144000"/>
  <p:embeddedFontLst>
    <p:embeddedFont>
      <p:font typeface="Arial Black" panose="020B0A04020102020204" pitchFamily="34" charset="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Helvetica" pitchFamily="2" charset="0"/>
      <p:regular r:id="rId36"/>
      <p:bold r:id="rId37"/>
      <p:italic r:id="rId38"/>
      <p:boldItalic r:id="rId39"/>
    </p:embeddedFont>
    <p:embeddedFont>
      <p:font typeface="Helvetica Neue" panose="020B0403020202020204" pitchFamily="34" charset="0"/>
      <p:regular r:id="rId40"/>
      <p:bold r:id="rId41"/>
      <p:italic r:id="rId42"/>
    </p:embeddedFont>
  </p:embeddedFontLst>
  <p:custDataLst>
    <p:tags r:id="rId4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Coles (US - ADVS)" initials="" lastIdx="1" clrIdx="0"/>
  <p:cmAuthor id="1" name="Laura Skrief (US - ADVS)" initials="" lastIdx="5" clrIdx="1"/>
  <p:cmAuthor id="2" name="Ashley Akiyoshi (US - ADVS)" initials="" lastIdx="7" clrIdx="2"/>
  <p:cmAuthor id="3" name="Kevin Turner (US - ADVS)" initials="" lastIdx="2" clrIdx="3"/>
  <p:cmAuthor id="4" name="Yoho Amy" initials="YA" lastIdx="16" clrIdx="4">
    <p:extLst>
      <p:ext uri="{19B8F6BF-5375-455C-9EA6-DF929625EA0E}">
        <p15:presenceInfo xmlns:p15="http://schemas.microsoft.com/office/powerpoint/2012/main" userId="S::amy.yoho@stryker.com::bffc809bdb8e7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4D9BF0-7B5D-4652-B355-A2AA93F02872}" v="2" dt="2020-05-19T17:59:19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6374" autoAdjust="0"/>
  </p:normalViewPr>
  <p:slideViewPr>
    <p:cSldViewPr snapToGrid="0">
      <p:cViewPr varScale="1">
        <p:scale>
          <a:sx n="103" d="100"/>
          <a:sy n="103" d="100"/>
        </p:scale>
        <p:origin x="15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9.fntdata"/><Relationship Id="rId21" Type="http://schemas.openxmlformats.org/officeDocument/2006/relationships/slide" Target="slides/slide16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6.fntdata"/><Relationship Id="rId49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.fntdata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ynne, Kirsten" userId="3e128319-d25e-4675-96d1-f5bf34cc863a" providerId="ADAL" clId="{F14D9BF0-7B5D-4652-B355-A2AA93F02872}"/>
    <pc:docChg chg="modSld">
      <pc:chgData name="Wynne, Kirsten" userId="3e128319-d25e-4675-96d1-f5bf34cc863a" providerId="ADAL" clId="{F14D9BF0-7B5D-4652-B355-A2AA93F02872}" dt="2020-05-19T17:59:58.300" v="4" actId="1076"/>
      <pc:docMkLst>
        <pc:docMk/>
      </pc:docMkLst>
      <pc:sldChg chg="modSp">
        <pc:chgData name="Wynne, Kirsten" userId="3e128319-d25e-4675-96d1-f5bf34cc863a" providerId="ADAL" clId="{F14D9BF0-7B5D-4652-B355-A2AA93F02872}" dt="2020-05-19T17:59:58.300" v="4" actId="1076"/>
        <pc:sldMkLst>
          <pc:docMk/>
          <pc:sldMk cId="0" sldId="258"/>
        </pc:sldMkLst>
        <pc:spChg chg="mod">
          <ac:chgData name="Wynne, Kirsten" userId="3e128319-d25e-4675-96d1-f5bf34cc863a" providerId="ADAL" clId="{F14D9BF0-7B5D-4652-B355-A2AA93F02872}" dt="2020-05-19T17:59:01.276" v="1" actId="255"/>
          <ac:spMkLst>
            <pc:docMk/>
            <pc:sldMk cId="0" sldId="258"/>
            <ac:spMk id="111" creationId="{00000000-0000-0000-0000-000000000000}"/>
          </ac:spMkLst>
        </pc:spChg>
        <pc:spChg chg="mod">
          <ac:chgData name="Wynne, Kirsten" userId="3e128319-d25e-4675-96d1-f5bf34cc863a" providerId="ADAL" clId="{F14D9BF0-7B5D-4652-B355-A2AA93F02872}" dt="2020-05-19T17:59:58.300" v="4" actId="1076"/>
          <ac:spMkLst>
            <pc:docMk/>
            <pc:sldMk cId="0" sldId="258"/>
            <ac:spMk id="112" creationId="{00000000-0000-0000-0000-000000000000}"/>
          </ac:spMkLst>
        </pc:spChg>
      </pc:sldChg>
    </pc:docChg>
  </pc:docChgLst>
  <pc:docChgLst>
    <pc:chgData name="Yoho Amy" userId="S::amy.yoho@stryker.com::a5b1ca73-34ca-4d5b-b93c-c456551a27a2" providerId="AD" clId="Web-{0FA12967-0EF2-4294-8F07-EF4FDB74BB51}"/>
    <pc:docChg chg="modSld">
      <pc:chgData name="Yoho Amy" userId="S::amy.yoho@stryker.com::a5b1ca73-34ca-4d5b-b93c-c456551a27a2" providerId="AD" clId="Web-{0FA12967-0EF2-4294-8F07-EF4FDB74BB51}" dt="2020-05-11T19:59:11.070" v="2" actId="1076"/>
      <pc:docMkLst>
        <pc:docMk/>
      </pc:docMkLst>
      <pc:sldChg chg="modSp">
        <pc:chgData name="Yoho Amy" userId="S::amy.yoho@stryker.com::a5b1ca73-34ca-4d5b-b93c-c456551a27a2" providerId="AD" clId="Web-{0FA12967-0EF2-4294-8F07-EF4FDB74BB51}" dt="2020-05-11T19:59:11.070" v="2" actId="1076"/>
        <pc:sldMkLst>
          <pc:docMk/>
          <pc:sldMk cId="1707877460" sldId="272"/>
        </pc:sldMkLst>
        <pc:spChg chg="mod">
          <ac:chgData name="Yoho Amy" userId="S::amy.yoho@stryker.com::a5b1ca73-34ca-4d5b-b93c-c456551a27a2" providerId="AD" clId="Web-{0FA12967-0EF2-4294-8F07-EF4FDB74BB51}" dt="2020-05-11T19:59:11.070" v="2" actId="1076"/>
          <ac:spMkLst>
            <pc:docMk/>
            <pc:sldMk cId="1707877460" sldId="272"/>
            <ac:spMk id="139" creationId="{00000000-0000-0000-0000-000000000000}"/>
          </ac:spMkLst>
        </pc:spChg>
      </pc:sldChg>
      <pc:sldChg chg="modSp">
        <pc:chgData name="Yoho Amy" userId="S::amy.yoho@stryker.com::a5b1ca73-34ca-4d5b-b93c-c456551a27a2" providerId="AD" clId="Web-{0FA12967-0EF2-4294-8F07-EF4FDB74BB51}" dt="2020-05-11T19:57:49.942" v="0" actId="1076"/>
        <pc:sldMkLst>
          <pc:docMk/>
          <pc:sldMk cId="1589882122" sldId="280"/>
        </pc:sldMkLst>
        <pc:spChg chg="mod">
          <ac:chgData name="Yoho Amy" userId="S::amy.yoho@stryker.com::a5b1ca73-34ca-4d5b-b93c-c456551a27a2" providerId="AD" clId="Web-{0FA12967-0EF2-4294-8F07-EF4FDB74BB51}" dt="2020-05-11T19:57:49.942" v="0" actId="1076"/>
          <ac:spMkLst>
            <pc:docMk/>
            <pc:sldMk cId="1589882122" sldId="280"/>
            <ac:spMk id="14" creationId="{26021B93-4DA6-4628-822A-9C3108516AF5}"/>
          </ac:spMkLst>
        </pc:spChg>
      </pc:sldChg>
    </pc:docChg>
  </pc:docChgLst>
  <pc:docChgLst>
    <pc:chgData name="Horrocks, Chris" userId="14412bd66e142db8" providerId="OrgId" clId="{C967EF3A-6194-490B-97EA-2098BE3FC326}"/>
    <pc:docChg chg="undo custSel modSld">
      <pc:chgData name="Horrocks, Chris" userId="14412bd66e142db8" providerId="OrgId" clId="{C967EF3A-6194-490B-97EA-2098BE3FC326}" dt="2019-09-23T19:40:05.721" v="110" actId="478"/>
      <pc:docMkLst>
        <pc:docMk/>
      </pc:docMkLst>
      <pc:sldChg chg="modSp">
        <pc:chgData name="Horrocks, Chris" userId="14412bd66e142db8" providerId="OrgId" clId="{C967EF3A-6194-490B-97EA-2098BE3FC326}" dt="2019-09-23T19:32:30.850" v="49" actId="465"/>
        <pc:sldMkLst>
          <pc:docMk/>
          <pc:sldMk cId="0" sldId="256"/>
        </pc:sldMkLst>
        <pc:spChg chg="mod">
          <ac:chgData name="Horrocks, Chris" userId="14412bd66e142db8" providerId="OrgId" clId="{C967EF3A-6194-490B-97EA-2098BE3FC326}" dt="2019-09-23T19:32:22.303" v="48" actId="14100"/>
          <ac:spMkLst>
            <pc:docMk/>
            <pc:sldMk cId="0" sldId="256"/>
            <ac:spMk id="86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2:05.221" v="19" actId="14100"/>
          <ac:spMkLst>
            <pc:docMk/>
            <pc:sldMk cId="0" sldId="256"/>
            <ac:spMk id="89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1:50.451" v="9" actId="12"/>
          <ac:spMkLst>
            <pc:docMk/>
            <pc:sldMk cId="0" sldId="256"/>
            <ac:spMk id="92" creationId="{00000000-0000-0000-0000-000000000000}"/>
          </ac:spMkLst>
        </pc:s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2" creationId="{751C6240-0AD8-4E24-84C4-B4CA7F3FAA97}"/>
          </ac:grpSpMkLst>
        </pc:gr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3" creationId="{236D9B4C-0B97-478E-95F0-EC984C55E8A5}"/>
          </ac:grpSpMkLst>
        </pc:gr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4" creationId="{A491C214-DE34-4406-87AF-85129545EF40}"/>
          </ac:grpSpMkLst>
        </pc:gr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5" creationId="{BF86FAB6-BAAA-4714-8918-B99E8D758845}"/>
          </ac:grpSpMkLst>
        </pc:grpChg>
      </pc:sldChg>
      <pc:sldChg chg="modSp">
        <pc:chgData name="Horrocks, Chris" userId="14412bd66e142db8" providerId="OrgId" clId="{C967EF3A-6194-490B-97EA-2098BE3FC326}" dt="2019-09-23T19:34:03.411" v="58" actId="20577"/>
        <pc:sldMkLst>
          <pc:docMk/>
          <pc:sldMk cId="0" sldId="259"/>
        </pc:sldMkLst>
        <pc:spChg chg="mod">
          <ac:chgData name="Horrocks, Chris" userId="14412bd66e142db8" providerId="OrgId" clId="{C967EF3A-6194-490B-97EA-2098BE3FC326}" dt="2019-09-23T19:33:45.927" v="56" actId="20577"/>
          <ac:spMkLst>
            <pc:docMk/>
            <pc:sldMk cId="0" sldId="259"/>
            <ac:spMk id="123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4:03.411" v="58" actId="20577"/>
          <ac:spMkLst>
            <pc:docMk/>
            <pc:sldMk cId="0" sldId="259"/>
            <ac:spMk id="128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3:50.908" v="57" actId="20577"/>
          <ac:spMkLst>
            <pc:docMk/>
            <pc:sldMk cId="0" sldId="259"/>
            <ac:spMk id="130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5:58.076" v="68" actId="108"/>
        <pc:sldMkLst>
          <pc:docMk/>
          <pc:sldMk cId="0" sldId="261"/>
        </pc:sldMkLst>
        <pc:spChg chg="mod">
          <ac:chgData name="Horrocks, Chris" userId="14412bd66e142db8" providerId="OrgId" clId="{C967EF3A-6194-490B-97EA-2098BE3FC326}" dt="2019-09-23T19:35:58.076" v="68" actId="108"/>
          <ac:spMkLst>
            <pc:docMk/>
            <pc:sldMk cId="0" sldId="261"/>
            <ac:spMk id="149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6:46.687" v="84" actId="20577"/>
        <pc:sldMkLst>
          <pc:docMk/>
          <pc:sldMk cId="0" sldId="262"/>
        </pc:sldMkLst>
        <pc:spChg chg="mod">
          <ac:chgData name="Horrocks, Chris" userId="14412bd66e142db8" providerId="OrgId" clId="{C967EF3A-6194-490B-97EA-2098BE3FC326}" dt="2019-09-23T19:36:46.687" v="84" actId="20577"/>
          <ac:spMkLst>
            <pc:docMk/>
            <pc:sldMk cId="0" sldId="262"/>
            <ac:spMk id="156" creationId="{00000000-0000-0000-0000-000000000000}"/>
          </ac:spMkLst>
        </pc:spChg>
        <pc:graphicFrameChg chg="mod">
          <ac:chgData name="Horrocks, Chris" userId="14412bd66e142db8" providerId="OrgId" clId="{C967EF3A-6194-490B-97EA-2098BE3FC326}" dt="2019-09-23T19:36:44.932" v="82" actId="167"/>
          <ac:graphicFrameMkLst>
            <pc:docMk/>
            <pc:sldMk cId="0" sldId="262"/>
            <ac:graphicFrameMk id="2" creationId="{1EC2A38E-0212-47CF-843D-FB60806C36EB}"/>
          </ac:graphicFrameMkLst>
        </pc:graphicFrameChg>
      </pc:sldChg>
      <pc:sldChg chg="modSp">
        <pc:chgData name="Horrocks, Chris" userId="14412bd66e142db8" providerId="OrgId" clId="{C967EF3A-6194-490B-97EA-2098BE3FC326}" dt="2019-09-23T19:37:10.187" v="85" actId="20577"/>
        <pc:sldMkLst>
          <pc:docMk/>
          <pc:sldMk cId="0" sldId="263"/>
        </pc:sldMkLst>
        <pc:spChg chg="mod">
          <ac:chgData name="Horrocks, Chris" userId="14412bd66e142db8" providerId="OrgId" clId="{C967EF3A-6194-490B-97EA-2098BE3FC326}" dt="2019-09-23T19:37:10.187" v="85" actId="20577"/>
          <ac:spMkLst>
            <pc:docMk/>
            <pc:sldMk cId="0" sldId="263"/>
            <ac:spMk id="166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9:06.558" v="107" actId="20577"/>
        <pc:sldMkLst>
          <pc:docMk/>
          <pc:sldMk cId="0" sldId="265"/>
        </pc:sldMkLst>
        <pc:spChg chg="mod">
          <ac:chgData name="Horrocks, Chris" userId="14412bd66e142db8" providerId="OrgId" clId="{C967EF3A-6194-490B-97EA-2098BE3FC326}" dt="2019-09-23T19:39:06.558" v="107" actId="20577"/>
          <ac:spMkLst>
            <pc:docMk/>
            <pc:sldMk cId="0" sldId="265"/>
            <ac:spMk id="197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3:12.025" v="55" actId="20577"/>
        <pc:sldMkLst>
          <pc:docMk/>
          <pc:sldMk cId="1883898040" sldId="271"/>
        </pc:sldMkLst>
        <pc:spChg chg="mod">
          <ac:chgData name="Horrocks, Chris" userId="14412bd66e142db8" providerId="OrgId" clId="{C967EF3A-6194-490B-97EA-2098BE3FC326}" dt="2019-09-23T19:33:12.025" v="55" actId="20577"/>
          <ac:spMkLst>
            <pc:docMk/>
            <pc:sldMk cId="1883898040" sldId="271"/>
            <ac:spMk id="101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8:15.749" v="92" actId="20577"/>
        <pc:sldMkLst>
          <pc:docMk/>
          <pc:sldMk cId="694712870" sldId="273"/>
        </pc:sldMkLst>
        <pc:spChg chg="mod">
          <ac:chgData name="Horrocks, Chris" userId="14412bd66e142db8" providerId="OrgId" clId="{C967EF3A-6194-490B-97EA-2098BE3FC326}" dt="2019-09-23T19:38:15.749" v="92" actId="20577"/>
          <ac:spMkLst>
            <pc:docMk/>
            <pc:sldMk cId="694712870" sldId="273"/>
            <ac:spMk id="180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8:49.783" v="106" actId="20577"/>
        <pc:sldMkLst>
          <pc:docMk/>
          <pc:sldMk cId="595122961" sldId="274"/>
        </pc:sldMkLst>
        <pc:spChg chg="mod">
          <ac:chgData name="Horrocks, Chris" userId="14412bd66e142db8" providerId="OrgId" clId="{C967EF3A-6194-490B-97EA-2098BE3FC326}" dt="2019-09-23T19:38:49.783" v="106" actId="20577"/>
          <ac:spMkLst>
            <pc:docMk/>
            <pc:sldMk cId="595122961" sldId="274"/>
            <ac:spMk id="186" creationId="{00000000-0000-0000-0000-000000000000}"/>
          </ac:spMkLst>
        </pc:spChg>
      </pc:sldChg>
      <pc:sldChg chg="delSp modSp">
        <pc:chgData name="Horrocks, Chris" userId="14412bd66e142db8" providerId="OrgId" clId="{C967EF3A-6194-490B-97EA-2098BE3FC326}" dt="2019-09-23T19:40:05.721" v="110" actId="478"/>
        <pc:sldMkLst>
          <pc:docMk/>
          <pc:sldMk cId="2243665496" sldId="275"/>
        </pc:sldMkLst>
        <pc:spChg chg="del mod">
          <ac:chgData name="Horrocks, Chris" userId="14412bd66e142db8" providerId="OrgId" clId="{C967EF3A-6194-490B-97EA-2098BE3FC326}" dt="2019-09-23T19:40:05.721" v="110" actId="478"/>
          <ac:spMkLst>
            <pc:docMk/>
            <pc:sldMk cId="2243665496" sldId="275"/>
            <ac:spMk id="240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9:58.187" v="108" actId="20577"/>
          <ac:spMkLst>
            <pc:docMk/>
            <pc:sldMk cId="2243665496" sldId="275"/>
            <ac:spMk id="241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1:29.464" v="7" actId="13926"/>
        <pc:sldMkLst>
          <pc:docMk/>
          <pc:sldMk cId="1270114586" sldId="276"/>
        </pc:sldMkLst>
        <pc:spChg chg="mod">
          <ac:chgData name="Horrocks, Chris" userId="14412bd66e142db8" providerId="OrgId" clId="{C967EF3A-6194-490B-97EA-2098BE3FC326}" dt="2019-09-23T19:31:29.464" v="7" actId="13926"/>
          <ac:spMkLst>
            <pc:docMk/>
            <pc:sldMk cId="1270114586" sldId="276"/>
            <ac:spMk id="116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6:37.379" v="81" actId="20577"/>
        <pc:sldMkLst>
          <pc:docMk/>
          <pc:sldMk cId="3069506870" sldId="277"/>
        </pc:sldMkLst>
        <pc:spChg chg="mod">
          <ac:chgData name="Horrocks, Chris" userId="14412bd66e142db8" providerId="OrgId" clId="{C967EF3A-6194-490B-97EA-2098BE3FC326}" dt="2019-09-23T19:36:37.379" v="81" actId="20577"/>
          <ac:spMkLst>
            <pc:docMk/>
            <pc:sldMk cId="3069506870" sldId="277"/>
            <ac:spMk id="148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33E6E-C44F-4601-ABD1-25A682022D94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8636A473-C22A-4405-A19C-B5B44FA5438C}">
      <dgm:prSet phldrT="[Text]" custT="1"/>
      <dgm:spPr/>
      <dgm:t>
        <a:bodyPr/>
        <a:lstStyle/>
        <a:p>
          <a:r>
            <a:rPr lang="ko-KR" altLang="en-US" sz="1800" b="1" baseline="0" dirty="0">
              <a:latin typeface="Arial Black" panose="020B0A04020102020204" pitchFamily="34" charset="0"/>
              <a:ea typeface="Gulim" panose="020B0600000101010101" pitchFamily="34" charset="-127"/>
            </a:rPr>
            <a:t>공개 입찰</a:t>
          </a:r>
        </a:p>
      </dgm:t>
    </dgm:pt>
    <dgm:pt modelId="{206ABA5B-CA00-4CC4-872B-E4646319056E}" type="parTrans" cxnId="{B67D6507-A63C-4FD4-9BC0-24D48EE215F9}">
      <dgm:prSet/>
      <dgm:spPr/>
      <dgm:t>
        <a:bodyPr/>
        <a:lstStyle/>
        <a:p>
          <a:endParaRPr/>
        </a:p>
      </dgm:t>
    </dgm:pt>
    <dgm:pt modelId="{96775BC2-9665-444C-B9D1-D802B22903EB}" type="sibTrans" cxnId="{B67D6507-A63C-4FD4-9BC0-24D48EE215F9}">
      <dgm:prSet/>
      <dgm:spPr/>
      <dgm:t>
        <a:bodyPr/>
        <a:lstStyle/>
        <a:p>
          <a:endParaRPr/>
        </a:p>
      </dgm:t>
    </dgm:pt>
    <dgm:pt modelId="{C5616292-E0B0-4FAD-A13D-B36FD5971768}">
      <dgm:prSet phldrT="[Text]" custT="1"/>
      <dgm:spPr/>
      <dgm:t>
        <a:bodyPr/>
        <a:lstStyle/>
        <a:p>
          <a:r>
            <a:rPr lang="ko-KR" sz="1800" b="1" baseline="0" dirty="0">
              <a:latin typeface="Arial Black" panose="020B0A04020102020204" pitchFamily="34" charset="0"/>
              <a:ea typeface="Gulim" panose="020B0600000101010101" pitchFamily="34" charset="-127"/>
            </a:rPr>
            <a:t>서브 딜러/</a:t>
          </a:r>
          <a:br>
            <a:rPr lang="en-US" altLang="ko-KR" sz="1800" b="1" baseline="0" dirty="0">
              <a:latin typeface="Arial Black" panose="020B0A04020102020204" pitchFamily="34" charset="0"/>
              <a:ea typeface="Gulim" panose="020B0600000101010101" pitchFamily="34" charset="-127"/>
            </a:rPr>
          </a:br>
          <a:r>
            <a:rPr lang="ko-KR" sz="1800" b="1" baseline="0" dirty="0">
              <a:latin typeface="Arial Black" panose="020B0A04020102020204" pitchFamily="34" charset="0"/>
              <a:ea typeface="Gulim" panose="020B0600000101010101" pitchFamily="34" charset="-127"/>
            </a:rPr>
            <a:t>에이전트</a:t>
          </a:r>
        </a:p>
      </dgm:t>
    </dgm:pt>
    <dgm:pt modelId="{94FF4AB5-BB04-467F-87BE-866D7BAA22C0}" type="parTrans" cxnId="{93EC5F9A-626E-4FAA-AF4D-DB8D1ABAE101}">
      <dgm:prSet/>
      <dgm:spPr/>
      <dgm:t>
        <a:bodyPr/>
        <a:lstStyle/>
        <a:p>
          <a:endParaRPr/>
        </a:p>
      </dgm:t>
    </dgm:pt>
    <dgm:pt modelId="{CE1B34F7-8A6F-49F8-8DFE-A85E84518A3F}" type="sibTrans" cxnId="{93EC5F9A-626E-4FAA-AF4D-DB8D1ABAE101}">
      <dgm:prSet/>
      <dgm:spPr/>
      <dgm:t>
        <a:bodyPr/>
        <a:lstStyle/>
        <a:p>
          <a:endParaRPr/>
        </a:p>
      </dgm:t>
    </dgm:pt>
    <dgm:pt modelId="{06E2675B-6D08-472A-830B-4D653D144A1F}">
      <dgm:prSet phldrT="[Text]" custT="1"/>
      <dgm:spPr/>
      <dgm:t>
        <a:bodyPr/>
        <a:lstStyle/>
        <a:p>
          <a:r>
            <a:rPr lang="en-US" altLang="ko-KR" sz="1800" b="1" baseline="0" dirty="0">
              <a:latin typeface="Arial Black" panose="020B0A04020102020204" pitchFamily="34" charset="0"/>
              <a:ea typeface="Gulim" panose="020B0600000101010101" pitchFamily="34" charset="-127"/>
            </a:rPr>
            <a:t>HCP </a:t>
          </a:r>
          <a:r>
            <a:rPr lang="ko-KR" altLang="en-US" sz="1800" b="1" baseline="0" dirty="0">
              <a:latin typeface="Arial Black" panose="020B0A04020102020204" pitchFamily="34" charset="0"/>
              <a:ea typeface="Gulim" panose="020B0600000101010101" pitchFamily="34" charset="-127"/>
            </a:rPr>
            <a:t>상호작용</a:t>
          </a:r>
        </a:p>
      </dgm:t>
    </dgm:pt>
    <dgm:pt modelId="{5783F8C1-35BA-49AA-9571-FBFF04E962FE}" type="parTrans" cxnId="{221BAEC2-7DA9-4625-A59C-AE121B952BC1}">
      <dgm:prSet/>
      <dgm:spPr/>
      <dgm:t>
        <a:bodyPr/>
        <a:lstStyle/>
        <a:p>
          <a:endParaRPr/>
        </a:p>
      </dgm:t>
    </dgm:pt>
    <dgm:pt modelId="{24B4794C-5660-4C27-8724-AA1F0A8138BE}" type="sibTrans" cxnId="{221BAEC2-7DA9-4625-A59C-AE121B952BC1}">
      <dgm:prSet/>
      <dgm:spPr/>
      <dgm:t>
        <a:bodyPr/>
        <a:lstStyle/>
        <a:p>
          <a:endParaRPr/>
        </a:p>
      </dgm:t>
    </dgm:pt>
    <dgm:pt modelId="{5CECA2C0-4E7E-4AD7-8187-C6886143C4D1}" type="pres">
      <dgm:prSet presAssocID="{93B33E6E-C44F-4601-ABD1-25A682022D9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1E526B4-0E15-41A4-8AC0-BE0E875D71B7}" type="pres">
      <dgm:prSet presAssocID="{06E2675B-6D08-472A-830B-4D653D144A1F}" presName="Accent3" presStyleCnt="0"/>
      <dgm:spPr/>
    </dgm:pt>
    <dgm:pt modelId="{02520A86-B76A-447B-A3BF-32AAA53783AC}" type="pres">
      <dgm:prSet presAssocID="{06E2675B-6D08-472A-830B-4D653D144A1F}" presName="Accent" presStyleLbl="node1" presStyleIdx="0" presStyleCnt="3"/>
      <dgm:spPr/>
    </dgm:pt>
    <dgm:pt modelId="{7DAAEF8B-3B41-4405-A654-52816C69F43E}" type="pres">
      <dgm:prSet presAssocID="{06E2675B-6D08-472A-830B-4D653D144A1F}" presName="ParentBackground3" presStyleCnt="0"/>
      <dgm:spPr/>
    </dgm:pt>
    <dgm:pt modelId="{874CEA07-20D7-4888-917F-BFDDA69DEDBE}" type="pres">
      <dgm:prSet presAssocID="{06E2675B-6D08-472A-830B-4D653D144A1F}" presName="ParentBackground" presStyleLbl="fgAcc1" presStyleIdx="0" presStyleCnt="3"/>
      <dgm:spPr/>
    </dgm:pt>
    <dgm:pt modelId="{A34512F3-AF71-45BA-836D-945EBA8DF179}" type="pres">
      <dgm:prSet presAssocID="{06E2675B-6D08-472A-830B-4D653D144A1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D088E6D-09B8-4ED9-9693-C012604E1E2D}" type="pres">
      <dgm:prSet presAssocID="{C5616292-E0B0-4FAD-A13D-B36FD5971768}" presName="Accent2" presStyleCnt="0"/>
      <dgm:spPr/>
    </dgm:pt>
    <dgm:pt modelId="{9209793B-3E16-4330-B0B8-2FF51FB4844F}" type="pres">
      <dgm:prSet presAssocID="{C5616292-E0B0-4FAD-A13D-B36FD5971768}" presName="Accent" presStyleLbl="node1" presStyleIdx="1" presStyleCnt="3"/>
      <dgm:spPr/>
    </dgm:pt>
    <dgm:pt modelId="{7A7EA293-F097-4193-80BA-072B48389319}" type="pres">
      <dgm:prSet presAssocID="{C5616292-E0B0-4FAD-A13D-B36FD5971768}" presName="ParentBackground2" presStyleCnt="0"/>
      <dgm:spPr/>
    </dgm:pt>
    <dgm:pt modelId="{4B3E9473-8C57-4025-9CC7-3F83C5550731}" type="pres">
      <dgm:prSet presAssocID="{C5616292-E0B0-4FAD-A13D-B36FD5971768}" presName="ParentBackground" presStyleLbl="fgAcc1" presStyleIdx="1" presStyleCnt="3"/>
      <dgm:spPr/>
    </dgm:pt>
    <dgm:pt modelId="{1A4D6465-A8DA-4561-A393-DE70D750AD01}" type="pres">
      <dgm:prSet presAssocID="{C5616292-E0B0-4FAD-A13D-B36FD597176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BA4CCE4-9348-434C-8666-3223122405CE}" type="pres">
      <dgm:prSet presAssocID="{8636A473-C22A-4405-A19C-B5B44FA5438C}" presName="Accent1" presStyleCnt="0"/>
      <dgm:spPr/>
    </dgm:pt>
    <dgm:pt modelId="{C1925AB5-21F4-4C40-86F6-05B409BFF3F7}" type="pres">
      <dgm:prSet presAssocID="{8636A473-C22A-4405-A19C-B5B44FA5438C}" presName="Accent" presStyleLbl="node1" presStyleIdx="2" presStyleCnt="3"/>
      <dgm:spPr/>
    </dgm:pt>
    <dgm:pt modelId="{365451A6-92E6-4D15-AAE9-4E3C0E3BD26E}" type="pres">
      <dgm:prSet presAssocID="{8636A473-C22A-4405-A19C-B5B44FA5438C}" presName="ParentBackground1" presStyleCnt="0"/>
      <dgm:spPr/>
    </dgm:pt>
    <dgm:pt modelId="{BE68A53C-8665-4C78-98F1-1E8037EADE0B}" type="pres">
      <dgm:prSet presAssocID="{8636A473-C22A-4405-A19C-B5B44FA5438C}" presName="ParentBackground" presStyleLbl="fgAcc1" presStyleIdx="2" presStyleCnt="3"/>
      <dgm:spPr/>
    </dgm:pt>
    <dgm:pt modelId="{5429717C-281F-45B0-AF4B-B1AA9DE53FFE}" type="pres">
      <dgm:prSet presAssocID="{8636A473-C22A-4405-A19C-B5B44FA5438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67D6507-A63C-4FD4-9BC0-24D48EE215F9}" srcId="{93B33E6E-C44F-4601-ABD1-25A682022D94}" destId="{8636A473-C22A-4405-A19C-B5B44FA5438C}" srcOrd="0" destOrd="0" parTransId="{206ABA5B-CA00-4CC4-872B-E4646319056E}" sibTransId="{96775BC2-9665-444C-B9D1-D802B22903EB}"/>
    <dgm:cxn modelId="{77182823-1A59-48B6-9276-57B292F31706}" type="presOf" srcId="{8636A473-C22A-4405-A19C-B5B44FA5438C}" destId="{5429717C-281F-45B0-AF4B-B1AA9DE53FFE}" srcOrd="1" destOrd="0" presId="urn:microsoft.com/office/officeart/2011/layout/CircleProcess"/>
    <dgm:cxn modelId="{F52C453A-B245-4D42-B29D-5C6CE1EA2347}" type="presOf" srcId="{C5616292-E0B0-4FAD-A13D-B36FD5971768}" destId="{4B3E9473-8C57-4025-9CC7-3F83C5550731}" srcOrd="0" destOrd="0" presId="urn:microsoft.com/office/officeart/2011/layout/CircleProcess"/>
    <dgm:cxn modelId="{DEA4E182-05CB-497C-B065-2C4F6F3A84F7}" type="presOf" srcId="{93B33E6E-C44F-4601-ABD1-25A682022D94}" destId="{5CECA2C0-4E7E-4AD7-8187-C6886143C4D1}" srcOrd="0" destOrd="0" presId="urn:microsoft.com/office/officeart/2011/layout/CircleProcess"/>
    <dgm:cxn modelId="{CABCB28C-6189-41DB-8194-B20BF70F6E43}" type="presOf" srcId="{8636A473-C22A-4405-A19C-B5B44FA5438C}" destId="{BE68A53C-8665-4C78-98F1-1E8037EADE0B}" srcOrd="0" destOrd="0" presId="urn:microsoft.com/office/officeart/2011/layout/CircleProcess"/>
    <dgm:cxn modelId="{59CB1597-6DB8-4A10-AB73-F8BE4BE224ED}" type="presOf" srcId="{C5616292-E0B0-4FAD-A13D-B36FD5971768}" destId="{1A4D6465-A8DA-4561-A393-DE70D750AD01}" srcOrd="1" destOrd="0" presId="urn:microsoft.com/office/officeart/2011/layout/CircleProcess"/>
    <dgm:cxn modelId="{93EC5F9A-626E-4FAA-AF4D-DB8D1ABAE101}" srcId="{93B33E6E-C44F-4601-ABD1-25A682022D94}" destId="{C5616292-E0B0-4FAD-A13D-B36FD5971768}" srcOrd="1" destOrd="0" parTransId="{94FF4AB5-BB04-467F-87BE-866D7BAA22C0}" sibTransId="{CE1B34F7-8A6F-49F8-8DFE-A85E84518A3F}"/>
    <dgm:cxn modelId="{5B0FFEA4-A78A-49E1-A763-508D5171FF1D}" type="presOf" srcId="{06E2675B-6D08-472A-830B-4D653D144A1F}" destId="{874CEA07-20D7-4888-917F-BFDDA69DEDBE}" srcOrd="0" destOrd="0" presId="urn:microsoft.com/office/officeart/2011/layout/CircleProcess"/>
    <dgm:cxn modelId="{B2B2D2B9-C6A0-4C7E-B550-06985C5AA1EF}" type="presOf" srcId="{06E2675B-6D08-472A-830B-4D653D144A1F}" destId="{A34512F3-AF71-45BA-836D-945EBA8DF179}" srcOrd="1" destOrd="0" presId="urn:microsoft.com/office/officeart/2011/layout/CircleProcess"/>
    <dgm:cxn modelId="{221BAEC2-7DA9-4625-A59C-AE121B952BC1}" srcId="{93B33E6E-C44F-4601-ABD1-25A682022D94}" destId="{06E2675B-6D08-472A-830B-4D653D144A1F}" srcOrd="2" destOrd="0" parTransId="{5783F8C1-35BA-49AA-9571-FBFF04E962FE}" sibTransId="{24B4794C-5660-4C27-8724-AA1F0A8138BE}"/>
    <dgm:cxn modelId="{807C6955-25E3-4B16-BB18-0DE40C3484DA}" type="presParOf" srcId="{5CECA2C0-4E7E-4AD7-8187-C6886143C4D1}" destId="{91E526B4-0E15-41A4-8AC0-BE0E875D71B7}" srcOrd="0" destOrd="0" presId="urn:microsoft.com/office/officeart/2011/layout/CircleProcess"/>
    <dgm:cxn modelId="{2D5FF816-AFA0-4695-AAFF-F6A5B9D7D101}" type="presParOf" srcId="{91E526B4-0E15-41A4-8AC0-BE0E875D71B7}" destId="{02520A86-B76A-447B-A3BF-32AAA53783AC}" srcOrd="0" destOrd="0" presId="urn:microsoft.com/office/officeart/2011/layout/CircleProcess"/>
    <dgm:cxn modelId="{0EBC3DD6-C556-4955-A6C6-E1714125C7B8}" type="presParOf" srcId="{5CECA2C0-4E7E-4AD7-8187-C6886143C4D1}" destId="{7DAAEF8B-3B41-4405-A654-52816C69F43E}" srcOrd="1" destOrd="0" presId="urn:microsoft.com/office/officeart/2011/layout/CircleProcess"/>
    <dgm:cxn modelId="{BAAB2334-36DB-42B6-BED7-06B2A0CE7434}" type="presParOf" srcId="{7DAAEF8B-3B41-4405-A654-52816C69F43E}" destId="{874CEA07-20D7-4888-917F-BFDDA69DEDBE}" srcOrd="0" destOrd="0" presId="urn:microsoft.com/office/officeart/2011/layout/CircleProcess"/>
    <dgm:cxn modelId="{CF20CC99-4AED-40D7-9052-206000FD1536}" type="presParOf" srcId="{5CECA2C0-4E7E-4AD7-8187-C6886143C4D1}" destId="{A34512F3-AF71-45BA-836D-945EBA8DF179}" srcOrd="2" destOrd="0" presId="urn:microsoft.com/office/officeart/2011/layout/CircleProcess"/>
    <dgm:cxn modelId="{2796830A-28E3-4021-B47E-32CE049D66E8}" type="presParOf" srcId="{5CECA2C0-4E7E-4AD7-8187-C6886143C4D1}" destId="{4D088E6D-09B8-4ED9-9693-C012604E1E2D}" srcOrd="3" destOrd="0" presId="urn:microsoft.com/office/officeart/2011/layout/CircleProcess"/>
    <dgm:cxn modelId="{1E1183A8-8C6E-4EAA-8481-116A7A68382B}" type="presParOf" srcId="{4D088E6D-09B8-4ED9-9693-C012604E1E2D}" destId="{9209793B-3E16-4330-B0B8-2FF51FB4844F}" srcOrd="0" destOrd="0" presId="urn:microsoft.com/office/officeart/2011/layout/CircleProcess"/>
    <dgm:cxn modelId="{00D6B70A-8ADF-4BDB-A3F7-E707C41FB4AA}" type="presParOf" srcId="{5CECA2C0-4E7E-4AD7-8187-C6886143C4D1}" destId="{7A7EA293-F097-4193-80BA-072B48389319}" srcOrd="4" destOrd="0" presId="urn:microsoft.com/office/officeart/2011/layout/CircleProcess"/>
    <dgm:cxn modelId="{10700228-31E9-4AC2-B770-6BBBEF6DC1C7}" type="presParOf" srcId="{7A7EA293-F097-4193-80BA-072B48389319}" destId="{4B3E9473-8C57-4025-9CC7-3F83C5550731}" srcOrd="0" destOrd="0" presId="urn:microsoft.com/office/officeart/2011/layout/CircleProcess"/>
    <dgm:cxn modelId="{7104B860-E239-4A07-B6F9-77084E66B52D}" type="presParOf" srcId="{5CECA2C0-4E7E-4AD7-8187-C6886143C4D1}" destId="{1A4D6465-A8DA-4561-A393-DE70D750AD01}" srcOrd="5" destOrd="0" presId="urn:microsoft.com/office/officeart/2011/layout/CircleProcess"/>
    <dgm:cxn modelId="{954CF673-EDD9-4D5D-A78D-D35F98E3E99A}" type="presParOf" srcId="{5CECA2C0-4E7E-4AD7-8187-C6886143C4D1}" destId="{DBA4CCE4-9348-434C-8666-3223122405CE}" srcOrd="6" destOrd="0" presId="urn:microsoft.com/office/officeart/2011/layout/CircleProcess"/>
    <dgm:cxn modelId="{A94C7855-72F9-4F06-9F20-FBBFF498945F}" type="presParOf" srcId="{DBA4CCE4-9348-434C-8666-3223122405CE}" destId="{C1925AB5-21F4-4C40-86F6-05B409BFF3F7}" srcOrd="0" destOrd="0" presId="urn:microsoft.com/office/officeart/2011/layout/CircleProcess"/>
    <dgm:cxn modelId="{78E81CBE-C9F2-407B-88E8-4EF027194C25}" type="presParOf" srcId="{5CECA2C0-4E7E-4AD7-8187-C6886143C4D1}" destId="{365451A6-92E6-4D15-AAE9-4E3C0E3BD26E}" srcOrd="7" destOrd="0" presId="urn:microsoft.com/office/officeart/2011/layout/CircleProcess"/>
    <dgm:cxn modelId="{28429F46-69A1-4317-97E9-08CB4D429FDE}" type="presParOf" srcId="{365451A6-92E6-4D15-AAE9-4E3C0E3BD26E}" destId="{BE68A53C-8665-4C78-98F1-1E8037EADE0B}" srcOrd="0" destOrd="0" presId="urn:microsoft.com/office/officeart/2011/layout/CircleProcess"/>
    <dgm:cxn modelId="{4B1219C4-4BAC-451B-808D-E99A020ED157}" type="presParOf" srcId="{5CECA2C0-4E7E-4AD7-8187-C6886143C4D1}" destId="{5429717C-281F-45B0-AF4B-B1AA9DE53FFE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20A86-B76A-447B-A3BF-32AAA53783AC}">
      <dsp:nvSpPr>
        <dsp:cNvPr id="0" name=""/>
        <dsp:cNvSpPr/>
      </dsp:nvSpPr>
      <dsp:spPr>
        <a:xfrm>
          <a:off x="5625185" y="1482419"/>
          <a:ext cx="2453805" cy="2454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CEA07-20D7-4888-917F-BFDDA69DEDBE}">
      <dsp:nvSpPr>
        <dsp:cNvPr id="0" name=""/>
        <dsp:cNvSpPr/>
      </dsp:nvSpPr>
      <dsp:spPr>
        <a:xfrm>
          <a:off x="5706659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1" kern="1200" baseline="0" dirty="0">
              <a:latin typeface="Arial Black" panose="020B0A04020102020204" pitchFamily="34" charset="0"/>
              <a:ea typeface="Gulim" panose="020B0600000101010101" pitchFamily="34" charset="-127"/>
            </a:rPr>
            <a:t>HCP </a:t>
          </a:r>
          <a:r>
            <a:rPr lang="ko-KR" altLang="en-US" sz="1800" b="1" kern="1200" baseline="0" dirty="0">
              <a:latin typeface="Arial Black" panose="020B0A04020102020204" pitchFamily="34" charset="0"/>
              <a:ea typeface="Gulim" panose="020B0600000101010101" pitchFamily="34" charset="-127"/>
            </a:rPr>
            <a:t>상호작용</a:t>
          </a:r>
        </a:p>
      </dsp:txBody>
      <dsp:txXfrm>
        <a:off x="6034153" y="1891534"/>
        <a:ext cx="1635870" cy="1636029"/>
      </dsp:txXfrm>
    </dsp:sp>
    <dsp:sp modelId="{9209793B-3E16-4330-B0B8-2FF51FB4844F}">
      <dsp:nvSpPr>
        <dsp:cNvPr id="0" name=""/>
        <dsp:cNvSpPr/>
      </dsp:nvSpPr>
      <dsp:spPr>
        <a:xfrm rot="2700000">
          <a:off x="3092062" y="1485386"/>
          <a:ext cx="2447894" cy="24478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E9473-8C57-4025-9CC7-3F83C5550731}">
      <dsp:nvSpPr>
        <dsp:cNvPr id="0" name=""/>
        <dsp:cNvSpPr/>
      </dsp:nvSpPr>
      <dsp:spPr>
        <a:xfrm>
          <a:off x="3170581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b="1" kern="1200" baseline="0" dirty="0">
              <a:latin typeface="Arial Black" panose="020B0A04020102020204" pitchFamily="34" charset="0"/>
              <a:ea typeface="Gulim" panose="020B0600000101010101" pitchFamily="34" charset="-127"/>
            </a:rPr>
            <a:t>서브 딜러/</a:t>
          </a:r>
          <a:br>
            <a:rPr lang="en-US" altLang="ko-KR" sz="1800" b="1" kern="1200" baseline="0" dirty="0">
              <a:latin typeface="Arial Black" panose="020B0A04020102020204" pitchFamily="34" charset="0"/>
              <a:ea typeface="Gulim" panose="020B0600000101010101" pitchFamily="34" charset="-127"/>
            </a:rPr>
          </a:br>
          <a:r>
            <a:rPr lang="ko-KR" sz="1800" b="1" kern="1200" baseline="0" dirty="0">
              <a:latin typeface="Arial Black" panose="020B0A04020102020204" pitchFamily="34" charset="0"/>
              <a:ea typeface="Gulim" panose="020B0600000101010101" pitchFamily="34" charset="-127"/>
            </a:rPr>
            <a:t>에이전트</a:t>
          </a:r>
        </a:p>
      </dsp:txBody>
      <dsp:txXfrm>
        <a:off x="3498075" y="1891534"/>
        <a:ext cx="1635870" cy="1636029"/>
      </dsp:txXfrm>
    </dsp:sp>
    <dsp:sp modelId="{C1925AB5-21F4-4C40-86F6-05B409BFF3F7}">
      <dsp:nvSpPr>
        <dsp:cNvPr id="0" name=""/>
        <dsp:cNvSpPr/>
      </dsp:nvSpPr>
      <dsp:spPr>
        <a:xfrm rot="2700000">
          <a:off x="555984" y="1485386"/>
          <a:ext cx="2447894" cy="24478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8A53C-8665-4C78-98F1-1E8037EADE0B}">
      <dsp:nvSpPr>
        <dsp:cNvPr id="0" name=""/>
        <dsp:cNvSpPr/>
      </dsp:nvSpPr>
      <dsp:spPr>
        <a:xfrm>
          <a:off x="634503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baseline="0" dirty="0">
              <a:latin typeface="Arial Black" panose="020B0A04020102020204" pitchFamily="34" charset="0"/>
              <a:ea typeface="Gulim" panose="020B0600000101010101" pitchFamily="34" charset="-127"/>
            </a:rPr>
            <a:t>공개 입찰</a:t>
          </a:r>
        </a:p>
      </dsp:txBody>
      <dsp:txXfrm>
        <a:off x="961997" y="1891534"/>
        <a:ext cx="1635870" cy="1636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74EE8-EC60-4F26-A890-BC09C89AB1B5}" type="datetimeFigureOut">
              <a:rPr lang="en-US"/>
              <a:t>10/13/2022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4A527-29D0-40C4-999F-7CD622AEEF4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7353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18930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5488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c52300d74_0_1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5c52300d74_0_1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923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c68fe32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c68fe32b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5c68fe32b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634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71d99304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5c71d9930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67908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71d99304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5c71d9930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2548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71d99304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5c71d9930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3976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6e1681102_0_4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56e1681102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3024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6e1681102_0_4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56e1681102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4221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e1681102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56e1681102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745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e1681102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56e1681102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161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e1681102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56e1681102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336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80379cf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5c80379c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782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c4eda0206_2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5c4eda0206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1147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c4eda0206_2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5c4eda0206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4584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d5deefafb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5d5deefaf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31241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d5deefafb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5d5deefaf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042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c4eda0206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5c4eda020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7209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c4eda0206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5c4eda020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9731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6e1681102_0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56e1681102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615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6e1681102_0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56e1681102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9576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c52300d74_0_1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5c52300d74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2655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52300d74_0_1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5c52300d74_0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6837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c52300d74_0_1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5c52300d74_0_1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313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97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0185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326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396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80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80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2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886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480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9851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507987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479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0091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906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 rot="5400000">
            <a:off x="7133400" y="1956725"/>
            <a:ext cx="5812000" cy="2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1799300" y="-596075"/>
            <a:ext cx="5812000" cy="7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159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0" y="6567575"/>
            <a:ext cx="343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ko-KR" baseline="0" dirty="0">
                <a:solidFill>
                  <a:srgbClr val="34495E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 Light"/>
              </a:rPr>
              <a:t>뇌물수수방지, 부패방지 교육</a:t>
            </a:r>
            <a:endParaRPr sz="1400" b="0" i="0" u="none" strike="noStrike" cap="none" baseline="0" dirty="0">
              <a:solidFill>
                <a:srgbClr val="34495E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endParaRPr>
          </a:p>
        </p:txBody>
      </p:sp>
      <p:sp>
        <p:nvSpPr>
          <p:cNvPr id="16" name="Google Shape;16;p1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40158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5F69D7E-EE75-4699-B1DE-5EB79B91426A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7838" y="1620026"/>
            <a:ext cx="4168723" cy="3830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8" name="Google Shape;78;p11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79" name="Google Shape;79;p11"/>
          <p:cNvSpPr txBox="1"/>
          <p:nvPr/>
        </p:nvSpPr>
        <p:spPr>
          <a:xfrm>
            <a:off x="1279493" y="122609"/>
            <a:ext cx="9632922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2400"/>
            </a:pPr>
            <a:r>
              <a:rPr lang="ko-KR" sz="24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뇌물수수방지 및 </a:t>
            </a:r>
            <a:br>
              <a:rPr lang="en-US" altLang="ko-KR" sz="24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</a:br>
            <a:r>
              <a:rPr lang="ko-KR" sz="24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부패방지</a:t>
            </a:r>
            <a:r>
              <a:rPr lang="ko-KR" altLang="en-US" sz="24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 교육</a:t>
            </a:r>
            <a:endParaRPr lang="ko-KR" altLang="en-US" sz="2400" b="1" i="0" u="none" strike="noStrike" cap="none" dirty="0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sym typeface="Helvetica Neue"/>
              </a:rPr>
              <a:t>1</a:t>
            </a:fld>
            <a:endParaRPr>
              <a:latin typeface="Arial" panose="020B0604020202020204" pitchFamily="34" charset="0"/>
              <a:ea typeface="Gulim" panose="020B0600000101010101" pitchFamily="34" charset="-127"/>
              <a:sym typeface="Helvetica Neu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1C6240-0AD8-4E24-84C4-B4CA7F3FAA97}"/>
              </a:ext>
            </a:extLst>
          </p:cNvPr>
          <p:cNvGrpSpPr/>
          <p:nvPr/>
        </p:nvGrpSpPr>
        <p:grpSpPr>
          <a:xfrm>
            <a:off x="599440" y="953606"/>
            <a:ext cx="7429935" cy="1227975"/>
            <a:chOff x="599440" y="953606"/>
            <a:chExt cx="7429935" cy="1227975"/>
          </a:xfrm>
        </p:grpSpPr>
        <p:pic>
          <p:nvPicPr>
            <p:cNvPr id="19" name="Picture 18" descr="Links/orange_icons.jpg">
              <a:extLst>
                <a:ext uri="{FF2B5EF4-FFF2-40B4-BE49-F238E27FC236}">
                  <a16:creationId xmlns:a16="http://schemas.microsoft.com/office/drawing/2014/main" id="{27D51943-E8B2-4A3A-9C06-A108FAED8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599440" y="953606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2" name="Google Shape;82;p11"/>
            <p:cNvSpPr txBox="1"/>
            <p:nvPr/>
          </p:nvSpPr>
          <p:spPr>
            <a:xfrm>
              <a:off x="1336675" y="1058381"/>
              <a:ext cx="6692700" cy="11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400" b="1" i="0" u="none" strike="noStrike" cap="none" dirty="0">
                  <a:solidFill>
                    <a:srgbClr val="34495E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"/>
                </a:rPr>
                <a:t>설명</a:t>
              </a:r>
              <a:endParaRPr sz="1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Cambria"/>
              </a:endParaRPr>
            </a:p>
            <a:p>
              <a:pPr lvl="0">
                <a:spcBef>
                  <a:spcPts val="800"/>
                </a:spcBef>
              </a:pPr>
              <a:r>
                <a:rPr lang="ko-KR" sz="1200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"/>
                </a:rPr>
                <a:t>유통업자/에이전트는 뇌물수수방지 부패방지("ABAC") 법과 규정을 준수해야 합니다. 결과적으로 유통업자/에이전트는 모든 직원과 서브 딜러/에이전트가 ABAC 법률 및 규정을 계속 이행하기 위한 비즈니스 요건을 잘 이해할 수 있도록 교육을 제공해야 합니다. </a:t>
              </a:r>
              <a:r>
                <a:rPr lang="ko-KR" sz="1100" b="0" i="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"/>
                </a:rPr>
                <a:t> </a:t>
              </a:r>
              <a:endParaRPr sz="11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Cambri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ko-KR" sz="1100" b="0" i="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"/>
                </a:rPr>
                <a:t> </a:t>
              </a:r>
              <a:endParaRPr sz="11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Cambri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ko-KR" sz="1600" b="1" i="0" u="none" strike="noStrike" cap="none" dirty="0">
                  <a:solidFill>
                    <a:srgbClr val="34495E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"/>
                </a:rPr>
                <a:t> </a:t>
              </a:r>
              <a:endParaRPr sz="11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Cambri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ko-KR" sz="1600" b="1" i="0" u="none" strike="noStrike" cap="none" dirty="0">
                  <a:solidFill>
                    <a:srgbClr val="34495E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"/>
                </a:rPr>
                <a:t> </a:t>
              </a:r>
              <a:endParaRPr sz="11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Cambri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91C214-DE34-4406-87AF-85129545EF40}"/>
              </a:ext>
            </a:extLst>
          </p:cNvPr>
          <p:cNvGrpSpPr/>
          <p:nvPr/>
        </p:nvGrpSpPr>
        <p:grpSpPr>
          <a:xfrm>
            <a:off x="599440" y="3802179"/>
            <a:ext cx="6872835" cy="1844015"/>
            <a:chOff x="599440" y="3891525"/>
            <a:chExt cx="6872835" cy="1844015"/>
          </a:xfrm>
        </p:grpSpPr>
        <p:pic>
          <p:nvPicPr>
            <p:cNvPr id="23" name="Picture 22" descr="Links/orange_icons.jpg">
              <a:extLst>
                <a:ext uri="{FF2B5EF4-FFF2-40B4-BE49-F238E27FC236}">
                  <a16:creationId xmlns:a16="http://schemas.microsoft.com/office/drawing/2014/main" id="{E9ECA1CA-5D55-4752-AB53-747D79153A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599440" y="3891525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6" name="Google Shape;86;p11"/>
            <p:cNvSpPr txBox="1"/>
            <p:nvPr/>
          </p:nvSpPr>
          <p:spPr>
            <a:xfrm>
              <a:off x="1336675" y="3977249"/>
              <a:ext cx="6135600" cy="1758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400" b="1" i="0" u="none" strike="noStrike" cap="none" dirty="0">
                  <a:solidFill>
                    <a:srgbClr val="34495E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  <a:t>지침</a:t>
              </a:r>
              <a:endParaRPr sz="14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endParaRPr>
            </a:p>
            <a:p>
              <a:pPr marL="342900" indent="-342900">
                <a:lnSpc>
                  <a:spcPct val="115000"/>
                </a:lnSpc>
                <a:spcBef>
                  <a:spcPts val="800"/>
                </a:spcBef>
                <a:buSzPts val="1100"/>
                <a:buFont typeface="Helvetica"/>
                <a:buAutoNum type="arabicPeriod"/>
              </a:pPr>
              <a:r>
                <a:rPr lang="ko-KR" sz="1200" dirty="0"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</a:rPr>
                <a:t>ABAC 교육에서 강조 표시된 섹션을 사용자 지정합니다.</a:t>
              </a:r>
              <a:endParaRPr sz="1200" dirty="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endParaRPr>
            </a:p>
            <a:p>
              <a:pPr marL="342900" marR="0" lvl="0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"/>
                <a:buAutoNum type="arabicPeriod"/>
              </a:pPr>
              <a:r>
                <a:rPr lang="ko-KR" sz="120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  <a:t>임직원을 대상으로 정기적인 교육을 제공하고</a:t>
              </a:r>
              <a:r>
                <a:rPr lang="ko-KR" sz="1200" dirty="0"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  <a:t> 신입 직원은 온보딩 </a:t>
              </a:r>
              <a:br>
                <a:rPr lang="en-US" altLang="ko-KR" sz="1200" dirty="0"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</a:br>
              <a:r>
                <a:rPr lang="ko-KR" sz="1200" dirty="0"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  <a:t>과정 중에 교육합니다</a:t>
              </a:r>
              <a:r>
                <a:rPr lang="ko-KR" sz="120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  <a:t>.</a:t>
              </a:r>
              <a:endParaRPr sz="1200" dirty="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endParaRPr>
            </a:p>
            <a:p>
              <a:pPr marL="342900" marR="0" lvl="0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"/>
                <a:buAutoNum type="arabicPeriod"/>
              </a:pPr>
              <a:r>
                <a:rPr lang="ko-KR" sz="120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  <a:t>출석 서명 시트를 이용하여 각 교육 세션의 참석자를 기록합니다.</a:t>
              </a:r>
              <a:endParaRPr sz="1200" dirty="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endParaRPr>
            </a:p>
            <a:p>
              <a:pPr marL="342900" marR="0" lvl="0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"/>
                <a:buAutoNum type="arabicPeriod"/>
              </a:pPr>
              <a:r>
                <a:rPr lang="ko-KR" sz="120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  <a:t>직원이 필요할 때 교육 자료를 확인할 수 있도록 합니다.</a:t>
              </a:r>
              <a:endParaRPr sz="1200" i="0" u="none" strike="noStrike" cap="none" dirty="0">
                <a:solidFill>
                  <a:srgbClr val="2E74B5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36D9B4C-0B97-478E-95F0-EC984C55E8A5}"/>
              </a:ext>
            </a:extLst>
          </p:cNvPr>
          <p:cNvGrpSpPr/>
          <p:nvPr/>
        </p:nvGrpSpPr>
        <p:grpSpPr>
          <a:xfrm>
            <a:off x="623359" y="2270856"/>
            <a:ext cx="7400016" cy="1442048"/>
            <a:chOff x="623359" y="2395638"/>
            <a:chExt cx="7400016" cy="144204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DC51E15-7379-4FF1-B245-AB7AA0541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3359" y="2395638"/>
              <a:ext cx="656705" cy="620379"/>
            </a:xfrm>
            <a:prstGeom prst="rect">
              <a:avLst/>
            </a:prstGeom>
          </p:spPr>
        </p:pic>
        <p:sp>
          <p:nvSpPr>
            <p:cNvPr id="89" name="Google Shape;89;p11"/>
            <p:cNvSpPr txBox="1"/>
            <p:nvPr/>
          </p:nvSpPr>
          <p:spPr>
            <a:xfrm>
              <a:off x="1336675" y="2470317"/>
              <a:ext cx="6686700" cy="1367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400" b="1" i="0" u="none" strike="noStrike" cap="none" dirty="0">
                  <a:solidFill>
                    <a:srgbClr val="34495E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"/>
                </a:rPr>
                <a:t>기대 가능한 편익</a:t>
              </a:r>
              <a:endParaRPr sz="14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Cambri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ko-KR" sz="1200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"/>
                </a:rPr>
                <a:t>모든 직원과 서브 딜러/에이전트가 글로벌 및 현지 ABAC 법률 및 규정과 관련된 요건을 잘 이해하고 있으면 비즈니스 파트너에게 요구되는 기대치를 귀사가 제대로 이행할 수 있습니다. 정기적인 교육을 실시하여 신입 직원을 교육하고 기존 직원과</a:t>
              </a:r>
              <a:r>
                <a:rPr lang="ko-KR" sz="1200" dirty="0"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"/>
                </a:rPr>
                <a:t> 서브 딜러/에이전트에게 </a:t>
              </a:r>
              <a:r>
                <a:rPr lang="ko-KR" sz="1200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"/>
                </a:rPr>
                <a:t>주요 비즈니스 관행을 상기시키십시오.</a:t>
              </a:r>
              <a:endParaRPr dirty="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F86FAB6-BAAA-4714-8918-B99E8D758845}"/>
              </a:ext>
            </a:extLst>
          </p:cNvPr>
          <p:cNvGrpSpPr/>
          <p:nvPr/>
        </p:nvGrpSpPr>
        <p:grpSpPr>
          <a:xfrm>
            <a:off x="599440" y="5735469"/>
            <a:ext cx="6868936" cy="866626"/>
            <a:chOff x="599439" y="5489575"/>
            <a:chExt cx="6868936" cy="866626"/>
          </a:xfrm>
        </p:grpSpPr>
        <p:pic>
          <p:nvPicPr>
            <p:cNvPr id="25" name="Picture 24" descr="Links/orange_icons.jpg">
              <a:extLst>
                <a:ext uri="{FF2B5EF4-FFF2-40B4-BE49-F238E27FC236}">
                  <a16:creationId xmlns:a16="http://schemas.microsoft.com/office/drawing/2014/main" id="{EF257475-F078-4380-9033-0A15F0517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599439" y="5489575"/>
              <a:ext cx="737235" cy="81279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2" name="Google Shape;92;p11"/>
            <p:cNvSpPr txBox="1"/>
            <p:nvPr/>
          </p:nvSpPr>
          <p:spPr>
            <a:xfrm>
              <a:off x="1336675" y="5575301"/>
              <a:ext cx="61317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400" b="1" i="0" u="none" strike="noStrike" cap="none">
                  <a:solidFill>
                    <a:srgbClr val="34495E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"/>
                </a:rPr>
                <a:t>고려해야 할 기타 문서</a:t>
              </a:r>
              <a:endParaRPr sz="1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Cambria"/>
              </a:endParaRPr>
            </a:p>
            <a:p>
              <a:pPr marL="171450" lvl="0" indent="-171450">
                <a:lnSpc>
                  <a:spcPct val="115000"/>
                </a:lnSpc>
                <a:buSzPct val="150000"/>
                <a:buFont typeface="Wingdings" panose="05000000000000000000" pitchFamily="2" charset="2"/>
                <a:buChar char="ü"/>
              </a:pPr>
              <a:r>
                <a:rPr lang="ko-KR" sz="1200">
                  <a:latin typeface="Arial" panose="020B0604020202020204" pitchFamily="34" charset="0"/>
                  <a:ea typeface="Gulim" panose="020B0600000101010101" pitchFamily="34" charset="-127"/>
                  <a:cs typeface="Times New Roman" panose="02020603050405020304" pitchFamily="18" charset="0"/>
                  <a:sym typeface="Helvetica Neue"/>
                </a:rPr>
                <a:t>출석 서명 시트</a:t>
              </a:r>
              <a:endParaRPr sz="1200">
                <a:latin typeface="Arial" panose="020B0604020202020204" pitchFamily="34" charset="0"/>
                <a:ea typeface="Gulim" panose="020B0600000101010101" pitchFamily="34" charset="-127"/>
                <a:cs typeface="Times New Roman" panose="02020603050405020304" pitchFamily="18" charset="0"/>
                <a:sym typeface="Calibri"/>
              </a:endParaRPr>
            </a:p>
            <a:p>
              <a:pPr marL="171450" indent="-171450">
                <a:lnSpc>
                  <a:spcPct val="115000"/>
                </a:lnSpc>
                <a:buSzPct val="150000"/>
                <a:buFont typeface="Wingdings" panose="05000000000000000000" pitchFamily="2" charset="2"/>
                <a:buChar char="ü"/>
              </a:pPr>
              <a:r>
                <a:rPr lang="ko-KR" sz="1200">
                  <a:latin typeface="Arial" panose="020B0604020202020204" pitchFamily="34" charset="0"/>
                  <a:ea typeface="Gulim" panose="020B0600000101010101" pitchFamily="34" charset="-127"/>
                  <a:cs typeface="Times New Roman" panose="02020603050405020304" pitchFamily="18" charset="0"/>
                  <a:sym typeface="Helvetica Neue"/>
                </a:rPr>
                <a:t>장부와 기록 지침</a:t>
              </a:r>
              <a:endParaRPr sz="1200">
                <a:latin typeface="Arial" panose="020B0604020202020204" pitchFamily="34" charset="0"/>
                <a:ea typeface="Gulim" panose="020B0600000101010101" pitchFamily="34" charset="-127"/>
                <a:cs typeface="Times New Roman" panose="02020603050405020304" pitchFamily="18" charset="0"/>
                <a:sym typeface="Calibri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 b="1" i="0" u="none" strike="noStrike" cap="none">
                  <a:solidFill>
                    <a:srgbClr val="34495E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"/>
                </a:rPr>
                <a:t> </a:t>
              </a:r>
              <a:endPara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Cambria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0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흔한 뇌물공여 및 부패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0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위험 신호</a:t>
            </a:r>
            <a:endParaRPr sz="2000" b="1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sym typeface="Helvetica Neue"/>
              </a:rPr>
              <a:t>10</a:t>
            </a:fld>
            <a:endParaRPr dirty="0">
              <a:latin typeface="Arial" panose="020B0604020202020204" pitchFamily="34" charset="0"/>
              <a:ea typeface="Gulim" panose="020B0600000101010101" pitchFamily="34" charset="-127"/>
              <a:sym typeface="Helvetica Neue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272823" y="1966289"/>
            <a:ext cx="7965403" cy="27606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117475" lv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ko-KR" sz="24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흔한 위험 신호</a:t>
            </a:r>
          </a:p>
          <a:p>
            <a:pPr marL="117475" lv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Cambri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사업 목적 </a:t>
            </a: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또는</a:t>
            </a: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</a:t>
            </a: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제공되는 서비스 유형에</a:t>
            </a: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대한</a:t>
            </a: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</a:t>
            </a: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설명이 모호하거나 없음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제공된 서비스가 계약과 일치하지 않음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내역이 없는 인보이스</a:t>
            </a: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, 상품/서비스에 대한 모호한 설명 또는 비정상적인 지급 내역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증빙서류 없음</a:t>
            </a: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(예: 인보이스 또는 영수증 누락)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비정상적인 지급 방법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과도하거나</a:t>
            </a: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호화로운 식사, 향응, 선물, 호텔 또는 여행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여러 명목으로</a:t>
            </a: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분할 지급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제공되는 서비스에 비추어 </a:t>
            </a: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불합리한 보상</a:t>
            </a: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요청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혼인, 혈연 등</a:t>
            </a: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제3자와 공무원 간</a:t>
            </a: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직접적 또는 간접적 특수</a:t>
            </a: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관계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15457392-C581-4487-8DFB-C1E634578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875" r="91125">
                        <a14:foregroundMark x1="10708" y1="78000" x2="9875" y2="85167"/>
                        <a14:foregroundMark x1="90000" y1="77000" x2="91125" y2="84375"/>
                        <a14:foregroundMark x1="91125" y1="84375" x2="89583" y2="85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7245" y="2210663"/>
            <a:ext cx="2961945" cy="2961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9506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EC2A38E-0212-47CF-843D-FB60806C36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6698842"/>
              </p:ext>
            </p:extLst>
          </p:nvPr>
        </p:nvGraphicFramePr>
        <p:xfrm>
          <a:off x="2031954" y="16483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6" name="Google Shape;156;p17"/>
          <p:cNvSpPr txBox="1">
            <a:spLocks noGrp="1"/>
          </p:cNvSpPr>
          <p:nvPr>
            <p:ph type="body" idx="1"/>
          </p:nvPr>
        </p:nvSpPr>
        <p:spPr>
          <a:xfrm>
            <a:off x="838200" y="1302783"/>
            <a:ext cx="10515600" cy="69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b="1" dirty="0">
              <a:latin typeface="Arial" panose="020B0604020202020204" pitchFamily="34" charset="0"/>
              <a:ea typeface="Gulim" panose="020B0600000101010101" pitchFamily="34" charset="-127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2000" i="1" dirty="0">
                <a:latin typeface="Arial" panose="020B0604020202020204" pitchFamily="34" charset="0"/>
                <a:ea typeface="Gulim" panose="020B0600000101010101" pitchFamily="34" charset="-127"/>
              </a:rPr>
              <a:t>다음 슬라이드에서는 다음과 같은 고위험 비즈니스 과정과 관련된 주요 관행을 다룹니다. </a:t>
            </a:r>
            <a:endParaRPr sz="2000" i="1" dirty="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57" name="Google Shape;1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sym typeface="Helvetica Neue"/>
              </a:rPr>
              <a:t>11</a:t>
            </a:fld>
            <a:endParaRPr>
              <a:latin typeface="Arial" panose="020B0604020202020204" pitchFamily="34" charset="0"/>
              <a:ea typeface="Gulim" panose="020B0600000101010101" pitchFamily="34" charset="-127"/>
              <a:sym typeface="Helvetica Neue"/>
            </a:endParaRPr>
          </a:p>
        </p:txBody>
      </p:sp>
      <p:sp>
        <p:nvSpPr>
          <p:cNvPr id="5" name="Google Shape;146;p16">
            <a:extLst>
              <a:ext uri="{FF2B5EF4-FFF2-40B4-BE49-F238E27FC236}">
                <a16:creationId xmlns:a16="http://schemas.microsoft.com/office/drawing/2014/main" id="{64D6AE32-885A-4C84-AE22-7D4D26598768}"/>
              </a:ext>
            </a:extLst>
          </p:cNvPr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0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올바른 방식으로 비즈니스 수행</a:t>
            </a:r>
            <a:endParaRPr sz="2000" b="1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4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공개 입찰</a:t>
            </a:r>
            <a:endParaRPr sz="2400" b="1" i="0" u="none" strike="noStrike" cap="none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sym typeface="Helvetica Neue"/>
              </a:rPr>
              <a:t>12</a:t>
            </a:fld>
            <a:endParaRPr>
              <a:latin typeface="Arial" panose="020B0604020202020204" pitchFamily="34" charset="0"/>
              <a:ea typeface="Gulim" panose="020B0600000101010101" pitchFamily="34" charset="-127"/>
              <a:sym typeface="Helvetica Neue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5190836" y="3134914"/>
            <a:ext cx="6162964" cy="7872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당사의 비즈니스는 </a:t>
            </a:r>
            <a:r>
              <a:rPr lang="ko-KR" sz="18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당사가 제품을 유통하고 서비스를 HCP에게 제공하는 해당 제조업체의 연장선</a:t>
            </a:r>
            <a:r>
              <a:rPr lang="ko-KR" sz="1800" b="1" dirty="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에 </a:t>
            </a:r>
            <a:r>
              <a:rPr lang="ko-KR" sz="1800" dirty="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해당합니다. 따라서 우리는 비즈니스를</a:t>
            </a:r>
            <a:r>
              <a:rPr lang="ko-KR" sz="18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</a:t>
            </a:r>
            <a:r>
              <a:rPr lang="ko-KR" sz="18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합법적이고 윤리적이며 명예롭게</a:t>
            </a:r>
            <a:r>
              <a:rPr lang="ko-KR" sz="18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수행해야 각자의 성공도 보장될 수 있습니다. 합법적인 비즈니스 수행의 일례를 들자면 </a:t>
            </a:r>
            <a:r>
              <a:rPr lang="ko-KR" sz="18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가격 또는 기타 기밀 정보를</a:t>
            </a:r>
            <a:r>
              <a:rPr lang="ko-KR" sz="18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</a:t>
            </a:r>
            <a:r>
              <a:rPr lang="ko-KR" sz="18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경쟁자와 공유하거나 반경쟁 행위</a:t>
            </a:r>
            <a:r>
              <a:rPr lang="ko-KR" sz="18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에 참여하지 않는 것입니다.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r>
              <a:rPr lang="ko-KR" sz="18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위의 내용 외에도 우리 사업체의 직원들은 </a:t>
            </a:r>
            <a:r>
              <a:rPr lang="ko-KR" sz="18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입찰 결정에 부적절하게 영향을 미치거나 부적절하게 영향을 미치려고 시도하면 안 됩니다</a:t>
            </a:r>
            <a:r>
              <a:rPr lang="ko-KR" sz="18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. 의사 결정권자에게 </a:t>
            </a:r>
            <a:r>
              <a:rPr lang="ko-KR" sz="18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무언가를 주거나 제안하여 </a:t>
            </a:r>
            <a:r>
              <a:rPr lang="ko-KR" sz="18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i) </a:t>
            </a:r>
            <a:r>
              <a:rPr lang="ko-KR" sz="18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어떤 결정을 내리도록 하거나</a:t>
            </a:r>
            <a:r>
              <a:rPr lang="ko-KR" sz="18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, ii) 입찰을 설계하여 </a:t>
            </a:r>
            <a:r>
              <a:rPr lang="ko-KR" sz="18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한 제조업체에 분명한 이점이 있도록 하거나</a:t>
            </a:r>
            <a:r>
              <a:rPr lang="ko-KR" sz="18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, 또는 iii) 의사 결정 과정에서 </a:t>
            </a:r>
            <a:r>
              <a:rPr lang="ko-KR" sz="18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내부 정보를 제공하는 </a:t>
            </a:r>
            <a:br>
              <a:rPr lang="en-US" altLang="ko-KR" sz="18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</a:br>
            <a:r>
              <a:rPr lang="ko-KR" sz="18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것은</a:t>
            </a:r>
            <a:r>
              <a:rPr lang="ko-KR" sz="18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불법입니다.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270247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서브 딜러/에이전트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7571210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HCP 상호작용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5" name="Picture 4" descr="A picture containing person, indoor, man, wall&#10;&#10;Description automatically generated">
            <a:extLst>
              <a:ext uri="{FF2B5EF4-FFF2-40B4-BE49-F238E27FC236}">
                <a16:creationId xmlns:a16="http://schemas.microsoft.com/office/drawing/2014/main" id="{B6EED647-C598-4980-8729-2537835B6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60579"/>
            <a:ext cx="3962399" cy="2644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7" name="Google Shape;167;p18"/>
          <p:cNvSpPr/>
          <p:nvPr/>
        </p:nvSpPr>
        <p:spPr>
          <a:xfrm>
            <a:off x="968402" y="5637372"/>
            <a:ext cx="3783600" cy="931765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공개 입찰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4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공개 입찰</a:t>
            </a:r>
            <a:endParaRPr sz="2400" b="1" i="0" u="none" strike="noStrike" cap="none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738909" y="1817618"/>
            <a:ext cx="6910588" cy="2193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경쟁자와 하면 안 되는 행위: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ko-KR" sz="2000" b="1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가격 결정 </a:t>
            </a:r>
            <a:r>
              <a:rPr lang="ko-KR" sz="2000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또는 기타 상업적 정보에 대한</a:t>
            </a:r>
            <a:r>
              <a:rPr lang="ko-KR" sz="2000" b="1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</a:t>
            </a:r>
            <a:r>
              <a:rPr lang="ko-KR" sz="2000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담합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입찰에 대한 담합 또는 정보 교환:</a:t>
            </a:r>
            <a:endParaRPr sz="2000" dirty="0">
              <a:solidFill>
                <a:schemeClr val="dk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ko-KR" sz="2000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입찰 </a:t>
            </a:r>
            <a:r>
              <a:rPr lang="ko-KR" sz="2000" b="1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참여 시: </a:t>
            </a:r>
            <a:r>
              <a:rPr lang="ko-KR" sz="2000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입찰(불참) 결정</a:t>
            </a:r>
            <a:endParaRPr sz="2000" dirty="0">
              <a:solidFill>
                <a:schemeClr val="dk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ko-KR" sz="2000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입찰/제안 내용</a:t>
            </a:r>
            <a:endParaRPr sz="2000" dirty="0">
              <a:solidFill>
                <a:schemeClr val="dk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ko-KR" sz="2000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어떤 회사가 </a:t>
            </a:r>
            <a:r>
              <a:rPr lang="ko-KR" sz="2000" b="1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입찰하지 않을 것</a:t>
            </a:r>
            <a:r>
              <a:rPr lang="ko-KR" sz="2000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이라는 담합</a:t>
            </a:r>
            <a:endParaRPr sz="2000" dirty="0">
              <a:solidFill>
                <a:schemeClr val="dk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ko-KR" sz="2000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어떤 경쟁업체가 이길 수 있게 매우 높은 </a:t>
            </a:r>
            <a:br>
              <a:rPr lang="en-US" altLang="ko-KR" sz="2000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</a:br>
            <a:r>
              <a:rPr lang="ko-KR" sz="2000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가격에 입찰하기로 담합</a:t>
            </a:r>
            <a:endParaRPr sz="2000" dirty="0">
              <a:solidFill>
                <a:schemeClr val="dk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sym typeface="Helvetica Neue"/>
              </a:rPr>
              <a:t>13</a:t>
            </a:fld>
            <a:endParaRPr>
              <a:latin typeface="Arial" panose="020B0604020202020204" pitchFamily="34" charset="0"/>
              <a:ea typeface="Gulim" panose="020B0600000101010101" pitchFamily="34" charset="-127"/>
              <a:sym typeface="Helvetica Neue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270247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서브 딜러/에이전트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7571210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HCP 상호작용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1" name="Google Shape;167;p18">
            <a:extLst>
              <a:ext uri="{FF2B5EF4-FFF2-40B4-BE49-F238E27FC236}">
                <a16:creationId xmlns:a16="http://schemas.microsoft.com/office/drawing/2014/main" id="{C9C5EDC0-22D0-4A2E-83F0-08428F40C558}"/>
              </a:ext>
            </a:extLst>
          </p:cNvPr>
          <p:cNvSpPr/>
          <p:nvPr/>
        </p:nvSpPr>
        <p:spPr>
          <a:xfrm>
            <a:off x="969284" y="5628136"/>
            <a:ext cx="3783600" cy="941001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 dirty="0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공개 입찰</a:t>
            </a:r>
            <a:endParaRPr sz="1200" b="1" dirty="0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9" name="Picture 8" descr="A close up of a traffic light sitting on the side of a speaker&#10;&#10;Description automatically generated">
            <a:extLst>
              <a:ext uri="{FF2B5EF4-FFF2-40B4-BE49-F238E27FC236}">
                <a16:creationId xmlns:a16="http://schemas.microsoft.com/office/drawing/2014/main" id="{A5D5C490-D4E4-40DF-B5C0-4910FBE74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9" b="94985" l="4527" r="89712">
                        <a14:foregroundMark x1="4801" y1="7447" x2="12071" y2="7447"/>
                        <a14:foregroundMark x1="12071" y1="7447" x2="26337" y2="6079"/>
                        <a14:foregroundMark x1="26337" y1="6079" x2="30590" y2="6991"/>
                        <a14:foregroundMark x1="19067" y1="5775" x2="19067" y2="94985"/>
                        <a14:foregroundMark x1="5761" y1="6535" x2="7270" y2="94529"/>
                        <a14:foregroundMark x1="4527" y1="7751" x2="4801" y2="28723"/>
                        <a14:foregroundMark x1="13306" y1="5319" x2="20165" y2="4559"/>
                        <a14:foregroundMark x1="20165" y1="4559" x2="20713" y2="47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0186" y="1511155"/>
            <a:ext cx="3471863" cy="3133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9187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4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공개 입찰</a:t>
            </a:r>
            <a:endParaRPr sz="2400" b="1" i="0" u="none" strike="noStrike" cap="none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sym typeface="Helvetica Neue"/>
              </a:rPr>
              <a:t>14</a:t>
            </a:fld>
            <a:endParaRPr>
              <a:latin typeface="Arial" panose="020B0604020202020204" pitchFamily="34" charset="0"/>
              <a:ea typeface="Gulim" panose="020B0600000101010101" pitchFamily="34" charset="-127"/>
              <a:sym typeface="Helvetica Neue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750829" y="1909873"/>
            <a:ext cx="7714745" cy="2193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비즈니스 파트너와 하면 안 되는 행위: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조달 규칙을 피하기 위해 하나의 계약을 여러 계약으로 </a:t>
            </a:r>
            <a:r>
              <a:rPr lang="ko-KR" sz="2000" b="1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분할하기</a:t>
            </a:r>
            <a:r>
              <a:rPr lang="ko-KR" sz="2000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위해 고객과 담합하거나 공모함</a:t>
            </a:r>
            <a:endParaRPr sz="2000" dirty="0">
              <a:solidFill>
                <a:schemeClr val="dk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입찰 또는 판매 평가 과정에서 의사 결정자에게 영향을 미치기 위해 </a:t>
            </a:r>
            <a:r>
              <a:rPr lang="ko-KR" sz="2000" b="1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공짜 상품 </a:t>
            </a:r>
            <a:r>
              <a:rPr lang="ko-KR" sz="2000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또는 서비스를 제공하겠다는 제안</a:t>
            </a:r>
            <a:endParaRPr sz="2000" dirty="0">
              <a:solidFill>
                <a:schemeClr val="dk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입찰 또는 기타 판매 평가 과정에서 의사 결정자에게 </a:t>
            </a:r>
            <a:r>
              <a:rPr lang="ko-KR" sz="2000" b="1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영향을 미치기 위해</a:t>
            </a:r>
            <a:r>
              <a:rPr lang="ko-KR" sz="2000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</a:t>
            </a:r>
            <a:r>
              <a:rPr lang="ko-KR" altLang="en-US" sz="2000" b="1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교육 및 훈련</a:t>
            </a:r>
            <a:r>
              <a:rPr lang="en-US" altLang="ko-KR" sz="2000" b="1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, </a:t>
            </a:r>
            <a:r>
              <a:rPr lang="ko-KR" altLang="en-US" sz="2000" b="1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컨설팅 등을 오용하는 행위</a:t>
            </a:r>
          </a:p>
        </p:txBody>
      </p:sp>
      <p:sp>
        <p:nvSpPr>
          <p:cNvPr id="168" name="Google Shape;168;p18"/>
          <p:cNvSpPr/>
          <p:nvPr/>
        </p:nvSpPr>
        <p:spPr>
          <a:xfrm>
            <a:off x="4270247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서브 딜러/에이전트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7571210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HCP 상호작용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1" name="Google Shape;167;p18">
            <a:extLst>
              <a:ext uri="{FF2B5EF4-FFF2-40B4-BE49-F238E27FC236}">
                <a16:creationId xmlns:a16="http://schemas.microsoft.com/office/drawing/2014/main" id="{C9C5EDC0-22D0-4A2E-83F0-08428F40C558}"/>
              </a:ext>
            </a:extLst>
          </p:cNvPr>
          <p:cNvSpPr/>
          <p:nvPr/>
        </p:nvSpPr>
        <p:spPr>
          <a:xfrm>
            <a:off x="969284" y="5628136"/>
            <a:ext cx="3783600" cy="941001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공개 입찰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75EBAA-A7AE-4C8C-A451-51CB86DEC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378" y="1506342"/>
            <a:ext cx="3468925" cy="3133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19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4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서브 딜러/에이전트</a:t>
            </a:r>
            <a:endParaRPr sz="2400" b="1" i="0" u="none" strike="noStrike" cap="none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7" name="Google Shape;1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sym typeface="Helvetica Neue"/>
              </a:rPr>
              <a:t>15</a:t>
            </a:fld>
            <a:endParaRPr>
              <a:latin typeface="Arial" panose="020B0604020202020204" pitchFamily="34" charset="0"/>
              <a:ea typeface="Gulim" panose="020B0600000101010101" pitchFamily="34" charset="-127"/>
              <a:sym typeface="Helvetica Neue"/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9714" y="1794565"/>
            <a:ext cx="4721772" cy="3093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0" name="Google Shape;180;p19"/>
          <p:cNvSpPr/>
          <p:nvPr/>
        </p:nvSpPr>
        <p:spPr>
          <a:xfrm>
            <a:off x="607146" y="2771901"/>
            <a:ext cx="5142013" cy="1006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서브 딜러/에이전트는 </a:t>
            </a: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당사가 제품을 판매하는 최종 고객 또는 최종 사용자가 아닌 제3자입니다</a:t>
            </a: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. 서브 딜러/에이전트는 </a:t>
            </a: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당사 비즈니스의 연장선이자 제조업체의 연장선으로 간주됩니다.</a:t>
            </a: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따라서, </a:t>
            </a: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여러분의 비즈니스에 적용되는 모든 관련 법률 </a:t>
            </a:r>
            <a:br>
              <a:rPr lang="en-US" alt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</a:b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및 규정은 </a:t>
            </a: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당사의 </a:t>
            </a: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모든 서브 딜러/에이전트에게도 적용됩니다.</a:t>
            </a:r>
            <a:endParaRPr sz="2000" b="1" dirty="0"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839098" y="5721011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공개 입찰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7571210" y="5721011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HCP 상호작용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3991897" y="5721010"/>
            <a:ext cx="4061950" cy="861689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서브 딜러/에이전트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471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4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서브 딜러/에이전트</a:t>
            </a:r>
            <a:endParaRPr sz="2400" b="1" i="0" u="none" strike="noStrike" cap="none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7" name="Google Shape;1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16</a:t>
            </a:fld>
            <a:endParaRPr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733943" y="3529187"/>
            <a:ext cx="7177919" cy="58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sz="18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제조업체는 귀하가 참여에 대한 서면 동의를 제공하기 전에 </a:t>
            </a:r>
            <a:br>
              <a:rPr lang="en-US" altLang="ko-KR" sz="18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</a:br>
            <a:r>
              <a:rPr lang="ko-KR" sz="18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서브 딜러/에이전트에 대한 </a:t>
            </a:r>
            <a:r>
              <a:rPr lang="ko-KR" sz="18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실사, 신원조회를 </a:t>
            </a:r>
            <a:r>
              <a:rPr lang="ko-KR" sz="18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할 수 있습니다.</a:t>
            </a:r>
            <a:endParaRPr sz="1800" dirty="0"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2837" y="1347410"/>
            <a:ext cx="3237359" cy="219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1" name="Google Shape;181;p19"/>
          <p:cNvSpPr/>
          <p:nvPr/>
        </p:nvSpPr>
        <p:spPr>
          <a:xfrm>
            <a:off x="715349" y="1154022"/>
            <a:ext cx="6634357" cy="58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sz="18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제조업체는 서브 딜러/에이전트를 지정하거나 고용하기 전에 </a:t>
            </a:r>
            <a:r>
              <a:rPr lang="ko-KR" sz="18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사전 서면 동의를 </a:t>
            </a:r>
            <a:r>
              <a:rPr lang="ko-KR" sz="18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요구할 수 있습니다.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733943" y="2362485"/>
            <a:ext cx="7319904" cy="58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sz="180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서브 딜러/에이전트는 윤리적 비즈니스 관행에 관한 </a:t>
            </a:r>
            <a:r>
              <a:rPr lang="ko-KR" sz="1800" b="1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정기적인 교육을 받고 </a:t>
            </a:r>
            <a:r>
              <a:rPr lang="ko-KR" sz="180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그렇게 했음을 보증하는 </a:t>
            </a:r>
            <a:r>
              <a:rPr lang="ko-KR" sz="1800" b="1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인증을 완료해야 </a:t>
            </a:r>
            <a:r>
              <a:rPr lang="ko-KR" sz="180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합니다.</a:t>
            </a:r>
            <a:endParaRPr sz="180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860FE4-7563-4452-822E-3BB8AC7B275D}"/>
              </a:ext>
            </a:extLst>
          </p:cNvPr>
          <p:cNvSpPr/>
          <p:nvPr/>
        </p:nvSpPr>
        <p:spPr>
          <a:xfrm>
            <a:off x="876518" y="4389638"/>
            <a:ext cx="10240290" cy="138053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973394" y="4558241"/>
            <a:ext cx="10123750" cy="9348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중요 메모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당사는 </a:t>
            </a:r>
            <a:r>
              <a:rPr lang="ko-KR" sz="18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서브 딜러/에이전트가 </a:t>
            </a:r>
            <a:r>
              <a:rPr lang="ko-KR" sz="18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제품을 재판매하는 가격 및 판매와 관련된 마진을 </a:t>
            </a:r>
            <a:r>
              <a:rPr lang="ko-KR" sz="18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투명하게 공개해야 </a:t>
            </a:r>
            <a:r>
              <a:rPr lang="ko-KR" sz="18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합니다. 그렇게 함으로써 당사는 서브 딜러/에이전트가 반경쟁적이거나 부패한 행동에 가담하지 않도록 할 수 있습니다.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4" name="Google Shape;182;p19">
            <a:extLst>
              <a:ext uri="{FF2B5EF4-FFF2-40B4-BE49-F238E27FC236}">
                <a16:creationId xmlns:a16="http://schemas.microsoft.com/office/drawing/2014/main" id="{3470F491-46B4-407F-ACC6-E660BCA0F419}"/>
              </a:ext>
            </a:extLst>
          </p:cNvPr>
          <p:cNvSpPr/>
          <p:nvPr/>
        </p:nvSpPr>
        <p:spPr>
          <a:xfrm>
            <a:off x="838088" y="5740679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공개 입찰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5" name="Google Shape;184;p19">
            <a:extLst>
              <a:ext uri="{FF2B5EF4-FFF2-40B4-BE49-F238E27FC236}">
                <a16:creationId xmlns:a16="http://schemas.microsoft.com/office/drawing/2014/main" id="{10105BD7-8378-435C-827A-DBD3A0730728}"/>
              </a:ext>
            </a:extLst>
          </p:cNvPr>
          <p:cNvSpPr/>
          <p:nvPr/>
        </p:nvSpPr>
        <p:spPr>
          <a:xfrm>
            <a:off x="7570200" y="5740679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HCP 상호작용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" name="Google Shape;183;p19">
            <a:extLst>
              <a:ext uri="{FF2B5EF4-FFF2-40B4-BE49-F238E27FC236}">
                <a16:creationId xmlns:a16="http://schemas.microsoft.com/office/drawing/2014/main" id="{7EF6BB0C-8492-40AE-B01B-FDC8F579056F}"/>
              </a:ext>
            </a:extLst>
          </p:cNvPr>
          <p:cNvSpPr/>
          <p:nvPr/>
        </p:nvSpPr>
        <p:spPr>
          <a:xfrm>
            <a:off x="3990887" y="5740678"/>
            <a:ext cx="4061950" cy="861689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서브 딜러/에이전트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122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4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HCP 상호작용</a:t>
            </a:r>
            <a:endParaRPr sz="2400" b="1" i="0" u="none" strike="noStrike" cap="none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sym typeface="Helvetica Neue"/>
              </a:rPr>
              <a:t>17</a:t>
            </a:fld>
            <a:endParaRPr>
              <a:latin typeface="Arial" panose="020B0604020202020204" pitchFamily="34" charset="0"/>
              <a:ea typeface="Gulim" panose="020B0600000101010101" pitchFamily="34" charset="-127"/>
              <a:sym typeface="Helvetica Neue"/>
            </a:endParaRPr>
          </a:p>
        </p:txBody>
      </p:sp>
      <p:pic>
        <p:nvPicPr>
          <p:cNvPr id="195" name="Google Shape;1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5768" y="1862972"/>
            <a:ext cx="4397066" cy="293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7" name="Google Shape;197;p20"/>
          <p:cNvSpPr/>
          <p:nvPr/>
        </p:nvSpPr>
        <p:spPr>
          <a:xfrm>
            <a:off x="839098" y="3010087"/>
            <a:ext cx="5856670" cy="8004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HCP </a:t>
            </a: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및 공무원</a:t>
            </a: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과의 상호작용이</a:t>
            </a: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</a:t>
            </a: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해당 </a:t>
            </a: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법률과 규정을 이행</a:t>
            </a: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하고 있는지 확인해야 합니다. HCP와의 모든 상호작용은 </a:t>
            </a: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제품이나 서비스의 구매, 임대 </a:t>
            </a: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또는 </a:t>
            </a: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사용을 권장하도록 불법적으로 유인하거나 장려할 의도가 없는</a:t>
            </a: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</a:t>
            </a: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합법적인 목적/필요성</a:t>
            </a: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을 지니고 있어야 합니다.</a:t>
            </a:r>
            <a:endParaRPr sz="2000" b="1" dirty="0"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공개 입찰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서브 딜러/에이전트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HCP 상호작용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4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HCP 정의</a:t>
            </a:r>
            <a:endParaRPr sz="2400" b="1" i="0" u="none" strike="noStrike" cap="none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sym typeface="Helvetica Neue"/>
              </a:rPr>
              <a:t>18</a:t>
            </a:fld>
            <a:endParaRPr>
              <a:latin typeface="Arial" panose="020B0604020202020204" pitchFamily="34" charset="0"/>
              <a:ea typeface="Gulim" panose="020B0600000101010101" pitchFamily="34" charset="-127"/>
              <a:sym typeface="Helvetica Neue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839098" y="2029951"/>
            <a:ext cx="5689521" cy="2052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HCP(의료전문가)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의료 기기 제품을 구매, 대여, 추천, 사용하고, 의료 기기 제품의 구매나 대여에 대한 계획을 수립 또는 결정을 내리거나 의료기기 제품을 처방하는 개인 및 법인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예컨대 다음 개인은 HCP로 간주됩니다.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외과의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병원 행정 직원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간호사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" name="Google Shape;198;p20">
            <a:extLst>
              <a:ext uri="{FF2B5EF4-FFF2-40B4-BE49-F238E27FC236}">
                <a16:creationId xmlns:a16="http://schemas.microsoft.com/office/drawing/2014/main" id="{34667090-D67E-4038-A00F-4A6A4727633F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공개 입찰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" name="Google Shape;199;p20">
            <a:extLst>
              <a:ext uri="{FF2B5EF4-FFF2-40B4-BE49-F238E27FC236}">
                <a16:creationId xmlns:a16="http://schemas.microsoft.com/office/drawing/2014/main" id="{5648B58B-2520-4D87-8A24-4DFB02BEC91B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서브 딜러/에이전트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4" name="Google Shape;200;p20">
            <a:extLst>
              <a:ext uri="{FF2B5EF4-FFF2-40B4-BE49-F238E27FC236}">
                <a16:creationId xmlns:a16="http://schemas.microsoft.com/office/drawing/2014/main" id="{26021B93-4DA6-4628-822A-9C3108516AF5}"/>
              </a:ext>
            </a:extLst>
          </p:cNvPr>
          <p:cNvSpPr/>
          <p:nvPr/>
        </p:nvSpPr>
        <p:spPr>
          <a:xfrm>
            <a:off x="7532749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HCP 상호작용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5" name="Picture 4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A6FB76B0-0DEA-4139-B5A0-89E27F6F1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513" y="1777527"/>
            <a:ext cx="4048125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9882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839098" y="2578558"/>
            <a:ext cx="5575846" cy="10527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2000" b="1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HCP</a:t>
            </a:r>
            <a:r>
              <a:rPr lang="ko-KR" sz="20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와의 상호작용 예: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제품 사용을 논의하기 위해 HCP와 식사​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신제품에 대하여 HCP에게 프레젠테이션​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제조업체가 주최하는 교육 이벤트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HCP가 컨설팅 서비스를 제공하는 약정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92" name="Google Shape;192;p20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4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HCP 상호작용</a:t>
            </a:r>
            <a:endParaRPr sz="2400" b="1" i="0" u="none" strike="noStrike" cap="none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sym typeface="Helvetica Neue"/>
              </a:rPr>
              <a:t>19</a:t>
            </a:fld>
            <a:endParaRPr>
              <a:latin typeface="Arial" panose="020B0604020202020204" pitchFamily="34" charset="0"/>
              <a:ea typeface="Gulim" panose="020B0600000101010101" pitchFamily="34" charset="-127"/>
              <a:sym typeface="Helvetica Neue"/>
            </a:endParaRPr>
          </a:p>
        </p:txBody>
      </p:sp>
      <p:sp>
        <p:nvSpPr>
          <p:cNvPr id="12" name="Google Shape;198;p20">
            <a:extLst>
              <a:ext uri="{FF2B5EF4-FFF2-40B4-BE49-F238E27FC236}">
                <a16:creationId xmlns:a16="http://schemas.microsoft.com/office/drawing/2014/main" id="{34667090-D67E-4038-A00F-4A6A4727633F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공개 입찰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" name="Google Shape;199;p20">
            <a:extLst>
              <a:ext uri="{FF2B5EF4-FFF2-40B4-BE49-F238E27FC236}">
                <a16:creationId xmlns:a16="http://schemas.microsoft.com/office/drawing/2014/main" id="{5648B58B-2520-4D87-8A24-4DFB02BEC91B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서브 딜러/에이전트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4" name="Google Shape;200;p20">
            <a:extLst>
              <a:ext uri="{FF2B5EF4-FFF2-40B4-BE49-F238E27FC236}">
                <a16:creationId xmlns:a16="http://schemas.microsoft.com/office/drawing/2014/main" id="{26021B93-4DA6-4628-822A-9C3108516AF5}"/>
              </a:ext>
            </a:extLst>
          </p:cNvPr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HCP 상호작용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3E7DE80-0B05-46DB-B8F0-78049E1A9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944" y="1949202"/>
            <a:ext cx="4424218" cy="2300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08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1" y="3245051"/>
            <a:ext cx="9545600" cy="27184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/>
            <a:endParaRPr sz="1867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 rot="10800000" flipH="1">
            <a:off x="7450052" y="3245153"/>
            <a:ext cx="2561600" cy="2718400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/>
            <a:endParaRPr sz="1867">
              <a:latin typeface="Arial" panose="020B0604020202020204" pitchFamily="34" charset="0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 rot="10800000" flipH="1">
            <a:off x="8985917" y="3245153"/>
            <a:ext cx="2561600" cy="2718400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/>
            <a:endParaRPr sz="1867">
              <a:latin typeface="Arial" panose="020B0604020202020204" pitchFamily="34" charset="0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401375" y="4169003"/>
            <a:ext cx="7752000" cy="8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/>
            <a:r>
              <a:rPr lang="ko-KR" sz="3600" b="1" dirty="0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 Neue"/>
                <a:sym typeface="Helvetica Neue"/>
              </a:rPr>
              <a:t>뇌물수수방지 및 부패방지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0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HCP 상호작용</a:t>
            </a:r>
            <a:endParaRPr sz="2000" b="1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0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(교육 관련)</a:t>
            </a:r>
            <a:endParaRPr sz="2000" b="1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7" name="Google Shape;20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sym typeface="Helvetica Neue"/>
              </a:rPr>
              <a:t>20</a:t>
            </a:fld>
            <a:endParaRPr>
              <a:latin typeface="Arial" panose="020B0604020202020204" pitchFamily="34" charset="0"/>
              <a:ea typeface="Gulim" panose="020B0600000101010101" pitchFamily="34" charset="-127"/>
              <a:sym typeface="Helvetica Neue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1687790" y="1330770"/>
            <a:ext cx="5602705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60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교육 지원은 다음에 대해 제공될 수 있습니다.</a:t>
            </a:r>
            <a:endParaRPr sz="160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160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적절한 위치 </a:t>
            </a:r>
            <a:endParaRPr sz="160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160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적합한 장소</a:t>
            </a:r>
            <a:endParaRPr sz="160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160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합리적인 여행(이코노미 또는 스탠다드 여행)​</a:t>
            </a:r>
            <a:endParaRPr sz="160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160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적합한 의제(과학 프로그램)</a:t>
            </a:r>
            <a:endParaRPr sz="1600"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1687790" y="3565558"/>
            <a:ext cx="6168183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6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교육 지원은 다음에 대해 제공될 수 없습니다.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16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부적절한 위치(예: 해변 및 스키 리조트, </a:t>
            </a:r>
            <a:br>
              <a:rPr lang="en-US" altLang="ko-KR" sz="16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</a:br>
            <a:r>
              <a:rPr lang="ko-KR" sz="16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엔터테인먼트 리조트​)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16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고급 호텔​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16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동반 손님(지급 또는 주최 불가)​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16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향응 또는 스포츠 제공(예: 골프, 카지노, 관광)</a:t>
            </a:r>
            <a:endParaRPr sz="1600" b="1" dirty="0">
              <a:solidFill>
                <a:schemeClr val="dk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10" name="Google Shape;210;p21"/>
          <p:cNvSpPr/>
          <p:nvPr/>
        </p:nvSpPr>
        <p:spPr>
          <a:xfrm>
            <a:off x="1687790" y="1168927"/>
            <a:ext cx="1436446" cy="295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가능함</a:t>
            </a:r>
            <a:endParaRPr sz="24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1573665" y="3108733"/>
            <a:ext cx="1642924" cy="295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 dirty="0">
                <a:solidFill>
                  <a:srgbClr val="C0000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불가능함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</p:txBody>
      </p:sp>
      <p:pic>
        <p:nvPicPr>
          <p:cNvPr id="212" name="Google Shape;2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4336" y="2070529"/>
            <a:ext cx="3355193" cy="224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Google Shape;198;p20">
            <a:extLst>
              <a:ext uri="{FF2B5EF4-FFF2-40B4-BE49-F238E27FC236}">
                <a16:creationId xmlns:a16="http://schemas.microsoft.com/office/drawing/2014/main" id="{94996728-5624-46A8-B39C-FEA5013EFAD5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공개 입찰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5" name="Google Shape;199;p20">
            <a:extLst>
              <a:ext uri="{FF2B5EF4-FFF2-40B4-BE49-F238E27FC236}">
                <a16:creationId xmlns:a16="http://schemas.microsoft.com/office/drawing/2014/main" id="{50262E9F-7616-41E9-AB28-6573B5785C9D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서브 딜러/에이전트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" name="Google Shape;200;p20">
            <a:extLst>
              <a:ext uri="{FF2B5EF4-FFF2-40B4-BE49-F238E27FC236}">
                <a16:creationId xmlns:a16="http://schemas.microsoft.com/office/drawing/2014/main" id="{B5AE87CF-47CB-497D-80A5-B4C43FB1B865}"/>
              </a:ext>
            </a:extLst>
          </p:cNvPr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HCP 상호작용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6" name="Picture 5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FE26B42A-B87D-4331-BACE-2153CE6DD7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4363" r="44155">
                        <a14:foregroundMark x1="42950" y1="38262" x2="44155" y2="56659"/>
                        <a14:foregroundMark x1="44155" y1="56659" x2="42429" y2="65011"/>
                        <a14:foregroundMark x1="5601" y1="37528" x2="4363" y2="52540"/>
                        <a14:foregroundMark x1="4363" y1="52540" x2="5438" y2="58352"/>
                      </a14:backgroundRemoval>
                    </a14:imgEffect>
                  </a14:imgLayer>
                </a14:imgProps>
              </a:ext>
            </a:extLst>
          </a:blip>
          <a:srcRect r="52313"/>
          <a:stretch/>
        </p:blipFill>
        <p:spPr>
          <a:xfrm>
            <a:off x="485847" y="888972"/>
            <a:ext cx="1151208" cy="1452473"/>
          </a:xfrm>
          <a:prstGeom prst="rect">
            <a:avLst/>
          </a:prstGeom>
        </p:spPr>
      </p:pic>
      <p:pic>
        <p:nvPicPr>
          <p:cNvPr id="8" name="Picture 7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0C62C886-A7C0-499C-AE8C-B11D14E529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55780" r="95734">
                        <a14:foregroundMark x1="56920" y1="36738" x2="55812" y2="55135"/>
                        <a14:foregroundMark x1="55812" y1="55135" x2="57571" y2="62246"/>
                        <a14:foregroundMark x1="94139" y1="40463" x2="95734" y2="54289"/>
                        <a14:foregroundMark x1="95734" y1="54289" x2="94464" y2="61738"/>
                      </a14:backgroundRemoval>
                    </a14:imgEffect>
                  </a14:imgLayer>
                </a14:imgProps>
              </a:ext>
            </a:extLst>
          </a:blip>
          <a:srcRect l="52251"/>
          <a:stretch/>
        </p:blipFill>
        <p:spPr>
          <a:xfrm>
            <a:off x="485847" y="2875349"/>
            <a:ext cx="1201943" cy="14524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0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HCP 상호작용</a:t>
            </a:r>
            <a:endParaRPr sz="2000" b="1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0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(교육 관련)</a:t>
            </a:r>
            <a:endParaRPr sz="2000" b="1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7" name="Google Shape;20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sym typeface="Helvetica Neue"/>
              </a:rPr>
              <a:t>21</a:t>
            </a:fld>
            <a:endParaRPr>
              <a:latin typeface="Arial" panose="020B0604020202020204" pitchFamily="34" charset="0"/>
              <a:ea typeface="Gulim" panose="020B0600000101010101" pitchFamily="34" charset="-127"/>
              <a:sym typeface="Helvetica Neue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1687790" y="1474720"/>
            <a:ext cx="6752400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ko-KR" sz="16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여행 및 식사는 과학, 교육 또는 비즈니스 정보의 진실된 교환의 일환으로 다음 지침 내에서 HCP에게 제공할 수 있습니다.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16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적당한 여행은 이코노미 클래스입니다.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16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식사는 상업, 교육 또는 과학 정보의 진실된 프레젠테이션과 </a:t>
            </a:r>
            <a:br>
              <a:rPr lang="en-US" altLang="ko-KR" sz="16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</a:br>
            <a:r>
              <a:rPr lang="ko-KR" sz="16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함께 제공할 수 있습니다.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16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상업적 및 교육적 프레젠테이션에 적합한 위치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16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적당하고, 환자에게 유익하며, 교육적인 선물(예: 의학 교과서, 해부학 모형)</a:t>
            </a:r>
          </a:p>
        </p:txBody>
      </p:sp>
      <p:sp>
        <p:nvSpPr>
          <p:cNvPr id="209" name="Google Shape;209;p21"/>
          <p:cNvSpPr/>
          <p:nvPr/>
        </p:nvSpPr>
        <p:spPr>
          <a:xfrm>
            <a:off x="1687790" y="3798752"/>
            <a:ext cx="6168183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ko-KR" sz="16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다음은 HCP에게 제공할 수 없습니다.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16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HCP의 배우자나 손님 또는 식사 또는 이벤트와 진실된 관련이 없는 사람을 위한 식사 또는 여행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16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비즈니스 토론에 도움이 되지 않는 HCP와의 식사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16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비교육적 선물(예: 꽃, 와인, 현금)</a:t>
            </a:r>
          </a:p>
        </p:txBody>
      </p:sp>
      <p:sp>
        <p:nvSpPr>
          <p:cNvPr id="210" name="Google Shape;210;p21"/>
          <p:cNvSpPr/>
          <p:nvPr/>
        </p:nvSpPr>
        <p:spPr>
          <a:xfrm>
            <a:off x="1736966" y="949183"/>
            <a:ext cx="1436446" cy="295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가능함</a:t>
            </a:r>
            <a:endParaRPr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1791029" y="3748157"/>
            <a:ext cx="1642924" cy="295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>
                <a:solidFill>
                  <a:srgbClr val="C0000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불가능함</a:t>
            </a:r>
            <a:endParaRPr sz="2400" b="1">
              <a:solidFill>
                <a:srgbClr val="C0000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</p:txBody>
      </p:sp>
      <p:sp>
        <p:nvSpPr>
          <p:cNvPr id="14" name="Google Shape;198;p20">
            <a:extLst>
              <a:ext uri="{FF2B5EF4-FFF2-40B4-BE49-F238E27FC236}">
                <a16:creationId xmlns:a16="http://schemas.microsoft.com/office/drawing/2014/main" id="{94996728-5624-46A8-B39C-FEA5013EFAD5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공개 입찰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5" name="Google Shape;199;p20">
            <a:extLst>
              <a:ext uri="{FF2B5EF4-FFF2-40B4-BE49-F238E27FC236}">
                <a16:creationId xmlns:a16="http://schemas.microsoft.com/office/drawing/2014/main" id="{50262E9F-7616-41E9-AB28-6573B5785C9D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서브 딜러/에이전트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" name="Google Shape;200;p20">
            <a:extLst>
              <a:ext uri="{FF2B5EF4-FFF2-40B4-BE49-F238E27FC236}">
                <a16:creationId xmlns:a16="http://schemas.microsoft.com/office/drawing/2014/main" id="{B5AE87CF-47CB-497D-80A5-B4C43FB1B865}"/>
              </a:ext>
            </a:extLst>
          </p:cNvPr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HCP 상호작용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6" name="Picture 5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FE26B42A-B87D-4331-BACE-2153CE6DD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9" b="89955" l="4363" r="44155">
                        <a14:foregroundMark x1="42950" y1="38262" x2="44155" y2="56659"/>
                        <a14:foregroundMark x1="44155" y1="56659" x2="42429" y2="65011"/>
                        <a14:foregroundMark x1="5601" y1="37528" x2="4363" y2="52540"/>
                        <a14:foregroundMark x1="4363" y1="52540" x2="5438" y2="58352"/>
                      </a14:backgroundRemoval>
                    </a14:imgEffect>
                  </a14:imgLayer>
                </a14:imgProps>
              </a:ext>
            </a:extLst>
          </a:blip>
          <a:srcRect r="52313"/>
          <a:stretch/>
        </p:blipFill>
        <p:spPr>
          <a:xfrm>
            <a:off x="585758" y="742844"/>
            <a:ext cx="1151208" cy="1452473"/>
          </a:xfrm>
          <a:prstGeom prst="rect">
            <a:avLst/>
          </a:prstGeom>
        </p:spPr>
      </p:pic>
      <p:pic>
        <p:nvPicPr>
          <p:cNvPr id="8" name="Picture 7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0C62C886-A7C0-499C-AE8C-B11D14E5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9" b="89955" l="55780" r="95734">
                        <a14:foregroundMark x1="56920" y1="36738" x2="55812" y2="55135"/>
                        <a14:foregroundMark x1="55812" y1="55135" x2="57571" y2="62246"/>
                        <a14:foregroundMark x1="94139" y1="40463" x2="95734" y2="54289"/>
                        <a14:foregroundMark x1="95734" y1="54289" x2="94464" y2="61738"/>
                      </a14:backgroundRemoval>
                    </a14:imgEffect>
                  </a14:imgLayer>
                </a14:imgProps>
              </a:ext>
            </a:extLst>
          </a:blip>
          <a:srcRect l="52251"/>
          <a:stretch/>
        </p:blipFill>
        <p:spPr>
          <a:xfrm>
            <a:off x="589086" y="3466380"/>
            <a:ext cx="1201943" cy="1452474"/>
          </a:xfrm>
          <a:prstGeom prst="rect">
            <a:avLst/>
          </a:prstGeom>
        </p:spPr>
      </p:pic>
      <p:pic>
        <p:nvPicPr>
          <p:cNvPr id="17" name="Google Shape;226;p22">
            <a:extLst>
              <a:ext uri="{FF2B5EF4-FFF2-40B4-BE49-F238E27FC236}">
                <a16:creationId xmlns:a16="http://schemas.microsoft.com/office/drawing/2014/main" id="{903CD5E6-29A6-4ECE-96E0-8D22239200B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10600" y="2195317"/>
            <a:ext cx="2569509" cy="199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682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0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ABAC 법률 </a:t>
            </a:r>
            <a:br>
              <a:rPr lang="en-US" altLang="ko-KR" sz="20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</a:br>
            <a:r>
              <a:rPr lang="ko-KR" sz="20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및 규정</a:t>
            </a:r>
            <a:endParaRPr sz="2000" b="1" dirty="0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8" name="Google Shape;23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sym typeface="Helvetica Neue"/>
              </a:rPr>
              <a:t>22</a:t>
            </a:fld>
            <a:endParaRPr>
              <a:latin typeface="Arial" panose="020B0604020202020204" pitchFamily="34" charset="0"/>
              <a:ea typeface="Gulim" panose="020B0600000101010101" pitchFamily="34" charset="-127"/>
              <a:sym typeface="Helvetica Neue"/>
            </a:endParaRPr>
          </a:p>
        </p:txBody>
      </p:sp>
      <p:pic>
        <p:nvPicPr>
          <p:cNvPr id="239" name="Google Shape;23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5144" y="2374007"/>
            <a:ext cx="3825766" cy="2897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1" name="Google Shape;241;p23"/>
          <p:cNvSpPr/>
          <p:nvPr/>
        </p:nvSpPr>
        <p:spPr>
          <a:xfrm>
            <a:off x="474236" y="2179598"/>
            <a:ext cx="6221447" cy="27936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여러분(또는 다른 사람)의 ABAC 법률 </a:t>
            </a:r>
            <a:br>
              <a:rPr lang="en-US" alt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</a:b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및 규정 이행과 관련하여 우려 사항이 </a:t>
            </a:r>
            <a:br>
              <a:rPr lang="en-US" alt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</a:b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있는 경우 상사와 상의하십시오.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산업 윤리 강령 참조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MedTech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AdvaMed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제품을 유통하는 회사의 윤리 핫라인에 문의하십시오.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208005-398F-4D8B-81D0-D773934FF514}"/>
              </a:ext>
            </a:extLst>
          </p:cNvPr>
          <p:cNvSpPr txBox="1"/>
          <p:nvPr/>
        </p:nvSpPr>
        <p:spPr>
          <a:xfrm>
            <a:off x="474236" y="1592952"/>
            <a:ext cx="11186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sz="2800" b="1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질문이나 우려 사항이 있는 경우 조치 방법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0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ABAC 법률 </a:t>
            </a:r>
            <a:br>
              <a:rPr lang="en-US" altLang="ko-KR" sz="20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</a:br>
            <a:r>
              <a:rPr lang="ko-KR" sz="20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및 규정</a:t>
            </a:r>
            <a:endParaRPr sz="2000" b="1" dirty="0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8" name="Google Shape;23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sym typeface="Helvetica Neue"/>
              </a:rPr>
              <a:t>23</a:t>
            </a:fld>
            <a:endParaRPr>
              <a:latin typeface="Arial" panose="020B0604020202020204" pitchFamily="34" charset="0"/>
              <a:ea typeface="Gulim" panose="020B0600000101010101" pitchFamily="34" charset="-127"/>
              <a:sym typeface="Helvetica Neue"/>
            </a:endParaRPr>
          </a:p>
        </p:txBody>
      </p:sp>
      <p:pic>
        <p:nvPicPr>
          <p:cNvPr id="239" name="Google Shape;23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6225" y="1795035"/>
            <a:ext cx="4190727" cy="2793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1" name="Google Shape;241;p23"/>
          <p:cNvSpPr/>
          <p:nvPr/>
        </p:nvSpPr>
        <p:spPr>
          <a:xfrm>
            <a:off x="585121" y="1871007"/>
            <a:ext cx="5099687" cy="27936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500"/>
            </a:pPr>
            <a:r>
              <a:rPr lang="ko-KR" sz="3200" b="1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글로벌 및 현지 ABAC 법률과 규정을 모두 이해하고 이행하는 것은 여러분의 책임입니다.</a:t>
            </a:r>
            <a:endParaRPr sz="3200" b="1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66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2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뇌물공여 및 </a:t>
            </a:r>
            <a:endParaRPr lang="en-US" altLang="ko-KR" sz="2200" b="1" dirty="0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2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부패</a:t>
            </a:r>
            <a:r>
              <a:rPr lang="en-US" altLang="ko-KR" sz="22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 </a:t>
            </a:r>
            <a:r>
              <a:rPr lang="ko-KR" sz="22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정의</a:t>
            </a:r>
            <a:endParaRPr sz="2200" b="1" dirty="0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02" name="Google Shape;102;p12"/>
          <p:cNvSpPr/>
          <p:nvPr/>
        </p:nvSpPr>
        <p:spPr>
          <a:xfrm>
            <a:off x="190364" y="1413463"/>
            <a:ext cx="4139897" cy="3651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b="1" dirty="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부패란 무엇입니까?</a:t>
            </a:r>
            <a:endParaRPr sz="2800" b="1" dirty="0"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587343" y="2670150"/>
            <a:ext cx="5096457" cy="15177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특히 권력이 있는 지위에 있는 </a:t>
            </a:r>
            <a:b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</a:br>
            <a:r>
              <a:rPr lang="ko-KR" sz="2400" b="1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자의 부정직하거나 불법적인 행동을 일컫습니다. 부패는 다음과 같은 행위를 포함할 수 있습니다.</a:t>
            </a:r>
            <a:r>
              <a:rPr lang="ko-KR" sz="24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​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346075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4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뇌물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346075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4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리베이트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346075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4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공직 남용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</p:txBody>
      </p:sp>
      <p:pic>
        <p:nvPicPr>
          <p:cNvPr id="104" name="Google Shape;10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3800" y="1413463"/>
            <a:ext cx="5697725" cy="379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894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2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뇌물공여 및 </a:t>
            </a:r>
            <a:br>
              <a:rPr lang="en-US" altLang="ko-KR" sz="22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</a:br>
            <a:r>
              <a:rPr lang="ko-KR" sz="22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부패</a:t>
            </a:r>
            <a:r>
              <a:rPr lang="en-US" altLang="ko-KR" sz="22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 </a:t>
            </a:r>
            <a:r>
              <a:rPr lang="ko-KR" sz="22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정의</a:t>
            </a:r>
            <a:endParaRPr sz="2200" b="1" dirty="0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178677" y="1347410"/>
            <a:ext cx="3764260" cy="3651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b="1" dirty="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뇌물이란 무엇입니까?</a:t>
            </a:r>
            <a:endParaRPr sz="2800" b="1" dirty="0"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560752" y="2568965"/>
            <a:ext cx="4945314" cy="2297325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직접 또는 간접적으로 지급을 제공하거나 받기로 한 제안</a:t>
            </a:r>
            <a:r>
              <a:rPr lang="ko-KR" sz="2000" b="1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, 약속 </a:t>
            </a: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또는 협약으로, </a:t>
            </a:r>
            <a:r>
              <a:rPr lang="ko-KR" sz="2000" b="1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다음과 같이 </a:t>
            </a: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정의할 수 있습니다. </a:t>
            </a: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​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“가치를 지닌 것”이라면 형태를 불문하고 ​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공무원 또는 민간에, 또는 이들이 제공하는 것으로, ​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목적은 사업권 획득 또는 유지, 부적적한 사업상 이점 확보</a:t>
            </a:r>
          </a:p>
          <a:p>
            <a:pPr marL="231775" indent="-231775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수령인이 자신의 공무상 지위를 남용하도록 영향을 끼치려는 의도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</p:txBody>
      </p:sp>
      <p:pic>
        <p:nvPicPr>
          <p:cNvPr id="104" name="Google Shape;10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1248" y="1529387"/>
            <a:ext cx="5697725" cy="379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389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2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뇌물공여 및 부패 법</a:t>
            </a:r>
            <a:endParaRPr sz="2200" b="1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sym typeface="Helvetica Neue"/>
              </a:rPr>
              <a:t>5</a:t>
            </a:fld>
            <a:endParaRPr>
              <a:latin typeface="Arial" panose="020B0604020202020204" pitchFamily="34" charset="0"/>
              <a:ea typeface="Gulim" panose="020B0600000101010101" pitchFamily="34" charset="-127"/>
              <a:sym typeface="Helvetica Neue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378979" y="2692898"/>
            <a:ext cx="5707142" cy="19203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​뇌물공여 및 부패 법</a:t>
            </a:r>
            <a:endParaRPr sz="2800" b="1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거의 모든 국가에 </a:t>
            </a: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뇌물 및 부패를 금지하는 엄격한 법률이</a:t>
            </a: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있습니다.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>
              <a:lnSpc>
                <a:spcPct val="115000"/>
              </a:lnSpc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뇌물수수방지 및 부패방지 법과 규정의 예에는 다음이 포함됩니다. ​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미국 해외부패방지법(“FCPA”);​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영국 뇌물수수금지법(2010년) </a:t>
            </a:r>
          </a:p>
          <a:p>
            <a:pPr marL="60960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	("영국 뇌물수수금지법")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FCPA와 영국 뇌물수수금지법은 모두 </a:t>
            </a: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전세계에 적용됩니다</a:t>
            </a:r>
            <a:r>
              <a:rPr lang="en-US" alt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.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endParaRPr lang="ko-KR" sz="2800" b="1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12" name="Google Shape;112;p13"/>
          <p:cNvSpPr/>
          <p:nvPr/>
        </p:nvSpPr>
        <p:spPr>
          <a:xfrm>
            <a:off x="6164870" y="2085147"/>
            <a:ext cx="5648151" cy="1293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위반의 결과</a:t>
            </a:r>
            <a:r>
              <a:rPr lang="ko-KR" sz="28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​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형사 소추​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평판 손상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민사 및 행정 처벌(개인 처벌 포함)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정부 계약의 블랙리스트에 오름​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계약 및 사업 약정의 해지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2567CC6-B2F8-4D72-BE18-DBDC5AE4971C}"/>
              </a:ext>
            </a:extLst>
          </p:cNvPr>
          <p:cNvCxnSpPr/>
          <p:nvPr/>
        </p:nvCxnSpPr>
        <p:spPr>
          <a:xfrm>
            <a:off x="6095954" y="1396182"/>
            <a:ext cx="0" cy="4552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2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뇌물공여 및 부패 법</a:t>
            </a:r>
            <a:endParaRPr sz="2200" b="1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sym typeface="Helvetica Neue"/>
              </a:rPr>
              <a:t>6</a:t>
            </a:fld>
            <a:endParaRPr>
              <a:latin typeface="Arial" panose="020B0604020202020204" pitchFamily="34" charset="0"/>
              <a:ea typeface="Gulim" panose="020B0600000101010101" pitchFamily="34" charset="-127"/>
              <a:sym typeface="Helvetica Neue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413264" y="1414048"/>
            <a:ext cx="5489100" cy="3184714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b="1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산업 윤리 강령</a:t>
            </a:r>
            <a:endParaRPr sz="280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사업장에 따라 다음 산업 강령이 적용될 수 있습니다.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ko-KR" sz="200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MedTech 유럽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ko-KR" sz="200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AdvaMed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"/>
              <a:buChar char="●"/>
            </a:pPr>
            <a:r>
              <a:rPr lang="ko-KR" sz="200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두 강령 모두 회원들이 </a:t>
            </a:r>
            <a:r>
              <a:rPr lang="ko-KR" sz="2000" b="1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최고의 윤리 기준을 준수할 것을 지지합니다.</a:t>
            </a:r>
            <a:endParaRPr sz="2000" b="1"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"/>
              <a:buChar char="●"/>
            </a:pPr>
            <a:r>
              <a:rPr lang="ko-KR" sz="200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추가 강령은 지역 또는 국가 수준에서 적용될 수 있습니다.</a:t>
            </a:r>
            <a:endParaRPr sz="2000" b="1"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14" name="Google Shape;11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9853" y="4819828"/>
            <a:ext cx="2232908" cy="77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5" name="Google Shape;11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3380" y="5439426"/>
            <a:ext cx="2578749" cy="56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6" name="Google Shape;116;p13"/>
          <p:cNvSpPr/>
          <p:nvPr/>
        </p:nvSpPr>
        <p:spPr>
          <a:xfrm>
            <a:off x="7070204" y="2176626"/>
            <a:ext cx="4803900" cy="32940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 dirty="0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현지 법률</a:t>
            </a:r>
            <a:endParaRPr sz="1200" b="1" dirty="0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[여기에 현지 법률 및 관련 처벌에 대한 설명을 포함하십시오.]</a:t>
            </a:r>
            <a:endParaRPr sz="12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11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4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업계의 주요 관행</a:t>
            </a:r>
            <a:endParaRPr sz="2400" b="1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22" name="Google Shape;1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sym typeface="Helvetica Neue"/>
              </a:rPr>
              <a:t>7</a:t>
            </a:fld>
            <a:endParaRPr>
              <a:latin typeface="Arial" panose="020B0604020202020204" pitchFamily="34" charset="0"/>
              <a:ea typeface="Gulim" panose="020B0600000101010101" pitchFamily="34" charset="-127"/>
              <a:sym typeface="Helvetica Neue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3896810" y="1345588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b="1" dirty="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의료 전문가("HCP"), 의료 서비스 기관("HCO") 및/또는 공무원("GO")과 상호작용할 때 항상 업계의 이미지와 인식을 고려하십시오.</a:t>
            </a:r>
            <a:r>
              <a:rPr lang="ko-KR" dirty="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(예: 고급 호텔 </a:t>
            </a:r>
            <a:br>
              <a:rPr lang="en-US" altLang="ko-KR" dirty="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</a:br>
            <a:r>
              <a:rPr lang="ko-KR" dirty="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또는 고급 식사, 일등석 항공권, 향응 불가)</a:t>
            </a:r>
            <a:endParaRPr dirty="0"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863650" y="1354519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b="1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이미지와 인식</a:t>
            </a:r>
            <a:endParaRPr sz="1800" b="1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3896810" y="4002822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b="1" dirty="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HCP에 대한 지급은</a:t>
            </a:r>
            <a:r>
              <a:rPr lang="ko-KR" dirty="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해당 서비스의 </a:t>
            </a:r>
            <a:r>
              <a:rPr lang="ko-KR" b="1" dirty="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공정 시장 가치("FMV")와</a:t>
            </a:r>
            <a:r>
              <a:rPr lang="ko-KR" dirty="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</a:t>
            </a:r>
            <a:r>
              <a:rPr lang="ko-KR" b="1" dirty="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동일</a:t>
            </a:r>
            <a:r>
              <a:rPr lang="ko-KR" dirty="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해야 합니다.</a:t>
            </a:r>
            <a:endParaRPr dirty="0"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863650" y="4013669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b="1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공정 시장 가치</a:t>
            </a:r>
            <a:endParaRPr sz="1800" b="1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3896810" y="5350302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b="1" dirty="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HCP, HCO 및 GO와의 상호작용 필요성을 입증</a:t>
            </a:r>
            <a:r>
              <a:rPr lang="ko-KR" dirty="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하려면 상호작용의 목적을 설명하고 제공된 서비스와 관련된 </a:t>
            </a:r>
            <a:r>
              <a:rPr lang="ko-KR" b="1" dirty="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충분한 문서가</a:t>
            </a:r>
            <a:r>
              <a:rPr lang="ko-KR" dirty="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필요합니다(자세한 내용은 </a:t>
            </a:r>
            <a:br>
              <a:rPr lang="en-US" altLang="ko-KR" dirty="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</a:br>
            <a:r>
              <a:rPr lang="ko-KR" dirty="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다음 슬라이드 참조).</a:t>
            </a:r>
            <a:endParaRPr dirty="0"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863650" y="5340207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b="1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기록 보관</a:t>
            </a:r>
            <a:endParaRPr sz="1800" b="1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3896810" y="2668105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b="1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HCP, HCO 및 GO와의 상호작용을 이용하여 구매 결정에 영향을 주어서는 </a:t>
            </a:r>
            <a:br>
              <a:rPr lang="en-US" altLang="ko-KR" b="1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</a:br>
            <a:r>
              <a:rPr lang="ko-KR" b="1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안 됩니다.</a:t>
            </a:r>
            <a:r>
              <a:rPr lang="ko-KR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상호작용은 현지 법률 및 규정을 이행해야 합니다(참고: 특정 </a:t>
            </a:r>
            <a:b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</a:br>
            <a:r>
              <a:rPr lang="ko-KR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국가에서는 HCP를 외국 공무원으로 간주함)</a:t>
            </a:r>
            <a:endParaRPr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863650" y="2677036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b="1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영향</a:t>
            </a:r>
            <a:endParaRPr sz="1800" b="1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4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적절한 기록 보관</a:t>
            </a:r>
            <a:endParaRPr sz="2400" b="1" i="0" u="none" strike="noStrike" cap="none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sym typeface="Helvetica Neue"/>
              </a:rPr>
              <a:t>8</a:t>
            </a:fld>
            <a:endParaRPr>
              <a:latin typeface="Arial" panose="020B0604020202020204" pitchFamily="34" charset="0"/>
              <a:ea typeface="Gulim" panose="020B0600000101010101" pitchFamily="34" charset="-127"/>
              <a:sym typeface="Helvetica Neue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915043" y="4794412"/>
            <a:ext cx="6063822" cy="13191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1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하면 안 되는 일:</a:t>
            </a:r>
            <a:endParaRPr sz="2000" b="1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허위 기록 또는 문서 작성 또는 제공​</a:t>
            </a:r>
            <a:endParaRPr sz="200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기록을 부적절하게 분류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"장부 외" 계정 또는 기록 유지</a:t>
            </a:r>
            <a:endParaRPr sz="200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915044" y="2914723"/>
            <a:ext cx="6063822" cy="1182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해야 할 일: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모든 거래를 정확하게 기록​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비용에 대한 증빙 문서 보관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각 제조업체에 대해 별도의 장부와 </a:t>
            </a:r>
            <a:br>
              <a:rPr lang="en-US" alt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</a:br>
            <a:r>
              <a:rPr lang="ko-KR" sz="2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기록 유지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40" name="Google Shape;14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5278" y="2904004"/>
            <a:ext cx="4108522" cy="2811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1" name="Google Shape;141;p15"/>
          <p:cNvSpPr/>
          <p:nvPr/>
        </p:nvSpPr>
        <p:spPr>
          <a:xfrm>
            <a:off x="231228" y="1256555"/>
            <a:ext cx="11122572" cy="1006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정확한 </a:t>
            </a:r>
            <a:r>
              <a:rPr lang="ko-KR" sz="24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장부와 기록을 </a:t>
            </a:r>
            <a:r>
              <a:rPr lang="ko-KR" sz="24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유지하면 여러분과 여러분의 서브 딜러/에이전트가 </a:t>
            </a:r>
            <a:r>
              <a:rPr lang="ko-KR" sz="24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비즈니스 거래를 </a:t>
            </a:r>
            <a:r>
              <a:rPr lang="ko-KR" sz="24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합리적으로 상세하게 기록하고 적절한 </a:t>
            </a:r>
            <a:r>
              <a:rPr lang="ko-KR" sz="24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내부 회계 </a:t>
            </a:r>
            <a:br>
              <a:rPr lang="en-US" altLang="ko-KR" sz="24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</a:br>
            <a:r>
              <a:rPr lang="ko-KR" sz="24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통제</a:t>
            </a:r>
            <a:r>
              <a:rPr lang="ko-KR" sz="24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시스템을 유지하는 데 도움이 됩니다.</a:t>
            </a:r>
            <a:endParaRPr sz="24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1" name="Picture 10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F52BFC62-0D51-41C2-A2B6-43EAA5FAB5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4363" r="44155">
                        <a14:foregroundMark x1="42950" y1="38262" x2="44155" y2="56659"/>
                        <a14:foregroundMark x1="44155" y1="56659" x2="42429" y2="65011"/>
                        <a14:foregroundMark x1="5601" y1="37528" x2="4363" y2="52540"/>
                        <a14:foregroundMark x1="4363" y1="52540" x2="5438" y2="58352"/>
                      </a14:backgroundRemoval>
                    </a14:imgEffect>
                  </a14:imgLayer>
                </a14:imgProps>
              </a:ext>
            </a:extLst>
          </a:blip>
          <a:srcRect r="52313"/>
          <a:stretch/>
        </p:blipFill>
        <p:spPr>
          <a:xfrm>
            <a:off x="179855" y="3039588"/>
            <a:ext cx="937549" cy="1182900"/>
          </a:xfrm>
          <a:prstGeom prst="rect">
            <a:avLst/>
          </a:prstGeom>
        </p:spPr>
      </p:pic>
      <p:pic>
        <p:nvPicPr>
          <p:cNvPr id="12" name="Picture 11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31E4C5A8-004B-449B-A6DB-187DB537B4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55780" r="95734">
                        <a14:foregroundMark x1="56920" y1="36738" x2="55812" y2="55135"/>
                        <a14:foregroundMark x1="55812" y1="55135" x2="57571" y2="62246"/>
                        <a14:foregroundMark x1="94139" y1="40463" x2="95734" y2="54289"/>
                        <a14:foregroundMark x1="95734" y1="54289" x2="94464" y2="61738"/>
                      </a14:backgroundRemoval>
                    </a14:imgEffect>
                  </a14:imgLayer>
                </a14:imgProps>
              </a:ext>
            </a:extLst>
          </a:blip>
          <a:srcRect l="52251"/>
          <a:stretch/>
        </p:blipFill>
        <p:spPr>
          <a:xfrm>
            <a:off x="189273" y="5094788"/>
            <a:ext cx="978867" cy="1182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787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0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흔한 뇌물공여 및 부패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0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위반 사례</a:t>
            </a:r>
          </a:p>
        </p:txBody>
      </p:sp>
      <p:sp>
        <p:nvSpPr>
          <p:cNvPr id="147" name="Google Shape;14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sym typeface="Helvetica Neue"/>
              </a:rPr>
              <a:t>9</a:t>
            </a:fld>
            <a:endParaRPr>
              <a:latin typeface="Arial" panose="020B0604020202020204" pitchFamily="34" charset="0"/>
              <a:ea typeface="Gulim" panose="020B0600000101010101" pitchFamily="34" charset="-127"/>
              <a:sym typeface="Helvetica Neue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499041" y="2068530"/>
            <a:ext cx="6918300" cy="1840425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흔한 위반 사례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 panose="020B0604020202020204" pitchFamily="34" charset="0"/>
              <a:buChar char="•"/>
            </a:pPr>
            <a:r>
              <a:rPr lang="ko-KR" sz="2000" b="1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직원에게 부적절한 </a:t>
            </a:r>
            <a:r>
              <a:rPr lang="ko-KR" sz="20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FCPA 이행 </a:t>
            </a:r>
            <a:r>
              <a:rPr lang="ko-KR" sz="2000" b="1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교육</a:t>
            </a:r>
            <a:r>
              <a:rPr lang="ko-KR" sz="20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제공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2000" b="1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여행, 식사 또는 선물 비용이</a:t>
            </a:r>
            <a:r>
              <a:rPr lang="ko-KR" sz="20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제대로 승인을 받지 못함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2000" b="1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표준 부기 관행을 우회하는 현금 지급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20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적절한 </a:t>
            </a:r>
            <a:r>
              <a:rPr lang="ko-KR" sz="2000" b="1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제3자 실사</a:t>
            </a:r>
            <a:endParaRPr sz="2000" b="1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95300" lvl="0" indent="-342900">
              <a:lnSpc>
                <a:spcPct val="115000"/>
              </a:lnSpc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2000" b="1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를 수행하지 않음
거래 증빙 문서의 결손</a:t>
            </a:r>
            <a:r>
              <a:rPr lang="ko-KR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을 포함한</a:t>
            </a:r>
            <a:r>
              <a:rPr lang="ko-KR" sz="2000" b="1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인보이스 위조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2000" b="1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고위 경영진이</a:t>
            </a:r>
            <a:r>
              <a:rPr lang="ko-KR" sz="20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 위험 신호에 대처하지 못함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sz="200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9165" y="1502235"/>
            <a:ext cx="3465977" cy="433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F52D6D20CFF4CA5ABDBED31BFD254" ma:contentTypeVersion="17" ma:contentTypeDescription="Create a new document." ma:contentTypeScope="" ma:versionID="99e691c373b6b9d0dc54c0094d8e75ae">
  <xsd:schema xmlns:xsd="http://www.w3.org/2001/XMLSchema" xmlns:xs="http://www.w3.org/2001/XMLSchema" xmlns:p="http://schemas.microsoft.com/office/2006/metadata/properties" xmlns:ns2="5e7b30f1-a767-4b9f-a7d4-eaf82a361f61" xmlns:ns3="fc0b8251-a77c-46b4-9192-b351e4d87798" xmlns:ns4="8dd90c53-968d-4fca-bd9c-f86cdc164d9c" targetNamespace="http://schemas.microsoft.com/office/2006/metadata/properties" ma:root="true" ma:fieldsID="ab29f9f21e98f2c97b276ca12e0e7b7b" ns2:_="" ns3:_="" ns4:_="">
    <xsd:import namespace="5e7b30f1-a767-4b9f-a7d4-eaf82a361f61"/>
    <xsd:import namespace="fc0b8251-a77c-46b4-9192-b351e4d87798"/>
    <xsd:import namespace="8dd90c53-968d-4fca-bd9c-f86cdc164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b30f1-a767-4b9f-a7d4-eaf82a361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8217b30-7f8d-4707-a088-0ae4d0799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b8251-a77c-46b4-9192-b351e4d8779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fdd3c91-de2d-438b-abe4-c3c199341948}" ma:internalName="TaxCatchAll" ma:showField="CatchAllData" ma:web="8dd90c53-968d-4fca-bd9c-f86cdc164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90c53-968d-4fca-bd9c-f86cdc164d9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0b8251-a77c-46b4-9192-b351e4d87798" xsi:nil="true"/>
    <lcf76f155ced4ddcb4097134ff3c332f xmlns="5e7b30f1-a767-4b9f-a7d4-eaf82a361f61">
      <Terms xmlns="http://schemas.microsoft.com/office/infopath/2007/PartnerControls"/>
    </lcf76f155ced4ddcb4097134ff3c332f>
    <SharedWithUsers xmlns="8dd90c53-968d-4fca-bd9c-f86cdc164d9c">
      <UserInfo>
        <DisplayName/>
        <AccountId xsi:nil="true"/>
        <AccountType/>
      </UserInfo>
    </SharedWithUsers>
    <MediaLengthInSeconds xmlns="5e7b30f1-a767-4b9f-a7d4-eaf82a361f61" xsi:nil="true"/>
  </documentManagement>
</p:properties>
</file>

<file path=customXml/itemProps1.xml><?xml version="1.0" encoding="utf-8"?>
<ds:datastoreItem xmlns:ds="http://schemas.openxmlformats.org/officeDocument/2006/customXml" ds:itemID="{70F639ED-1B38-4D6C-89C8-B582279E1CB4}"/>
</file>

<file path=customXml/itemProps2.xml><?xml version="1.0" encoding="utf-8"?>
<ds:datastoreItem xmlns:ds="http://schemas.openxmlformats.org/officeDocument/2006/customXml" ds:itemID="{C4BE6481-E69B-41D3-A5E9-EF7C297055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DBE10C-C597-44E8-A108-93158F9AB297}">
  <ds:schemaRefs>
    <ds:schemaRef ds:uri="aa124cef-80ee-4fcd-bafd-5e68c15586a5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d3ed967d-d92a-4424-a53f-7c4da5d2a7f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1585</Words>
  <Application>Microsoft Office PowerPoint</Application>
  <PresentationFormat>Widescreen</PresentationFormat>
  <Paragraphs>243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Wingdings</vt:lpstr>
      <vt:lpstr>Arial</vt:lpstr>
      <vt:lpstr>Helvetica</vt:lpstr>
      <vt:lpstr>Arial Black</vt:lpstr>
      <vt:lpstr>Helvetica Neue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Akiyoshi</dc:creator>
  <cp:lastModifiedBy>Mujaheed Gardi</cp:lastModifiedBy>
  <cp:revision>46</cp:revision>
  <dcterms:modified xsi:type="dcterms:W3CDTF">2022-10-13T17:58:15Z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0x01010009EF52D6D20CFF4CA5ABDBED31BFD254</vt:lpwstr>
  </property>
  <property fmtid="{D5CDD505-2E9C-101B-9397-08002B2CF9AE}" pid="3" name="ArticulateGUID">
    <vt:lpwstr>48EF3D7A-37B3-4859-AECB-B44CDD9FC9D6</vt:lpwstr>
  </property>
  <property fmtid="{D5CDD505-2E9C-101B-9397-08002B2CF9AE}" pid="4" name="ArticulatePath">
    <vt:lpwstr>IC Resource Center - DRAFT Anti-Bribery_Anti-Corruption Training</vt:lpwstr>
  </property>
  <property fmtid="{D5CDD505-2E9C-101B-9397-08002B2CF9AE}" pid="5" name="Order">
    <vt:r8>139100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  <property fmtid="{D5CDD505-2E9C-101B-9397-08002B2CF9AE}" pid="14" name="MediaServiceImageTags">
    <vt:lpwstr/>
  </property>
</Properties>
</file>