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Helvetica Neue" panose="020B0403020202020204" pitchFamily="34" charset="0"/>
      <p:regular r:id="rId25"/>
      <p:bold r:id="rId26"/>
      <p:italic r:id="rId27"/>
    </p:embeddedFont>
    <p:embeddedFont>
      <p:font typeface="Helvetica Neue Light" panose="02000403000000020004" pitchFamily="2" charset="0"/>
      <p:regular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374" autoAdjust="0"/>
  </p:normalViewPr>
  <p:slideViewPr>
    <p:cSldViewPr snapToGrid="0">
      <p:cViewPr varScale="1">
        <p:scale>
          <a:sx n="103" d="100"/>
          <a:sy n="103" d="100"/>
        </p:scale>
        <p:origin x="1572" y="102"/>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10977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5</a:t>
            </a:fld>
            <a:endParaRPr/>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7</a:t>
            </a:fld>
            <a:endParaRPr/>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a:t>October 14, 2022</a:t>
            </a:fld>
            <a:endParaRPr/>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94" name="Google Shape;94;p14"/>
          <p:cNvSpPr txBox="1"/>
          <p:nvPr/>
        </p:nvSpPr>
        <p:spPr>
          <a:xfrm>
            <a:off x="0" y="6567586"/>
            <a:ext cx="293228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sz="1400" dirty="0">
                <a:solidFill>
                  <a:srgbClr val="34495E"/>
                </a:solidFill>
                <a:latin typeface="Helvetica Neue Light" panose="02000403000000020004" pitchFamily="2" charset="0"/>
                <a:ea typeface="Gulim" panose="020B0600000101010101" pitchFamily="34" charset="-127"/>
                <a:cs typeface="Helvetica Neue Light"/>
                <a:sym typeface="Helvetica Neue Light"/>
              </a:rPr>
              <a:t>이해상충</a:t>
            </a:r>
            <a:r>
              <a:rPr lang="ko-KR" sz="1400" baseline="0" dirty="0">
                <a:solidFill>
                  <a:srgbClr val="34495E"/>
                </a:solidFill>
                <a:latin typeface="Helvetica Neue Light" panose="02000403000000020004" pitchFamily="2" charset="0"/>
                <a:ea typeface="Gulim" panose="020B0600000101010101" pitchFamily="34" charset="-127"/>
                <a:cs typeface="Helvetica Neue Light"/>
                <a:sym typeface="Helvetica Neue Light"/>
              </a:rPr>
              <a:t> 교육</a:t>
            </a:r>
            <a:endParaRPr sz="1400" dirty="0">
              <a:solidFill>
                <a:srgbClr val="34495E"/>
              </a:solidFill>
              <a:latin typeface="Helvetica Neue Light" panose="02000403000000020004" pitchFamily="2" charset="0"/>
              <a:ea typeface="Gulim" panose="020B0600000101010101" pitchFamily="34" charset="-127"/>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Gulim" panose="020B0600000101010101" pitchFamily="34" charset="-127"/>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Gulim" panose="020B0600000101010101" pitchFamily="34" charset="-127"/>
                <a:cs typeface="Helvetica" panose="020B0604020202020204" pitchFamily="34" charset="0"/>
              </a:rPr>
              <a:t>1</a:t>
            </a:fld>
            <a:endParaRPr>
              <a:latin typeface="Arial" panose="020B0604020202020204" pitchFamily="34" charset="0"/>
              <a:ea typeface="Gulim" panose="020B0600000101010101" pitchFamily="34" charset="-127"/>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430059" cy="1241472"/>
            <a:chOff x="599440" y="953606"/>
            <a:chExt cx="7430059"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692824"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ko-KR" b="1">
                  <a:solidFill>
                    <a:srgbClr val="34495E"/>
                  </a:solidFill>
                  <a:effectLst/>
                  <a:latin typeface="Arial" panose="020B0604020202020204" pitchFamily="34" charset="0"/>
                  <a:ea typeface="Gulim" panose="020B0600000101010101" pitchFamily="34" charset="-127"/>
                  <a:cs typeface="Times New Roman" panose="02020603050405020304" pitchFamily="18" charset="0"/>
                </a:rPr>
                <a:t>설명</a:t>
              </a:r>
              <a:endParaRPr>
                <a:effectLst/>
                <a:latin typeface="Arial" panose="020B0604020202020204" pitchFamily="34" charset="0"/>
                <a:ea typeface="Gulim" panose="020B0600000101010101" pitchFamily="34" charset="-127"/>
                <a:cs typeface="Times New Roman" panose="02020603050405020304" pitchFamily="18" charset="0"/>
              </a:endParaRPr>
            </a:p>
            <a:p>
              <a:r>
                <a:rPr lang="ko-KR" sz="1200">
                  <a:latin typeface="Arial" panose="020B0604020202020204" pitchFamily="34" charset="0"/>
                  <a:ea typeface="Gulim" panose="020B0600000101010101" pitchFamily="34" charset="-127"/>
                  <a:cs typeface="Times New Roman" panose="02020603050405020304" pitchFamily="18" charset="0"/>
                </a:rPr>
                <a:t>이해상충은 직원이 다른 회사, 직원, 고객, 공무원, 공급업체 또는 기타 관련 당사자와 가까운 가족 관계 또는 재정적 관계에 있을 때 발생합니다. 이해상충 교육은 이해상충과 관련된 지침을 제공합니다. </a:t>
              </a:r>
            </a:p>
            <a:p>
              <a:pPr marL="0" marR="0">
                <a:lnSpc>
                  <a:spcPct val="107000"/>
                </a:lnSpc>
                <a:spcBef>
                  <a:spcPts val="0"/>
                </a:spcBef>
                <a:spcAft>
                  <a:spcPts val="800"/>
                </a:spcAft>
              </a:pPr>
              <a:r>
                <a:rPr lang="ko-KR" sz="1100">
                  <a:effectLst/>
                  <a:latin typeface="Arial" panose="020B0604020202020204" pitchFamily="34" charset="0"/>
                  <a:ea typeface="Gulim" panose="020B0600000101010101" pitchFamily="34" charset="-127"/>
                  <a:cs typeface="Times New Roman" panose="02020603050405020304" pitchFamily="18" charset="0"/>
                </a:rPr>
                <a:t> </a:t>
              </a:r>
              <a:endParaRPr sz="1100">
                <a:effectLst/>
                <a:latin typeface="Arial" panose="020B0604020202020204" pitchFamily="34" charset="0"/>
                <a:ea typeface="Gulim" panose="020B0600000101010101" pitchFamily="34" charset="-127"/>
                <a:cs typeface="Times New Roman" panose="02020603050405020304" pitchFamily="18" charset="0"/>
              </a:endParaRPr>
            </a:p>
            <a:p>
              <a:pPr marL="0" marR="0">
                <a:lnSpc>
                  <a:spcPct val="107000"/>
                </a:lnSpc>
                <a:spcBef>
                  <a:spcPts val="0"/>
                </a:spcBef>
                <a:spcAft>
                  <a:spcPts val="800"/>
                </a:spcAft>
              </a:pPr>
              <a:r>
                <a:rPr lang="ko-KR" sz="1100">
                  <a:effectLst/>
                  <a:latin typeface="Arial" panose="020B0604020202020204" pitchFamily="34" charset="0"/>
                  <a:ea typeface="Gulim" panose="020B0600000101010101" pitchFamily="34" charset="-127"/>
                  <a:cs typeface="Times New Roman" panose="02020603050405020304" pitchFamily="18" charset="0"/>
                </a:rPr>
                <a:t> </a:t>
              </a:r>
              <a:endParaRPr sz="1100">
                <a:effectLst/>
                <a:latin typeface="Arial" panose="020B0604020202020204" pitchFamily="34" charset="0"/>
                <a:ea typeface="Gulim" panose="020B0600000101010101" pitchFamily="34" charset="-127"/>
                <a:cs typeface="Times New Roman" panose="02020603050405020304" pitchFamily="18" charset="0"/>
              </a:endParaRPr>
            </a:p>
            <a:p>
              <a:pPr marL="0" marR="0">
                <a:lnSpc>
                  <a:spcPct val="107000"/>
                </a:lnSpc>
                <a:spcBef>
                  <a:spcPts val="0"/>
                </a:spcBef>
                <a:spcAft>
                  <a:spcPts val="800"/>
                </a:spcAft>
              </a:pPr>
              <a:r>
                <a:rPr lang="ko-KR" sz="1600" b="1">
                  <a:solidFill>
                    <a:srgbClr val="34495E"/>
                  </a:solidFill>
                  <a:effectLst/>
                  <a:latin typeface="Arial" panose="020B0604020202020204" pitchFamily="34" charset="0"/>
                  <a:ea typeface="Gulim" panose="020B0600000101010101" pitchFamily="34" charset="-127"/>
                  <a:cs typeface="Times New Roman" panose="02020603050405020304" pitchFamily="18" charset="0"/>
                </a:rPr>
                <a:t> </a:t>
              </a:r>
              <a:endParaRPr sz="1100">
                <a:effectLst/>
                <a:latin typeface="Arial" panose="020B0604020202020204" pitchFamily="34" charset="0"/>
                <a:ea typeface="Gulim" panose="020B0600000101010101" pitchFamily="34" charset="-127"/>
                <a:cs typeface="Times New Roman" panose="02020603050405020304" pitchFamily="18" charset="0"/>
              </a:endParaRPr>
            </a:p>
            <a:p>
              <a:pPr marL="0" marR="0">
                <a:lnSpc>
                  <a:spcPct val="107000"/>
                </a:lnSpc>
                <a:spcBef>
                  <a:spcPts val="0"/>
                </a:spcBef>
                <a:spcAft>
                  <a:spcPts val="800"/>
                </a:spcAft>
              </a:pPr>
              <a:r>
                <a:rPr lang="ko-KR" sz="1600" b="1">
                  <a:solidFill>
                    <a:srgbClr val="34495E"/>
                  </a:solidFill>
                  <a:effectLst/>
                  <a:latin typeface="Arial" panose="020B0604020202020204" pitchFamily="34" charset="0"/>
                  <a:ea typeface="Gulim" panose="020B0600000101010101" pitchFamily="34" charset="-127"/>
                  <a:cs typeface="Times New Roman" panose="02020603050405020304" pitchFamily="18" charset="0"/>
                </a:rPr>
                <a:t> </a:t>
              </a:r>
              <a:endParaRPr sz="1100">
                <a:effectLst/>
                <a:latin typeface="Arial" panose="020B0604020202020204" pitchFamily="34" charset="0"/>
                <a:ea typeface="Gulim" panose="020B0600000101010101" pitchFamily="34" charset="-127"/>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6872778" cy="1331525"/>
            <a:chOff x="599440" y="3891313"/>
            <a:chExt cx="6872778"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135543"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ko-KR" b="1">
                  <a:solidFill>
                    <a:srgbClr val="34495E"/>
                  </a:solidFill>
                  <a:effectLst/>
                  <a:latin typeface="Arial" panose="020B0604020202020204" pitchFamily="34" charset="0"/>
                  <a:ea typeface="Gulim" panose="020B0600000101010101" pitchFamily="34" charset="-127"/>
                  <a:cs typeface="Times New Roman" panose="02020603050405020304" pitchFamily="18" charset="0"/>
                </a:rPr>
                <a:t>지침</a:t>
              </a:r>
              <a:endParaRPr>
                <a:effectLst/>
                <a:latin typeface="Arial" panose="020B0604020202020204" pitchFamily="34" charset="0"/>
                <a:ea typeface="Gulim" panose="020B0600000101010101" pitchFamily="34" charset="-127"/>
                <a:cs typeface="Times New Roman" panose="02020603050405020304" pitchFamily="18" charset="0"/>
              </a:endParaRPr>
            </a:p>
            <a:p>
              <a:pPr marL="342900" lvl="0" indent="-342900">
                <a:lnSpc>
                  <a:spcPct val="115000"/>
                </a:lnSpc>
                <a:buSzPts val="1100"/>
                <a:buFont typeface="+mj-lt"/>
                <a:buAutoNum type="arabicPeriod"/>
              </a:pPr>
              <a:r>
                <a:rPr lang="ko-KR" sz="1200">
                  <a:solidFill>
                    <a:schemeClr val="tx1"/>
                  </a:solidFill>
                  <a:latin typeface="Arial" panose="020B0604020202020204" pitchFamily="34" charset="0"/>
                  <a:ea typeface="Gulim" panose="020B0600000101010101" pitchFamily="34" charset="-127"/>
                  <a:cs typeface="Helvetica" panose="020B0604020202020204" pitchFamily="34" charset="0"/>
                </a:rPr>
                <a:t>직원들이 이해상충과 관련된 의무와 책임을 이해할 수 있도록 온보딩 절차의 일부로 그리고 반복적으로 직원에게 이해상충 교육을 제공합니다.</a:t>
              </a:r>
            </a:p>
            <a:p>
              <a:pPr marL="342900" indent="-342900">
                <a:lnSpc>
                  <a:spcPct val="115000"/>
                </a:lnSpc>
                <a:buSzPts val="1100"/>
                <a:buFont typeface="+mj-lt"/>
                <a:buAutoNum type="arabicPeriod"/>
              </a:pPr>
              <a:r>
                <a:rPr lang="ko-KR" sz="1200">
                  <a:latin typeface="Arial" panose="020B0604020202020204" pitchFamily="34" charset="0"/>
                  <a:ea typeface="Gulim" panose="020B0600000101010101" pitchFamily="34" charset="-127"/>
                  <a:cs typeface="Helvetica"/>
                  <a:sym typeface="Helvetica"/>
                </a:rPr>
                <a:t>출석 서명 시트를 이용하여 각 교육 세션의 참석자를 기록합니다.</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383572" cy="1493026"/>
            <a:chOff x="639705" y="2304096"/>
            <a:chExt cx="7383572"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686602"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ko-KR" b="1" dirty="0">
                  <a:solidFill>
                    <a:srgbClr val="34495E"/>
                  </a:solidFill>
                  <a:latin typeface="Arial" panose="020B0604020202020204" pitchFamily="34" charset="0"/>
                  <a:ea typeface="Gulim" panose="020B0600000101010101" pitchFamily="34" charset="-127"/>
                  <a:cs typeface="Times New Roman" panose="02020603050405020304" pitchFamily="18" charset="0"/>
                </a:rPr>
                <a:t>기대 가능한 편익</a:t>
              </a:r>
              <a:endParaRPr dirty="0">
                <a:effectLst/>
                <a:latin typeface="Arial" panose="020B0604020202020204" pitchFamily="34" charset="0"/>
                <a:ea typeface="Gulim" panose="020B0600000101010101" pitchFamily="34" charset="-127"/>
                <a:cs typeface="Times New Roman" panose="02020603050405020304" pitchFamily="18" charset="0"/>
              </a:endParaRPr>
            </a:p>
            <a:p>
              <a:pPr>
                <a:lnSpc>
                  <a:spcPct val="107000"/>
                </a:lnSpc>
                <a:spcAft>
                  <a:spcPts val="800"/>
                </a:spcAft>
              </a:pPr>
              <a:r>
                <a:rPr lang="ko-KR" sz="1200" dirty="0">
                  <a:latin typeface="Arial" panose="020B0604020202020204" pitchFamily="34" charset="0"/>
                  <a:ea typeface="Gulim" panose="020B0600000101010101" pitchFamily="34" charset="-127"/>
                  <a:cs typeface="Times New Roman" panose="02020603050405020304" pitchFamily="18" charset="0"/>
                </a:rPr>
                <a:t>이 교육은 직원의 개인적, 사회적, 재정적 또는 정치적 이해가 회사의 이해와 충돌하거나 충돌하는 것처럼 보이지 않도록 하고 이러한 관계의 투명성을 높이기 위한 지침을 설정하는 이해상충 정책의 요소에 대해 설명합니다. 이는 직원들이 잠재적인 이해상충 및 잠재적인 </a:t>
              </a:r>
              <a:br>
                <a:rPr lang="en-US" altLang="ko-KR" sz="1200" dirty="0">
                  <a:latin typeface="Arial" panose="020B0604020202020204" pitchFamily="34" charset="0"/>
                  <a:ea typeface="Gulim" panose="020B0600000101010101" pitchFamily="34" charset="-127"/>
                  <a:cs typeface="Times New Roman" panose="02020603050405020304" pitchFamily="18" charset="0"/>
                </a:rPr>
              </a:br>
              <a:r>
                <a:rPr lang="ko-KR" sz="1200" dirty="0">
                  <a:latin typeface="Arial" panose="020B0604020202020204" pitchFamily="34" charset="0"/>
                  <a:ea typeface="Gulim" panose="020B0600000101010101" pitchFamily="34" charset="-127"/>
                  <a:cs typeface="Times New Roman" panose="02020603050405020304" pitchFamily="18" charset="0"/>
                </a:rPr>
                <a:t>상충이 발생할 경우 취해야 할 조치를 더 잘 이해하는 데 도움이 됩니다. </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196608"/>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ko-KR" b="1">
                  <a:solidFill>
                    <a:srgbClr val="34495E"/>
                  </a:solidFill>
                  <a:effectLst/>
                  <a:latin typeface="Arial" panose="020B0604020202020204" pitchFamily="34" charset="0"/>
                  <a:ea typeface="Gulim" panose="020B0600000101010101" pitchFamily="34" charset="-127"/>
                  <a:cs typeface="Times New Roman" panose="02020603050405020304" pitchFamily="18" charset="0"/>
                </a:rPr>
                <a:t>고려해야 할 기타 문서</a:t>
              </a:r>
              <a:endParaRPr>
                <a:effectLst/>
                <a:latin typeface="Arial" panose="020B0604020202020204" pitchFamily="34" charset="0"/>
                <a:ea typeface="Gulim" panose="020B0600000101010101" pitchFamily="34" charset="-127"/>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ko-KR" sz="1200">
                  <a:solidFill>
                    <a:srgbClr val="000000"/>
                  </a:solidFill>
                  <a:effectLst/>
                  <a:latin typeface="Arial" panose="020B0604020202020204" pitchFamily="34" charset="0"/>
                  <a:ea typeface="Gulim" panose="020B0600000101010101" pitchFamily="34" charset="-127"/>
                  <a:cs typeface="Times New Roman" panose="02020603050405020304" pitchFamily="18" charset="0"/>
                </a:rPr>
                <a:t> 출석 서명 시트</a:t>
              </a:r>
            </a:p>
            <a:p>
              <a:pPr marL="171450" marR="0" indent="-171450">
                <a:lnSpc>
                  <a:spcPct val="115000"/>
                </a:lnSpc>
                <a:spcBef>
                  <a:spcPts val="0"/>
                </a:spcBef>
                <a:spcAft>
                  <a:spcPts val="0"/>
                </a:spcAft>
                <a:buSzPct val="150000"/>
                <a:buFont typeface="Wingdings" panose="05000000000000000000" pitchFamily="2" charset="2"/>
                <a:buChar char="ü"/>
              </a:pPr>
              <a:r>
                <a:rPr lang="ko-KR" sz="1200">
                  <a:solidFill>
                    <a:srgbClr val="000000"/>
                  </a:solidFill>
                  <a:effectLst/>
                  <a:latin typeface="Arial" panose="020B0604020202020204" pitchFamily="34" charset="0"/>
                  <a:ea typeface="Gulim" panose="020B0600000101010101" pitchFamily="34" charset="-127"/>
                  <a:cs typeface="Times New Roman" panose="02020603050405020304" pitchFamily="18" charset="0"/>
                </a:rPr>
                <a:t> 행동 강령</a:t>
              </a:r>
              <a:endParaRPr sz="1200">
                <a:solidFill>
                  <a:srgbClr val="2E74B5"/>
                </a:solidFill>
                <a:effectLst/>
                <a:latin typeface="Arial" panose="020B0604020202020204" pitchFamily="34" charset="0"/>
                <a:ea typeface="Gulim" panose="020B0600000101010101" pitchFamily="34" charset="-127"/>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ko-KR" sz="1200">
                  <a:solidFill>
                    <a:srgbClr val="000000"/>
                  </a:solidFill>
                  <a:effectLst/>
                  <a:latin typeface="Arial" panose="020B0604020202020204" pitchFamily="34" charset="0"/>
                  <a:ea typeface="Gulim" panose="020B0600000101010101" pitchFamily="34" charset="-127"/>
                  <a:cs typeface="Times New Roman" panose="02020603050405020304" pitchFamily="18" charset="0"/>
                </a:rPr>
                <a:t> 이해상충 정책</a:t>
              </a:r>
              <a:endParaRPr sz="1200">
                <a:solidFill>
                  <a:srgbClr val="2E74B5"/>
                </a:solidFill>
                <a:effectLst/>
                <a:latin typeface="Arial" panose="020B0604020202020204" pitchFamily="34" charset="0"/>
                <a:ea typeface="Gulim" panose="020B0600000101010101" pitchFamily="34" charset="-127"/>
                <a:cs typeface="Times New Roman" panose="02020603050405020304" pitchFamily="18" charset="0"/>
              </a:endParaRPr>
            </a:p>
            <a:p>
              <a:pPr marL="0" marR="0">
                <a:lnSpc>
                  <a:spcPct val="107000"/>
                </a:lnSpc>
                <a:spcBef>
                  <a:spcPts val="0"/>
                </a:spcBef>
                <a:spcAft>
                  <a:spcPts val="800"/>
                </a:spcAft>
              </a:pPr>
              <a:r>
                <a:rPr lang="ko-KR" sz="1200" b="1">
                  <a:solidFill>
                    <a:srgbClr val="34495E"/>
                  </a:solidFill>
                  <a:effectLst/>
                  <a:latin typeface="Arial" panose="020B0604020202020204" pitchFamily="34" charset="0"/>
                  <a:ea typeface="Gulim" panose="020B0600000101010101" pitchFamily="34" charset="-127"/>
                  <a:cs typeface="Times New Roman" panose="02020603050405020304" pitchFamily="18" charset="0"/>
                </a:rPr>
                <a:t> </a:t>
              </a:r>
              <a:endParaRPr sz="1200">
                <a:effectLst/>
                <a:latin typeface="Arial" panose="020B0604020202020204" pitchFamily="34" charset="0"/>
                <a:ea typeface="Gulim" panose="020B0600000101010101" pitchFamily="34" charset="-127"/>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2400" b="1">
                <a:solidFill>
                  <a:srgbClr val="AACFD0"/>
                </a:solidFill>
                <a:latin typeface="Arial" panose="020B0604020202020204" pitchFamily="34" charset="0"/>
                <a:ea typeface="Gulim" panose="020B0600000101010101" pitchFamily="34" charset="-127"/>
                <a:cs typeface="Helvetica Neue"/>
                <a:sym typeface="Helvetica Neue"/>
              </a:rPr>
              <a:t>이해상충</a:t>
            </a:r>
          </a:p>
          <a:p>
            <a:pPr marL="0" marR="0" lvl="0" indent="0" algn="ctr" rtl="0">
              <a:spcBef>
                <a:spcPts val="0"/>
              </a:spcBef>
              <a:spcAft>
                <a:spcPts val="0"/>
              </a:spcAft>
              <a:buNone/>
            </a:pPr>
            <a:r>
              <a:rPr lang="ko-KR" sz="2400" b="1">
                <a:solidFill>
                  <a:srgbClr val="AACFD0"/>
                </a:solidFill>
                <a:latin typeface="Arial" panose="020B0604020202020204" pitchFamily="34" charset="0"/>
                <a:ea typeface="Gulim" panose="020B0600000101010101" pitchFamily="34" charset="-127"/>
                <a:cs typeface="Helvetica Neue"/>
                <a:sym typeface="Helvetica Neue"/>
              </a:rPr>
              <a:t>교육</a:t>
            </a:r>
            <a:endParaRPr sz="2400" b="1">
              <a:solidFill>
                <a:srgbClr val="AACFD0"/>
              </a:solidFill>
              <a:latin typeface="Arial" panose="020B0604020202020204" pitchFamily="34" charset="0"/>
              <a:ea typeface="Gulim" panose="020B0600000101010101" pitchFamily="34" charset="-127"/>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white"/>
              </a:solidFill>
              <a:effectLst/>
              <a:uLnTx/>
              <a:uFillTx/>
              <a:latin typeface="Arial" panose="020B0604020202020204" pitchFamily="34" charset="0"/>
              <a:ea typeface="Gulim" panose="020B0600000101010101" pitchFamily="34" charset="-127"/>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white"/>
              </a:solidFill>
              <a:effectLst/>
              <a:uLnTx/>
              <a:uFillTx/>
              <a:latin typeface="Arial" panose="020B0604020202020204" pitchFamily="34" charset="0"/>
              <a:ea typeface="Gulim" panose="020B0600000101010101" pitchFamily="34" charset="-127"/>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black"/>
              </a:solidFill>
              <a:effectLst/>
              <a:uLnTx/>
              <a:uFillTx/>
              <a:latin typeface="Arial" panose="020B0604020202020204" pitchFamily="34" charset="0"/>
              <a:ea typeface="Gulim" panose="020B0600000101010101" pitchFamily="34" charset="-127"/>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black"/>
              </a:solidFill>
              <a:effectLst/>
              <a:uLnTx/>
              <a:uFillTx/>
              <a:latin typeface="Arial" panose="020B0604020202020204" pitchFamily="34" charset="0"/>
              <a:ea typeface="Gulim" panose="020B0600000101010101" pitchFamily="34" charset="-127"/>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ko-KR" sz="3600" b="1" dirty="0">
                <a:solidFill>
                  <a:srgbClr val="FFFFFF"/>
                </a:solidFill>
                <a:latin typeface="Arial" panose="020B0604020202020204" pitchFamily="34" charset="0"/>
                <a:ea typeface="Gulim" panose="020B0600000101010101" pitchFamily="34" charset="-127"/>
                <a:cs typeface="Helvetica Neue"/>
                <a:sym typeface="Helvetica Neue"/>
              </a:rPr>
              <a:t>이해상충</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ko-KR">
                <a:latin typeface="Arial" panose="020B0604020202020204" pitchFamily="34" charset="0"/>
                <a:ea typeface="Gulim" panose="020B0600000101010101" pitchFamily="34" charset="-127"/>
              </a:rPr>
              <a:t>1</a:t>
            </a:r>
            <a:endParaRPr kumimoji="0" sz="1200" b="0" i="0" u="none" strike="noStrike" cap="none" normalizeH="0">
              <a:ln>
                <a:noFill/>
              </a:ln>
              <a:solidFill>
                <a:prstClr val="black">
                  <a:tint val="75000"/>
                </a:prstClr>
              </a:solidFill>
              <a:effectLst/>
              <a:uLnTx/>
              <a:uFillTx/>
              <a:latin typeface="Arial" panose="020B0604020202020204" pitchFamily="34" charset="0"/>
              <a:ea typeface="Gulim" panose="020B0600000101010101" pitchFamily="34" charset="-127"/>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2" y="2272637"/>
            <a:ext cx="5811717" cy="209905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ko-KR" sz="2500" dirty="0">
                <a:latin typeface="Arial" panose="020B0604020202020204" pitchFamily="34" charset="0"/>
                <a:ea typeface="Gulim" panose="020B0600000101010101" pitchFamily="34" charset="-127"/>
                <a:cs typeface="Helvetica" panose="020B0604020202020204" pitchFamily="34" charset="0"/>
              </a:rPr>
              <a:t>회사의 이해와 상충되거나 상충되는 것으로 인식될 수 있고, 또는 직무와 책임을 객관적으로 수행하는 직원의 능력에 영향을 미칠 수 있는 직원의 </a:t>
            </a:r>
            <a:br>
              <a:rPr lang="en-US" altLang="ko-KR" sz="2500" dirty="0">
                <a:latin typeface="Arial" panose="020B0604020202020204" pitchFamily="34" charset="0"/>
                <a:ea typeface="Gulim" panose="020B0600000101010101" pitchFamily="34" charset="-127"/>
                <a:cs typeface="Helvetica" panose="020B0604020202020204" pitchFamily="34" charset="0"/>
              </a:rPr>
            </a:br>
            <a:r>
              <a:rPr lang="ko-KR" sz="2500" dirty="0">
                <a:latin typeface="Arial" panose="020B0604020202020204" pitchFamily="34" charset="0"/>
                <a:ea typeface="Gulim" panose="020B0600000101010101" pitchFamily="34" charset="-127"/>
                <a:cs typeface="Helvetica" panose="020B0604020202020204" pitchFamily="34" charset="0"/>
              </a:rPr>
              <a:t>이해 또는 활동.</a:t>
            </a:r>
            <a:endParaRPr sz="2500" dirty="0">
              <a:latin typeface="Arial" panose="020B0604020202020204" pitchFamily="34" charset="0"/>
              <a:ea typeface="Gulim" panose="020B0600000101010101" pitchFamily="34" charset="-127"/>
              <a:cs typeface="Helvetica" panose="020B0604020202020204" pitchFamily="34" charset="0"/>
            </a:endParaRPr>
          </a:p>
          <a:p>
            <a:pPr marL="0" lvl="0" indent="0" algn="l" rtl="0">
              <a:spcBef>
                <a:spcPts val="0"/>
              </a:spcBef>
              <a:spcAft>
                <a:spcPts val="0"/>
              </a:spcAft>
              <a:buNone/>
            </a:pPr>
            <a:endParaRPr sz="2000" dirty="0">
              <a:latin typeface="Arial" panose="020B0604020202020204" pitchFamily="34" charset="0"/>
              <a:ea typeface="Gulim" panose="020B0600000101010101" pitchFamily="34" charset="-127"/>
            </a:endParaRPr>
          </a:p>
          <a:p>
            <a:pPr marL="0" lvl="0" indent="0" algn="l" rtl="0">
              <a:spcBef>
                <a:spcPts val="0"/>
              </a:spcBef>
              <a:spcAft>
                <a:spcPts val="0"/>
              </a:spcAft>
              <a:buNone/>
            </a:pPr>
            <a:endParaRPr sz="2000" dirty="0">
              <a:latin typeface="Arial" panose="020B0604020202020204" pitchFamily="34" charset="0"/>
              <a:ea typeface="Gulim" panose="020B0600000101010101" pitchFamily="34" charset="-127"/>
            </a:endParaRPr>
          </a:p>
          <a:p>
            <a:pPr marL="0" lvl="0" indent="0" algn="l" rtl="0">
              <a:spcBef>
                <a:spcPts val="1000"/>
              </a:spcBef>
              <a:spcAft>
                <a:spcPts val="0"/>
              </a:spcAft>
              <a:buNone/>
              <a:tabLst>
                <a:tab pos="5948363" algn="l"/>
              </a:tabLst>
            </a:pPr>
            <a:endParaRPr dirty="0">
              <a:latin typeface="Arial" panose="020B0604020202020204" pitchFamily="34" charset="0"/>
              <a:ea typeface="Gulim" panose="020B0600000101010101" pitchFamily="34" charset="-127"/>
            </a:endParaRPr>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2400" b="1" dirty="0">
                <a:solidFill>
                  <a:srgbClr val="AACFD0"/>
                </a:solidFill>
                <a:latin typeface="Arial" panose="020B0604020202020204" pitchFamily="34" charset="0"/>
                <a:ea typeface="Gulim" panose="020B0600000101010101" pitchFamily="34" charset="-127"/>
                <a:cs typeface="Helvetica Neue"/>
                <a:sym typeface="Helvetica Neue"/>
              </a:rPr>
              <a:t>이해상충</a:t>
            </a:r>
          </a:p>
          <a:p>
            <a:pPr marL="0" marR="0" lvl="0" indent="0" algn="ctr" rtl="0">
              <a:spcBef>
                <a:spcPts val="0"/>
              </a:spcBef>
              <a:spcAft>
                <a:spcPts val="0"/>
              </a:spcAft>
              <a:buNone/>
            </a:pPr>
            <a:r>
              <a:rPr lang="ko-KR" sz="2400" b="1" dirty="0">
                <a:solidFill>
                  <a:srgbClr val="AACFD0"/>
                </a:solidFill>
                <a:latin typeface="Arial" panose="020B0604020202020204" pitchFamily="34" charset="0"/>
                <a:ea typeface="Gulim" panose="020B0600000101010101" pitchFamily="34" charset="-127"/>
                <a:cs typeface="Helvetica Neue"/>
                <a:sym typeface="Helvetica Neue"/>
              </a:rPr>
              <a:t>교육</a:t>
            </a:r>
            <a:endParaRPr sz="2400" b="1" dirty="0">
              <a:solidFill>
                <a:srgbClr val="AACFD0"/>
              </a:solidFill>
              <a:latin typeface="Arial" panose="020B0604020202020204" pitchFamily="34" charset="0"/>
              <a:ea typeface="Gulim" panose="020B0600000101010101" pitchFamily="34" charset="-127"/>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ko-KR" sz="3200" b="1" dirty="0">
                <a:solidFill>
                  <a:srgbClr val="5C9FA1"/>
                </a:solidFill>
                <a:latin typeface="Arial" panose="020B0604020202020204" pitchFamily="34" charset="0"/>
                <a:ea typeface="Gulim" panose="020B0600000101010101" pitchFamily="34" charset="-127"/>
                <a:cs typeface="Helvetica" panose="020B0604020202020204" pitchFamily="34" charset="0"/>
                <a:sym typeface="Helvetica Neue"/>
              </a:rPr>
              <a:t>이해상충이란 무엇입니까?</a:t>
            </a:r>
            <a:endParaRPr sz="3200" dirty="0">
              <a:latin typeface="Arial" panose="020B0604020202020204" pitchFamily="34" charset="0"/>
              <a:ea typeface="Gulim" panose="020B0600000101010101" pitchFamily="34" charset="-127"/>
              <a:cs typeface="Helvetica" panose="020B0604020202020204" pitchFamily="34" charset="0"/>
              <a:sym typeface="Helvetica Neue"/>
            </a:endParaRPr>
          </a:p>
        </p:txBody>
      </p:sp>
      <p:grpSp>
        <p:nvGrpSpPr>
          <p:cNvPr id="6" name="Group 5"/>
          <p:cNvGrpSpPr>
            <a:grpSpLocks noChangeAspect="1"/>
          </p:cNvGrpSpPr>
          <p:nvPr/>
        </p:nvGrpSpPr>
        <p:grpSpPr>
          <a:xfrm>
            <a:off x="7226788" y="1847819"/>
            <a:ext cx="3999577" cy="3998794"/>
            <a:chOff x="6908574" y="2440804"/>
            <a:chExt cx="4526283" cy="4525398"/>
          </a:xfrm>
        </p:grpSpPr>
        <p:grpSp>
          <p:nvGrpSpPr>
            <p:cNvPr id="168" name="Google Shape;168;p25"/>
            <p:cNvGrpSpPr>
              <a:grpSpLocks noChangeAspect="1"/>
            </p:cNvGrpSpPr>
            <p:nvPr/>
          </p:nvGrpSpPr>
          <p:grpSpPr>
            <a:xfrm>
              <a:off x="6908574" y="2440819"/>
              <a:ext cx="4526283" cy="4525383"/>
              <a:chOff x="8255762" y="1847397"/>
              <a:chExt cx="1382966"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ko-KR" sz="180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  </a:t>
                </a:r>
              </a:p>
              <a:p>
                <a:pPr marL="0" lvl="0" indent="0" algn="ctr" rtl="0">
                  <a:spcBef>
                    <a:spcPts val="0"/>
                  </a:spcBef>
                  <a:spcAft>
                    <a:spcPts val="0"/>
                  </a:spcAft>
                  <a:buClr>
                    <a:schemeClr val="dk1"/>
                  </a:buClr>
                  <a:buFont typeface="Arial"/>
                  <a:buNone/>
                </a:pPr>
                <a:r>
                  <a:rPr lang="ko-KR" sz="1800">
                    <a:solidFill>
                      <a:srgbClr val="AACFD0"/>
                    </a:solidFill>
                    <a:latin typeface="Arial" panose="020B0604020202020204" pitchFamily="34" charset="0"/>
                    <a:ea typeface="Gulim" panose="020B0600000101010101" pitchFamily="34" charset="-127"/>
                    <a:cs typeface="Helvetica" panose="020B0604020202020204" pitchFamily="34" charset="0"/>
                    <a:sym typeface="Helvetica Neue"/>
                  </a:rPr>
                  <a:t>개인적 관계</a:t>
                </a:r>
                <a:endParaRPr sz="1800">
                  <a:solidFill>
                    <a:srgbClr val="AACFD0"/>
                  </a:solidFill>
                  <a:latin typeface="Arial" panose="020B0604020202020204" pitchFamily="34" charset="0"/>
                  <a:ea typeface="Gulim" panose="020B0600000101010101" pitchFamily="34" charset="-127"/>
                  <a:cs typeface="Helvetica" panose="020B0604020202020204" pitchFamily="34" charset="0"/>
                  <a:sym typeface="Helvetica Neue"/>
                </a:endParaRPr>
              </a:p>
            </p:txBody>
          </p:sp>
          <p:sp>
            <p:nvSpPr>
              <p:cNvPr id="170" name="Google Shape;170;p25"/>
              <p:cNvSpPr/>
              <p:nvPr/>
            </p:nvSpPr>
            <p:spPr>
              <a:xfrm>
                <a:off x="8255762"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822960" rIns="182880" bIns="45700" anchor="t" anchorCtr="0">
                <a:noAutofit/>
              </a:bodyPr>
              <a:lstStyle/>
              <a:p>
                <a:pPr marL="0" lvl="0" indent="0" algn="ctr" rtl="0">
                  <a:spcBef>
                    <a:spcPts val="0"/>
                  </a:spcBef>
                  <a:spcAft>
                    <a:spcPts val="0"/>
                  </a:spcAft>
                  <a:buClr>
                    <a:schemeClr val="dk1"/>
                  </a:buClr>
                  <a:buFont typeface="Arial"/>
                  <a:buNone/>
                </a:pPr>
                <a:r>
                  <a:rPr lang="ko-KR" altLang="en-US" sz="1800" dirty="0">
                    <a:solidFill>
                      <a:srgbClr val="34459E"/>
                    </a:solidFill>
                    <a:latin typeface="Arial" panose="020B0604020202020204" pitchFamily="34" charset="0"/>
                    <a:ea typeface="Gulim" panose="020B0600000101010101" pitchFamily="34" charset="-127"/>
                    <a:cs typeface="Helvetica" panose="020B0604020202020204" pitchFamily="34" charset="0"/>
                    <a:sym typeface="Helvetica Neue"/>
                  </a:rPr>
                  <a:t>개인 투자</a:t>
                </a:r>
              </a:p>
              <a:p>
                <a:pPr marL="0" marR="0" lvl="0" indent="0" algn="ctr" rtl="0">
                  <a:lnSpc>
                    <a:spcPct val="100000"/>
                  </a:lnSpc>
                  <a:spcBef>
                    <a:spcPts val="0"/>
                  </a:spcBef>
                  <a:spcAft>
                    <a:spcPts val="0"/>
                  </a:spcAft>
                  <a:buClr>
                    <a:srgbClr val="000000"/>
                  </a:buClr>
                  <a:buFont typeface="Arial"/>
                  <a:buNone/>
                </a:pPr>
                <a:r>
                  <a:rPr lang="ko-KR" altLang="en-US" sz="1800" dirty="0">
                    <a:solidFill>
                      <a:srgbClr val="34459E"/>
                    </a:solidFill>
                    <a:latin typeface="Arial" panose="020B0604020202020204" pitchFamily="34" charset="0"/>
                    <a:ea typeface="Gulim" panose="020B0600000101010101" pitchFamily="34" charset="-127"/>
                    <a:cs typeface="Helvetica" panose="020B0604020202020204" pitchFamily="34" charset="0"/>
                    <a:sym typeface="Helvetica Neue"/>
                  </a:rPr>
                  <a:t>등</a:t>
                </a:r>
              </a:p>
              <a:p>
                <a:pPr marL="0" marR="0" lvl="0" indent="0" algn="ctr" rtl="0">
                  <a:lnSpc>
                    <a:spcPct val="100000"/>
                  </a:lnSpc>
                  <a:spcBef>
                    <a:spcPts val="0"/>
                  </a:spcBef>
                  <a:spcAft>
                    <a:spcPts val="0"/>
                  </a:spcAft>
                  <a:buClr>
                    <a:srgbClr val="000000"/>
                  </a:buClr>
                  <a:buFont typeface="Arial"/>
                  <a:buNone/>
                </a:pPr>
                <a:r>
                  <a:rPr lang="ko-KR" altLang="en-US" sz="1800" dirty="0">
                    <a:solidFill>
                      <a:srgbClr val="34459E"/>
                    </a:solidFill>
                    <a:latin typeface="Arial" panose="020B0604020202020204" pitchFamily="34" charset="0"/>
                    <a:ea typeface="Gulim" panose="020B0600000101010101" pitchFamily="34" charset="-127"/>
                    <a:cs typeface="Helvetica" panose="020B0604020202020204" pitchFamily="34" charset="0"/>
                    <a:sym typeface="Helvetica Neue"/>
                  </a:rPr>
                  <a:t>이익</a:t>
                </a:r>
                <a:endParaRPr lang="ko-KR" altLang="en-US" sz="1800" b="0" i="0" u="none" strike="noStrike" cap="none" dirty="0">
                  <a:solidFill>
                    <a:srgbClr val="34459E"/>
                  </a:solidFill>
                  <a:latin typeface="Arial" panose="020B0604020202020204" pitchFamily="34" charset="0"/>
                  <a:ea typeface="Gulim" panose="020B0600000101010101" pitchFamily="34" charset="-127"/>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ko-KR" sz="1200" b="1">
                    <a:latin typeface="Arial" panose="020B0604020202020204" pitchFamily="34" charset="0"/>
                    <a:ea typeface="Gulim" panose="020B0600000101010101" pitchFamily="34" charset="-127"/>
                    <a:cs typeface="Georgia"/>
                    <a:sym typeface="Georgia"/>
                  </a:rPr>
                  <a:t>이해상충</a:t>
                </a:r>
                <a:endParaRPr sz="1200">
                  <a:latin typeface="Arial" panose="020B0604020202020204" pitchFamily="34" charset="0"/>
                  <a:ea typeface="Gulim" panose="020B0600000101010101" pitchFamily="34" charset="-127"/>
                </a:endParaRPr>
              </a:p>
            </p:txBody>
          </p:sp>
          <p:sp>
            <p:nvSpPr>
              <p:cNvPr id="172" name="Google Shape;172;p25"/>
              <p:cNvSpPr/>
              <p:nvPr/>
            </p:nvSpPr>
            <p:spPr>
              <a:xfrm>
                <a:off x="8953988"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ko-KR"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  </a:t>
                </a:r>
              </a:p>
              <a:p>
                <a:pPr marL="344488" marR="0" lvl="0" indent="-344488" algn="ctr" rtl="0">
                  <a:lnSpc>
                    <a:spcPct val="100000"/>
                  </a:lnSpc>
                  <a:spcBef>
                    <a:spcPts val="0"/>
                  </a:spcBef>
                  <a:spcAft>
                    <a:spcPts val="0"/>
                  </a:spcAft>
                  <a:buClr>
                    <a:srgbClr val="000000"/>
                  </a:buClr>
                  <a:buFont typeface="Arial"/>
                  <a:buNone/>
                </a:pPr>
                <a:r>
                  <a:rPr lang="ko-KR"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선물,</a:t>
                </a:r>
                <a:r>
                  <a:rPr lang="en-US" altLang="ko-KR"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 </a:t>
                </a:r>
                <a:r>
                  <a:rPr lang="ko-KR"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향응,</a:t>
                </a:r>
                <a:r>
                  <a:rPr lang="en-US" altLang="ko-KR"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 </a:t>
                </a:r>
                <a:br>
                  <a:rPr lang="en-US" altLang="ko-KR"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br>
                <a:r>
                  <a:rPr lang="ko-KR" altLang="en-US"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등 가치 </a:t>
                </a:r>
                <a:br>
                  <a:rPr lang="en-US" altLang="ko-KR"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br>
                <a:r>
                  <a:rPr lang="ko-KR" altLang="en-US"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있는</a:t>
                </a:r>
                <a:r>
                  <a:rPr lang="en-US" altLang="ko-KR"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 </a:t>
                </a:r>
                <a:br>
                  <a:rPr lang="en-US" altLang="ko-KR"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br>
                <a:r>
                  <a:rPr lang="ko-KR" sz="18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모든 것</a:t>
                </a:r>
                <a:endParaRPr sz="1800" dirty="0">
                  <a:latin typeface="Arial" panose="020B0604020202020204" pitchFamily="34" charset="0"/>
                  <a:ea typeface="Gulim" panose="020B0600000101010101" pitchFamily="34" charset="-127"/>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o-KR" sz="1550" b="1" dirty="0">
                  <a:latin typeface="Arial" panose="020B0604020202020204" pitchFamily="34" charset="0"/>
                  <a:ea typeface="Gulim" panose="020B0600000101010101" pitchFamily="34" charset="-127"/>
                  <a:cs typeface="Helvetica Neue"/>
                  <a:sym typeface="Helvetica Neue"/>
                </a:rPr>
                <a:t>이해     </a:t>
              </a:r>
              <a:endParaRPr sz="1550" b="1" dirty="0">
                <a:latin typeface="Arial" panose="020B0604020202020204" pitchFamily="34" charset="0"/>
                <a:ea typeface="Gulim" panose="020B0600000101010101" pitchFamily="34" charset="-127"/>
                <a:cs typeface="Helvetica Neue"/>
                <a:sym typeface="Helvetica Neue"/>
              </a:endParaRPr>
            </a:p>
            <a:p>
              <a:pPr marL="0" lvl="0" indent="0" algn="ctr" rtl="0">
                <a:spcBef>
                  <a:spcPts val="0"/>
                </a:spcBef>
                <a:spcAft>
                  <a:spcPts val="0"/>
                </a:spcAft>
                <a:buNone/>
              </a:pPr>
              <a:r>
                <a:rPr lang="ko-KR" sz="1550" b="1" dirty="0">
                  <a:latin typeface="Arial" panose="020B0604020202020204" pitchFamily="34" charset="0"/>
                  <a:ea typeface="Gulim" panose="020B0600000101010101" pitchFamily="34" charset="-127"/>
                  <a:cs typeface="Helvetica Neue"/>
                  <a:sym typeface="Helvetica Neue"/>
                </a:rPr>
                <a:t>상충</a:t>
              </a:r>
              <a:endParaRPr sz="1550" b="1" dirty="0">
                <a:latin typeface="Arial" panose="020B0604020202020204" pitchFamily="34" charset="0"/>
                <a:ea typeface="Gulim" panose="020B0600000101010101" pitchFamily="34" charset="-127"/>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Gulim" panose="020B0600000101010101" pitchFamily="34" charset="-127"/>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Gulim" panose="020B0600000101010101" pitchFamily="34" charset="-127"/>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lang="ko-KR" b="0" i="0">
                <a:ln w="38100" cap="flat" cmpd="sng">
                  <a:solidFill>
                    <a:schemeClr val="accent1"/>
                  </a:solidFill>
                  <a:prstDash val="solid"/>
                  <a:round/>
                  <a:headEnd type="none" w="sm" len="sm"/>
                  <a:tailEnd type="none" w="sm" len="sm"/>
                </a:ln>
                <a:noFill/>
                <a:latin typeface="Arial" panose="020B0604020202020204" pitchFamily="34" charset="0"/>
                <a:ea typeface="Gulim" panose="020B0600000101010101" pitchFamily="34" charset="-127"/>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443282" y="5293445"/>
            <a:ext cx="4810034" cy="1107996"/>
          </a:xfrm>
          <a:prstGeom prst="rect">
            <a:avLst/>
          </a:prstGeom>
          <a:noFill/>
          <a:ln w="19050">
            <a:solidFill>
              <a:schemeClr val="accent5">
                <a:lumMod val="50000"/>
              </a:schemeClr>
            </a:solidFill>
          </a:ln>
        </p:spPr>
        <p:txBody>
          <a:bodyPr wrap="square" rtlCol="0">
            <a:spAutoFit/>
          </a:bodyPr>
          <a:lstStyle/>
          <a:p>
            <a:pPr algn="ctr"/>
            <a:r>
              <a:rPr lang="ko-KR" sz="1800" b="1" dirty="0">
                <a:solidFill>
                  <a:schemeClr val="accent1"/>
                </a:solidFill>
                <a:latin typeface="Arial" panose="020B0604020202020204" pitchFamily="34" charset="0"/>
                <a:ea typeface="Gulim" panose="020B0600000101010101" pitchFamily="34" charset="-127"/>
                <a:cs typeface="Helvetica" panose="020B0604020202020204" pitchFamily="34" charset="0"/>
              </a:rPr>
              <a:t>참고</a:t>
            </a:r>
          </a:p>
          <a:p>
            <a:pPr algn="ctr"/>
            <a:r>
              <a:rPr lang="ko-KR" sz="1600" dirty="0">
                <a:solidFill>
                  <a:schemeClr val="tx1"/>
                </a:solidFill>
                <a:latin typeface="Arial" panose="020B0604020202020204" pitchFamily="34" charset="0"/>
                <a:ea typeface="Gulim" panose="020B0600000101010101" pitchFamily="34" charset="-127"/>
                <a:cs typeface="Helvetica" panose="020B0604020202020204" pitchFamily="34" charset="0"/>
                <a:sym typeface="Helvetica Neue"/>
              </a:rPr>
              <a:t>다음 슬라이드는 이해상충을 일으킬 수 있는 </a:t>
            </a:r>
            <a:br>
              <a:rPr lang="en-US" altLang="ko-KR" sz="1600" dirty="0">
                <a:solidFill>
                  <a:schemeClr val="tx1"/>
                </a:solidFill>
                <a:latin typeface="Arial" panose="020B0604020202020204" pitchFamily="34" charset="0"/>
                <a:ea typeface="Gulim" panose="020B0600000101010101" pitchFamily="34" charset="-127"/>
                <a:cs typeface="Helvetica" panose="020B0604020202020204" pitchFamily="34" charset="0"/>
                <a:sym typeface="Helvetica Neue"/>
              </a:rPr>
            </a:br>
            <a:r>
              <a:rPr lang="ko-KR" sz="1600" dirty="0">
                <a:solidFill>
                  <a:schemeClr val="tx1"/>
                </a:solidFill>
                <a:latin typeface="Arial" panose="020B0604020202020204" pitchFamily="34" charset="0"/>
                <a:ea typeface="Gulim" panose="020B0600000101010101" pitchFamily="34" charset="-127"/>
                <a:cs typeface="Helvetica" panose="020B0604020202020204" pitchFamily="34" charset="0"/>
                <a:sym typeface="Helvetica Neue"/>
              </a:rPr>
              <a:t>활동을 자세히 설명합니다. 이러한 활동 중 일부는 금지되어 있고/있거나, 공개가 필요할 수 있습니다. </a:t>
            </a:r>
            <a:endParaRPr sz="1600" dirty="0">
              <a:solidFill>
                <a:schemeClr val="tx1"/>
              </a:solidFill>
              <a:latin typeface="Arial" panose="020B0604020202020204" pitchFamily="34" charset="0"/>
              <a:ea typeface="Gulim" panose="020B0600000101010101" pitchFamily="34" charset="-127"/>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7" y="1040537"/>
            <a:ext cx="8684286"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ko-KR" sz="2400" b="1" dirty="0">
                <a:solidFill>
                  <a:srgbClr val="5C9FA1"/>
                </a:solidFill>
                <a:latin typeface="Arial" panose="020B0604020202020204" pitchFamily="34" charset="0"/>
                <a:ea typeface="Gulim" panose="020B0600000101010101" pitchFamily="34" charset="-127"/>
                <a:cs typeface="Helvetica" panose="020B0604020202020204" pitchFamily="34" charset="0"/>
              </a:rPr>
              <a:t>개인 투자 및 기타 이익</a:t>
            </a:r>
            <a:endParaRPr sz="2400" dirty="0">
              <a:latin typeface="Arial" panose="020B0604020202020204" pitchFamily="34" charset="0"/>
              <a:ea typeface="Gulim" panose="020B0600000101010101" pitchFamily="34" charset="-127"/>
              <a:cs typeface="Helvetica" panose="020B0604020202020204" pitchFamily="34" charset="0"/>
            </a:endParaRPr>
          </a:p>
        </p:txBody>
      </p:sp>
      <p:sp>
        <p:nvSpPr>
          <p:cNvPr id="192" name="Google Shape;192;p26"/>
          <p:cNvSpPr txBox="1">
            <a:spLocks noGrp="1"/>
          </p:cNvSpPr>
          <p:nvPr>
            <p:ph type="body" idx="1"/>
          </p:nvPr>
        </p:nvSpPr>
        <p:spPr>
          <a:xfrm>
            <a:off x="52050" y="1990637"/>
            <a:ext cx="11395203"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ko-KR" sz="2400" dirty="0">
                <a:latin typeface="Arial" panose="020B0604020202020204" pitchFamily="34" charset="0"/>
                <a:ea typeface="Gulim" panose="020B0600000101010101" pitchFamily="34" charset="-127"/>
                <a:cs typeface="Helvetica" panose="020B0604020202020204" pitchFamily="34" charset="0"/>
              </a:rPr>
              <a:t>회사의 공급업체, 고객 또는 경쟁업체와의 개인적인 비즈니스 관계 또는 투자를 </a:t>
            </a:r>
            <a:r>
              <a:rPr lang="ko-KR" sz="2400" u="sng" dirty="0">
                <a:latin typeface="Arial" panose="020B0604020202020204" pitchFamily="34" charset="0"/>
                <a:ea typeface="Gulim" panose="020B0600000101010101" pitchFamily="34" charset="-127"/>
                <a:cs typeface="Helvetica" panose="020B0604020202020204" pitchFamily="34" charset="0"/>
              </a:rPr>
              <a:t>공개합니다</a:t>
            </a:r>
            <a:r>
              <a:rPr lang="ko-KR" sz="2400" dirty="0">
                <a:latin typeface="Arial" panose="020B0604020202020204" pitchFamily="34" charset="0"/>
                <a:ea typeface="Gulim" panose="020B0600000101010101" pitchFamily="34" charset="-127"/>
                <a:cs typeface="Helvetica" panose="020B0604020202020204" pitchFamily="34" charset="0"/>
              </a:rPr>
              <a:t>.</a:t>
            </a:r>
            <a:endParaRPr sz="2400" dirty="0">
              <a:latin typeface="Arial" panose="020B0604020202020204" pitchFamily="34" charset="0"/>
              <a:ea typeface="Gulim" panose="020B0600000101010101" pitchFamily="34" charset="-127"/>
              <a:cs typeface="Helvetica" panose="020B0604020202020204" pitchFamily="34" charset="0"/>
            </a:endParaRPr>
          </a:p>
          <a:p>
            <a:pPr marL="571500">
              <a:lnSpc>
                <a:spcPct val="115000"/>
              </a:lnSpc>
              <a:spcBef>
                <a:spcPts val="0"/>
              </a:spcBef>
              <a:buSzPct val="150000"/>
            </a:pPr>
            <a:r>
              <a:rPr lang="ko-KR" sz="2400" dirty="0">
                <a:latin typeface="Arial" panose="020B0604020202020204" pitchFamily="34" charset="0"/>
                <a:ea typeface="Gulim" panose="020B0600000101010101" pitchFamily="34" charset="-127"/>
                <a:cs typeface="Helvetica" panose="020B0604020202020204" pitchFamily="34" charset="0"/>
              </a:rPr>
              <a:t>회사의 명성을 </a:t>
            </a:r>
            <a:r>
              <a:rPr lang="ko-KR" sz="2400" u="sng" dirty="0">
                <a:latin typeface="Arial" panose="020B0604020202020204" pitchFamily="34" charset="0"/>
                <a:ea typeface="Gulim" panose="020B0600000101010101" pitchFamily="34" charset="-127"/>
                <a:cs typeface="Helvetica" panose="020B0604020202020204" pitchFamily="34" charset="0"/>
              </a:rPr>
              <a:t>훼손하거나</a:t>
            </a:r>
            <a:r>
              <a:rPr lang="ko-KR" sz="2400" dirty="0">
                <a:latin typeface="Arial" panose="020B0604020202020204" pitchFamily="34" charset="0"/>
                <a:ea typeface="Gulim" panose="020B0600000101010101" pitchFamily="34" charset="-127"/>
                <a:cs typeface="Helvetica" panose="020B0604020202020204" pitchFamily="34" charset="0"/>
              </a:rPr>
              <a:t> 회사를 불필요한 위험에 노출시킬 수 있는 </a:t>
            </a:r>
            <a:r>
              <a:rPr lang="ko-KR" sz="2400" u="sng" dirty="0">
                <a:latin typeface="Arial" panose="020B0604020202020204" pitchFamily="34" charset="0"/>
                <a:ea typeface="Gulim" panose="020B0600000101010101" pitchFamily="34" charset="-127"/>
                <a:cs typeface="Helvetica" panose="020B0604020202020204" pitchFamily="34" charset="0"/>
              </a:rPr>
              <a:t>외부의</a:t>
            </a:r>
            <a:r>
              <a:rPr lang="ko-KR" sz="2400" dirty="0">
                <a:latin typeface="Arial" panose="020B0604020202020204" pitchFamily="34" charset="0"/>
                <a:ea typeface="Gulim" panose="020B0600000101010101" pitchFamily="34" charset="-127"/>
                <a:cs typeface="Helvetica" panose="020B0604020202020204" pitchFamily="34" charset="0"/>
              </a:rPr>
              <a:t> </a:t>
            </a:r>
            <a:br>
              <a:rPr lang="en-US" altLang="ko-KR" sz="2400" dirty="0">
                <a:latin typeface="Arial" panose="020B0604020202020204" pitchFamily="34" charset="0"/>
                <a:ea typeface="Gulim" panose="020B0600000101010101" pitchFamily="34" charset="-127"/>
                <a:cs typeface="Helvetica" panose="020B0604020202020204" pitchFamily="34" charset="0"/>
              </a:rPr>
            </a:br>
            <a:r>
              <a:rPr lang="ko-KR" sz="2400" u="sng" dirty="0">
                <a:latin typeface="Arial" panose="020B0604020202020204" pitchFamily="34" charset="0"/>
                <a:ea typeface="Gulim" panose="020B0600000101010101" pitchFamily="34" charset="-127"/>
                <a:cs typeface="Helvetica" panose="020B0604020202020204" pitchFamily="34" charset="0"/>
              </a:rPr>
              <a:t>재정적 이해가 없습니다</a:t>
            </a:r>
            <a:r>
              <a:rPr lang="ko-KR" sz="2400" dirty="0">
                <a:latin typeface="Arial" panose="020B0604020202020204" pitchFamily="34" charset="0"/>
                <a:ea typeface="Gulim" panose="020B0600000101010101" pitchFamily="34" charset="-127"/>
                <a:cs typeface="Helvetica" panose="020B0604020202020204" pitchFamily="34" charset="0"/>
              </a:rPr>
              <a:t>.</a:t>
            </a:r>
            <a:endParaRPr sz="2400" dirty="0">
              <a:latin typeface="Arial" panose="020B0604020202020204" pitchFamily="34" charset="0"/>
              <a:ea typeface="Gulim" panose="020B0600000101010101" pitchFamily="34" charset="-127"/>
              <a:cs typeface="Helvetica" panose="020B0604020202020204" pitchFamily="34" charset="0"/>
            </a:endParaRPr>
          </a:p>
          <a:p>
            <a:pPr marL="571500">
              <a:lnSpc>
                <a:spcPct val="115000"/>
              </a:lnSpc>
              <a:spcBef>
                <a:spcPts val="0"/>
              </a:spcBef>
              <a:buSzPct val="150000"/>
            </a:pPr>
            <a:r>
              <a:rPr lang="ko-KR" sz="2400" u="sng" dirty="0">
                <a:latin typeface="Arial" panose="020B0604020202020204" pitchFamily="34" charset="0"/>
                <a:ea typeface="Gulim" panose="020B0600000101010101" pitchFamily="34" charset="-127"/>
                <a:cs typeface="Helvetica" panose="020B0604020202020204" pitchFamily="34" charset="0"/>
              </a:rPr>
              <a:t>사전 승인 없이</a:t>
            </a:r>
            <a:r>
              <a:rPr lang="ko-KR" sz="2400" dirty="0">
                <a:latin typeface="Arial" panose="020B0604020202020204" pitchFamily="34" charset="0"/>
                <a:ea typeface="Gulim" panose="020B0600000101010101" pitchFamily="34" charset="-127"/>
                <a:cs typeface="Helvetica" panose="020B0604020202020204" pitchFamily="34" charset="0"/>
              </a:rPr>
              <a:t> 다른 기관의 임원, 파트너, 이사 등 어떠한 권한 있는 </a:t>
            </a:r>
            <a:r>
              <a:rPr lang="ko-KR" sz="2400" u="sng" dirty="0">
                <a:latin typeface="Arial" panose="020B0604020202020204" pitchFamily="34" charset="0"/>
                <a:ea typeface="Gulim" panose="020B0600000101010101" pitchFamily="34" charset="-127"/>
                <a:cs typeface="Helvetica" panose="020B0604020202020204" pitchFamily="34" charset="0"/>
              </a:rPr>
              <a:t>직책도 </a:t>
            </a:r>
            <a:br>
              <a:rPr lang="en-US" altLang="ko-KR" sz="2400" u="sng" dirty="0">
                <a:latin typeface="Arial" panose="020B0604020202020204" pitchFamily="34" charset="0"/>
                <a:ea typeface="Gulim" panose="020B0600000101010101" pitchFamily="34" charset="-127"/>
                <a:cs typeface="Helvetica" panose="020B0604020202020204" pitchFamily="34" charset="0"/>
              </a:rPr>
            </a:br>
            <a:r>
              <a:rPr lang="ko-KR" sz="2400" u="sng" dirty="0">
                <a:latin typeface="Arial" panose="020B0604020202020204" pitchFamily="34" charset="0"/>
                <a:ea typeface="Gulim" panose="020B0600000101010101" pitchFamily="34" charset="-127"/>
                <a:cs typeface="Helvetica" panose="020B0604020202020204" pitchFamily="34" charset="0"/>
              </a:rPr>
              <a:t>수락하지 마십시오</a:t>
            </a:r>
            <a:r>
              <a:rPr lang="ko-KR" sz="2400" dirty="0">
                <a:latin typeface="Arial" panose="020B0604020202020204" pitchFamily="34" charset="0"/>
                <a:ea typeface="Gulim" panose="020B0600000101010101" pitchFamily="34" charset="-127"/>
                <a:cs typeface="Helvetica" panose="020B0604020202020204" pitchFamily="34" charset="0"/>
              </a:rPr>
              <a:t>.</a:t>
            </a:r>
            <a:endParaRPr sz="2400" dirty="0">
              <a:latin typeface="Arial" panose="020B0604020202020204" pitchFamily="34" charset="0"/>
              <a:ea typeface="Gulim" panose="020B0600000101010101" pitchFamily="34" charset="-127"/>
              <a:cs typeface="Helvetica" panose="020B0604020202020204" pitchFamily="34" charset="0"/>
            </a:endParaRPr>
          </a:p>
          <a:p>
            <a:pPr marL="571500">
              <a:lnSpc>
                <a:spcPct val="115000"/>
              </a:lnSpc>
              <a:spcBef>
                <a:spcPts val="0"/>
              </a:spcBef>
              <a:buSzPct val="150000"/>
            </a:pPr>
            <a:r>
              <a:rPr lang="ko-KR" sz="2400" u="sng" dirty="0">
                <a:latin typeface="Arial" panose="020B0604020202020204" pitchFamily="34" charset="0"/>
                <a:ea typeface="Gulim" panose="020B0600000101010101" pitchFamily="34" charset="-127"/>
                <a:cs typeface="Helvetica" panose="020B0604020202020204" pitchFamily="34" charset="0"/>
              </a:rPr>
              <a:t>추가 고용주를 공개합니다</a:t>
            </a:r>
            <a:r>
              <a:rPr lang="ko-KR" sz="2400" dirty="0">
                <a:latin typeface="Arial" panose="020B0604020202020204" pitchFamily="34" charset="0"/>
                <a:ea typeface="Gulim" panose="020B0600000101010101" pitchFamily="34" charset="-127"/>
                <a:cs typeface="Helvetica" panose="020B0604020202020204" pitchFamily="34" charset="0"/>
              </a:rPr>
              <a:t>.</a:t>
            </a:r>
            <a:endParaRPr sz="2400" dirty="0">
              <a:latin typeface="Arial" panose="020B0604020202020204" pitchFamily="34" charset="0"/>
              <a:ea typeface="Gulim" panose="020B0600000101010101" pitchFamily="34" charset="-127"/>
              <a:cs typeface="Helvetica"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2400" b="1">
                <a:solidFill>
                  <a:srgbClr val="AACFD0"/>
                </a:solidFill>
                <a:latin typeface="Arial" panose="020B0604020202020204" pitchFamily="34" charset="0"/>
                <a:ea typeface="Gulim" panose="020B0600000101010101" pitchFamily="34" charset="-127"/>
                <a:cs typeface="Helvetica Neue"/>
                <a:sym typeface="Helvetica Neue"/>
              </a:rPr>
              <a:t>이해상충</a:t>
            </a:r>
          </a:p>
          <a:p>
            <a:pPr marL="0" marR="0" lvl="0" indent="0" algn="ctr" rtl="0">
              <a:spcBef>
                <a:spcPts val="0"/>
              </a:spcBef>
              <a:spcAft>
                <a:spcPts val="0"/>
              </a:spcAft>
              <a:buNone/>
            </a:pPr>
            <a:r>
              <a:rPr lang="ko-KR" sz="2400" b="1">
                <a:solidFill>
                  <a:srgbClr val="AACFD0"/>
                </a:solidFill>
                <a:latin typeface="Arial" panose="020B0604020202020204" pitchFamily="34" charset="0"/>
                <a:ea typeface="Gulim" panose="020B0600000101010101" pitchFamily="34" charset="-127"/>
                <a:cs typeface="Helvetica Neue"/>
                <a:sym typeface="Helvetica Neue"/>
              </a:rPr>
              <a:t>교육</a:t>
            </a:r>
            <a:endParaRPr sz="2400" b="1">
              <a:solidFill>
                <a:srgbClr val="AACFD0"/>
              </a:solidFill>
              <a:latin typeface="Arial" panose="020B0604020202020204" pitchFamily="34" charset="0"/>
              <a:ea typeface="Gulim" panose="020B0600000101010101" pitchFamily="34" charset="-127"/>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453810" cy="1569660"/>
          </a:xfrm>
          <a:prstGeom prst="rect">
            <a:avLst/>
          </a:prstGeom>
          <a:noFill/>
        </p:spPr>
        <p:txBody>
          <a:bodyPr wrap="square" rtlCol="0">
            <a:spAutoFit/>
          </a:bodyPr>
          <a:lstStyle/>
          <a:p>
            <a:r>
              <a:rPr lang="ko-KR" sz="3200" b="1" dirty="0">
                <a:solidFill>
                  <a:schemeClr val="accent5">
                    <a:lumMod val="75000"/>
                  </a:schemeClr>
                </a:solidFill>
                <a:latin typeface="Arial" panose="020B0604020202020204" pitchFamily="34" charset="0"/>
                <a:ea typeface="Gulim" panose="020B0600000101010101" pitchFamily="34" charset="-127"/>
                <a:cs typeface="Helvetica" panose="020B0604020202020204" pitchFamily="34" charset="0"/>
              </a:rPr>
              <a:t>무엇을 하시겠</a:t>
            </a:r>
            <a:br>
              <a:rPr lang="en-US" altLang="ko-KR" sz="3200" b="1" dirty="0">
                <a:solidFill>
                  <a:schemeClr val="accent5">
                    <a:lumMod val="75000"/>
                  </a:schemeClr>
                </a:solidFill>
                <a:latin typeface="Arial" panose="020B0604020202020204" pitchFamily="34" charset="0"/>
                <a:ea typeface="Gulim" panose="020B0600000101010101" pitchFamily="34" charset="-127"/>
                <a:cs typeface="Helvetica" panose="020B0604020202020204" pitchFamily="34" charset="0"/>
              </a:rPr>
            </a:br>
            <a:r>
              <a:rPr lang="ko-KR" sz="3200" b="1" dirty="0">
                <a:solidFill>
                  <a:schemeClr val="accent5">
                    <a:lumMod val="75000"/>
                  </a:schemeClr>
                </a:solidFill>
                <a:latin typeface="Arial" panose="020B0604020202020204" pitchFamily="34" charset="0"/>
                <a:ea typeface="Gulim" panose="020B0600000101010101" pitchFamily="34" charset="-127"/>
                <a:cs typeface="Helvetica" panose="020B0604020202020204" pitchFamily="34" charset="0"/>
              </a:rPr>
              <a:t>습니까?</a:t>
            </a:r>
          </a:p>
        </p:txBody>
      </p:sp>
      <p:sp>
        <p:nvSpPr>
          <p:cNvPr id="4" name="Rectangle 3"/>
          <p:cNvSpPr/>
          <p:nvPr/>
        </p:nvSpPr>
        <p:spPr>
          <a:xfrm>
            <a:off x="3375739" y="2640694"/>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ko-KR" sz="2400" b="1" dirty="0">
                <a:solidFill>
                  <a:schemeClr val="accent1"/>
                </a:solidFill>
                <a:latin typeface="Arial" panose="020B0604020202020204" pitchFamily="34" charset="0"/>
                <a:ea typeface="Gulim" panose="020B0600000101010101" pitchFamily="34" charset="-127"/>
                <a:cs typeface="Helvetica" panose="020B0604020202020204" pitchFamily="34" charset="0"/>
                <a:sym typeface="Helvetica Neue"/>
              </a:rPr>
              <a:t>상황</a:t>
            </a:r>
          </a:p>
          <a:p>
            <a:pPr lvl="0"/>
            <a:r>
              <a:rPr lang="ko-KR" sz="2400" dirty="0">
                <a:solidFill>
                  <a:schemeClr val="accent1"/>
                </a:solidFill>
                <a:latin typeface="Arial" panose="020B0604020202020204" pitchFamily="34" charset="0"/>
                <a:ea typeface="Gulim" panose="020B0600000101010101" pitchFamily="34" charset="-127"/>
                <a:cs typeface="Helvetica" panose="020B0604020202020204" pitchFamily="34" charset="0"/>
                <a:sym typeface="Helvetica Neue"/>
              </a:rPr>
              <a:t>한 직원이 이제 막 회사의 공급업체가 된 회사에 상당한 투자를 했습니다. </a:t>
            </a:r>
            <a:endParaRPr sz="2400" dirty="0">
              <a:solidFill>
                <a:schemeClr val="accent1"/>
              </a:solidFill>
              <a:latin typeface="Arial" panose="020B0604020202020204" pitchFamily="34" charset="0"/>
              <a:ea typeface="Gulim" panose="020B0600000101010101" pitchFamily="34" charset="-127"/>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5400938" y="123145"/>
            <a:ext cx="1390124" cy="830997"/>
          </a:xfrm>
          <a:prstGeom prst="rect">
            <a:avLst/>
          </a:prstGeom>
        </p:spPr>
        <p:txBody>
          <a:bodyPr wrap="none">
            <a:spAutoFit/>
          </a:bodyPr>
          <a:lstStyle/>
          <a:p>
            <a:pPr lvl="0" algn="ctr"/>
            <a:r>
              <a:rPr lang="ko-KR" sz="2400" b="1" dirty="0">
                <a:solidFill>
                  <a:srgbClr val="AACFD0"/>
                </a:solidFill>
                <a:latin typeface="Arial" panose="020B0604020202020204" pitchFamily="34" charset="0"/>
                <a:ea typeface="Gulim" panose="020B0600000101010101" pitchFamily="34" charset="-127"/>
                <a:cs typeface="Helvetica Neue"/>
                <a:sym typeface="Helvetica Neue"/>
              </a:rPr>
              <a:t>이해상충</a:t>
            </a:r>
          </a:p>
          <a:p>
            <a:pPr lvl="0" algn="ctr"/>
            <a:r>
              <a:rPr lang="ko-KR" sz="2400" b="1" dirty="0">
                <a:solidFill>
                  <a:srgbClr val="AACFD0"/>
                </a:solidFill>
                <a:latin typeface="Arial" panose="020B0604020202020204" pitchFamily="34" charset="0"/>
                <a:ea typeface="Gulim" panose="020B0600000101010101" pitchFamily="34" charset="-127"/>
                <a:cs typeface="Helvetica Neue"/>
                <a:sym typeface="Helvetica Neue"/>
              </a:rPr>
              <a:t>교육</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640694"/>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ko-KR" sz="2400" b="1" dirty="0">
                <a:solidFill>
                  <a:schemeClr val="accent1"/>
                </a:solidFill>
                <a:latin typeface="Arial" panose="020B0604020202020204" pitchFamily="34" charset="0"/>
                <a:ea typeface="Gulim" panose="020B0600000101010101" pitchFamily="34" charset="-127"/>
                <a:cs typeface="Helvetica" panose="020B0604020202020204" pitchFamily="34" charset="0"/>
                <a:sym typeface="Helvetica Neue"/>
              </a:rPr>
              <a:t>최상의 결과</a:t>
            </a:r>
          </a:p>
          <a:p>
            <a:pPr defTabSz="1097140">
              <a:buSzPct val="100000"/>
            </a:pPr>
            <a:r>
              <a:rPr lang="ko-KR" sz="2400" dirty="0">
                <a:solidFill>
                  <a:schemeClr val="accent1"/>
                </a:solidFill>
                <a:latin typeface="Arial" panose="020B0604020202020204" pitchFamily="34" charset="0"/>
                <a:ea typeface="Gulim" panose="020B0600000101010101" pitchFamily="34" charset="-127"/>
                <a:cs typeface="Helvetica" panose="020B0604020202020204" pitchFamily="34" charset="0"/>
                <a:sym typeface="Helvetica Neue"/>
              </a:rPr>
              <a:t>직원은 투자를 공개하고 이 관계에 대한 승인을 요청해야 합니다. </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996400"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ko-KR" sz="24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공급업체, 서브 딜러/에이전트 경쟁업체, 고객 및/또는 비즈니스 파트너와의 모든 가까운 </a:t>
            </a:r>
            <a:r>
              <a:rPr lang="ko-KR" sz="2400" u="sng"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가족 관계</a:t>
            </a:r>
            <a:r>
              <a:rPr lang="ko-KR" sz="24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(예: 부모, 배우자, 자녀 및 기타 직계 가족)를 </a:t>
            </a:r>
            <a:r>
              <a:rPr lang="ko-KR" sz="2400" u="sng"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공개합니다</a:t>
            </a:r>
            <a:r>
              <a:rPr lang="ko-KR" sz="24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a:t>
            </a:r>
            <a:endParaRPr sz="24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ko-KR" sz="24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의료 전문가를 포함하여 국내외 공무원과의 모든 가까운 </a:t>
            </a:r>
            <a:r>
              <a:rPr lang="ko-KR" sz="2400" u="sng"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가족 관계</a:t>
            </a:r>
            <a:r>
              <a:rPr lang="ko-KR" sz="24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 또는 재정적 관계를 </a:t>
            </a:r>
            <a:r>
              <a:rPr lang="ko-KR" sz="2400" u="sng"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공개합니다</a:t>
            </a:r>
            <a:r>
              <a:rPr lang="ko-KR" sz="24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rPr>
              <a:t>.</a:t>
            </a:r>
            <a:endParaRPr sz="2400" dirty="0">
              <a:solidFill>
                <a:schemeClr val="dk1"/>
              </a:solidFill>
              <a:latin typeface="Arial" panose="020B0604020202020204" pitchFamily="34" charset="0"/>
              <a:ea typeface="Gulim" panose="020B0600000101010101" pitchFamily="34" charset="-127"/>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ko-KR" sz="2400" b="1" dirty="0">
                <a:solidFill>
                  <a:srgbClr val="5C9FA1"/>
                </a:solidFill>
                <a:latin typeface="Arial" panose="020B0604020202020204" pitchFamily="34" charset="0"/>
                <a:ea typeface="Gulim" panose="020B0600000101010101" pitchFamily="34" charset="-127"/>
                <a:cs typeface="Helvetica" panose="020B0604020202020204" pitchFamily="34" charset="0"/>
                <a:sym typeface="Helvetica Neue"/>
              </a:rPr>
              <a:t>개인적</a:t>
            </a:r>
            <a:r>
              <a:rPr lang="ko-KR" sz="2400" b="1" dirty="0">
                <a:solidFill>
                  <a:srgbClr val="5C9FA1"/>
                </a:solidFill>
                <a:latin typeface="Arial" panose="020B0604020202020204" pitchFamily="34" charset="0"/>
                <a:ea typeface="Gulim" panose="020B0600000101010101" pitchFamily="34" charset="-127"/>
                <a:cs typeface="Helvetica Neue"/>
                <a:sym typeface="Helvetica Neue"/>
              </a:rPr>
              <a:t> 관계</a:t>
            </a:r>
            <a:endParaRPr sz="2400" dirty="0">
              <a:latin typeface="Arial" panose="020B0604020202020204" pitchFamily="34" charset="0"/>
              <a:ea typeface="Gulim" panose="020B0600000101010101" pitchFamily="34" charset="-127"/>
              <a:cs typeface="Helvetica Neue"/>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2400" b="1">
                <a:solidFill>
                  <a:srgbClr val="AACFD0"/>
                </a:solidFill>
                <a:latin typeface="Arial" panose="020B0604020202020204" pitchFamily="34" charset="0"/>
                <a:ea typeface="Gulim" panose="020B0600000101010101" pitchFamily="34" charset="-127"/>
                <a:cs typeface="Helvetica Neue"/>
                <a:sym typeface="Helvetica Neue"/>
              </a:rPr>
              <a:t>이해상충</a:t>
            </a:r>
          </a:p>
          <a:p>
            <a:pPr marL="0" marR="0" lvl="0" indent="0" algn="ctr" rtl="0">
              <a:spcBef>
                <a:spcPts val="0"/>
              </a:spcBef>
              <a:spcAft>
                <a:spcPts val="0"/>
              </a:spcAft>
              <a:buNone/>
            </a:pPr>
            <a:r>
              <a:rPr lang="ko-KR" sz="2400" b="1">
                <a:solidFill>
                  <a:srgbClr val="AACFD0"/>
                </a:solidFill>
                <a:latin typeface="Arial" panose="020B0604020202020204" pitchFamily="34" charset="0"/>
                <a:ea typeface="Gulim" panose="020B0600000101010101" pitchFamily="34" charset="-127"/>
                <a:cs typeface="Helvetica Neue"/>
                <a:sym typeface="Helvetica Neue"/>
              </a:rPr>
              <a:t>교육</a:t>
            </a:r>
            <a:endParaRPr sz="2400" b="1">
              <a:solidFill>
                <a:srgbClr val="AACFD0"/>
              </a:solidFill>
              <a:latin typeface="Arial" panose="020B0604020202020204" pitchFamily="34" charset="0"/>
              <a:ea typeface="Gulim" panose="020B0600000101010101" pitchFamily="34" charset="-127"/>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569660"/>
          </a:xfrm>
          <a:prstGeom prst="rect">
            <a:avLst/>
          </a:prstGeom>
          <a:noFill/>
        </p:spPr>
        <p:txBody>
          <a:bodyPr wrap="square" rtlCol="0">
            <a:spAutoFit/>
          </a:bodyPr>
          <a:lstStyle/>
          <a:p>
            <a:r>
              <a:rPr lang="ko-KR" sz="3200" b="1" dirty="0">
                <a:solidFill>
                  <a:schemeClr val="accent5">
                    <a:lumMod val="75000"/>
                  </a:schemeClr>
                </a:solidFill>
                <a:latin typeface="Arial" panose="020B0604020202020204" pitchFamily="34" charset="0"/>
                <a:ea typeface="Gulim" panose="020B0600000101010101" pitchFamily="34" charset="-127"/>
                <a:cs typeface="Helvetica" panose="020B0604020202020204" pitchFamily="34" charset="0"/>
              </a:rPr>
              <a:t>무엇을 하시겠</a:t>
            </a:r>
            <a:endParaRPr lang="en-US" altLang="ko-KR" sz="3200" b="1" dirty="0">
              <a:solidFill>
                <a:schemeClr val="accent5">
                  <a:lumMod val="75000"/>
                </a:schemeClr>
              </a:solidFill>
              <a:latin typeface="Arial" panose="020B0604020202020204" pitchFamily="34" charset="0"/>
              <a:ea typeface="Gulim" panose="020B0600000101010101" pitchFamily="34" charset="-127"/>
              <a:cs typeface="Helvetica" panose="020B0604020202020204" pitchFamily="34" charset="0"/>
            </a:endParaRPr>
          </a:p>
          <a:p>
            <a:r>
              <a:rPr lang="ko-KR" sz="3200" b="1" dirty="0">
                <a:solidFill>
                  <a:schemeClr val="accent5">
                    <a:lumMod val="75000"/>
                  </a:schemeClr>
                </a:solidFill>
                <a:latin typeface="Arial" panose="020B0604020202020204" pitchFamily="34" charset="0"/>
                <a:ea typeface="Gulim" panose="020B0600000101010101" pitchFamily="34" charset="-127"/>
                <a:cs typeface="Helvetica" panose="020B0604020202020204" pitchFamily="34" charset="0"/>
              </a:rPr>
              <a:t>습니까?</a:t>
            </a:r>
          </a:p>
        </p:txBody>
      </p:sp>
      <p:sp>
        <p:nvSpPr>
          <p:cNvPr id="4" name="Rectangle 3"/>
          <p:cNvSpPr/>
          <p:nvPr/>
        </p:nvSpPr>
        <p:spPr>
          <a:xfrm>
            <a:off x="3375739" y="2640695"/>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ko-KR" sz="2400" b="1" dirty="0">
                <a:solidFill>
                  <a:schemeClr val="accent1"/>
                </a:solidFill>
                <a:latin typeface="Arial" panose="020B0604020202020204" pitchFamily="34" charset="0"/>
                <a:ea typeface="Gulim" panose="020B0600000101010101" pitchFamily="34" charset="-127"/>
                <a:cs typeface="Helvetica" panose="020B0604020202020204" pitchFamily="34" charset="0"/>
                <a:sym typeface="Helvetica Neue"/>
              </a:rPr>
              <a:t>상황</a:t>
            </a:r>
          </a:p>
          <a:p>
            <a:pPr lvl="0"/>
            <a:r>
              <a:rPr lang="ko-KR" sz="2400" dirty="0">
                <a:solidFill>
                  <a:schemeClr val="accent1"/>
                </a:solidFill>
                <a:latin typeface="Arial" panose="020B0604020202020204" pitchFamily="34" charset="0"/>
                <a:ea typeface="Gulim" panose="020B0600000101010101" pitchFamily="34" charset="-127"/>
                <a:cs typeface="Helvetica" panose="020B0604020202020204" pitchFamily="34" charset="0"/>
                <a:sym typeface="Helvetica Neue"/>
              </a:rPr>
              <a:t>직원의 배우자가 최근 직접적인 경쟁업체의 영업 매니저가 되었습니다.</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5400938" y="123145"/>
            <a:ext cx="1390124" cy="830997"/>
          </a:xfrm>
          <a:prstGeom prst="rect">
            <a:avLst/>
          </a:prstGeom>
        </p:spPr>
        <p:txBody>
          <a:bodyPr wrap="none">
            <a:spAutoFit/>
          </a:bodyPr>
          <a:lstStyle/>
          <a:p>
            <a:pPr lvl="0" algn="ctr"/>
            <a:r>
              <a:rPr lang="ko-KR" sz="2400" b="1">
                <a:solidFill>
                  <a:srgbClr val="AACFD0"/>
                </a:solidFill>
                <a:latin typeface="Arial" panose="020B0604020202020204" pitchFamily="34" charset="0"/>
                <a:ea typeface="Gulim" panose="020B0600000101010101" pitchFamily="34" charset="-127"/>
                <a:cs typeface="Helvetica Neue"/>
                <a:sym typeface="Helvetica Neue"/>
              </a:rPr>
              <a:t>이해상충</a:t>
            </a:r>
          </a:p>
          <a:p>
            <a:pPr lvl="0" algn="ctr"/>
            <a:r>
              <a:rPr lang="ko-KR" sz="2400" b="1">
                <a:solidFill>
                  <a:srgbClr val="AACFD0"/>
                </a:solidFill>
                <a:latin typeface="Arial" panose="020B0604020202020204" pitchFamily="34" charset="0"/>
                <a:ea typeface="Gulim" panose="020B0600000101010101" pitchFamily="34" charset="-127"/>
                <a:cs typeface="Helvetica Neue"/>
                <a:sym typeface="Helvetica Neue"/>
              </a:rPr>
              <a:t>교육</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640695"/>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ko-KR" sz="2400" b="1" dirty="0">
                <a:solidFill>
                  <a:schemeClr val="accent1"/>
                </a:solidFill>
                <a:latin typeface="Arial" panose="020B0604020202020204" pitchFamily="34" charset="0"/>
                <a:ea typeface="Gulim" panose="020B0600000101010101" pitchFamily="34" charset="-127"/>
                <a:cs typeface="Helvetica" panose="020B0604020202020204" pitchFamily="34" charset="0"/>
                <a:sym typeface="Helvetica Neue"/>
              </a:rPr>
              <a:t>최상의 결과</a:t>
            </a:r>
          </a:p>
          <a:p>
            <a:pPr defTabSz="1097140">
              <a:buSzPct val="100000"/>
            </a:pPr>
            <a:r>
              <a:rPr lang="ko-KR" sz="2400" dirty="0">
                <a:solidFill>
                  <a:schemeClr val="accent1"/>
                </a:solidFill>
                <a:latin typeface="Arial" panose="020B0604020202020204" pitchFamily="34" charset="0"/>
                <a:ea typeface="Gulim" panose="020B0600000101010101" pitchFamily="34" charset="-127"/>
                <a:cs typeface="Helvetica" panose="020B0604020202020204" pitchFamily="34" charset="0"/>
                <a:sym typeface="Helvetica Neue"/>
              </a:rPr>
              <a:t>직원은 이 관계를 회사에 공개해야 합니다.</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7" ma:contentTypeDescription="Create a new document." ma:contentTypeScope="" ma:versionID="99e691c373b6b9d0dc54c0094d8e75ae">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b29f9f21e98f2c97b276ca12e0e7b7b"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SharedWithUsers xmlns="8dd90c53-968d-4fca-bd9c-f86cdc164d9c">
      <UserInfo>
        <DisplayName/>
        <AccountId xsi:nil="true"/>
        <AccountType/>
      </UserInfo>
    </SharedWithUsers>
    <MediaLengthInSeconds xmlns="5e7b30f1-a767-4b9f-a7d4-eaf82a361f61" xsi:nil="true"/>
  </documentManagement>
</p:properties>
</file>

<file path=customXml/itemProps1.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2.xml><?xml version="1.0" encoding="utf-8"?>
<ds:datastoreItem xmlns:ds="http://schemas.openxmlformats.org/officeDocument/2006/customXml" ds:itemID="{B555D667-AEF2-4F0E-9CCF-099E7ECC8575}"/>
</file>

<file path=customXml/itemProps3.xml><?xml version="1.0" encoding="utf-8"?>
<ds:datastoreItem xmlns:ds="http://schemas.openxmlformats.org/officeDocument/2006/customXml" ds:itemID="{5240F1D9-6BDA-4661-B7EE-9BEB468139EC}">
  <ds:schemaRefs>
    <ds:schemaRef ds:uri="d3ed967d-d92a-4424-a53f-7c4da5d2a7ff"/>
    <ds:schemaRef ds:uri="http://schemas.microsoft.com/office/2006/documentManagement/types"/>
    <ds:schemaRef ds:uri="aa124cef-80ee-4fcd-bafd-5e68c15586a5"/>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640</TotalTime>
  <Words>395</Words>
  <Application>Microsoft Office PowerPoint</Application>
  <PresentationFormat>Widescreen</PresentationFormat>
  <Paragraphs>71</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Calibri</vt:lpstr>
      <vt:lpstr>Wingdings</vt:lpstr>
      <vt:lpstr>Arial</vt:lpstr>
      <vt:lpstr>Georgia</vt:lpstr>
      <vt:lpstr>Helvetica Neue Light</vt:lpstr>
      <vt:lpstr>Cambria</vt:lpstr>
      <vt:lpstr>Helvetica Neue</vt:lpstr>
      <vt:lpstr>Office Theme</vt:lpstr>
      <vt:lpstr>PowerPoint Presentation</vt:lpstr>
      <vt:lpstr>PowerPoint Presentation</vt:lpstr>
      <vt:lpstr>PowerPoint Presentation</vt:lpstr>
      <vt:lpstr>개인 투자 및 기타 이익</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Mujaheed Gardi</cp:lastModifiedBy>
  <cp:revision>53</cp:revision>
  <dcterms:modified xsi:type="dcterms:W3CDTF">2022-10-13T20:45:52Z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y fmtid="{D5CDD505-2E9C-101B-9397-08002B2CF9AE}" pid="5" name="Order">
    <vt:r8>134500</vt:r8>
  </property>
  <property fmtid="{D5CDD505-2E9C-101B-9397-08002B2CF9AE}" pid="6" name="xd_Signature">
    <vt:bool>false</vt:bool>
  </property>
  <property fmtid="{D5CDD505-2E9C-101B-9397-08002B2CF9AE}" pid="7" name="xd_ProgID">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MediaServiceImageTags">
    <vt:lpwstr/>
  </property>
</Properties>
</file>