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ulim" panose="020B0600000101010101" pitchFamily="34" charset="-127"/>
      <p:regular r:id="rId21"/>
    </p:embeddedFont>
    <p:embeddedFont>
      <p:font typeface="Helvetica" pitchFamily="2" charset="0"/>
      <p:regular r:id="rId22"/>
      <p:bold r:id="rId23"/>
      <p:italic r:id="rId24"/>
      <p:boldItalic r:id="rId25"/>
    </p:embeddedFont>
    <p:embeddedFont>
      <p:font typeface="Helvetica Neue" panose="020B0403020202020204" pitchFamily="34" charset="0"/>
      <p:regular r:id="rId26"/>
      <p:bold r:id="rId27"/>
      <p:italic r:id="rId28"/>
      <p:boldItalic r:id="rId29"/>
    </p:embeddedFont>
    <p:embeddedFont>
      <p:font typeface="Helvetica Neue Light" panose="02000403000000020004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05" autoAdjust="0"/>
    <p:restoredTop sz="96374" autoAdjust="0"/>
  </p:normalViewPr>
  <p:slideViewPr>
    <p:cSldViewPr snapToGrid="0">
      <p:cViewPr varScale="1">
        <p:scale>
          <a:sx n="136" d="100"/>
          <a:sy n="136" d="100"/>
        </p:scale>
        <p:origin x="159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28649" y="4767263"/>
            <a:ext cx="2199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aseline="0" dirty="0">
                <a:solidFill>
                  <a:srgbClr val="34495E"/>
                </a:solidFill>
                <a:latin typeface="Gulim" panose="020B0600000101010101" pitchFamily="34" charset="-127"/>
                <a:ea typeface="Gulim" panose="020B0600000101010101" pitchFamily="34" charset="-127"/>
                <a:cs typeface="Helvetica Neue Light"/>
                <a:sym typeface="Helvetica Neue Light"/>
              </a:rPr>
              <a:t>행동 강령 교육</a:t>
            </a:r>
            <a:endParaRPr sz="1100" baseline="0" dirty="0">
              <a:solidFill>
                <a:srgbClr val="34495E"/>
              </a:solidFill>
              <a:latin typeface="Gulim" panose="020B0600000101010101" pitchFamily="34" charset="-127"/>
              <a:ea typeface="Gulim" panose="020B0600000101010101" pitchFamily="34" charset="-127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cap="none" normalizeH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5939822" cy="943991"/>
            <a:chOff x="415258" y="670150"/>
            <a:chExt cx="5483783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4955741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ko-kr" sz="1200" b="1" i="0" u="none" strike="noStrike" cap="none" normalizeH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설명</a:t>
              </a:r>
              <a:endParaRPr kumimoji="0" sz="1200" b="1" i="0" u="none" strike="noStrike" cap="none" normalizeH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ko-k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행동 강령은 윤리적이고 합법적인 행동을 하겠다는 회사의 약속에 따라 직원, 임원 및 이사가 비즈니스를 어떻게 수행하면 될지 규정한 기본적인 지침입니다. 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ko-k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 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ko-kr" sz="10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 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ko-kr" sz="10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 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350099"/>
            <a:ext cx="5489175" cy="1550246"/>
            <a:chOff x="415236" y="2510625"/>
            <a:chExt cx="5489175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4961111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ko-kr" sz="1200" b="1" i="0" u="none" strike="noStrike" cap="none" normalizeH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지침</a:t>
              </a:r>
              <a:endParaRPr kumimoji="0" sz="1200" b="1" i="0" u="none" strike="noStrike" cap="none" normalizeH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ko-kr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모든 임원, 이사 및 직원(채용 시기의 신입 직원)에게 행동 강령을 제공합니다.</a:t>
              </a:r>
              <a:endParaRPr kumimoji="0" sz="1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ko-kr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직원들이 </a:t>
              </a:r>
              <a:r>
                <a:rPr kumimoji="0" lang="ko-k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자신의 행동</a:t>
              </a:r>
              <a:r>
                <a:rPr kumimoji="0" lang="en-US" altLang="ko-K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ko-kr" altLang="en-US" sz="10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과 관련된 의무와 책임을 이해할 수 있도록 온보딩 절차의 일부로 그리고 반복적으로 직원에게 행동 강령 교육을 제공합니다</a:t>
              </a:r>
              <a:r>
                <a:rPr lang="en-US" altLang="ko-KR" sz="10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.</a:t>
              </a: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lang="ko-kr" altLang="en-US" sz="10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교육 기록을 유지합니다</a:t>
              </a:r>
              <a:r>
                <a:rPr lang="en-US" altLang="ko-KR" sz="10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. </a:t>
              </a:r>
              <a:endParaRPr sz="1000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00" b="0" i="0" u="none" strike="noStrike" cap="none" normalizeH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138332" cy="888982"/>
            <a:chOff x="428486" y="1709900"/>
            <a:chExt cx="6138332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ko-kr" sz="1200" b="1" i="0" u="none" strike="noStrike" cap="none" normalizeH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기대 가능한 편익</a:t>
              </a:r>
              <a:endParaRPr kumimoji="0" sz="1200" b="1" i="0" u="none" strike="noStrike" cap="none" normalizeH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ko-kr" sz="1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행동 강령은 </a:t>
              </a:r>
              <a:r>
                <a:rPr kumimoji="0" lang="ko-k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직원이 비즈니스를 윤리적이고 적법한 방식으로 수행할 수 있도록 돕습니다. </a:t>
              </a:r>
              <a:br>
                <a:rPr kumimoji="0" lang="en-US" altLang="ko-K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</a:br>
              <a:r>
                <a:rPr kumimoji="0" lang="ko-kr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이를 통해 비즈니스 파트너 및 이해 관계자와 굳건한 신뢰를 쌓을 수 있습니다. </a:t>
              </a:r>
              <a:endParaRPr kumimoji="0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873831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ko-kr" sz="1200" b="1" i="0" u="none" strike="noStrike" cap="none" normalizeH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고려해야 할 기타 문서</a:t>
              </a:r>
              <a:endParaRPr kumimoji="0" sz="1200" b="1" i="0" u="none" strike="noStrike" cap="none" normalizeH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sz="1000" b="0" i="0" u="none" strike="noStrike" cap="none" normalizeH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"/>
                </a:rPr>
                <a:t>행동 강령</a:t>
              </a:r>
              <a:endParaRPr kumimoji="0" sz="10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sz="1000" b="0" i="0" u="none" strike="noStrike" cap="none" normalizeH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"/>
                </a:rPr>
                <a:t>출석 서명 시트 </a:t>
              </a:r>
              <a:endParaRPr kumimoji="0" sz="10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sz="1800" b="1" i="0" u="none" strike="noStrike" cap="none" normalizeH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행동 강령</a:t>
            </a:r>
            <a:endParaRPr kumimoji="0" sz="1800" b="1" i="0" u="none" strike="noStrike" cap="none" normalizeH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sz="1800" b="1" i="0" u="none" strike="noStrike" cap="none" normalizeH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"/>
              </a:rPr>
              <a:t>교육 </a:t>
            </a:r>
            <a:endParaRPr kumimoji="0" sz="1800" b="1" i="0" u="none" strike="noStrike" cap="none" normalizeH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sz="2700" b="1" i="0" u="none" strike="noStrike" cap="none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 Neue"/>
                <a:sym typeface="Helvetica Neue"/>
              </a:rPr>
              <a:t>행동 강령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소개 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</a:rPr>
              <a:t>3</a:t>
            </a:fld>
            <a:endParaRPr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648621" y="864951"/>
            <a:ext cx="8089554" cy="3908760"/>
            <a:chOff x="1561915" y="1085060"/>
            <a:chExt cx="9613255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o-kr" sz="18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설명</a:t>
              </a:r>
              <a:endParaRPr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o-kr" sz="18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행동 강령은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 의무와 책임을 수행하는 데 지침이 되는 </a:t>
              </a:r>
              <a:r>
                <a:rPr lang="ko-kr" sz="1800" b="1" dirty="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원칙</a:t>
              </a:r>
              <a:r>
                <a:rPr lang="ko-kr" sz="1800" dirty="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을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 수립하고 </a:t>
              </a:r>
              <a:r>
                <a:rPr lang="ko-kr" sz="18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윤리적이고 합법적인 행동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에</a:t>
              </a:r>
              <a:r>
                <a:rPr lang="ko-kr" sz="18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 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대한 회사의 약속을</a:t>
              </a:r>
              <a:r>
                <a:rPr lang="ko-kr" sz="18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 이행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할 수 있도록 합니다. </a:t>
              </a:r>
              <a:endParaRPr sz="18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561915" y="1085060"/>
              <a:ext cx="3483482" cy="4968552"/>
              <a:chOff x="455604" y="1908423"/>
              <a:chExt cx="3483482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ACCBF9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설명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455604" y="3672328"/>
                <a:ext cx="2672148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E0EBF6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약속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 dirty="0">
                    <a:solidFill>
                      <a:srgbClr val="242852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책임</a:t>
                </a:r>
                <a:endParaRPr sz="1600" dirty="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 dirty="0">
                    <a:solidFill>
                      <a:srgbClr val="072C62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적용 가능성</a:t>
                </a:r>
                <a:endParaRPr sz="1600" dirty="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소개 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</a:rPr>
              <a:t>4</a:t>
            </a:fld>
            <a:endParaRPr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05476" y="864951"/>
            <a:ext cx="8032699" cy="3908760"/>
            <a:chOff x="1629479" y="1085060"/>
            <a:chExt cx="9545691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o-kr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약속</a:t>
              </a:r>
              <a:endParaRPr sz="1600" b="1" dirty="0">
                <a:solidFill>
                  <a:schemeClr val="accent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ko-kr" sz="16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직무를 수행하는 과정에서 해당 법률이나 규정을 위반하거나 회사의 </a:t>
              </a:r>
              <a:r>
                <a:rPr lang="ko-kr" sz="16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명성</a:t>
              </a:r>
              <a:r>
                <a:rPr lang="ko-kr" sz="16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이나 고객 또는 제3자 </a:t>
              </a:r>
              <a:br>
                <a:rPr lang="en-US" altLang="ko-KR" sz="16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</a:br>
              <a:r>
                <a:rPr lang="ko-kr" sz="16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관계를 위태롭게 할 수 있는 일체의 </a:t>
              </a:r>
              <a:r>
                <a:rPr lang="ko-kr" sz="16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위법 행위</a:t>
              </a:r>
              <a:r>
                <a:rPr lang="ko-kr" sz="16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에 가담해서는</a:t>
              </a:r>
              <a:r>
                <a:rPr lang="ko-kr" sz="16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 안 됩니다</a:t>
              </a:r>
              <a:r>
                <a:rPr lang="ko-kr" sz="16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. </a:t>
              </a: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ko-kr" sz="16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뇌물이나 부적절한 지급</a:t>
              </a:r>
              <a:r>
                <a:rPr lang="ko-kr" sz="16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을 제안, 요청, 지급 또는 수락해서는 안 됩니다.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29479" y="1085060"/>
              <a:ext cx="3415918" cy="4968552"/>
              <a:chOff x="523168" y="1908423"/>
              <a:chExt cx="3415918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ACCBF9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설명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523168" y="3661949"/>
                <a:ext cx="2672147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E0EBF6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약속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242852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책임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072C62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적용 가능성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소개 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</a:rPr>
              <a:t>5</a:t>
            </a:fld>
            <a:endParaRPr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o-kr" sz="18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책임</a:t>
              </a:r>
              <a:endParaRPr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행동 강령을</a:t>
              </a:r>
              <a:r>
                <a:rPr lang="ko-kr" sz="18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 이해하고 이행하고 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정책 또는 법률 </a:t>
              </a:r>
              <a:r>
                <a:rPr lang="ko-kr" sz="18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위반으로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 생각되는 모든 것(제3자가 제기한 위반 포함)을 </a:t>
              </a:r>
              <a:r>
                <a:rPr lang="ko-kr" sz="18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보고하는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 것은 귀하의 책임입니다.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ACCBF9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설명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E0EBF6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약속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242852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책임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072C62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적용 가능성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소개 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</a:rPr>
              <a:t>6</a:t>
            </a:fld>
            <a:endParaRPr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o-kr" sz="1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적용 가능성</a:t>
              </a:r>
              <a:endParaRPr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행동 강령은 회사의 </a:t>
              </a:r>
              <a:r>
                <a:rPr lang="ko-kr" sz="18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모든 임원, 이사 및 직원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(총칭하여 "직원")</a:t>
              </a:r>
              <a:r>
                <a:rPr lang="ko-kr" sz="1800" b="1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에게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 적용됩니다.</a:t>
              </a:r>
              <a:r>
                <a:rPr lang="ko-kr" sz="1800" dirty="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</a:rPr>
                <a:t> </a:t>
              </a:r>
              <a:endParaRPr sz="3600" dirty="0">
                <a:latin typeface="Arial" panose="020B0604020202020204" pitchFamily="34" charset="0"/>
                <a:ea typeface="Gulim" panose="020B0600000101010101" pitchFamily="34" charset="-127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ACCBF9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설명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E0EBF6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약속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 dirty="0">
                    <a:solidFill>
                      <a:srgbClr val="242852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책임</a:t>
                </a:r>
                <a:endParaRPr sz="1600" dirty="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1600" b="1">
                    <a:solidFill>
                      <a:srgbClr val="072C62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적용 가능성</a:t>
                </a:r>
                <a:endParaRPr sz="160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다음 슬라이드는 모든 직원에게 적용되고 모든 직원이 따라야 하는 </a:t>
            </a:r>
            <a:r>
              <a:rPr lang="ko-kr" sz="1000" b="1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원칙을</a:t>
            </a:r>
            <a:r>
              <a:rPr lang="ko-kr" sz="1000" b="1" strike="sngStrike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</a:t>
            </a:r>
            <a:r>
              <a:rPr lang="ko-kr" sz="1000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자세히 설명합니다.</a:t>
            </a:r>
            <a:endParaRPr sz="1000" dirty="0">
              <a:solidFill>
                <a:srgbClr val="FFFFFF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기본 지침</a:t>
            </a:r>
            <a:endParaRPr sz="18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</a:rPr>
              <a:t>7</a:t>
            </a:fld>
            <a:endParaRPr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415615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다음 지침은 모든 직원에게 적용됩니다. 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법률 이행 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회사는 모든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해당 법률, 규칙 및 규정을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이행하면서 회사의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윤리적 기준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에 따라 비즈니스 </a:t>
            </a:r>
            <a:br>
              <a:rPr lang="en-US" alt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</a:b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및 업무를 수행할 것입니다.</a:t>
            </a:r>
            <a:endParaRPr sz="1100" b="1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이해상충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개인의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이익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, 공적인 책임,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회사의 이익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이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상충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하거나 상충되는 것처럼 보이는 것을 피해야 합니다. 이해상충의 소지가 있다고 판단되면 매니저와 논의해야 합니다.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공정 거래</a:t>
            </a: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모든 직원은 회사의 고객, 공급업체, 경쟁업체 및 독립 감사인을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공정하고 투명하게 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대하며 조작,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은폐, 특권 정보의 남용 또는 사실의 허위 진술을 통해 누구에게서도 부당한 이</a:t>
            </a:r>
            <a:r>
              <a:rPr lang="ko-KR" altLang="en-US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익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을 취하지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않습니다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.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8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이해상충</a:t>
            </a:r>
            <a:r>
              <a:rPr lang="ko-kr" sz="8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은</a:t>
            </a:r>
            <a:r>
              <a:rPr lang="ko-kr" sz="800" b="1" i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</a:t>
            </a:r>
            <a:r>
              <a:rPr lang="ko-kr" sz="8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개인의</a:t>
            </a:r>
            <a:r>
              <a:rPr lang="ko-kr" sz="8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사적 이익이</a:t>
            </a:r>
            <a:r>
              <a:rPr lang="ko-kr" sz="8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회사의 이익을 </a:t>
            </a:r>
            <a:r>
              <a:rPr lang="ko-kr" sz="8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방해하거나 어떤 식으로든 방해하는 것처럼 보일 때 </a:t>
            </a:r>
            <a:r>
              <a:rPr lang="ko-kr" sz="8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발생합니다. 직원, 임원의 사내 직위 때문에 본인이나 그 가족이</a:t>
            </a:r>
            <a:r>
              <a:rPr lang="ko-kr" sz="8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부적절한 개인적 이득을 보는</a:t>
            </a:r>
            <a:r>
              <a:rPr lang="ko-kr" sz="800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경우에도 발생할 수 있습니다.</a:t>
            </a:r>
            <a:endParaRPr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ko-kr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공정 거래</a:t>
              </a:r>
              <a:endParaRPr kumimoji="0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부적절한 지급 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마케팅 및 판매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정보 보고 및 기록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법률 이행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이해상충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HCP 및 G</a:t>
                </a:r>
                <a:r>
                  <a:rPr lang="ko-kr" sz="900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O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  <a:p>
                <a:pPr algn="ctr"/>
                <a:r>
                  <a:rPr kumimoji="0" lang="ko-k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와의 상호작용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8049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기본 지침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(계속)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33825" y="683599"/>
            <a:ext cx="73734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다음 지침은 모든 직원에게 적용됩니다. 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마케팅 및 판매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회사와 직원은 제품과 서비스를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정확하게 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보여주며 제품과 서비스의 마케팅과 판매에 적용되는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법적 규제적 </a:t>
            </a:r>
            <a:br>
              <a:rPr lang="en-US" alt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</a:b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요건을 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이행합니다.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6DACAC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정보 기록 및 보고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회사와 직원은 모든 정보를 적시에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정확하고 정직하게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합리적으로 상세히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기록하고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보고합니다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.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ko-kr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부적절한 지급 </a:t>
            </a:r>
          </a:p>
          <a:p>
            <a:pPr>
              <a:lnSpc>
                <a:spcPct val="115000"/>
              </a:lnSpc>
            </a:pP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회사는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부당한 이득을 취하기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위해 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불법적이거나 부패한 의도로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현금 또는 현물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 등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가치있는 </a:t>
            </a:r>
            <a:r>
              <a:rPr lang="ko-KR" altLang="en-US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어떤 것도</a:t>
            </a:r>
            <a:r>
              <a:rPr lang="ko-KR" altLang="en-US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</a:t>
            </a:r>
            <a:br>
              <a:rPr lang="en-US" alt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</a:br>
            <a:r>
              <a:rPr lang="ko-KR" altLang="en-US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제공하지 않습니다</a:t>
            </a:r>
            <a:r>
              <a:rPr lang="en-US" alt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의료 전문가 및 공무원과의 상호 작용</a:t>
            </a:r>
          </a:p>
          <a:p>
            <a:pPr marL="0">
              <a:lnSpc>
                <a:spcPct val="115000"/>
              </a:lnSpc>
            </a:pP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HCP 및 공무원을 위하여 발생한 모든 재정적 지급 또는 지출(식사, 여행 등)은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적법하고 명확하게 정의된 </a:t>
            </a:r>
            <a:br>
              <a:rPr lang="en-US" alt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</a:b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요구 사항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및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투명한 문서</a:t>
            </a:r>
            <a:r>
              <a:rPr lang="ko-KR" altLang="en-US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화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에 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의해 뒷받침되는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 해당 법률 및 규정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에 따릅니다. </a:t>
            </a:r>
          </a:p>
          <a:p>
            <a:pPr marL="0">
              <a:lnSpc>
                <a:spcPct val="115000"/>
              </a:lnSpc>
            </a:pP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회사는 비즈니스 요구 사항에 적합한 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전문 지식과 경험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을</a:t>
            </a:r>
            <a:r>
              <a:rPr lang="ko-kr" sz="1100" b="1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 </a:t>
            </a:r>
            <a:r>
              <a:rPr lang="ko-kr" sz="11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</a:rPr>
              <a:t>지닌 HCP/GO와만 관계를 맺을 수 있습니다. 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othamHTF-Book"/>
              </a:rPr>
              <a:t> 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592050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ko-kr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공정 거래</a:t>
              </a:r>
              <a:endParaRPr kumimoji="0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부적절한 지급 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마케팅 및 판매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정보 보고 및 기록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법률 이행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이해상충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ko-kr" sz="9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HCP 및 G</a:t>
                </a:r>
                <a:r>
                  <a:rPr lang="ko-kr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O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endParaRPr>
              </a:p>
              <a:p>
                <a:pPr algn="ctr"/>
                <a:r>
                  <a:rPr kumimoji="0" lang="ko-kr" sz="9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anose="020B0600000101010101" pitchFamily="34" charset="-127"/>
                    <a:cs typeface="Helvetica"/>
                    <a:sym typeface="Helvetica"/>
                  </a:rPr>
                  <a:t>와의 상호작용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196269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행동 강령 이행</a:t>
            </a:r>
            <a:endParaRPr sz="18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</a:rPr>
              <a:t>9</a:t>
            </a:fld>
            <a:endParaRPr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2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보고</a:t>
            </a:r>
            <a:endParaRPr sz="1200" b="1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2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행동 강령에 위배되는 모든 사건, 위험 또는 문제는 해당 직원, 해당 부서 또는 운영 단위를 책임지는 매니저에게 즉시 보고해야 합니다.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2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보고는 현지 법률이 허용하는 경우 익명으로 처리할 수 있으며 어떠한 종류의 보복도 받지 않습니다.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dirty="0">
                <a:solidFill>
                  <a:schemeClr val="dk2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해지</a:t>
            </a:r>
            <a:endParaRPr sz="1200" b="1" dirty="0">
              <a:solidFill>
                <a:schemeClr val="dk2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ko-kr" sz="12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행동 강령을 이행하지 않으면 해당되는 경우 최대 고용 </a:t>
            </a:r>
            <a:br>
              <a:rPr lang="en-US" altLang="ko-KR" sz="12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</a:br>
            <a:r>
              <a:rPr lang="ko-kr" sz="1200" dirty="0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해지를 포함하는 징계 조치를 받을 수 있습니다.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행동 강령을 이해 및 이행하고 정책 </a:t>
            </a:r>
            <a:br>
              <a:rPr lang="en-US" altLang="ko-KR" sz="1100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</a:br>
            <a:r>
              <a:rPr lang="ko-kr" sz="1100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또는 법률 위반(제3자가 제기한 위반 포함)으로 생각되는 사항을 보고하는 것은 </a:t>
            </a:r>
            <a:r>
              <a:rPr lang="ko-kr" sz="1100" b="1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귀하의</a:t>
            </a:r>
            <a:r>
              <a:rPr lang="ko-kr" sz="1100" dirty="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/>
                <a:sym typeface="Helvetica"/>
              </a:rPr>
              <a:t> 책임입니다.</a:t>
            </a:r>
            <a:endParaRPr sz="2400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962097-8920-47B7-BC00-F1C86B3F818C}"/>
</file>

<file path=customXml/itemProps2.xml><?xml version="1.0" encoding="utf-8"?>
<ds:datastoreItem xmlns:ds="http://schemas.openxmlformats.org/officeDocument/2006/customXml" ds:itemID="{927C9718-29B1-4F47-BF94-B92B05D49214}">
  <ds:schemaRefs>
    <ds:schemaRef ds:uri="aa124cef-80ee-4fcd-bafd-5e68c15586a5"/>
    <ds:schemaRef ds:uri="http://purl.org/dc/terms/"/>
    <ds:schemaRef ds:uri="http://schemas.microsoft.com/office/infopath/2007/PartnerControls"/>
    <ds:schemaRef ds:uri="d3ed967d-d92a-4424-a53f-7c4da5d2a7f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417a1e4b-72df-449d-84f0-0965c6302828"/>
  </ds:schemaRefs>
</ds:datastoreItem>
</file>

<file path=customXml/itemProps3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637</Words>
  <Application>Microsoft Office PowerPoint</Application>
  <PresentationFormat>On-screen Show (16:9)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Wingdings</vt:lpstr>
      <vt:lpstr>Arial</vt:lpstr>
      <vt:lpstr>Helvetica</vt:lpstr>
      <vt:lpstr>Gulim</vt:lpstr>
      <vt:lpstr>Helvetica Neue Light</vt:lpstr>
      <vt:lpstr>Helvetica Neue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Mujaheed Gardi</cp:lastModifiedBy>
  <cp:revision>18</cp:revision>
  <dcterms:modified xsi:type="dcterms:W3CDTF">2022-10-13T20:45:06Z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  <property fmtid="{D5CDD505-2E9C-101B-9397-08002B2CF9AE}" pid="5" name="Order">
    <vt:r8>139900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MediaServiceImageTags">
    <vt:lpwstr/>
  </property>
</Properties>
</file>