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 id="2147483658" r:id="rId5"/>
  </p:sldMasterIdLst>
  <p:notesMasterIdLst>
    <p:notesMasterId r:id="rId29"/>
  </p:notesMasterIdLst>
  <p:handoutMasterIdLst>
    <p:handoutMasterId r:id="rId30"/>
  </p:handoutMasterIdLst>
  <p:sldIdLst>
    <p:sldId id="256" r:id="rId6"/>
    <p:sldId id="269" r:id="rId7"/>
    <p:sldId id="270" r:id="rId8"/>
    <p:sldId id="271" r:id="rId9"/>
    <p:sldId id="258" r:id="rId10"/>
    <p:sldId id="276" r:id="rId11"/>
    <p:sldId id="259" r:id="rId12"/>
    <p:sldId id="272" r:id="rId13"/>
    <p:sldId id="261" r:id="rId14"/>
    <p:sldId id="277" r:id="rId15"/>
    <p:sldId id="262" r:id="rId16"/>
    <p:sldId id="263" r:id="rId17"/>
    <p:sldId id="278" r:id="rId18"/>
    <p:sldId id="279" r:id="rId19"/>
    <p:sldId id="273" r:id="rId20"/>
    <p:sldId id="274" r:id="rId21"/>
    <p:sldId id="265" r:id="rId22"/>
    <p:sldId id="280" r:id="rId23"/>
    <p:sldId id="281" r:id="rId24"/>
    <p:sldId id="266" r:id="rId25"/>
    <p:sldId id="282" r:id="rId26"/>
    <p:sldId id="268" r:id="rId27"/>
    <p:sldId id="275" r:id="rId28"/>
  </p:sldIdLst>
  <p:sldSz cx="12192000" cy="6858000"/>
  <p:notesSz cx="6858000" cy="9144000"/>
  <p:embeddedFontLst>
    <p:embeddedFont>
      <p:font typeface="Helvetica Neue"/>
      <p:regular r:id="rId31"/>
      <p:bold r:id="rId32"/>
      <p:italic r:id="rId33"/>
      <p:boldItalic r:id="rId34"/>
    </p:embeddedFont>
    <p:embeddedFont>
      <p:font typeface="Arial Black" panose="020B0A04020102020204" pitchFamily="34" charset="0"/>
      <p:bold r:id="rId35"/>
    </p:embeddedFont>
    <p:embeddedFont>
      <p:font typeface="Cambria" panose="02040503050406030204" pitchFamily="18" charset="0"/>
      <p:regular r:id="rId36"/>
      <p:bold r:id="rId37"/>
      <p:italic r:id="rId38"/>
      <p:boldItalic r:id="rId39"/>
    </p:embeddedFont>
    <p:embeddedFont>
      <p:font typeface="Helvetica" panose="020B0604020202020204"/>
      <p:regular r:id="rId40"/>
      <p:bold r:id="rId41"/>
      <p:italic r:id="rId42"/>
      <p:boldItalic r:id="rId43"/>
    </p:embeddedFont>
    <p:embeddedFont>
      <p:font typeface="HGS創英角ｺﾞｼｯｸUB" panose="020B0900000000000000" pitchFamily="50" charset="-128"/>
      <p:regular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Coles (US - ADVS)" initials="" lastIdx="1" clrIdx="0"/>
  <p:cmAuthor id="1" name="Laura Skrief (US - ADVS)" initials="" lastIdx="5" clrIdx="1"/>
  <p:cmAuthor id="2" name="Ashley Akiyoshi (US - ADVS)" initials="" lastIdx="7" clrIdx="2"/>
  <p:cmAuthor id="3" name="Kevin Turner (US - ADVS)" initials="" lastIdx="2" clrIdx="3"/>
  <p:cmAuthor id="4" name="Yoho Amy" initials="YA" lastIdx="16" clrIdx="4"/>
  <p:cmAuthor id="5" name="Matsui, Yoshiko (Contractor)" initials="MY(" lastIdx="2" clrIdx="5">
    <p:extLst>
      <p:ext uri="{19B8F6BF-5375-455C-9EA6-DF929625EA0E}">
        <p15:presenceInfo xmlns:p15="http://schemas.microsoft.com/office/powerpoint/2012/main" userId="S::yoshiko.matsui@stryker.com::e220737a-cd63-4d2a-a206-961e7ecbd1e8" providerId="AD"/>
      </p:ext>
    </p:extLst>
  </p:cmAuthor>
  <p:cmAuthor id="6" name="壁谷 美香" initials=""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64" y="32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ahashi, Tomoko" userId="09d27786-bafe-418b-b6f6-9657aff45b2f" providerId="ADAL" clId="{2134C0DD-E4DB-427B-B575-6A80D664FE0B}"/>
    <pc:docChg chg="modSld">
      <pc:chgData name="Takahashi, Tomoko" userId="09d27786-bafe-418b-b6f6-9657aff45b2f" providerId="ADAL" clId="{2134C0DD-E4DB-427B-B575-6A80D664FE0B}" dt="2025-02-25T10:54:51.614" v="8" actId="207"/>
      <pc:docMkLst>
        <pc:docMk/>
      </pc:docMkLst>
      <pc:sldChg chg="modSp mod">
        <pc:chgData name="Takahashi, Tomoko" userId="09d27786-bafe-418b-b6f6-9657aff45b2f" providerId="ADAL" clId="{2134C0DD-E4DB-427B-B575-6A80D664FE0B}" dt="2025-02-25T10:54:51.614" v="8" actId="207"/>
        <pc:sldMkLst>
          <pc:docMk/>
          <pc:sldMk cId="3069506870" sldId="277"/>
        </pc:sldMkLst>
        <pc:spChg chg="mod">
          <ac:chgData name="Takahashi, Tomoko" userId="09d27786-bafe-418b-b6f6-9657aff45b2f" providerId="ADAL" clId="{2134C0DD-E4DB-427B-B575-6A80D664FE0B}" dt="2025-02-25T10:54:51.614" v="8" actId="207"/>
          <ac:spMkLst>
            <pc:docMk/>
            <pc:sldMk cId="3069506870" sldId="277"/>
            <ac:spMk id="14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33E6E-C44F-4601-ABD1-25A682022D9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636A473-C22A-4405-A19C-B5B44FA5438C}">
      <dgm:prSet phldrT="[Text]"/>
      <dgm:spPr/>
      <dgm:t>
        <a:bodyPr/>
        <a:lstStyle/>
        <a:p>
          <a:r>
            <a:rPr lang="ja-JP" altLang="en-US" dirty="0">
              <a:latin typeface="Cambria" panose="02040503050406030204" pitchFamily="18" charset="0"/>
              <a:ea typeface="HGS明朝B" panose="02020800000000000000" pitchFamily="18" charset="-128"/>
            </a:rPr>
            <a:t>公開入札</a:t>
          </a:r>
          <a:endParaRPr lang="en-US" dirty="0">
            <a:latin typeface="Cambria" panose="02040503050406030204" pitchFamily="18" charset="0"/>
            <a:ea typeface="Cambria" panose="02040503050406030204" pitchFamily="18" charset="0"/>
          </a:endParaRPr>
        </a:p>
      </dgm:t>
    </dgm:pt>
    <dgm:pt modelId="{206ABA5B-CA00-4CC4-872B-E4646319056E}" type="parTrans" cxnId="{B67D6507-A63C-4FD4-9BC0-24D48EE215F9}">
      <dgm:prSet/>
      <dgm:spPr/>
      <dgm:t>
        <a:bodyPr/>
        <a:lstStyle/>
        <a:p>
          <a:endParaRPr lang="en-US"/>
        </a:p>
      </dgm:t>
    </dgm:pt>
    <dgm:pt modelId="{96775BC2-9665-444C-B9D1-D802B22903EB}" type="sibTrans" cxnId="{B67D6507-A63C-4FD4-9BC0-24D48EE215F9}">
      <dgm:prSet/>
      <dgm:spPr/>
      <dgm:t>
        <a:bodyPr/>
        <a:lstStyle/>
        <a:p>
          <a:endParaRPr lang="en-US"/>
        </a:p>
      </dgm:t>
    </dgm:pt>
    <dgm:pt modelId="{C5616292-E0B0-4FAD-A13D-B36FD5971768}">
      <dgm:prSet phldrT="[Text]"/>
      <dgm:spPr/>
      <dgm:t>
        <a:bodyPr/>
        <a:lstStyle/>
        <a:p>
          <a:r>
            <a:rPr lang="ja-JP" altLang="en-US" dirty="0">
              <a:latin typeface="Cambria" panose="02040503050406030204" pitchFamily="18" charset="0"/>
              <a:ea typeface="HGS明朝B" panose="02020800000000000000" pitchFamily="18" charset="-128"/>
            </a:rPr>
            <a:t>二次店</a:t>
          </a:r>
          <a:r>
            <a:rPr lang="en-US" altLang="ja-JP" dirty="0">
              <a:latin typeface="Cambria" panose="02040503050406030204" pitchFamily="18" charset="0"/>
              <a:ea typeface="Cambria" panose="02040503050406030204" pitchFamily="18" charset="0"/>
            </a:rPr>
            <a:t>/</a:t>
          </a:r>
          <a:r>
            <a:rPr lang="ja-JP" altLang="en-US" dirty="0">
              <a:latin typeface="Cambria" panose="02040503050406030204" pitchFamily="18" charset="0"/>
              <a:ea typeface="HGS明朝B" panose="02020800000000000000" pitchFamily="18" charset="-128"/>
            </a:rPr>
            <a:t>エージェント</a:t>
          </a:r>
          <a:endParaRPr lang="en-US" dirty="0">
            <a:latin typeface="Cambria" panose="02040503050406030204" pitchFamily="18" charset="0"/>
            <a:ea typeface="Cambria" panose="02040503050406030204" pitchFamily="18" charset="0"/>
          </a:endParaRPr>
        </a:p>
      </dgm:t>
    </dgm:pt>
    <dgm:pt modelId="{94FF4AB5-BB04-467F-87BE-866D7BAA22C0}" type="parTrans" cxnId="{93EC5F9A-626E-4FAA-AF4D-DB8D1ABAE101}">
      <dgm:prSet/>
      <dgm:spPr/>
      <dgm:t>
        <a:bodyPr/>
        <a:lstStyle/>
        <a:p>
          <a:endParaRPr lang="en-US"/>
        </a:p>
      </dgm:t>
    </dgm:pt>
    <dgm:pt modelId="{CE1B34F7-8A6F-49F8-8DFE-A85E84518A3F}" type="sibTrans" cxnId="{93EC5F9A-626E-4FAA-AF4D-DB8D1ABAE101}">
      <dgm:prSet/>
      <dgm:spPr/>
      <dgm:t>
        <a:bodyPr/>
        <a:lstStyle/>
        <a:p>
          <a:endParaRPr lang="en-US"/>
        </a:p>
      </dgm:t>
    </dgm:pt>
    <dgm:pt modelId="{06E2675B-6D08-472A-830B-4D653D144A1F}">
      <dgm:prSet phldrT="[Text]"/>
      <dgm:spPr/>
      <dgm:t>
        <a:bodyPr/>
        <a:lstStyle/>
        <a:p>
          <a:r>
            <a:rPr lang="ja-JP" altLang="en-US" dirty="0">
              <a:latin typeface="Cambria" panose="02040503050406030204" pitchFamily="18" charset="0"/>
              <a:ea typeface="HGS明朝B" panose="02020800000000000000" pitchFamily="18" charset="-128"/>
            </a:rPr>
            <a:t>医療従事者（</a:t>
          </a:r>
          <a:r>
            <a:rPr lang="en-US" altLang="ja-JP" dirty="0">
              <a:latin typeface="Cambria" panose="02040503050406030204" pitchFamily="18" charset="0"/>
              <a:ea typeface="Cambria" panose="02040503050406030204" pitchFamily="18" charset="0"/>
            </a:rPr>
            <a:t>HCP</a:t>
          </a:r>
          <a:r>
            <a:rPr lang="ja-JP" altLang="en-US" dirty="0">
              <a:latin typeface="Cambria" panose="02040503050406030204" pitchFamily="18" charset="0"/>
              <a:ea typeface="HGS明朝B" panose="02020800000000000000" pitchFamily="18" charset="-128"/>
            </a:rPr>
            <a:t>）との交流</a:t>
          </a:r>
          <a:endParaRPr lang="en-US" dirty="0">
            <a:latin typeface="Cambria" panose="02040503050406030204" pitchFamily="18" charset="0"/>
            <a:ea typeface="Cambria" panose="02040503050406030204" pitchFamily="18" charset="0"/>
          </a:endParaRPr>
        </a:p>
      </dgm:t>
    </dgm:pt>
    <dgm:pt modelId="{5783F8C1-35BA-49AA-9571-FBFF04E962FE}" type="parTrans" cxnId="{221BAEC2-7DA9-4625-A59C-AE121B952BC1}">
      <dgm:prSet/>
      <dgm:spPr/>
      <dgm:t>
        <a:bodyPr/>
        <a:lstStyle/>
        <a:p>
          <a:endParaRPr lang="en-US"/>
        </a:p>
      </dgm:t>
    </dgm:pt>
    <dgm:pt modelId="{24B4794C-5660-4C27-8724-AA1F0A8138BE}" type="sibTrans" cxnId="{221BAEC2-7DA9-4625-A59C-AE121B952BC1}">
      <dgm:prSet/>
      <dgm:spPr/>
      <dgm:t>
        <a:bodyPr/>
        <a:lstStyle/>
        <a:p>
          <a:endParaRPr lang="en-US"/>
        </a:p>
      </dgm:t>
    </dgm:pt>
    <dgm:pt modelId="{5CECA2C0-4E7E-4AD7-8187-C6886143C4D1}" type="pres">
      <dgm:prSet presAssocID="{93B33E6E-C44F-4601-ABD1-25A682022D94}" presName="Name0" presStyleCnt="0">
        <dgm:presLayoutVars>
          <dgm:chMax val="11"/>
          <dgm:chPref val="11"/>
          <dgm:dir/>
          <dgm:resizeHandles/>
        </dgm:presLayoutVars>
      </dgm:prSet>
      <dgm:spPr/>
    </dgm:pt>
    <dgm:pt modelId="{91E526B4-0E15-41A4-8AC0-BE0E875D71B7}" type="pres">
      <dgm:prSet presAssocID="{06E2675B-6D08-472A-830B-4D653D144A1F}" presName="Accent3" presStyleCnt="0"/>
      <dgm:spPr/>
    </dgm:pt>
    <dgm:pt modelId="{02520A86-B76A-447B-A3BF-32AAA53783AC}" type="pres">
      <dgm:prSet presAssocID="{06E2675B-6D08-472A-830B-4D653D144A1F}" presName="Accent" presStyleLbl="node1" presStyleIdx="0" presStyleCnt="3"/>
      <dgm:spPr/>
    </dgm:pt>
    <dgm:pt modelId="{7DAAEF8B-3B41-4405-A654-52816C69F43E}" type="pres">
      <dgm:prSet presAssocID="{06E2675B-6D08-472A-830B-4D653D144A1F}" presName="ParentBackground3" presStyleCnt="0"/>
      <dgm:spPr/>
    </dgm:pt>
    <dgm:pt modelId="{874CEA07-20D7-4888-917F-BFDDA69DEDBE}" type="pres">
      <dgm:prSet presAssocID="{06E2675B-6D08-472A-830B-4D653D144A1F}" presName="ParentBackground" presStyleLbl="fgAcc1" presStyleIdx="0" presStyleCnt="3"/>
      <dgm:spPr/>
    </dgm:pt>
    <dgm:pt modelId="{A34512F3-AF71-45BA-836D-945EBA8DF179}" type="pres">
      <dgm:prSet presAssocID="{06E2675B-6D08-472A-830B-4D653D144A1F}" presName="Parent3" presStyleLbl="revTx" presStyleIdx="0" presStyleCnt="0">
        <dgm:presLayoutVars>
          <dgm:chMax val="1"/>
          <dgm:chPref val="1"/>
          <dgm:bulletEnabled val="1"/>
        </dgm:presLayoutVars>
      </dgm:prSet>
      <dgm:spPr/>
    </dgm:pt>
    <dgm:pt modelId="{4D088E6D-09B8-4ED9-9693-C012604E1E2D}" type="pres">
      <dgm:prSet presAssocID="{C5616292-E0B0-4FAD-A13D-B36FD5971768}" presName="Accent2" presStyleCnt="0"/>
      <dgm:spPr/>
    </dgm:pt>
    <dgm:pt modelId="{9209793B-3E16-4330-B0B8-2FF51FB4844F}" type="pres">
      <dgm:prSet presAssocID="{C5616292-E0B0-4FAD-A13D-B36FD5971768}" presName="Accent" presStyleLbl="node1" presStyleIdx="1" presStyleCnt="3"/>
      <dgm:spPr/>
    </dgm:pt>
    <dgm:pt modelId="{7A7EA293-F097-4193-80BA-072B48389319}" type="pres">
      <dgm:prSet presAssocID="{C5616292-E0B0-4FAD-A13D-B36FD5971768}" presName="ParentBackground2" presStyleCnt="0"/>
      <dgm:spPr/>
    </dgm:pt>
    <dgm:pt modelId="{4B3E9473-8C57-4025-9CC7-3F83C5550731}" type="pres">
      <dgm:prSet presAssocID="{C5616292-E0B0-4FAD-A13D-B36FD5971768}" presName="ParentBackground" presStyleLbl="fgAcc1" presStyleIdx="1" presStyleCnt="3"/>
      <dgm:spPr/>
    </dgm:pt>
    <dgm:pt modelId="{1A4D6465-A8DA-4561-A393-DE70D750AD01}" type="pres">
      <dgm:prSet presAssocID="{C5616292-E0B0-4FAD-A13D-B36FD5971768}" presName="Parent2" presStyleLbl="revTx" presStyleIdx="0" presStyleCnt="0">
        <dgm:presLayoutVars>
          <dgm:chMax val="1"/>
          <dgm:chPref val="1"/>
          <dgm:bulletEnabled val="1"/>
        </dgm:presLayoutVars>
      </dgm:prSet>
      <dgm:spPr/>
    </dgm:pt>
    <dgm:pt modelId="{DBA4CCE4-9348-434C-8666-3223122405CE}" type="pres">
      <dgm:prSet presAssocID="{8636A473-C22A-4405-A19C-B5B44FA5438C}" presName="Accent1" presStyleCnt="0"/>
      <dgm:spPr/>
    </dgm:pt>
    <dgm:pt modelId="{C1925AB5-21F4-4C40-86F6-05B409BFF3F7}" type="pres">
      <dgm:prSet presAssocID="{8636A473-C22A-4405-A19C-B5B44FA5438C}" presName="Accent" presStyleLbl="node1" presStyleIdx="2" presStyleCnt="3"/>
      <dgm:spPr/>
    </dgm:pt>
    <dgm:pt modelId="{365451A6-92E6-4D15-AAE9-4E3C0E3BD26E}" type="pres">
      <dgm:prSet presAssocID="{8636A473-C22A-4405-A19C-B5B44FA5438C}" presName="ParentBackground1" presStyleCnt="0"/>
      <dgm:spPr/>
    </dgm:pt>
    <dgm:pt modelId="{BE68A53C-8665-4C78-98F1-1E8037EADE0B}" type="pres">
      <dgm:prSet presAssocID="{8636A473-C22A-4405-A19C-B5B44FA5438C}" presName="ParentBackground" presStyleLbl="fgAcc1" presStyleIdx="2" presStyleCnt="3"/>
      <dgm:spPr/>
    </dgm:pt>
    <dgm:pt modelId="{5429717C-281F-45B0-AF4B-B1AA9DE53FFE}" type="pres">
      <dgm:prSet presAssocID="{8636A473-C22A-4405-A19C-B5B44FA5438C}" presName="Parent1" presStyleLbl="revTx" presStyleIdx="0" presStyleCnt="0">
        <dgm:presLayoutVars>
          <dgm:chMax val="1"/>
          <dgm:chPref val="1"/>
          <dgm:bulletEnabled val="1"/>
        </dgm:presLayoutVars>
      </dgm:prSet>
      <dgm:spPr/>
    </dgm:pt>
  </dgm:ptLst>
  <dgm:cxnLst>
    <dgm:cxn modelId="{B67D6507-A63C-4FD4-9BC0-24D48EE215F9}" srcId="{93B33E6E-C44F-4601-ABD1-25A682022D94}" destId="{8636A473-C22A-4405-A19C-B5B44FA5438C}" srcOrd="0" destOrd="0" parTransId="{206ABA5B-CA00-4CC4-872B-E4646319056E}" sibTransId="{96775BC2-9665-444C-B9D1-D802B22903EB}"/>
    <dgm:cxn modelId="{77182823-1A59-48B6-9276-57B292F31706}" type="presOf" srcId="{8636A473-C22A-4405-A19C-B5B44FA5438C}" destId="{5429717C-281F-45B0-AF4B-B1AA9DE53FFE}" srcOrd="1" destOrd="0" presId="urn:microsoft.com/office/officeart/2011/layout/CircleProcess"/>
    <dgm:cxn modelId="{F52C453A-B245-4D42-B29D-5C6CE1EA2347}" type="presOf" srcId="{C5616292-E0B0-4FAD-A13D-B36FD5971768}" destId="{4B3E9473-8C57-4025-9CC7-3F83C5550731}" srcOrd="0" destOrd="0" presId="urn:microsoft.com/office/officeart/2011/layout/CircleProcess"/>
    <dgm:cxn modelId="{DEA4E182-05CB-497C-B065-2C4F6F3A84F7}" type="presOf" srcId="{93B33E6E-C44F-4601-ABD1-25A682022D94}" destId="{5CECA2C0-4E7E-4AD7-8187-C6886143C4D1}" srcOrd="0" destOrd="0" presId="urn:microsoft.com/office/officeart/2011/layout/CircleProcess"/>
    <dgm:cxn modelId="{CABCB28C-6189-41DB-8194-B20BF70F6E43}" type="presOf" srcId="{8636A473-C22A-4405-A19C-B5B44FA5438C}" destId="{BE68A53C-8665-4C78-98F1-1E8037EADE0B}" srcOrd="0" destOrd="0" presId="urn:microsoft.com/office/officeart/2011/layout/CircleProcess"/>
    <dgm:cxn modelId="{59CB1597-6DB8-4A10-AB73-F8BE4BE224ED}" type="presOf" srcId="{C5616292-E0B0-4FAD-A13D-B36FD5971768}" destId="{1A4D6465-A8DA-4561-A393-DE70D750AD01}" srcOrd="1" destOrd="0" presId="urn:microsoft.com/office/officeart/2011/layout/CircleProcess"/>
    <dgm:cxn modelId="{93EC5F9A-626E-4FAA-AF4D-DB8D1ABAE101}" srcId="{93B33E6E-C44F-4601-ABD1-25A682022D94}" destId="{C5616292-E0B0-4FAD-A13D-B36FD5971768}" srcOrd="1" destOrd="0" parTransId="{94FF4AB5-BB04-467F-87BE-866D7BAA22C0}" sibTransId="{CE1B34F7-8A6F-49F8-8DFE-A85E84518A3F}"/>
    <dgm:cxn modelId="{5B0FFEA4-A78A-49E1-A763-508D5171FF1D}" type="presOf" srcId="{06E2675B-6D08-472A-830B-4D653D144A1F}" destId="{874CEA07-20D7-4888-917F-BFDDA69DEDBE}" srcOrd="0" destOrd="0" presId="urn:microsoft.com/office/officeart/2011/layout/CircleProcess"/>
    <dgm:cxn modelId="{B2B2D2B9-C6A0-4C7E-B550-06985C5AA1EF}" type="presOf" srcId="{06E2675B-6D08-472A-830B-4D653D144A1F}" destId="{A34512F3-AF71-45BA-836D-945EBA8DF179}" srcOrd="1" destOrd="0" presId="urn:microsoft.com/office/officeart/2011/layout/CircleProcess"/>
    <dgm:cxn modelId="{221BAEC2-7DA9-4625-A59C-AE121B952BC1}" srcId="{93B33E6E-C44F-4601-ABD1-25A682022D94}" destId="{06E2675B-6D08-472A-830B-4D653D144A1F}" srcOrd="2" destOrd="0" parTransId="{5783F8C1-35BA-49AA-9571-FBFF04E962FE}" sibTransId="{24B4794C-5660-4C27-8724-AA1F0A8138BE}"/>
    <dgm:cxn modelId="{807C6955-25E3-4B16-BB18-0DE40C3484DA}" type="presParOf" srcId="{5CECA2C0-4E7E-4AD7-8187-C6886143C4D1}" destId="{91E526B4-0E15-41A4-8AC0-BE0E875D71B7}" srcOrd="0" destOrd="0" presId="urn:microsoft.com/office/officeart/2011/layout/CircleProcess"/>
    <dgm:cxn modelId="{2D5FF816-AFA0-4695-AAFF-F6A5B9D7D101}" type="presParOf" srcId="{91E526B4-0E15-41A4-8AC0-BE0E875D71B7}" destId="{02520A86-B76A-447B-A3BF-32AAA53783AC}" srcOrd="0" destOrd="0" presId="urn:microsoft.com/office/officeart/2011/layout/CircleProcess"/>
    <dgm:cxn modelId="{0EBC3DD6-C556-4955-A6C6-E1714125C7B8}" type="presParOf" srcId="{5CECA2C0-4E7E-4AD7-8187-C6886143C4D1}" destId="{7DAAEF8B-3B41-4405-A654-52816C69F43E}" srcOrd="1" destOrd="0" presId="urn:microsoft.com/office/officeart/2011/layout/CircleProcess"/>
    <dgm:cxn modelId="{BAAB2334-36DB-42B6-BED7-06B2A0CE7434}" type="presParOf" srcId="{7DAAEF8B-3B41-4405-A654-52816C69F43E}" destId="{874CEA07-20D7-4888-917F-BFDDA69DEDBE}" srcOrd="0" destOrd="0" presId="urn:microsoft.com/office/officeart/2011/layout/CircleProcess"/>
    <dgm:cxn modelId="{CF20CC99-4AED-40D7-9052-206000FD1536}" type="presParOf" srcId="{5CECA2C0-4E7E-4AD7-8187-C6886143C4D1}" destId="{A34512F3-AF71-45BA-836D-945EBA8DF179}" srcOrd="2" destOrd="0" presId="urn:microsoft.com/office/officeart/2011/layout/CircleProcess"/>
    <dgm:cxn modelId="{2796830A-28E3-4021-B47E-32CE049D66E8}" type="presParOf" srcId="{5CECA2C0-4E7E-4AD7-8187-C6886143C4D1}" destId="{4D088E6D-09B8-4ED9-9693-C012604E1E2D}" srcOrd="3" destOrd="0" presId="urn:microsoft.com/office/officeart/2011/layout/CircleProcess"/>
    <dgm:cxn modelId="{1E1183A8-8C6E-4EAA-8481-116A7A68382B}" type="presParOf" srcId="{4D088E6D-09B8-4ED9-9693-C012604E1E2D}" destId="{9209793B-3E16-4330-B0B8-2FF51FB4844F}" srcOrd="0" destOrd="0" presId="urn:microsoft.com/office/officeart/2011/layout/CircleProcess"/>
    <dgm:cxn modelId="{00D6B70A-8ADF-4BDB-A3F7-E707C41FB4AA}" type="presParOf" srcId="{5CECA2C0-4E7E-4AD7-8187-C6886143C4D1}" destId="{7A7EA293-F097-4193-80BA-072B48389319}" srcOrd="4" destOrd="0" presId="urn:microsoft.com/office/officeart/2011/layout/CircleProcess"/>
    <dgm:cxn modelId="{10700228-31E9-4AC2-B770-6BBBEF6DC1C7}" type="presParOf" srcId="{7A7EA293-F097-4193-80BA-072B48389319}" destId="{4B3E9473-8C57-4025-9CC7-3F83C5550731}" srcOrd="0" destOrd="0" presId="urn:microsoft.com/office/officeart/2011/layout/CircleProcess"/>
    <dgm:cxn modelId="{7104B860-E239-4A07-B6F9-77084E66B52D}" type="presParOf" srcId="{5CECA2C0-4E7E-4AD7-8187-C6886143C4D1}" destId="{1A4D6465-A8DA-4561-A393-DE70D750AD01}" srcOrd="5" destOrd="0" presId="urn:microsoft.com/office/officeart/2011/layout/CircleProcess"/>
    <dgm:cxn modelId="{954CF673-EDD9-4D5D-A78D-D35F98E3E99A}" type="presParOf" srcId="{5CECA2C0-4E7E-4AD7-8187-C6886143C4D1}" destId="{DBA4CCE4-9348-434C-8666-3223122405CE}" srcOrd="6" destOrd="0" presId="urn:microsoft.com/office/officeart/2011/layout/CircleProcess"/>
    <dgm:cxn modelId="{A94C7855-72F9-4F06-9F20-FBBFF498945F}" type="presParOf" srcId="{DBA4CCE4-9348-434C-8666-3223122405CE}" destId="{C1925AB5-21F4-4C40-86F6-05B409BFF3F7}" srcOrd="0" destOrd="0" presId="urn:microsoft.com/office/officeart/2011/layout/CircleProcess"/>
    <dgm:cxn modelId="{78E81CBE-C9F2-407B-88E8-4EF027194C25}" type="presParOf" srcId="{5CECA2C0-4E7E-4AD7-8187-C6886143C4D1}" destId="{365451A6-92E6-4D15-AAE9-4E3C0E3BD26E}" srcOrd="7" destOrd="0" presId="urn:microsoft.com/office/officeart/2011/layout/CircleProcess"/>
    <dgm:cxn modelId="{28429F46-69A1-4317-97E9-08CB4D429FDE}" type="presParOf" srcId="{365451A6-92E6-4D15-AAE9-4E3C0E3BD26E}" destId="{BE68A53C-8665-4C78-98F1-1E8037EADE0B}" srcOrd="0" destOrd="0" presId="urn:microsoft.com/office/officeart/2011/layout/CircleProcess"/>
    <dgm:cxn modelId="{4B1219C4-4BAC-451B-808D-E99A020ED157}" type="presParOf" srcId="{5CECA2C0-4E7E-4AD7-8187-C6886143C4D1}" destId="{5429717C-281F-45B0-AF4B-B1AA9DE53FFE}"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20A86-B76A-447B-A3BF-32AAA53783AC}">
      <dsp:nvSpPr>
        <dsp:cNvPr id="0" name=""/>
        <dsp:cNvSpPr/>
      </dsp:nvSpPr>
      <dsp:spPr>
        <a:xfrm>
          <a:off x="5625185" y="1482419"/>
          <a:ext cx="2453805" cy="24542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CEA07-20D7-4888-917F-BFDDA69DEDBE}">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ja-JP" altLang="en-US" sz="2600" kern="1200" dirty="0">
              <a:latin typeface="Cambria" panose="02040503050406030204" pitchFamily="18" charset="0"/>
              <a:ea typeface="HGS明朝B" panose="02020800000000000000" pitchFamily="18" charset="-128"/>
            </a:rPr>
            <a:t>医療従事者（</a:t>
          </a:r>
          <a:r>
            <a:rPr lang="en-US" altLang="ja-JP" sz="2600" kern="1200" dirty="0">
              <a:latin typeface="Cambria" panose="02040503050406030204" pitchFamily="18" charset="0"/>
              <a:ea typeface="Cambria" panose="02040503050406030204" pitchFamily="18" charset="0"/>
            </a:rPr>
            <a:t>HCP</a:t>
          </a:r>
          <a:r>
            <a:rPr lang="ja-JP" altLang="en-US" sz="2600" kern="1200" dirty="0">
              <a:latin typeface="Cambria" panose="02040503050406030204" pitchFamily="18" charset="0"/>
              <a:ea typeface="HGS明朝B" panose="02020800000000000000" pitchFamily="18" charset="-128"/>
            </a:rPr>
            <a:t>）との交流</a:t>
          </a:r>
          <a:endParaRPr lang="en-US" sz="2600" kern="1200" dirty="0">
            <a:latin typeface="Cambria" panose="02040503050406030204" pitchFamily="18" charset="0"/>
            <a:ea typeface="Cambria" panose="02040503050406030204" pitchFamily="18" charset="0"/>
          </a:endParaRPr>
        </a:p>
      </dsp:txBody>
      <dsp:txXfrm>
        <a:off x="6034153" y="1891534"/>
        <a:ext cx="1635870" cy="1636029"/>
      </dsp:txXfrm>
    </dsp:sp>
    <dsp:sp modelId="{9209793B-3E16-4330-B0B8-2FF51FB4844F}">
      <dsp:nvSpPr>
        <dsp:cNvPr id="0" name=""/>
        <dsp:cNvSpPr/>
      </dsp:nvSpPr>
      <dsp:spPr>
        <a:xfrm rot="2700000">
          <a:off x="3092062" y="1485386"/>
          <a:ext cx="2447894" cy="244789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3E9473-8C57-4025-9CC7-3F83C5550731}">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ja-JP" altLang="en-US" sz="2600" kern="1200" dirty="0">
              <a:latin typeface="Cambria" panose="02040503050406030204" pitchFamily="18" charset="0"/>
              <a:ea typeface="HGS明朝B" panose="02020800000000000000" pitchFamily="18" charset="-128"/>
            </a:rPr>
            <a:t>二次店</a:t>
          </a:r>
          <a:r>
            <a:rPr lang="en-US" altLang="ja-JP" sz="2600" kern="1200" dirty="0">
              <a:latin typeface="Cambria" panose="02040503050406030204" pitchFamily="18" charset="0"/>
              <a:ea typeface="Cambria" panose="02040503050406030204" pitchFamily="18" charset="0"/>
            </a:rPr>
            <a:t>/</a:t>
          </a:r>
          <a:r>
            <a:rPr lang="ja-JP" altLang="en-US" sz="2600" kern="1200" dirty="0">
              <a:latin typeface="Cambria" panose="02040503050406030204" pitchFamily="18" charset="0"/>
              <a:ea typeface="HGS明朝B" panose="02020800000000000000" pitchFamily="18" charset="-128"/>
            </a:rPr>
            <a:t>エージェント</a:t>
          </a:r>
          <a:endParaRPr lang="en-US" sz="2600" kern="1200" dirty="0">
            <a:latin typeface="Cambria" panose="02040503050406030204" pitchFamily="18" charset="0"/>
            <a:ea typeface="Cambria" panose="02040503050406030204" pitchFamily="18" charset="0"/>
          </a:endParaRPr>
        </a:p>
      </dsp:txBody>
      <dsp:txXfrm>
        <a:off x="3498075" y="1891534"/>
        <a:ext cx="1635870" cy="1636029"/>
      </dsp:txXfrm>
    </dsp:sp>
    <dsp:sp modelId="{C1925AB5-21F4-4C40-86F6-05B409BFF3F7}">
      <dsp:nvSpPr>
        <dsp:cNvPr id="0" name=""/>
        <dsp:cNvSpPr/>
      </dsp:nvSpPr>
      <dsp:spPr>
        <a:xfrm rot="2700000">
          <a:off x="555984" y="1485386"/>
          <a:ext cx="2447894" cy="244789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8A53C-8665-4C78-98F1-1E8037EADE0B}">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ja-JP" altLang="en-US" sz="2600" kern="1200" dirty="0">
              <a:latin typeface="Cambria" panose="02040503050406030204" pitchFamily="18" charset="0"/>
              <a:ea typeface="HGS明朝B" panose="02020800000000000000" pitchFamily="18" charset="-128"/>
            </a:rPr>
            <a:t>公開入札</a:t>
          </a:r>
          <a:endParaRPr lang="en-US" sz="2600" kern="1200" dirty="0">
            <a:latin typeface="Cambria" panose="02040503050406030204" pitchFamily="18" charset="0"/>
            <a:ea typeface="Cambria" panose="02040503050406030204" pitchFamily="18" charset="0"/>
          </a:endParaRPr>
        </a:p>
      </dsp:txBody>
      <dsp:txXfrm>
        <a:off x="961997" y="1891534"/>
        <a:ext cx="1635870" cy="163602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B74EE8-EC60-4F26-A890-BC09C89AB1B5}" type="datetimeFigureOut">
              <a:rPr lang="en-US" smtClean="0"/>
              <a:t>2/25/2025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94A527-29D0-40C4-999F-7CD622AEEF4A}" type="slidenum">
              <a:rPr lang="en-US" smtClean="0"/>
              <a:t>‹#›</a:t>
            </a:fld>
            <a:endParaRPr lang="en-US" dirty="0"/>
          </a:p>
        </p:txBody>
      </p:sp>
    </p:spTree>
    <p:extLst>
      <p:ext uri="{BB962C8B-B14F-4D97-AF65-F5344CB8AC3E}">
        <p14:creationId xmlns:p14="http://schemas.microsoft.com/office/powerpoint/2010/main" val="154735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51398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6" name="Google Shape;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c52300d74_0_1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g5c52300d74_0_1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9236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c68fe32b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c68fe32b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g5c68fe32b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71d99304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0" name="Google Shape;160;g5c71d9930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71d99304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0" name="Google Shape;160;g5c71d9930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2548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71d99304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0" name="Google Shape;160;g5c71d9930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397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6e1681102_0_4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3" name="Google Shape;173;g56e1681102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302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6e1681102_0_4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3" name="Google Shape;173;g56e1681102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4221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e1681102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9" name="Google Shape;189;g56e1681102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e1681102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9" name="Google Shape;189;g56e1681102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161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e1681102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9" name="Google Shape;189;g56e1681102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336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c4eda0206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 name="Google Shape;203;g5c4eda0206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c4eda0206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 name="Google Shape;203;g5c4eda0206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4584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d5deefafb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3" name="Google Shape;233;g5d5deefaf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d5deefafb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3" name="Google Shape;233;g5d5deefaf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042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4eda0206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 name="Google Shape;96;g5c4eda0206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720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4eda0206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 name="Google Shape;96;g5c4eda0206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973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e1681102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g56e1681102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e1681102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g56e1681102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957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c52300d74_0_1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9" name="Google Shape;119;g5c52300d74_0_1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c52300d74_0_1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3" name="Google Shape;133;g5c52300d74_0_1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683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c52300d74_0_1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g5c52300d74_0_1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Helvetica" panose="020B0604020202020204" pitchFamily="34" charset="0"/>
                <a:cs typeface="Helvetica"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Helvetica" panose="020B0604020202020204" pitchFamily="34" charset="0"/>
                <a:cs typeface="Helvetica"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Helvetica" panose="020B0604020202020204" pitchFamily="34" charset="0"/>
                <a:cs typeface="Helvetica"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21" name="Google Shape;2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3" name="Google Shape;123;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4" name="Google Shape;124;p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097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28" name="Google Shape;128;p2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9" name="Google Shape;129;p2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30" name="Google Shape;130;p2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60018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40" name="Google Shape;140;p2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1" name="Google Shape;141;p2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2" name="Google Shape;142;p2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732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8" name="Google Shape;148;p2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9" name="Google Shape;149;p2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8396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153" name="Google Shape;153;p29"/>
          <p:cNvSpPr txBox="1">
            <a:spLocks noGrp="1"/>
          </p:cNvSpPr>
          <p:nvPr>
            <p:ph type="body" idx="2"/>
          </p:nvPr>
        </p:nvSpPr>
        <p:spPr>
          <a:xfrm>
            <a:off x="839788" y="2505075"/>
            <a:ext cx="5158000" cy="368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155" name="Google Shape;155;p29"/>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7" name="Google Shape;157;p2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8" name="Google Shape;158;p2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25886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2" name="Google Shape;162;p3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3" name="Google Shape;163;p3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629480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6" name="Google Shape;166;p3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7" name="Google Shape;167;p3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569851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L="609585" lvl="0" indent="-507987" algn="l" rtl="0">
              <a:lnSpc>
                <a:spcPct val="90000"/>
              </a:lnSpc>
              <a:spcBef>
                <a:spcPts val="1067"/>
              </a:spcBef>
              <a:spcAft>
                <a:spcPts val="0"/>
              </a:spcAft>
              <a:buClr>
                <a:schemeClr val="dk1"/>
              </a:buClr>
              <a:buSzPts val="2400"/>
              <a:buChar char="•"/>
              <a:defRPr sz="3200"/>
            </a:lvl1pPr>
            <a:lvl2pPr marL="1219170" lvl="1" indent="-482588" algn="l" rtl="0">
              <a:lnSpc>
                <a:spcPct val="90000"/>
              </a:lnSpc>
              <a:spcBef>
                <a:spcPts val="533"/>
              </a:spcBef>
              <a:spcAft>
                <a:spcPts val="0"/>
              </a:spcAft>
              <a:buClr>
                <a:schemeClr val="dk1"/>
              </a:buClr>
              <a:buSzPts val="2100"/>
              <a:buChar char="•"/>
              <a:defRPr sz="2800"/>
            </a:lvl2pPr>
            <a:lvl3pPr marL="1828754" lvl="2" indent="-457189" algn="l" rtl="0">
              <a:lnSpc>
                <a:spcPct val="90000"/>
              </a:lnSpc>
              <a:spcBef>
                <a:spcPts val="533"/>
              </a:spcBef>
              <a:spcAft>
                <a:spcPts val="0"/>
              </a:spcAft>
              <a:buClr>
                <a:schemeClr val="dk1"/>
              </a:buClr>
              <a:buSzPts val="1800"/>
              <a:buChar char="•"/>
              <a:defRPr sz="2400"/>
            </a:lvl3pPr>
            <a:lvl4pPr marL="2438339" lvl="3" indent="-431789" algn="l" rtl="0">
              <a:lnSpc>
                <a:spcPct val="90000"/>
              </a:lnSpc>
              <a:spcBef>
                <a:spcPts val="533"/>
              </a:spcBef>
              <a:spcAft>
                <a:spcPts val="0"/>
              </a:spcAft>
              <a:buClr>
                <a:schemeClr val="dk1"/>
              </a:buClr>
              <a:buSzPts val="1500"/>
              <a:buChar char="•"/>
              <a:defRPr sz="2000"/>
            </a:lvl4pPr>
            <a:lvl5pPr marL="3047924" lvl="4" indent="-431789" algn="l" rtl="0">
              <a:lnSpc>
                <a:spcPct val="90000"/>
              </a:lnSpc>
              <a:spcBef>
                <a:spcPts val="533"/>
              </a:spcBef>
              <a:spcAft>
                <a:spcPts val="0"/>
              </a:spcAft>
              <a:buClr>
                <a:schemeClr val="dk1"/>
              </a:buClr>
              <a:buSzPts val="1500"/>
              <a:buChar char="•"/>
              <a:defRPr sz="20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171" name="Google Shape;171;p32"/>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72" name="Google Shape;172;p3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3" name="Google Shape;173;p3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4" name="Google Shape;174;p3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960479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78" name="Google Shape;178;p33"/>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79" name="Google Shape;179;p3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0" name="Google Shape;180;p3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1" name="Google Shape;181;p3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810091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6" name="Google Shape;186;p3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7" name="Google Shape;187;p3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990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Helvetica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2" name="Google Shape;192;p3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3" name="Google Shape;193;p3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24159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Helvetica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Helvetica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Helvetica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34495E"/>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
        <p:nvSpPr>
          <p:cNvPr id="15" name="Google Shape;15;p1"/>
          <p:cNvSpPr txBox="1"/>
          <p:nvPr/>
        </p:nvSpPr>
        <p:spPr>
          <a:xfrm>
            <a:off x="0" y="6567575"/>
            <a:ext cx="34362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altLang="en-US" sz="1100" dirty="0">
                <a:solidFill>
                  <a:srgbClr val="34495E"/>
                </a:solidFill>
                <a:latin typeface="Cambria" panose="02040503050406030204" pitchFamily="18" charset="0"/>
                <a:ea typeface="HGS明朝B" panose="02020800000000000000" pitchFamily="18" charset="-128"/>
                <a:cs typeface="Helvetica" panose="020B0604020202020204" pitchFamily="34" charset="0"/>
                <a:sym typeface="Helvetica Neue Light"/>
              </a:rPr>
              <a:t>贈収賄腐敗行為防止</a:t>
            </a:r>
            <a:r>
              <a:rPr lang="ja-JP" altLang="en-US" sz="1100" dirty="0">
                <a:solidFill>
                  <a:srgbClr val="34495E"/>
                </a:solidFill>
                <a:latin typeface="Cambria" panose="02040503050406030204" pitchFamily="18" charset="0"/>
                <a:ea typeface="HGS明朝B" panose="02020800000000000000" pitchFamily="18" charset="-128"/>
                <a:cs typeface="Helvetica" panose="020B0604020202020204" pitchFamily="34" charset="0"/>
                <a:sym typeface="Helvetica Neue Light"/>
              </a:rPr>
              <a:t>トレーニング</a:t>
            </a:r>
            <a:endParaRPr lang="zh-TW" altLang="en-US" sz="1100" dirty="0">
              <a:solidFill>
                <a:srgbClr val="34495E"/>
              </a:solidFill>
              <a:latin typeface="Cambria" panose="02040503050406030204" pitchFamily="18" charset="0"/>
              <a:ea typeface="HGS明朝B" panose="02020800000000000000" pitchFamily="18" charset="-128"/>
              <a:cs typeface="Helvetica" panose="020B0604020202020204" pitchFamily="34" charset="0"/>
              <a:sym typeface="Helvetica Neue Light"/>
            </a:endParaRPr>
          </a:p>
        </p:txBody>
      </p:sp>
      <p:sp>
        <p:nvSpPr>
          <p:cNvPr id="16" name="Google Shape;16;p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Calibri"/>
              <a:cs typeface="Helvetica" panose="020B0604020202020204" pitchFamily="34" charset="0"/>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dirty="0"/>
          </a:p>
        </p:txBody>
      </p:sp>
      <p:sp>
        <p:nvSpPr>
          <p:cNvPr id="119" name="Google Shape;119;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dirty="0"/>
          </a:p>
        </p:txBody>
      </p:sp>
      <p:sp>
        <p:nvSpPr>
          <p:cNvPr id="120" name="Google Shape;120;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12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12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12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12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12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12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12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354015832"/>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microsoft.com/office/2007/relationships/hdphoto" Target="../media/hdphoto2.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microsoft.com/office/2007/relationships/hdphoto" Target="../media/hdphoto3.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8" name="Picture 17">
            <a:extLst>
              <a:ext uri="{FF2B5EF4-FFF2-40B4-BE49-F238E27FC236}">
                <a16:creationId xmlns:a16="http://schemas.microsoft.com/office/drawing/2014/main" id="{75F69D7E-EE75-4699-B1DE-5EB79B91426A}"/>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 xmlns:a14="http://schemas.microsoft.com/office/drawing/2010/main"/>
            </a:ext>
          </a:extLst>
        </p:spPr>
      </p:pic>
      <p:sp>
        <p:nvSpPr>
          <p:cNvPr id="78" name="Google Shape;78;p11"/>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79" name="Google Shape;79;p11"/>
          <p:cNvSpPr txBox="1"/>
          <p:nvPr/>
        </p:nvSpPr>
        <p:spPr>
          <a:xfrm>
            <a:off x="2719754" y="122609"/>
            <a:ext cx="6752400" cy="831000"/>
          </a:xfrm>
          <a:prstGeom prst="rect">
            <a:avLst/>
          </a:prstGeom>
          <a:noFill/>
          <a:ln>
            <a:noFill/>
          </a:ln>
        </p:spPr>
        <p:txBody>
          <a:bodyPr spcFirstLastPara="1" wrap="square" lIns="91425" tIns="45700" rIns="91425" bIns="45700" anchor="t" anchorCtr="0">
            <a:noAutofit/>
          </a:bodyPr>
          <a:lstStyle/>
          <a:p>
            <a:pPr lvl="0" algn="ctr">
              <a:buSzPts val="2400"/>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贈収賄腐敗行為防止</a:t>
            </a:r>
            <a:endPar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a:p>
            <a:pPr lvl="0" algn="ctr">
              <a:buSzPts val="2400"/>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トレーニング</a:t>
            </a:r>
            <a:endParaRPr sz="2400" i="0" u="none" strike="noStrike" cap="none"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80" name="Google Shape;80;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1</a:t>
            </a:fld>
            <a:endParaRPr dirty="0">
              <a:latin typeface="Cambria" panose="02040503050406030204" pitchFamily="18" charset="0"/>
              <a:ea typeface="Cambria" panose="02040503050406030204" pitchFamily="18" charset="0"/>
              <a:sym typeface="Helvetica Neue"/>
            </a:endParaRPr>
          </a:p>
        </p:txBody>
      </p:sp>
      <p:grpSp>
        <p:nvGrpSpPr>
          <p:cNvPr id="2" name="Group 1">
            <a:extLst>
              <a:ext uri="{FF2B5EF4-FFF2-40B4-BE49-F238E27FC236}">
                <a16:creationId xmlns:a16="http://schemas.microsoft.com/office/drawing/2014/main" id="{751C6240-0AD8-4E24-84C4-B4CA7F3FAA97}"/>
              </a:ext>
            </a:extLst>
          </p:cNvPr>
          <p:cNvGrpSpPr/>
          <p:nvPr/>
        </p:nvGrpSpPr>
        <p:grpSpPr>
          <a:xfrm>
            <a:off x="599440" y="953606"/>
            <a:ext cx="7429935" cy="1157420"/>
            <a:chOff x="599440" y="953606"/>
            <a:chExt cx="7429935" cy="1157420"/>
          </a:xfrm>
        </p:grpSpPr>
        <p:pic>
          <p:nvPicPr>
            <p:cNvPr id="19" name="Picture 18" descr="Links/orange_icons.jpg">
              <a:extLst>
                <a:ext uri="{FF2B5EF4-FFF2-40B4-BE49-F238E27FC236}">
                  <a16:creationId xmlns:a16="http://schemas.microsoft.com/office/drawing/2014/main" id="{27D51943-E8B2-4A3A-9C06-A108FAED894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 xmlns:a14="http://schemas.microsoft.com/office/drawing/2010/main"/>
              </a:ext>
            </a:extLst>
          </p:spPr>
        </p:pic>
        <p:sp>
          <p:nvSpPr>
            <p:cNvPr id="82" name="Google Shape;82;p11"/>
            <p:cNvSpPr txBox="1"/>
            <p:nvPr/>
          </p:nvSpPr>
          <p:spPr>
            <a:xfrm>
              <a:off x="1336675" y="987826"/>
              <a:ext cx="6692700" cy="1123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ja-JP" altLang="en-US" sz="1400" b="1" i="0" u="none" strike="noStrike" cap="none" dirty="0">
                  <a:solidFill>
                    <a:srgbClr val="34495E"/>
                  </a:solidFill>
                  <a:latin typeface="Cambria" panose="02040503050406030204" pitchFamily="18" charset="0"/>
                  <a:ea typeface="HGS明朝B" panose="02020800000000000000" pitchFamily="18" charset="-128"/>
                  <a:cs typeface="Helvetica" panose="020B0604020202020204" pitchFamily="34" charset="0"/>
                  <a:sym typeface="Helvetica Neue"/>
                </a:rPr>
                <a:t>説明</a:t>
              </a:r>
              <a:endParaRPr sz="1400" b="0" i="0" u="none" strike="noStrike" cap="none" dirty="0">
                <a:solidFill>
                  <a:schemeClr val="dk1"/>
                </a:solidFill>
                <a:latin typeface="Cambria" panose="02040503050406030204" pitchFamily="18" charset="0"/>
                <a:ea typeface="Cambria" panose="02040503050406030204" pitchFamily="18" charset="0"/>
                <a:cs typeface="Helvetica" panose="020B0604020202020204" pitchFamily="34" charset="0"/>
                <a:sym typeface="Cambria"/>
              </a:endParaRPr>
            </a:p>
            <a:p>
              <a:pPr lvl="0">
                <a:spcBef>
                  <a:spcPts val="800"/>
                </a:spcBef>
              </a:pPr>
              <a:r>
                <a:rPr lang="ja-JP" altLang="en-US" sz="12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ディーラー</a:t>
              </a:r>
              <a:r>
                <a:rPr lang="en-US" altLang="ja-JP" sz="12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a:t>
              </a:r>
              <a:r>
                <a:rPr lang="ja-JP" altLang="en-US" sz="12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エージェントは、贈収賄腐敗行為防止（</a:t>
              </a:r>
              <a:r>
                <a:rPr lang="en-US" altLang="ja-JP" sz="12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ABAC</a:t>
              </a:r>
              <a:r>
                <a:rPr lang="ja-JP" altLang="en-US" sz="12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）法および規制を遵守することが求められます。そのため、ディーラー</a:t>
              </a:r>
              <a:r>
                <a:rPr lang="en-US" altLang="ja-JP" sz="12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a:t>
              </a:r>
              <a:r>
                <a:rPr lang="ja-JP" altLang="en-US" sz="12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エージェントは、全社員および二次店</a:t>
              </a:r>
              <a:r>
                <a:rPr lang="en-US" altLang="ja-JP" sz="12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a:t>
              </a:r>
              <a:r>
                <a:rPr lang="ja-JP" altLang="en-US" sz="12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エージェントが、贈収賄腐敗行為防止（</a:t>
              </a:r>
              <a:r>
                <a:rPr lang="en-US" altLang="ja-JP" sz="12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ABAC</a:t>
              </a:r>
              <a:r>
                <a:rPr lang="ja-JP" altLang="en-US" sz="12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）法および規制</a:t>
              </a:r>
              <a:r>
                <a:rPr lang="en-US" sz="12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 </a:t>
              </a:r>
              <a:r>
                <a:rPr lang="ja-JP" altLang="en-US" sz="12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を常に遵守するためのビジネス要件をしっかりと理解するためのトレーニングを提供する必要があります。</a:t>
              </a:r>
              <a:r>
                <a:rPr lang="en-US" sz="12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 </a:t>
              </a:r>
              <a:endParaRPr sz="1100" b="0" i="0" u="none" strike="noStrike" cap="none" dirty="0">
                <a:solidFill>
                  <a:schemeClr val="dk1"/>
                </a:solidFill>
                <a:latin typeface="Cambria" panose="02040503050406030204" pitchFamily="18" charset="0"/>
                <a:ea typeface="Cambria" panose="02040503050406030204" pitchFamily="18" charset="0"/>
                <a:cs typeface="Helvetica" panose="020B0604020202020204" pitchFamily="34" charset="0"/>
                <a:sym typeface="Cambria"/>
              </a:endParaRPr>
            </a:p>
            <a:p>
              <a:pPr marL="0" marR="0" lvl="0" indent="0" algn="l" rtl="0">
                <a:lnSpc>
                  <a:spcPct val="107000"/>
                </a:lnSpc>
                <a:spcBef>
                  <a:spcPts val="800"/>
                </a:spcBef>
                <a:spcAft>
                  <a:spcPts val="0"/>
                </a:spcAft>
                <a:buNone/>
              </a:pPr>
              <a:r>
                <a:rPr lang="en-US" sz="1100" b="0" i="0" u="none" strike="noStrike" cap="none"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 </a:t>
              </a:r>
              <a:endParaRPr sz="1100" b="0" i="0" u="none" strike="noStrike" cap="none" dirty="0">
                <a:solidFill>
                  <a:schemeClr val="dk1"/>
                </a:solidFill>
                <a:latin typeface="Cambria" panose="02040503050406030204" pitchFamily="18" charset="0"/>
                <a:ea typeface="Cambria" panose="02040503050406030204" pitchFamily="18" charset="0"/>
                <a:cs typeface="Helvetica" panose="020B0604020202020204" pitchFamily="34" charset="0"/>
                <a:sym typeface="Cambria"/>
              </a:endParaRPr>
            </a:p>
            <a:p>
              <a:pPr marL="0" marR="0" lvl="0" indent="0" algn="l" rtl="0">
                <a:lnSpc>
                  <a:spcPct val="107000"/>
                </a:lnSpc>
                <a:spcBef>
                  <a:spcPts val="800"/>
                </a:spcBef>
                <a:spcAft>
                  <a:spcPts val="0"/>
                </a:spcAft>
                <a:buNone/>
              </a:pPr>
              <a:r>
                <a:rPr lang="en-US" sz="1600" b="1" i="0" u="none" strike="noStrike" cap="none" dirty="0">
                  <a:solidFill>
                    <a:srgbClr val="34495E"/>
                  </a:solidFill>
                  <a:latin typeface="Cambria" panose="02040503050406030204" pitchFamily="18" charset="0"/>
                  <a:ea typeface="Cambria" panose="02040503050406030204" pitchFamily="18" charset="0"/>
                  <a:cs typeface="Helvetica" panose="020B0604020202020204" pitchFamily="34" charset="0"/>
                  <a:sym typeface="Helvetica Neue"/>
                </a:rPr>
                <a:t> </a:t>
              </a:r>
              <a:endParaRPr sz="1100" b="0" i="0" u="none" strike="noStrike" cap="none" dirty="0">
                <a:solidFill>
                  <a:schemeClr val="dk1"/>
                </a:solidFill>
                <a:latin typeface="Cambria" panose="02040503050406030204" pitchFamily="18" charset="0"/>
                <a:ea typeface="Cambria" panose="02040503050406030204" pitchFamily="18" charset="0"/>
                <a:cs typeface="Helvetica" panose="020B0604020202020204" pitchFamily="34" charset="0"/>
                <a:sym typeface="Cambria"/>
              </a:endParaRPr>
            </a:p>
            <a:p>
              <a:pPr marL="0" marR="0" lvl="0" indent="0" algn="l" rtl="0">
                <a:lnSpc>
                  <a:spcPct val="107000"/>
                </a:lnSpc>
                <a:spcBef>
                  <a:spcPts val="800"/>
                </a:spcBef>
                <a:spcAft>
                  <a:spcPts val="0"/>
                </a:spcAft>
                <a:buNone/>
              </a:pPr>
              <a:r>
                <a:rPr lang="en-US" sz="1600" b="1" i="0" u="none" strike="noStrike" cap="none" dirty="0">
                  <a:solidFill>
                    <a:srgbClr val="34495E"/>
                  </a:solidFill>
                  <a:latin typeface="Cambria" panose="02040503050406030204" pitchFamily="18" charset="0"/>
                  <a:ea typeface="Cambria" panose="02040503050406030204" pitchFamily="18" charset="0"/>
                  <a:cs typeface="Helvetica" panose="020B0604020202020204" pitchFamily="34" charset="0"/>
                  <a:sym typeface="Helvetica Neue"/>
                </a:rPr>
                <a:t> </a:t>
              </a:r>
              <a:endParaRPr sz="1100" b="0" i="0" u="none" strike="noStrike" cap="none" dirty="0">
                <a:solidFill>
                  <a:schemeClr val="dk1"/>
                </a:solidFill>
                <a:latin typeface="Cambria" panose="02040503050406030204" pitchFamily="18" charset="0"/>
                <a:ea typeface="Cambria" panose="02040503050406030204" pitchFamily="18" charset="0"/>
                <a:cs typeface="Helvetica" panose="020B0604020202020204" pitchFamily="34" charset="0"/>
                <a:sym typeface="Cambria"/>
              </a:endParaRPr>
            </a:p>
          </p:txBody>
        </p:sp>
      </p:grpSp>
      <p:grpSp>
        <p:nvGrpSpPr>
          <p:cNvPr id="4" name="Group 3">
            <a:extLst>
              <a:ext uri="{FF2B5EF4-FFF2-40B4-BE49-F238E27FC236}">
                <a16:creationId xmlns:a16="http://schemas.microsoft.com/office/drawing/2014/main" id="{A491C214-DE34-4406-87AF-85129545EF40}"/>
              </a:ext>
            </a:extLst>
          </p:cNvPr>
          <p:cNvGrpSpPr/>
          <p:nvPr/>
        </p:nvGrpSpPr>
        <p:grpSpPr>
          <a:xfrm>
            <a:off x="599440" y="3802179"/>
            <a:ext cx="7813919" cy="1844015"/>
            <a:chOff x="599440" y="3891525"/>
            <a:chExt cx="6872835" cy="1844015"/>
          </a:xfrm>
        </p:grpSpPr>
        <p:pic>
          <p:nvPicPr>
            <p:cNvPr id="23" name="Picture 22" descr="Links/orange_icons.jpg">
              <a:extLst>
                <a:ext uri="{FF2B5EF4-FFF2-40B4-BE49-F238E27FC236}">
                  <a16:creationId xmlns:a16="http://schemas.microsoft.com/office/drawing/2014/main" id="{E9ECA1CA-5D55-4752-AB53-747D79153A4D}"/>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525"/>
              <a:ext cx="737235" cy="812800"/>
            </a:xfrm>
            <a:prstGeom prst="rect">
              <a:avLst/>
            </a:prstGeom>
            <a:noFill/>
            <a:ln>
              <a:noFill/>
            </a:ln>
            <a:extLst>
              <a:ext uri="{53640926-AAD7-44d8-BBD7-CCE9431645EC}">
                <a14:shadowObscured xmlns="" xmlns:a14="http://schemas.microsoft.com/office/drawing/2010/main"/>
              </a:ext>
            </a:extLst>
          </p:spPr>
        </p:pic>
        <p:sp>
          <p:nvSpPr>
            <p:cNvPr id="86" name="Google Shape;86;p11"/>
            <p:cNvSpPr txBox="1"/>
            <p:nvPr/>
          </p:nvSpPr>
          <p:spPr>
            <a:xfrm>
              <a:off x="1336675" y="3977249"/>
              <a:ext cx="6135600" cy="1758291"/>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ja-JP" altLang="en-US" sz="1400" b="1" i="0" u="none" strike="noStrike" cap="none" dirty="0">
                  <a:solidFill>
                    <a:srgbClr val="34495E"/>
                  </a:solidFill>
                  <a:latin typeface="Cambria" panose="02040503050406030204" pitchFamily="18" charset="0"/>
                  <a:ea typeface="HGS明朝B" panose="02020800000000000000" pitchFamily="18" charset="-128"/>
                  <a:cs typeface="Helvetica" panose="020B0604020202020204" pitchFamily="34" charset="0"/>
                  <a:sym typeface="Helvetica"/>
                </a:rPr>
                <a:t>方法</a:t>
              </a:r>
              <a:endParaRPr sz="1400" i="0" u="none" strike="noStrike" cap="none"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342900" indent="-342900">
                <a:lnSpc>
                  <a:spcPct val="115000"/>
                </a:lnSpc>
                <a:spcBef>
                  <a:spcPts val="800"/>
                </a:spcBef>
                <a:buSzPts val="1100"/>
                <a:buFont typeface="Helvetica"/>
                <a:buAutoNum type="arabicPeriod"/>
              </a:pPr>
              <a:r>
                <a:rPr lang="ja-JP" altLang="en-US" sz="1200" dirty="0">
                  <a:latin typeface="Cambria" panose="02040503050406030204" pitchFamily="18" charset="0"/>
                  <a:ea typeface="HGS明朝B" panose="02020800000000000000" pitchFamily="18" charset="-128"/>
                  <a:cs typeface="Helvetica" panose="020B0604020202020204" pitchFamily="34" charset="0"/>
                </a:rPr>
                <a:t>贈収賄腐敗行為防止（</a:t>
              </a:r>
              <a:r>
                <a:rPr lang="en-US" altLang="ja-JP" sz="1200" dirty="0">
                  <a:latin typeface="Cambria" panose="02040503050406030204" pitchFamily="18" charset="0"/>
                  <a:ea typeface="Cambria" panose="02040503050406030204" pitchFamily="18" charset="0"/>
                  <a:cs typeface="Helvetica" panose="020B0604020202020204" pitchFamily="34" charset="0"/>
                </a:rPr>
                <a:t>ABAC</a:t>
              </a:r>
              <a:r>
                <a:rPr lang="ja-JP" altLang="en-US" sz="1200" dirty="0">
                  <a:latin typeface="Cambria" panose="02040503050406030204" pitchFamily="18" charset="0"/>
                  <a:ea typeface="HGS明朝B" panose="02020800000000000000" pitchFamily="18" charset="-128"/>
                  <a:cs typeface="Helvetica" panose="020B0604020202020204" pitchFamily="34" charset="0"/>
                </a:rPr>
                <a:t>）法のハイライトされている部分をカスタマイズする。</a:t>
              </a:r>
              <a:endParaRPr lang="en-US" sz="1200" dirty="0">
                <a:latin typeface="Cambria" panose="02040503050406030204" pitchFamily="18" charset="0"/>
                <a:ea typeface="Cambria" panose="02040503050406030204" pitchFamily="18" charset="0"/>
                <a:cs typeface="Helvetica" panose="020B0604020202020204" pitchFamily="34" charset="0"/>
                <a:sym typeface="Helvetica"/>
              </a:endParaRPr>
            </a:p>
            <a:p>
              <a:pPr marL="342900" marR="0" lvl="0" indent="-342900" algn="l" rtl="0">
                <a:lnSpc>
                  <a:spcPct val="115000"/>
                </a:lnSpc>
                <a:spcBef>
                  <a:spcPts val="800"/>
                </a:spcBef>
                <a:spcAft>
                  <a:spcPts val="0"/>
                </a:spcAft>
                <a:buClr>
                  <a:srgbClr val="000000"/>
                </a:buClr>
                <a:buSzPts val="1100"/>
                <a:buFont typeface="Helvetica"/>
                <a:buAutoNum type="arabicPeriod"/>
              </a:pPr>
              <a:r>
                <a:rPr lang="ja-JP" altLang="en-US" sz="1200" i="0" u="none" strike="noStrike" cap="none" dirty="0">
                  <a:solidFill>
                    <a:srgbClr val="000000"/>
                  </a:solidFill>
                  <a:latin typeface="Cambria" panose="02040503050406030204" pitchFamily="18" charset="0"/>
                  <a:ea typeface="HGS明朝B" panose="02020800000000000000" pitchFamily="18" charset="-128"/>
                  <a:cs typeface="Helvetica" panose="020B0604020202020204" pitchFamily="34" charset="0"/>
                  <a:sym typeface="Helvetica"/>
                </a:rPr>
                <a:t>新入社員の入社時オリエンテーションを含み、社員に定期的にトレーニングを行う。</a:t>
              </a:r>
              <a:endParaRPr sz="1200" dirty="0">
                <a:latin typeface="Cambria" panose="02040503050406030204" pitchFamily="18" charset="0"/>
                <a:ea typeface="Cambria" panose="02040503050406030204" pitchFamily="18" charset="0"/>
                <a:cs typeface="Helvetica" panose="020B0604020202020204" pitchFamily="34" charset="0"/>
                <a:sym typeface="Helvetica"/>
              </a:endParaRPr>
            </a:p>
            <a:p>
              <a:pPr marL="342900" marR="0" lvl="0" indent="-342900" algn="l" rtl="0">
                <a:lnSpc>
                  <a:spcPct val="115000"/>
                </a:lnSpc>
                <a:spcBef>
                  <a:spcPts val="800"/>
                </a:spcBef>
                <a:spcAft>
                  <a:spcPts val="0"/>
                </a:spcAft>
                <a:buClr>
                  <a:srgbClr val="000000"/>
                </a:buClr>
                <a:buSzPts val="1100"/>
                <a:buFont typeface="Helvetica"/>
                <a:buAutoNum type="arabicPeriod"/>
              </a:pPr>
              <a:r>
                <a:rPr lang="ja-JP" altLang="en-US" sz="1200" i="0" u="none" strike="noStrike" cap="none" dirty="0">
                  <a:solidFill>
                    <a:srgbClr val="000000"/>
                  </a:solidFill>
                  <a:latin typeface="Cambria" panose="02040503050406030204" pitchFamily="18" charset="0"/>
                  <a:ea typeface="HGS明朝B" panose="02020800000000000000" pitchFamily="18" charset="-128"/>
                  <a:cs typeface="Helvetica" panose="020B0604020202020204" pitchFamily="34" charset="0"/>
                  <a:sym typeface="Helvetica"/>
                </a:rPr>
                <a:t>各トレーニングセッションの出席者を記録するために、出席者署名のフォームを使用する。</a:t>
              </a:r>
              <a:endParaRPr sz="1200" dirty="0">
                <a:latin typeface="Cambria" panose="02040503050406030204" pitchFamily="18" charset="0"/>
                <a:ea typeface="Cambria" panose="02040503050406030204" pitchFamily="18" charset="0"/>
                <a:cs typeface="Helvetica" panose="020B0604020202020204" pitchFamily="34" charset="0"/>
                <a:sym typeface="Helvetica"/>
              </a:endParaRPr>
            </a:p>
            <a:p>
              <a:pPr marL="342900" marR="0" lvl="0" indent="-342900" algn="l" rtl="0">
                <a:lnSpc>
                  <a:spcPct val="115000"/>
                </a:lnSpc>
                <a:spcBef>
                  <a:spcPts val="800"/>
                </a:spcBef>
                <a:spcAft>
                  <a:spcPts val="0"/>
                </a:spcAft>
                <a:buClr>
                  <a:srgbClr val="000000"/>
                </a:buClr>
                <a:buSzPts val="1100"/>
                <a:buFont typeface="Helvetica"/>
                <a:buAutoNum type="arabicPeriod"/>
              </a:pPr>
              <a:r>
                <a:rPr lang="ja-JP" altLang="en-US" sz="1200" i="0" u="none" strike="noStrike" cap="none" dirty="0">
                  <a:solidFill>
                    <a:srgbClr val="000000"/>
                  </a:solidFill>
                  <a:latin typeface="Cambria" panose="02040503050406030204" pitchFamily="18" charset="0"/>
                  <a:ea typeface="HGS明朝B" panose="02020800000000000000" pitchFamily="18" charset="-128"/>
                  <a:cs typeface="Helvetica" panose="020B0604020202020204" pitchFamily="34" charset="0"/>
                  <a:sym typeface="Helvetica"/>
                </a:rPr>
                <a:t>必要に応じて、社員が確実にトレーニング資料を入手できるようにする。</a:t>
              </a:r>
              <a:endParaRPr sz="1200" i="0" u="none" strike="noStrike" cap="none" dirty="0">
                <a:solidFill>
                  <a:srgbClr val="2E74B5"/>
                </a:solidFill>
                <a:latin typeface="Cambria" panose="02040503050406030204" pitchFamily="18" charset="0"/>
                <a:ea typeface="Cambria" panose="02040503050406030204" pitchFamily="18" charset="0"/>
                <a:cs typeface="Helvetica" panose="020B0604020202020204" pitchFamily="34" charset="0"/>
                <a:sym typeface="Helvetica"/>
              </a:endParaRPr>
            </a:p>
          </p:txBody>
        </p:sp>
      </p:grpSp>
      <p:grpSp>
        <p:nvGrpSpPr>
          <p:cNvPr id="3" name="Group 2">
            <a:extLst>
              <a:ext uri="{FF2B5EF4-FFF2-40B4-BE49-F238E27FC236}">
                <a16:creationId xmlns:a16="http://schemas.microsoft.com/office/drawing/2014/main" id="{236D9B4C-0B97-478E-95F0-EC984C55E8A5}"/>
              </a:ext>
            </a:extLst>
          </p:cNvPr>
          <p:cNvGrpSpPr/>
          <p:nvPr/>
        </p:nvGrpSpPr>
        <p:grpSpPr>
          <a:xfrm>
            <a:off x="623359" y="2131962"/>
            <a:ext cx="7400016" cy="1580942"/>
            <a:chOff x="623359" y="2395638"/>
            <a:chExt cx="7400016" cy="1442048"/>
          </a:xfrm>
        </p:grpSpPr>
        <p:pic>
          <p:nvPicPr>
            <p:cNvPr id="21" name="Picture 20">
              <a:extLst>
                <a:ext uri="{FF2B5EF4-FFF2-40B4-BE49-F238E27FC236}">
                  <a16:creationId xmlns:a16="http://schemas.microsoft.com/office/drawing/2014/main" id="{FDC51E15-7379-4FF1-B245-AB7AA0541D7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23359" y="2395638"/>
              <a:ext cx="656705" cy="620379"/>
            </a:xfrm>
            <a:prstGeom prst="rect">
              <a:avLst/>
            </a:prstGeom>
          </p:spPr>
        </p:pic>
        <p:sp>
          <p:nvSpPr>
            <p:cNvPr id="89" name="Google Shape;89;p11"/>
            <p:cNvSpPr txBox="1"/>
            <p:nvPr/>
          </p:nvSpPr>
          <p:spPr>
            <a:xfrm>
              <a:off x="1336675" y="2470317"/>
              <a:ext cx="6686700" cy="1367369"/>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ja-JP" altLang="en-US" sz="1400" b="1" i="0" u="none" strike="noStrike" cap="none" dirty="0">
                  <a:solidFill>
                    <a:srgbClr val="34495E"/>
                  </a:solidFill>
                  <a:latin typeface="Cambria" panose="02040503050406030204" pitchFamily="18" charset="0"/>
                  <a:ea typeface="HGS明朝B" panose="02020800000000000000" pitchFamily="18" charset="-128"/>
                  <a:cs typeface="Helvetica" panose="020B0604020202020204" pitchFamily="34" charset="0"/>
                  <a:sym typeface="Helvetica Neue"/>
                </a:rPr>
                <a:t>どのように役に立つのでしょうか？</a:t>
              </a:r>
              <a:endParaRPr sz="1400" b="0" i="0" u="none" strike="noStrike" cap="none" dirty="0">
                <a:solidFill>
                  <a:schemeClr val="dk1"/>
                </a:solidFill>
                <a:latin typeface="Cambria" panose="02040503050406030204" pitchFamily="18" charset="0"/>
                <a:ea typeface="Cambria" panose="02040503050406030204" pitchFamily="18" charset="0"/>
                <a:cs typeface="Helvetica" panose="020B0604020202020204" pitchFamily="34" charset="0"/>
                <a:sym typeface="Cambria"/>
              </a:endParaRPr>
            </a:p>
            <a:p>
              <a:pPr marL="0" marR="0" lvl="0" indent="0" algn="l" rtl="0">
                <a:lnSpc>
                  <a:spcPct val="107000"/>
                </a:lnSpc>
                <a:spcBef>
                  <a:spcPts val="800"/>
                </a:spcBef>
                <a:spcAft>
                  <a:spcPts val="0"/>
                </a:spcAft>
                <a:buNone/>
              </a:pPr>
              <a:r>
                <a:rPr lang="ja-JP" altLang="en-US" sz="12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全社員および二次店</a:t>
              </a:r>
              <a:r>
                <a:rPr lang="en-US" altLang="ja-JP" sz="12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a:t>
              </a:r>
              <a:r>
                <a:rPr lang="ja-JP" altLang="en-US" sz="12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エージェントが、グローバルおよび現地の両方の贈収賄腐敗行為防止（</a:t>
              </a:r>
              <a:r>
                <a:rPr lang="en-US" altLang="ja-JP" sz="12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ABAC</a:t>
              </a:r>
              <a:r>
                <a:rPr lang="ja-JP" altLang="en-US" sz="12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）法および規制に関連する要件を理解していることを確実にすることは、貴社がビジネスパートナーの期待に応えるために常にコンプライアンスを遵守する上で役に立ちます。</a:t>
              </a:r>
              <a:r>
                <a:rPr lang="en-US" sz="12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 </a:t>
              </a:r>
              <a:r>
                <a:rPr lang="ja-JP" altLang="en-US" sz="12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定期的にトレーニングを実施することは、新入社員への教育を行い、また既存の社員および二次店</a:t>
              </a:r>
              <a:r>
                <a:rPr lang="en-US" altLang="ja-JP" sz="12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a:t>
              </a:r>
              <a:r>
                <a:rPr lang="ja-JP" altLang="en-US" sz="12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エージェントに優れた商慣行の再認識をさせることにつながります。</a:t>
              </a:r>
              <a:endParaRPr dirty="0">
                <a:latin typeface="Cambria" panose="02040503050406030204" pitchFamily="18" charset="0"/>
                <a:ea typeface="Cambria" panose="02040503050406030204" pitchFamily="18" charset="0"/>
                <a:cs typeface="Helvetica" panose="020B0604020202020204" pitchFamily="34" charset="0"/>
              </a:endParaRPr>
            </a:p>
          </p:txBody>
        </p:sp>
      </p:grpSp>
      <p:grpSp>
        <p:nvGrpSpPr>
          <p:cNvPr id="5" name="Group 4">
            <a:extLst>
              <a:ext uri="{FF2B5EF4-FFF2-40B4-BE49-F238E27FC236}">
                <a16:creationId xmlns:a16="http://schemas.microsoft.com/office/drawing/2014/main" id="{BF86FAB6-BAAA-4714-8918-B99E8D758845}"/>
              </a:ext>
            </a:extLst>
          </p:cNvPr>
          <p:cNvGrpSpPr/>
          <p:nvPr/>
        </p:nvGrpSpPr>
        <p:grpSpPr>
          <a:xfrm>
            <a:off x="695692" y="5605064"/>
            <a:ext cx="6868936" cy="866626"/>
            <a:chOff x="599439" y="5489575"/>
            <a:chExt cx="6868936" cy="866626"/>
          </a:xfrm>
        </p:grpSpPr>
        <p:pic>
          <p:nvPicPr>
            <p:cNvPr id="25" name="Picture 24" descr="Links/orange_icons.jpg">
              <a:extLst>
                <a:ext uri="{FF2B5EF4-FFF2-40B4-BE49-F238E27FC236}">
                  <a16:creationId xmlns:a16="http://schemas.microsoft.com/office/drawing/2014/main" id="{EF257475-F078-4380-9033-0A15F051799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39" y="5489575"/>
              <a:ext cx="737235" cy="812799"/>
            </a:xfrm>
            <a:prstGeom prst="rect">
              <a:avLst/>
            </a:prstGeom>
            <a:noFill/>
            <a:ln>
              <a:noFill/>
            </a:ln>
            <a:extLst>
              <a:ext uri="{53640926-AAD7-44d8-BBD7-CCE9431645EC}">
                <a14:shadowObscured xmlns="" xmlns:a14="http://schemas.microsoft.com/office/drawing/2010/main"/>
              </a:ext>
            </a:extLst>
          </p:spPr>
        </p:pic>
        <p:sp>
          <p:nvSpPr>
            <p:cNvPr id="92" name="Google Shape;92;p11"/>
            <p:cNvSpPr txBox="1"/>
            <p:nvPr/>
          </p:nvSpPr>
          <p:spPr>
            <a:xfrm>
              <a:off x="1336675" y="5575301"/>
              <a:ext cx="6131700" cy="7809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ja-JP" altLang="en-US" sz="1400" b="1" i="0" u="none" strike="noStrike" cap="none" dirty="0">
                  <a:solidFill>
                    <a:srgbClr val="34495E"/>
                  </a:solidFill>
                  <a:latin typeface="Cambria" panose="02040503050406030204" pitchFamily="18" charset="0"/>
                  <a:ea typeface="HGS明朝B" panose="02020800000000000000" pitchFamily="18" charset="-128"/>
                  <a:cs typeface="Helvetica" panose="020B0604020202020204" pitchFamily="34" charset="0"/>
                  <a:sym typeface="Helvetica Neue"/>
                </a:rPr>
                <a:t>考慮すべきその他の文書</a:t>
              </a:r>
              <a:endParaRPr sz="1400" b="0" i="0" u="none" strike="noStrike" cap="none" dirty="0">
                <a:solidFill>
                  <a:schemeClr val="dk1"/>
                </a:solidFill>
                <a:latin typeface="Cambria" panose="02040503050406030204" pitchFamily="18" charset="0"/>
                <a:ea typeface="Cambria" panose="02040503050406030204" pitchFamily="18" charset="0"/>
                <a:cs typeface="Helvetica" panose="020B0604020202020204" pitchFamily="34" charset="0"/>
                <a:sym typeface="Cambria"/>
              </a:endParaRPr>
            </a:p>
            <a:p>
              <a:pPr marL="171450" lvl="0" indent="-171450">
                <a:lnSpc>
                  <a:spcPct val="115000"/>
                </a:lnSpc>
                <a:buSzPct val="150000"/>
                <a:buFont typeface="Wingdings" panose="05000000000000000000" pitchFamily="2" charset="2"/>
                <a:buChar char="ü"/>
              </a:pPr>
              <a:r>
                <a:rPr lang="ja-JP" altLang="en-US" sz="1200" dirty="0">
                  <a:latin typeface="Cambria" panose="02040503050406030204" pitchFamily="18" charset="0"/>
                  <a:ea typeface="HGS明朝B" panose="02020800000000000000" pitchFamily="18" charset="-128"/>
                  <a:cs typeface="Times New Roman" panose="02020603050405020304" pitchFamily="18" charset="0"/>
                  <a:sym typeface="Helvetica Neue"/>
                </a:rPr>
                <a:t>出席者署名のフォーム</a:t>
              </a:r>
              <a:endParaRPr sz="1200" dirty="0">
                <a:latin typeface="Cambria" panose="02040503050406030204" pitchFamily="18" charset="0"/>
                <a:ea typeface="Cambria" panose="02040503050406030204" pitchFamily="18" charset="0"/>
                <a:cs typeface="Times New Roman" panose="02020603050405020304" pitchFamily="18" charset="0"/>
                <a:sym typeface="Calibri"/>
              </a:endParaRPr>
            </a:p>
            <a:p>
              <a:pPr marL="171450" indent="-171450">
                <a:lnSpc>
                  <a:spcPct val="115000"/>
                </a:lnSpc>
                <a:buSzPct val="150000"/>
                <a:buFont typeface="Wingdings" panose="05000000000000000000" pitchFamily="2" charset="2"/>
                <a:buChar char="ü"/>
              </a:pPr>
              <a:r>
                <a:rPr lang="ja-JP" altLang="en-US" sz="1200" dirty="0">
                  <a:latin typeface="Cambria" panose="02040503050406030204" pitchFamily="18" charset="0"/>
                  <a:ea typeface="HGS明朝B" panose="02020800000000000000" pitchFamily="18" charset="-128"/>
                  <a:cs typeface="Times New Roman" panose="02020603050405020304" pitchFamily="18" charset="0"/>
                  <a:sym typeface="Helvetica Neue"/>
                </a:rPr>
                <a:t>帳簿と記録に関する指針</a:t>
              </a:r>
              <a:endParaRPr sz="1200" dirty="0">
                <a:latin typeface="Cambria" panose="02040503050406030204" pitchFamily="18" charset="0"/>
                <a:ea typeface="Cambria" panose="02040503050406030204" pitchFamily="18" charset="0"/>
                <a:cs typeface="Times New Roman" panose="02020603050405020304" pitchFamily="18" charset="0"/>
                <a:sym typeface="Calibri"/>
              </a:endParaRPr>
            </a:p>
            <a:p>
              <a:pPr marL="0" marR="0" lvl="0" indent="0" algn="l" rtl="0">
                <a:lnSpc>
                  <a:spcPct val="107000"/>
                </a:lnSpc>
                <a:spcBef>
                  <a:spcPts val="0"/>
                </a:spcBef>
                <a:spcAft>
                  <a:spcPts val="0"/>
                </a:spcAft>
                <a:buNone/>
              </a:pPr>
              <a:r>
                <a:rPr lang="en-US" sz="1200" b="1" i="0" u="none" strike="noStrike" cap="none" dirty="0">
                  <a:solidFill>
                    <a:srgbClr val="34495E"/>
                  </a:solidFill>
                  <a:latin typeface="Cambria" panose="02040503050406030204" pitchFamily="18" charset="0"/>
                  <a:ea typeface="Cambria" panose="02040503050406030204" pitchFamily="18" charset="0"/>
                  <a:cs typeface="Helvetica" panose="020B0604020202020204" pitchFamily="34" charset="0"/>
                  <a:sym typeface="Helvetica Neue"/>
                </a:rPr>
                <a:t> </a:t>
              </a:r>
              <a:endParaRPr sz="1200" b="0" i="0" u="none" strike="noStrike" cap="none" dirty="0">
                <a:solidFill>
                  <a:schemeClr val="dk1"/>
                </a:solidFill>
                <a:latin typeface="Cambria" panose="02040503050406030204" pitchFamily="18" charset="0"/>
                <a:ea typeface="Cambria" panose="02040503050406030204" pitchFamily="18" charset="0"/>
                <a:cs typeface="Helvetica" panose="020B0604020202020204" pitchFamily="34" charset="0"/>
                <a:sym typeface="Cambria"/>
              </a:endParaRP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p:nvPr/>
        </p:nvSpPr>
        <p:spPr>
          <a:xfrm>
            <a:off x="3971531" y="79831"/>
            <a:ext cx="4248937"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一般的な贈収賄腐敗行為に対する</a:t>
            </a:r>
            <a:r>
              <a:rPr 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 </a:t>
            </a:r>
          </a:p>
          <a:p>
            <a:pPr marL="0" marR="0" lvl="0" indent="0" algn="ctr" rtl="0">
              <a:lnSpc>
                <a:spcPct val="100000"/>
              </a:lnSpc>
              <a:spcBef>
                <a:spcPts val="0"/>
              </a:spcBef>
              <a:spcAft>
                <a:spcPts val="0"/>
              </a:spcAft>
              <a:buClr>
                <a:srgbClr val="000000"/>
              </a:buClr>
              <a:buSzPts val="2400"/>
              <a:buFont typeface="Arial"/>
              <a:buNone/>
            </a:pP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レッドフラグ</a:t>
            </a:r>
            <a:endParaRPr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47" name="Google Shape;147;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10</a:t>
            </a:fld>
            <a:endParaRPr dirty="0">
              <a:latin typeface="Cambria" panose="02040503050406030204" pitchFamily="18" charset="0"/>
              <a:ea typeface="Cambria" panose="02040503050406030204" pitchFamily="18" charset="0"/>
              <a:sym typeface="Helvetica Neue"/>
            </a:endParaRPr>
          </a:p>
        </p:txBody>
      </p:sp>
      <p:sp>
        <p:nvSpPr>
          <p:cNvPr id="148" name="Google Shape;148;p16"/>
          <p:cNvSpPr/>
          <p:nvPr/>
        </p:nvSpPr>
        <p:spPr>
          <a:xfrm>
            <a:off x="272824" y="2311336"/>
            <a:ext cx="8534422" cy="27606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l" rtl="0">
              <a:lnSpc>
                <a:spcPct val="115000"/>
              </a:lnSpc>
              <a:spcBef>
                <a:spcPts val="600"/>
              </a:spcBef>
              <a:spcAft>
                <a:spcPts val="0"/>
              </a:spcAft>
              <a:buNone/>
            </a:pPr>
            <a:endParaRPr sz="12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117475" lvl="0" rtl="0">
              <a:lnSpc>
                <a:spcPct val="115000"/>
              </a:lnSpc>
              <a:spcBef>
                <a:spcPts val="600"/>
              </a:spcBef>
              <a:spcAft>
                <a:spcPts val="0"/>
              </a:spcAft>
              <a:buNone/>
            </a:pPr>
            <a:r>
              <a:rPr lang="ja-JP" altLang="en-US" sz="2400" b="1"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一般的なレッドフラグ</a:t>
            </a:r>
            <a:endParaRPr lang="en-US" sz="24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117475" lvl="0" rtl="0">
              <a:lnSpc>
                <a:spcPct val="115000"/>
              </a:lnSpc>
              <a:spcBef>
                <a:spcPts val="600"/>
              </a:spcBef>
              <a:spcAft>
                <a:spcPts val="0"/>
              </a:spcAft>
              <a:buNone/>
            </a:pPr>
            <a:endParaRPr sz="1200" dirty="0">
              <a:solidFill>
                <a:schemeClr val="dk1"/>
              </a:solidFill>
              <a:latin typeface="Cambria" panose="02040503050406030204" pitchFamily="18" charset="0"/>
              <a:ea typeface="Cambria" panose="02040503050406030204" pitchFamily="18" charset="0"/>
              <a:cs typeface="Helvetica" panose="020B0604020202020204" pitchFamily="34" charset="0"/>
              <a:sym typeface="Cambria"/>
            </a:endParaRPr>
          </a:p>
          <a:p>
            <a:pPr marL="495300" lvl="0" indent="-342900" algn="l" rtl="0">
              <a:lnSpc>
                <a:spcPct val="115000"/>
              </a:lnSpc>
              <a:spcBef>
                <a:spcPts val="600"/>
              </a:spcBef>
              <a:spcAft>
                <a:spcPts val="0"/>
              </a:spcAft>
              <a:buClr>
                <a:schemeClr val="dk1"/>
              </a:buClr>
              <a:buSzPts val="1200"/>
              <a:buFont typeface="Arial" panose="020B0604020202020204" pitchFamily="34" charset="0"/>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事業目的もしくは提供するサービスの種類の記述が曖昧である、もしくは記述がない</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提供されたサービスが契約と一致していない</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詳細の記載が漏れている請求書、モノ／サービスの曖昧な記述、もしくは普通ではない支払いの詳細</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裏付け書類がない（例：請求書もしくは</a:t>
            </a: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レシート</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の欠如）</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普通ではない支払い方法</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過度もしくは豪華な食事、接待、贈答品、ホテルもしくは旅行</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金額を複数に分割しての支払い</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提供されたサービスに照らして法外な報酬の要求</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第三者および政府関係者（</a:t>
            </a:r>
            <a:r>
              <a:rPr lang="en-US" altLang="ja-JP"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GO</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）との間の直接的もしくは間接的な関係、例えば結婚やその他の関係を通じたもの</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0" algn="l" rtl="0">
              <a:lnSpc>
                <a:spcPct val="100000"/>
              </a:lnSpc>
              <a:spcBef>
                <a:spcPts val="0"/>
              </a:spcBef>
              <a:spcAft>
                <a:spcPts val="0"/>
              </a:spcAft>
              <a:buNone/>
            </a:pPr>
            <a:endParaRPr sz="12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l" rtl="0">
              <a:lnSpc>
                <a:spcPct val="100000"/>
              </a:lnSpc>
              <a:spcBef>
                <a:spcPts val="600"/>
              </a:spcBef>
              <a:spcAft>
                <a:spcPts val="1200"/>
              </a:spcAft>
              <a:buNone/>
            </a:pPr>
            <a:endParaRPr sz="12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p:txBody>
      </p:sp>
      <p:pic>
        <p:nvPicPr>
          <p:cNvPr id="5" name="Picture 4" descr="A drawing of a face&#10;&#10;Description automatically generated">
            <a:extLst>
              <a:ext uri="{FF2B5EF4-FFF2-40B4-BE49-F238E27FC236}">
                <a16:creationId xmlns:a16="http://schemas.microsoft.com/office/drawing/2014/main" id="{15457392-C581-4487-8DFB-C1E634578B0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9875" r="91125">
                        <a14:foregroundMark x1="10708" y1="78000" x2="9875" y2="85167"/>
                        <a14:foregroundMark x1="90000" y1="77000" x2="91125" y2="84375"/>
                        <a14:foregroundMark x1="91125" y1="84375" x2="89583" y2="85167"/>
                      </a14:backgroundRemoval>
                    </a14:imgEffect>
                  </a14:imgLayer>
                </a14:imgProps>
              </a:ext>
            </a:extLst>
          </a:blip>
          <a:stretch>
            <a:fillRect/>
          </a:stretch>
        </p:blipFill>
        <p:spPr>
          <a:xfrm>
            <a:off x="8807245" y="2210663"/>
            <a:ext cx="2961945" cy="296194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6950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EC2A38E-0212-47CF-843D-FB60806C36EB}"/>
              </a:ext>
            </a:extLst>
          </p:cNvPr>
          <p:cNvGraphicFramePr/>
          <p:nvPr>
            <p:extLst>
              <p:ext uri="{D42A27DB-BD31-4B8C-83A1-F6EECF244321}">
                <p14:modId xmlns:p14="http://schemas.microsoft.com/office/powerpoint/2010/main" val="167868356"/>
              </p:ext>
            </p:extLst>
          </p:nvPr>
        </p:nvGraphicFramePr>
        <p:xfrm>
          <a:off x="2031954" y="164838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6" name="Google Shape;156;p17"/>
          <p:cNvSpPr txBox="1">
            <a:spLocks noGrp="1"/>
          </p:cNvSpPr>
          <p:nvPr>
            <p:ph type="body" idx="1"/>
          </p:nvPr>
        </p:nvSpPr>
        <p:spPr>
          <a:xfrm>
            <a:off x="838200" y="1302783"/>
            <a:ext cx="10515600" cy="6912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b="1" i="1" dirty="0">
              <a:latin typeface="Cambria" panose="02040503050406030204" pitchFamily="18" charset="0"/>
              <a:ea typeface="Cambria" panose="02040503050406030204" pitchFamily="18" charset="0"/>
              <a:cs typeface="ＭＳ 明朝"/>
            </a:endParaRPr>
          </a:p>
          <a:p>
            <a:pPr marL="0" lvl="0" indent="0" algn="ctr" rtl="0">
              <a:spcBef>
                <a:spcPts val="1000"/>
              </a:spcBef>
              <a:spcAft>
                <a:spcPts val="0"/>
              </a:spcAft>
              <a:buNone/>
            </a:pPr>
            <a:r>
              <a:rPr lang="ja-JP" altLang="en-US" sz="2000" i="1" dirty="0">
                <a:latin typeface="Cambria" panose="02040503050406030204" pitchFamily="18" charset="0"/>
                <a:ea typeface="HGS明朝B" panose="02020800000000000000" pitchFamily="18" charset="-128"/>
                <a:cs typeface="ＭＳ 明朝"/>
              </a:rPr>
              <a:t>これ以降のスライドでは以下の高リスクのビジネスプロセスに関連する主要な慣行を取り上げます：</a:t>
            </a:r>
            <a:r>
              <a:rPr lang="en-US" sz="2000" i="1" dirty="0">
                <a:latin typeface="Cambria" panose="02040503050406030204" pitchFamily="18" charset="0"/>
                <a:ea typeface="Cambria" panose="02040503050406030204" pitchFamily="18" charset="0"/>
                <a:cs typeface="ＭＳ 明朝"/>
              </a:rPr>
              <a:t> </a:t>
            </a:r>
            <a:endParaRPr sz="2000" i="1" dirty="0">
              <a:latin typeface="Cambria" panose="02040503050406030204" pitchFamily="18" charset="0"/>
              <a:ea typeface="Cambria" panose="02040503050406030204" pitchFamily="18" charset="0"/>
              <a:cs typeface="ＭＳ 明朝"/>
            </a:endParaRPr>
          </a:p>
        </p:txBody>
      </p:sp>
      <p:sp>
        <p:nvSpPr>
          <p:cNvPr id="157" name="Google Shape;157;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11</a:t>
            </a:fld>
            <a:endParaRPr dirty="0">
              <a:latin typeface="Cambria" panose="02040503050406030204" pitchFamily="18" charset="0"/>
              <a:ea typeface="Cambria" panose="02040503050406030204" pitchFamily="18" charset="0"/>
              <a:sym typeface="Helvetica Neue"/>
            </a:endParaRPr>
          </a:p>
        </p:txBody>
      </p:sp>
      <p:sp>
        <p:nvSpPr>
          <p:cNvPr id="5" name="Google Shape;146;p16">
            <a:extLst>
              <a:ext uri="{FF2B5EF4-FFF2-40B4-BE49-F238E27FC236}">
                <a16:creationId xmlns:a16="http://schemas.microsoft.com/office/drawing/2014/main" id="{64D6AE32-885A-4C84-AE22-7D4D26598768}"/>
              </a:ext>
            </a:extLst>
          </p:cNvPr>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ビジネスを正しい方法で行う</a:t>
            </a:r>
            <a:endParaRPr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公開入札</a:t>
            </a:r>
            <a:endParaRPr sz="2400" i="0" u="none" strike="noStrike" cap="none"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64" name="Google Shape;16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12</a:t>
            </a:fld>
            <a:endParaRPr dirty="0">
              <a:latin typeface="Cambria" panose="02040503050406030204" pitchFamily="18" charset="0"/>
              <a:ea typeface="Cambria" panose="02040503050406030204" pitchFamily="18" charset="0"/>
              <a:sym typeface="Helvetica Neue"/>
            </a:endParaRPr>
          </a:p>
        </p:txBody>
      </p:sp>
      <p:sp>
        <p:nvSpPr>
          <p:cNvPr id="166" name="Google Shape;166;p18"/>
          <p:cNvSpPr/>
          <p:nvPr/>
        </p:nvSpPr>
        <p:spPr>
          <a:xfrm>
            <a:off x="5190836" y="3134914"/>
            <a:ext cx="6162964" cy="7872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当社のビジネスは、製品を販売し、医療従事者（</a:t>
            </a:r>
            <a:r>
              <a:rPr lang="en-US" altLang="ja-JP"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にサービスを提供する製造業者の延長線上にあります。そのため、合法的、倫理的、品行方正なビジネスを行うことで、お客様の成功を保証しなければなりません。合法的にビジネスを行うことは、価格やその他の機密情報を競合他社と共有したり、反競争的な行為を行ったりしないことです。</a:t>
            </a:r>
            <a:endParaRPr lang="en-US"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l" rtl="0">
              <a:spcBef>
                <a:spcPts val="0"/>
              </a:spcBef>
              <a:spcAft>
                <a:spcPts val="0"/>
              </a:spcAft>
              <a:buNone/>
            </a:pPr>
            <a:endParaRPr lang="en-US"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r>
              <a:rPr lang="ja-JP" altLang="en-US"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上記に加え、当社のビジネスの社員は、入札決定に不適切な影響を与えたり、不適切な影響を与えようとしてはいけません。意思決定者に対して何かを贈ったり提供するなどして</a:t>
            </a:r>
            <a:r>
              <a:rPr lang="en-US"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 </a:t>
            </a:r>
            <a:r>
              <a:rPr lang="ja-JP" altLang="en-US"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a:t>
            </a:r>
            <a:r>
              <a:rPr lang="en-US"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 i) </a:t>
            </a:r>
            <a:r>
              <a:rPr lang="ja-JP" altLang="en-US"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ある一定の決定をするように；</a:t>
            </a:r>
            <a:r>
              <a:rPr lang="en-US"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 ii) </a:t>
            </a:r>
            <a:r>
              <a:rPr lang="ja-JP" altLang="en-US"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明らかにある製造業者が有利になるような入札を策定するように；もしくは</a:t>
            </a:r>
            <a:r>
              <a:rPr lang="en-US"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 iii) </a:t>
            </a:r>
            <a:r>
              <a:rPr lang="ja-JP" altLang="en-US"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意思決定プロセスについて内部情報を提供するようにさせることは違法です。</a:t>
            </a:r>
            <a:endParaRPr lang="en-US"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l" rtl="0">
              <a:spcBef>
                <a:spcPts val="0"/>
              </a:spcBef>
              <a:spcAft>
                <a:spcPts val="0"/>
              </a:spcAft>
              <a:buNone/>
            </a:pPr>
            <a:endParaRPr sz="12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68" name="Google Shape;168;p18"/>
          <p:cNvSpPr/>
          <p:nvPr/>
        </p:nvSpPr>
        <p:spPr>
          <a:xfrm>
            <a:off x="4270247" y="5637373"/>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二次店</a:t>
            </a:r>
            <a:r>
              <a:rPr lang="en-US" altLang="ja-JP"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69" name="Google Shape;169;p18"/>
          <p:cNvSpPr/>
          <p:nvPr/>
        </p:nvSpPr>
        <p:spPr>
          <a:xfrm>
            <a:off x="7571210" y="5637373"/>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）との交流</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 </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pic>
        <p:nvPicPr>
          <p:cNvPr id="5" name="Picture 4" descr="A picture containing person, indoor, man, wall&#10;&#10;Description automatically generated">
            <a:extLst>
              <a:ext uri="{FF2B5EF4-FFF2-40B4-BE49-F238E27FC236}">
                <a16:creationId xmlns:a16="http://schemas.microsoft.com/office/drawing/2014/main" id="{B6EED647-C598-4980-8729-2537835B6DF9}"/>
              </a:ext>
            </a:extLst>
          </p:cNvPr>
          <p:cNvPicPr>
            <a:picLocks noChangeAspect="1"/>
          </p:cNvPicPr>
          <p:nvPr/>
        </p:nvPicPr>
        <p:blipFill>
          <a:blip r:embed="rId4"/>
          <a:stretch>
            <a:fillRect/>
          </a:stretch>
        </p:blipFill>
        <p:spPr>
          <a:xfrm>
            <a:off x="838200" y="1960579"/>
            <a:ext cx="3962399" cy="2644234"/>
          </a:xfrm>
          <a:prstGeom prst="rect">
            <a:avLst/>
          </a:prstGeom>
          <a:ln>
            <a:noFill/>
          </a:ln>
          <a:effectLst>
            <a:outerShdw blurRad="292100" dist="139700" dir="2700000" algn="tl" rotWithShape="0">
              <a:srgbClr val="333333">
                <a:alpha val="65000"/>
              </a:srgbClr>
            </a:outerShdw>
          </a:effectLst>
        </p:spPr>
      </p:pic>
      <p:sp>
        <p:nvSpPr>
          <p:cNvPr id="167" name="Google Shape;167;p18"/>
          <p:cNvSpPr/>
          <p:nvPr/>
        </p:nvSpPr>
        <p:spPr>
          <a:xfrm>
            <a:off x="968402" y="5637372"/>
            <a:ext cx="3783600" cy="931765"/>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公開入札</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公開入札</a:t>
            </a:r>
            <a:endParaRPr sz="2400" i="0" u="none" strike="noStrike" cap="none"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63" name="Google Shape;163;p18"/>
          <p:cNvSpPr/>
          <p:nvPr/>
        </p:nvSpPr>
        <p:spPr>
          <a:xfrm>
            <a:off x="664144" y="1981518"/>
            <a:ext cx="7946456" cy="21930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貴社および貴社の競合他社は以下を行ってはいけません。</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endParaRPr>
          </a:p>
          <a:p>
            <a:pPr marL="0" lvl="0" indent="0" algn="l" rtl="0">
              <a:spcBef>
                <a:spcPts val="0"/>
              </a:spcBef>
              <a:spcAft>
                <a:spcPts val="0"/>
              </a:spcAft>
              <a:buNone/>
            </a:pPr>
            <a:endParaRPr sz="1200" dirty="0">
              <a:solidFill>
                <a:schemeClr val="dk1"/>
              </a:solidFill>
              <a:latin typeface="Cambria" panose="02040503050406030204" pitchFamily="18" charset="0"/>
              <a:ea typeface="Cambria" panose="02040503050406030204" pitchFamily="18" charset="0"/>
              <a:cs typeface="Helvetica" panose="020B0604020202020204" pitchFamily="34" charset="0"/>
            </a:endParaRPr>
          </a:p>
          <a:p>
            <a:pPr marL="457200" lvl="0" indent="-304800" algn="l" rtl="0">
              <a:lnSpc>
                <a:spcPct val="100000"/>
              </a:lnSpc>
              <a:spcBef>
                <a:spcPts val="0"/>
              </a:spcBef>
              <a:spcAft>
                <a:spcPts val="0"/>
              </a:spcAft>
              <a:buClr>
                <a:schemeClr val="dk2"/>
              </a:buClr>
              <a:buSzPts val="1200"/>
              <a:buFont typeface="Helvetica"/>
              <a:buChar char="●"/>
            </a:pPr>
            <a:r>
              <a:rPr lang="ja-JP" altLang="en-US" sz="2000" dirty="0">
                <a:solidFill>
                  <a:schemeClr val="dk2"/>
                </a:solidFill>
                <a:latin typeface="Cambria" panose="02040503050406030204" pitchFamily="18" charset="0"/>
                <a:ea typeface="HGS明朝B" panose="02020800000000000000" pitchFamily="18" charset="-128"/>
                <a:cs typeface="Helvetica" panose="020B0604020202020204" pitchFamily="34" charset="0"/>
                <a:sym typeface="Helvetica"/>
              </a:rPr>
              <a:t>価格やその他の商業（販売）情報についての合意</a:t>
            </a:r>
            <a:endParaRPr sz="2000" dirty="0">
              <a:solidFill>
                <a:srgbClr val="FF0000"/>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2"/>
              </a:buClr>
              <a:buSzPts val="1200"/>
              <a:buFont typeface="Helvetica"/>
              <a:buChar char="●"/>
            </a:pPr>
            <a:r>
              <a:rPr lang="ja-JP" altLang="en-US" sz="2000" dirty="0">
                <a:solidFill>
                  <a:schemeClr val="dk2"/>
                </a:solidFill>
                <a:latin typeface="Cambria" panose="02040503050406030204" pitchFamily="18" charset="0"/>
                <a:ea typeface="HGS明朝B" panose="02020800000000000000" pitchFamily="18" charset="-128"/>
                <a:cs typeface="Helvetica" panose="020B0604020202020204" pitchFamily="34" charset="0"/>
                <a:sym typeface="Helvetica"/>
              </a:rPr>
              <a:t>入札についての情報の合意または交換：</a:t>
            </a:r>
            <a:endParaRPr sz="2000" dirty="0">
              <a:solidFill>
                <a:schemeClr val="dk2"/>
              </a:solidFill>
              <a:latin typeface="Cambria" panose="02040503050406030204" pitchFamily="18" charset="0"/>
              <a:ea typeface="Cambria" panose="02040503050406030204" pitchFamily="18" charset="0"/>
              <a:cs typeface="Helvetica"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ja-JP" altLang="en-US" sz="2000" dirty="0">
                <a:solidFill>
                  <a:schemeClr val="dk2"/>
                </a:solidFill>
                <a:latin typeface="Cambria" panose="02040503050406030204" pitchFamily="18" charset="0"/>
                <a:ea typeface="HGS明朝B" panose="02020800000000000000" pitchFamily="18" charset="-128"/>
                <a:cs typeface="Helvetica" panose="020B0604020202020204" pitchFamily="34" charset="0"/>
                <a:sym typeface="Helvetica"/>
              </a:rPr>
              <a:t>入札への参加について：入札の決定（不決定）について</a:t>
            </a:r>
            <a:endParaRPr sz="2000" dirty="0">
              <a:solidFill>
                <a:schemeClr val="dk2"/>
              </a:solidFill>
              <a:latin typeface="Cambria" panose="02040503050406030204" pitchFamily="18" charset="0"/>
              <a:ea typeface="Cambria" panose="02040503050406030204" pitchFamily="18" charset="0"/>
              <a:cs typeface="Helvetica"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ja-JP" altLang="en-US" sz="2000" dirty="0">
                <a:solidFill>
                  <a:schemeClr val="dk2"/>
                </a:solidFill>
                <a:latin typeface="Cambria" panose="02040503050406030204" pitchFamily="18" charset="0"/>
                <a:ea typeface="HGS明朝B" panose="02020800000000000000" pitchFamily="18" charset="-128"/>
                <a:cs typeface="Helvetica" panose="020B0604020202020204" pitchFamily="34" charset="0"/>
                <a:sym typeface="Helvetica"/>
              </a:rPr>
              <a:t>入札／提案の内容について</a:t>
            </a:r>
            <a:endParaRPr sz="2000" dirty="0">
              <a:solidFill>
                <a:schemeClr val="dk2"/>
              </a:solidFill>
              <a:latin typeface="Cambria" panose="02040503050406030204" pitchFamily="18" charset="0"/>
              <a:ea typeface="Cambria" panose="02040503050406030204" pitchFamily="18" charset="0"/>
              <a:cs typeface="Helvetica"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ja-JP" altLang="en-US" sz="2000" dirty="0">
                <a:solidFill>
                  <a:schemeClr val="dk2"/>
                </a:solidFill>
                <a:latin typeface="Cambria" panose="02040503050406030204" pitchFamily="18" charset="0"/>
                <a:ea typeface="HGS明朝B" panose="02020800000000000000" pitchFamily="18" charset="-128"/>
                <a:cs typeface="Helvetica" panose="020B0604020202020204" pitchFamily="34" charset="0"/>
                <a:sym typeface="Helvetica"/>
              </a:rPr>
              <a:t>会社が入札しないことの合意</a:t>
            </a:r>
            <a:endParaRPr sz="2000" dirty="0">
              <a:solidFill>
                <a:schemeClr val="dk2"/>
              </a:solidFill>
              <a:latin typeface="Cambria" panose="02040503050406030204" pitchFamily="18" charset="0"/>
              <a:ea typeface="Cambria" panose="02040503050406030204" pitchFamily="18" charset="0"/>
              <a:cs typeface="Helvetica"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ja-JP" altLang="en-US" sz="2000" dirty="0">
                <a:solidFill>
                  <a:schemeClr val="dk2"/>
                </a:solidFill>
                <a:latin typeface="Cambria" panose="02040503050406030204" pitchFamily="18" charset="0"/>
                <a:ea typeface="HGS明朝B" panose="02020800000000000000" pitchFamily="18" charset="-128"/>
                <a:cs typeface="Helvetica" panose="020B0604020202020204" pitchFamily="34" charset="0"/>
                <a:sym typeface="Helvetica"/>
              </a:rPr>
              <a:t>競合他社が確実に落札するように、極端に高い価格で入札する合意</a:t>
            </a:r>
            <a:endParaRPr sz="2000" dirty="0">
              <a:solidFill>
                <a:schemeClr val="dk2"/>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64" name="Google Shape;16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13</a:t>
            </a:fld>
            <a:endParaRPr dirty="0">
              <a:latin typeface="Cambria" panose="02040503050406030204" pitchFamily="18" charset="0"/>
              <a:ea typeface="Cambria" panose="02040503050406030204" pitchFamily="18" charset="0"/>
              <a:sym typeface="Helvetica Neue"/>
            </a:endParaRPr>
          </a:p>
        </p:txBody>
      </p:sp>
      <p:sp>
        <p:nvSpPr>
          <p:cNvPr id="168" name="Google Shape;168;p18"/>
          <p:cNvSpPr/>
          <p:nvPr/>
        </p:nvSpPr>
        <p:spPr>
          <a:xfrm>
            <a:off x="4270247" y="5637373"/>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副販売店／服代理店（二次店）</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69" name="Google Shape;169;p18"/>
          <p:cNvSpPr/>
          <p:nvPr/>
        </p:nvSpPr>
        <p:spPr>
          <a:xfrm>
            <a:off x="7571210" y="5637373"/>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）との交流</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 </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1" name="Google Shape;167;p18">
            <a:extLst>
              <a:ext uri="{FF2B5EF4-FFF2-40B4-BE49-F238E27FC236}">
                <a16:creationId xmlns:a16="http://schemas.microsoft.com/office/drawing/2014/main" id="{C9C5EDC0-22D0-4A2E-83F0-08428F40C558}"/>
              </a:ext>
            </a:extLst>
          </p:cNvPr>
          <p:cNvSpPr/>
          <p:nvPr/>
        </p:nvSpPr>
        <p:spPr>
          <a:xfrm>
            <a:off x="969284" y="5628136"/>
            <a:ext cx="3783600" cy="941001"/>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公開入札</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pic>
        <p:nvPicPr>
          <p:cNvPr id="9" name="Picture 8" descr="A close up of a traffic light sitting on the side of a speaker&#10;&#10;Description automatically generated">
            <a:extLst>
              <a:ext uri="{FF2B5EF4-FFF2-40B4-BE49-F238E27FC236}">
                <a16:creationId xmlns:a16="http://schemas.microsoft.com/office/drawing/2014/main" id="{A5D5C490-D4E4-40DF-B5C0-4910FBE743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559" b="94985" l="4527" r="89712">
                        <a14:foregroundMark x1="4801" y1="7447" x2="12071" y2="7447"/>
                        <a14:foregroundMark x1="12071" y1="7447" x2="26337" y2="6079"/>
                        <a14:foregroundMark x1="26337" y1="6079" x2="30590" y2="6991"/>
                        <a14:foregroundMark x1="19067" y1="5775" x2="19067" y2="94985"/>
                        <a14:foregroundMark x1="5761" y1="6535" x2="7270" y2="94529"/>
                        <a14:foregroundMark x1="4527" y1="7751" x2="4801" y2="28723"/>
                        <a14:foregroundMark x1="13306" y1="5319" x2="20165" y2="4559"/>
                        <a14:foregroundMark x1="20165" y1="4559" x2="20713" y2="4711"/>
                      </a14:backgroundRemoval>
                    </a14:imgEffect>
                  </a14:imgLayer>
                </a14:imgProps>
              </a:ext>
            </a:extLst>
          </a:blip>
          <a:stretch>
            <a:fillRect/>
          </a:stretch>
        </p:blipFill>
        <p:spPr>
          <a:xfrm>
            <a:off x="8990186" y="1511155"/>
            <a:ext cx="3471863" cy="3133725"/>
          </a:xfrm>
          <a:prstGeom prst="rect">
            <a:avLst/>
          </a:prstGeom>
        </p:spPr>
      </p:pic>
    </p:spTree>
    <p:custDataLst>
      <p:tags r:id="rId1"/>
    </p:custDataLst>
    <p:extLst>
      <p:ext uri="{BB962C8B-B14F-4D97-AF65-F5344CB8AC3E}">
        <p14:creationId xmlns:p14="http://schemas.microsoft.com/office/powerpoint/2010/main" val="262918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公開入札</a:t>
            </a:r>
            <a:endParaRPr sz="2400" i="0" u="none" strike="noStrike" cap="none"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64" name="Google Shape;16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14</a:t>
            </a:fld>
            <a:endParaRPr dirty="0">
              <a:latin typeface="Cambria" panose="02040503050406030204" pitchFamily="18" charset="0"/>
              <a:ea typeface="Cambria" panose="02040503050406030204" pitchFamily="18" charset="0"/>
              <a:sym typeface="Helvetica Neue"/>
            </a:endParaRPr>
          </a:p>
        </p:txBody>
      </p:sp>
      <p:sp>
        <p:nvSpPr>
          <p:cNvPr id="165" name="Google Shape;165;p18"/>
          <p:cNvSpPr/>
          <p:nvPr/>
        </p:nvSpPr>
        <p:spPr>
          <a:xfrm>
            <a:off x="519764" y="2065141"/>
            <a:ext cx="7998593" cy="21930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ja-JP" altLang="en-US" sz="2000" b="1"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貴社および貴社のビジネスパートナーが行なってはいけないこと</a:t>
            </a:r>
            <a:endParaRPr lang="en-US" sz="20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rtl="0">
              <a:spcBef>
                <a:spcPts val="0"/>
              </a:spcBef>
              <a:spcAft>
                <a:spcPts val="0"/>
              </a:spcAft>
              <a:buNone/>
            </a:pPr>
            <a:endParaRPr sz="1200" b="1" dirty="0">
              <a:solidFill>
                <a:schemeClr val="dk1"/>
              </a:solidFill>
              <a:latin typeface="Cambria" panose="02040503050406030204" pitchFamily="18" charset="0"/>
              <a:ea typeface="Cambria" panose="02040503050406030204" pitchFamily="18" charset="0"/>
              <a:cs typeface="Helvetica" panose="020B0604020202020204" pitchFamily="34" charset="0"/>
            </a:endParaRPr>
          </a:p>
          <a:p>
            <a:pPr marL="457200" lvl="0" indent="-304800" algn="l" rtl="0">
              <a:lnSpc>
                <a:spcPct val="115000"/>
              </a:lnSpc>
              <a:spcBef>
                <a:spcPts val="0"/>
              </a:spcBef>
              <a:spcAft>
                <a:spcPts val="0"/>
              </a:spcAft>
              <a:buClr>
                <a:schemeClr val="dk2"/>
              </a:buClr>
              <a:buSzPts val="1200"/>
              <a:buFont typeface="Helvetica"/>
              <a:buChar char="●"/>
            </a:pPr>
            <a:r>
              <a:rPr lang="ja-JP" altLang="en-US" sz="2000" dirty="0">
                <a:solidFill>
                  <a:schemeClr val="dk2"/>
                </a:solidFill>
                <a:latin typeface="Cambria" panose="02040503050406030204" pitchFamily="18" charset="0"/>
                <a:ea typeface="HGS明朝B" panose="02020800000000000000" pitchFamily="18" charset="-128"/>
                <a:cs typeface="Helvetica" panose="020B0604020202020204" pitchFamily="34" charset="0"/>
                <a:sym typeface="Helvetica"/>
              </a:rPr>
              <a:t>調達ルールを回避するために、１つの契約を複数の異なる契約に分割することを顧客と合意もしくは共謀する</a:t>
            </a:r>
            <a:endParaRPr sz="2000" dirty="0">
              <a:solidFill>
                <a:schemeClr val="dk2"/>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spcBef>
                <a:spcPts val="0"/>
              </a:spcBef>
              <a:spcAft>
                <a:spcPts val="0"/>
              </a:spcAft>
              <a:buClr>
                <a:schemeClr val="dk2"/>
              </a:buClr>
              <a:buSzPts val="1200"/>
              <a:buFont typeface="Helvetica"/>
              <a:buChar char="●"/>
            </a:pPr>
            <a:r>
              <a:rPr lang="ja-JP" altLang="en-US" sz="2000" dirty="0">
                <a:solidFill>
                  <a:schemeClr val="dk2"/>
                </a:solidFill>
                <a:latin typeface="Cambria" panose="02040503050406030204" pitchFamily="18" charset="0"/>
                <a:ea typeface="HGS明朝B" panose="02020800000000000000" pitchFamily="18" charset="-128"/>
                <a:cs typeface="Helvetica" panose="020B0604020202020204" pitchFamily="34" charset="0"/>
                <a:sym typeface="Helvetica"/>
              </a:rPr>
              <a:t>入札や販売評価の過程で意思決定者に影響を与えるために無償で製品やサービスを提供すると申し出る</a:t>
            </a:r>
            <a:endParaRPr sz="2000" dirty="0">
              <a:solidFill>
                <a:schemeClr val="dk2"/>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spcBef>
                <a:spcPts val="0"/>
              </a:spcBef>
              <a:spcAft>
                <a:spcPts val="0"/>
              </a:spcAft>
              <a:buClr>
                <a:schemeClr val="dk2"/>
              </a:buClr>
              <a:buSzPts val="1200"/>
              <a:buFont typeface="Helvetica"/>
              <a:buChar char="●"/>
            </a:pPr>
            <a:r>
              <a:rPr lang="ja-JP" altLang="en-US" sz="2000" dirty="0">
                <a:solidFill>
                  <a:schemeClr val="dk2"/>
                </a:solidFill>
                <a:latin typeface="Cambria" panose="02040503050406030204" pitchFamily="18" charset="0"/>
                <a:ea typeface="HGS明朝B" panose="02020800000000000000" pitchFamily="18" charset="-128"/>
                <a:cs typeface="Helvetica" panose="020B0604020202020204" pitchFamily="34" charset="0"/>
                <a:sym typeface="Helvetica"/>
              </a:rPr>
              <a:t>入札もしくはその他の販売評価過程で意思決定者に影響を与えようとするためにトレーニングや教育、コンサルタント会社を悪用する</a:t>
            </a:r>
            <a:endParaRPr sz="2000" dirty="0">
              <a:solidFill>
                <a:schemeClr val="dk2"/>
              </a:solidFill>
              <a:latin typeface="Cambria" panose="02040503050406030204" pitchFamily="18" charset="0"/>
              <a:ea typeface="Cambria" panose="02040503050406030204" pitchFamily="18" charset="0"/>
              <a:cs typeface="Helvetica" panose="020B0604020202020204" pitchFamily="34" charset="0"/>
            </a:endParaRPr>
          </a:p>
        </p:txBody>
      </p:sp>
      <p:sp>
        <p:nvSpPr>
          <p:cNvPr id="168" name="Google Shape;168;p18"/>
          <p:cNvSpPr/>
          <p:nvPr/>
        </p:nvSpPr>
        <p:spPr>
          <a:xfrm>
            <a:off x="4270247" y="5637373"/>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副販売店／副代理店（二次店）</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69" name="Google Shape;169;p18"/>
          <p:cNvSpPr/>
          <p:nvPr/>
        </p:nvSpPr>
        <p:spPr>
          <a:xfrm>
            <a:off x="7571210" y="5637373"/>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）との交流</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 </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1" name="Google Shape;167;p18">
            <a:extLst>
              <a:ext uri="{FF2B5EF4-FFF2-40B4-BE49-F238E27FC236}">
                <a16:creationId xmlns:a16="http://schemas.microsoft.com/office/drawing/2014/main" id="{C9C5EDC0-22D0-4A2E-83F0-08428F40C558}"/>
              </a:ext>
            </a:extLst>
          </p:cNvPr>
          <p:cNvSpPr/>
          <p:nvPr/>
        </p:nvSpPr>
        <p:spPr>
          <a:xfrm>
            <a:off x="969284" y="5628136"/>
            <a:ext cx="3783600" cy="941001"/>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公開入札</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pic>
        <p:nvPicPr>
          <p:cNvPr id="2" name="Picture 1">
            <a:extLst>
              <a:ext uri="{FF2B5EF4-FFF2-40B4-BE49-F238E27FC236}">
                <a16:creationId xmlns:a16="http://schemas.microsoft.com/office/drawing/2014/main" id="{4D75EBAA-A7AE-4C8C-A451-51CB86DEC1D1}"/>
              </a:ext>
            </a:extLst>
          </p:cNvPr>
          <p:cNvPicPr>
            <a:picLocks noChangeAspect="1"/>
          </p:cNvPicPr>
          <p:nvPr/>
        </p:nvPicPr>
        <p:blipFill>
          <a:blip r:embed="rId4"/>
          <a:stretch>
            <a:fillRect/>
          </a:stretch>
        </p:blipFill>
        <p:spPr>
          <a:xfrm>
            <a:off x="8998378" y="1506342"/>
            <a:ext cx="3468925" cy="3133616"/>
          </a:xfrm>
          <a:prstGeom prst="rect">
            <a:avLst/>
          </a:prstGeom>
        </p:spPr>
      </p:pic>
    </p:spTree>
    <p:custDataLst>
      <p:tags r:id="rId1"/>
    </p:custDataLst>
    <p:extLst>
      <p:ext uri="{BB962C8B-B14F-4D97-AF65-F5344CB8AC3E}">
        <p14:creationId xmlns:p14="http://schemas.microsoft.com/office/powerpoint/2010/main" val="15619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176" name="Google Shape;176;p19"/>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二次店</a:t>
            </a:r>
            <a:r>
              <a:rPr lang="en-US" altLang="ja-JP"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a:t>
            </a: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エージェント</a:t>
            </a:r>
            <a:endParaRPr sz="2400" i="0" u="none" strike="noStrike" cap="none"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77" name="Google Shape;177;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15</a:t>
            </a:fld>
            <a:endParaRPr dirty="0">
              <a:latin typeface="Cambria" panose="02040503050406030204" pitchFamily="18" charset="0"/>
              <a:ea typeface="Cambria" panose="02040503050406030204" pitchFamily="18" charset="0"/>
              <a:sym typeface="Helvetica Neue"/>
            </a:endParaRPr>
          </a:p>
        </p:txBody>
      </p:sp>
      <p:pic>
        <p:nvPicPr>
          <p:cNvPr id="179" name="Google Shape;179;p19"/>
          <p:cNvPicPr preferRelativeResize="0"/>
          <p:nvPr/>
        </p:nvPicPr>
        <p:blipFill>
          <a:blip r:embed="rId4">
            <a:alphaModFix/>
          </a:blip>
          <a:stretch>
            <a:fillRect/>
          </a:stretch>
        </p:blipFill>
        <p:spPr>
          <a:xfrm>
            <a:off x="6249714" y="1794565"/>
            <a:ext cx="4721772" cy="3093092"/>
          </a:xfrm>
          <a:prstGeom prst="rect">
            <a:avLst/>
          </a:prstGeom>
          <a:ln>
            <a:noFill/>
          </a:ln>
          <a:effectLst>
            <a:outerShdw blurRad="292100" dist="139700" dir="2700000" algn="tl" rotWithShape="0">
              <a:srgbClr val="333333">
                <a:alpha val="65000"/>
              </a:srgbClr>
            </a:outerShdw>
          </a:effectLst>
        </p:spPr>
      </p:pic>
      <p:sp>
        <p:nvSpPr>
          <p:cNvPr id="180" name="Google Shape;180;p19"/>
          <p:cNvSpPr/>
          <p:nvPr/>
        </p:nvSpPr>
        <p:spPr>
          <a:xfrm>
            <a:off x="607146" y="2771901"/>
            <a:ext cx="5206513" cy="1006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nSpc>
                <a:spcPct val="115000"/>
              </a:lnSpc>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二次店</a:t>
            </a:r>
            <a:r>
              <a:rPr lang="en-US" altLang="ja-JP"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エージェントは、当社が製品を販売する最終顧客もしくは最終使用者ではない第三者のことです。当社のビジネスが製造業者の延長線上にあるのと同様に、二次店</a:t>
            </a:r>
            <a:r>
              <a:rPr lang="en-US" altLang="ja-JP"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エージェントは当社のビジネスの延長線上にあると考えられます。そのため貴社のビジネスに適用される全ての関連法規は当社の全ての二次店</a:t>
            </a:r>
            <a:r>
              <a:rPr lang="en-US" altLang="ja-JP"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エージェントにも適用されます。</a:t>
            </a:r>
            <a:endParaRPr sz="2000" dirty="0">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82" name="Google Shape;182;p19"/>
          <p:cNvSpPr/>
          <p:nvPr/>
        </p:nvSpPr>
        <p:spPr>
          <a:xfrm>
            <a:off x="839098" y="5721011"/>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公開入札</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84" name="Google Shape;184;p19"/>
          <p:cNvSpPr/>
          <p:nvPr/>
        </p:nvSpPr>
        <p:spPr>
          <a:xfrm>
            <a:off x="7571210" y="5721011"/>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）との交流</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 </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83" name="Google Shape;183;p19"/>
          <p:cNvSpPr/>
          <p:nvPr/>
        </p:nvSpPr>
        <p:spPr>
          <a:xfrm>
            <a:off x="3991897" y="5721010"/>
            <a:ext cx="4061950" cy="861689"/>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二次店</a:t>
            </a:r>
            <a:r>
              <a:rPr lang="en-US" altLang="ja-JP"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Tree>
    <p:custDataLst>
      <p:tags r:id="rId1"/>
    </p:custDataLst>
    <p:extLst>
      <p:ext uri="{BB962C8B-B14F-4D97-AF65-F5344CB8AC3E}">
        <p14:creationId xmlns:p14="http://schemas.microsoft.com/office/powerpoint/2010/main" val="69471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176" name="Google Shape;176;p19"/>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二次店</a:t>
            </a:r>
            <a:r>
              <a:rPr lang="en-US" altLang="ja-JP"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a:t>
            </a: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エージェント</a:t>
            </a:r>
            <a:endParaRPr sz="2400" i="0" u="none" strike="noStrike" cap="none"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77" name="Google Shape;177;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16</a:t>
            </a:fld>
            <a:endParaRPr dirty="0">
              <a:latin typeface="Cambria" panose="02040503050406030204" pitchFamily="18" charset="0"/>
              <a:ea typeface="Cambria" panose="02040503050406030204" pitchFamily="18" charset="0"/>
              <a:sym typeface="Helvetica Neue"/>
            </a:endParaRPr>
          </a:p>
        </p:txBody>
      </p:sp>
      <p:sp>
        <p:nvSpPr>
          <p:cNvPr id="178" name="Google Shape;178;p19"/>
          <p:cNvSpPr/>
          <p:nvPr/>
        </p:nvSpPr>
        <p:spPr>
          <a:xfrm>
            <a:off x="733943" y="3529187"/>
            <a:ext cx="7177919" cy="58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285750" lvl="0" indent="-285750" algn="l" rtl="0">
              <a:lnSpc>
                <a:spcPct val="115000"/>
              </a:lnSpc>
              <a:spcBef>
                <a:spcPts val="0"/>
              </a:spcBef>
              <a:spcAft>
                <a:spcPts val="0"/>
              </a:spcAft>
              <a:buFont typeface="Arial" panose="020B0604020202020204" pitchFamily="34" charset="0"/>
              <a:buChar char="•"/>
            </a:pP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製造業者は、貴社が二次店</a:t>
            </a:r>
            <a:r>
              <a:rPr lang="en-US" altLang="ja-JP"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エージェントが業務に従事することを書面で合意する前に、二次店</a:t>
            </a:r>
            <a:r>
              <a:rPr lang="en-US" altLang="ja-JP"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エージェントのデュー・デリジェンス、身元確認を行うことがあります。</a:t>
            </a:r>
            <a:endParaRPr sz="1600" dirty="0">
              <a:latin typeface="Cambria" panose="02040503050406030204" pitchFamily="18" charset="0"/>
              <a:ea typeface="Cambria" panose="02040503050406030204" pitchFamily="18" charset="0"/>
              <a:cs typeface="Helvetica" panose="020B0604020202020204" pitchFamily="34" charset="0"/>
              <a:sym typeface="Helvetica"/>
            </a:endParaRPr>
          </a:p>
        </p:txBody>
      </p:sp>
      <p:pic>
        <p:nvPicPr>
          <p:cNvPr id="179" name="Google Shape;179;p19"/>
          <p:cNvPicPr preferRelativeResize="0"/>
          <p:nvPr/>
        </p:nvPicPr>
        <p:blipFill>
          <a:blip r:embed="rId4">
            <a:alphaModFix/>
          </a:blip>
          <a:stretch>
            <a:fillRect/>
          </a:stretch>
        </p:blipFill>
        <p:spPr>
          <a:xfrm>
            <a:off x="8052837" y="1347410"/>
            <a:ext cx="3237359" cy="2197262"/>
          </a:xfrm>
          <a:prstGeom prst="rect">
            <a:avLst/>
          </a:prstGeom>
          <a:ln>
            <a:noFill/>
          </a:ln>
          <a:effectLst>
            <a:outerShdw blurRad="292100" dist="139700" dir="2700000" algn="tl" rotWithShape="0">
              <a:srgbClr val="333333">
                <a:alpha val="65000"/>
              </a:srgbClr>
            </a:outerShdw>
          </a:effectLst>
        </p:spPr>
      </p:pic>
      <p:sp>
        <p:nvSpPr>
          <p:cNvPr id="181" name="Google Shape;181;p19"/>
          <p:cNvSpPr/>
          <p:nvPr/>
        </p:nvSpPr>
        <p:spPr>
          <a:xfrm>
            <a:off x="715349" y="1154021"/>
            <a:ext cx="7196513" cy="736867"/>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285750" lvl="0" indent="-285750" algn="l" rtl="0">
              <a:lnSpc>
                <a:spcPct val="115000"/>
              </a:lnSpc>
              <a:spcBef>
                <a:spcPts val="0"/>
              </a:spcBef>
              <a:spcAft>
                <a:spcPts val="0"/>
              </a:spcAft>
              <a:buFont typeface="Arial" panose="020B0604020202020204" pitchFamily="34" charset="0"/>
              <a:buChar char="•"/>
            </a:pP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製造業者は、二次店</a:t>
            </a:r>
            <a:r>
              <a:rPr lang="en-US" altLang="ja-JP"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エージェントを任命もしくは従事させる前に、事前に書面による同意を必要とすることがあります。</a:t>
            </a:r>
            <a:endParaRPr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85" name="Google Shape;185;p19"/>
          <p:cNvSpPr/>
          <p:nvPr/>
        </p:nvSpPr>
        <p:spPr>
          <a:xfrm>
            <a:off x="733943" y="2362485"/>
            <a:ext cx="7319904" cy="58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285750" lvl="0" indent="-285750" algn="l" rtl="0">
              <a:lnSpc>
                <a:spcPct val="115000"/>
              </a:lnSpc>
              <a:spcBef>
                <a:spcPts val="0"/>
              </a:spcBef>
              <a:spcAft>
                <a:spcPts val="0"/>
              </a:spcAft>
              <a:buFont typeface="Arial" panose="020B0604020202020204" pitchFamily="34" charset="0"/>
              <a:buChar char="•"/>
            </a:pPr>
            <a:r>
              <a:rPr lang="ja-JP" altLang="en-US" sz="16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二次店</a:t>
            </a:r>
            <a:r>
              <a:rPr lang="en-US" altLang="ja-JP" sz="16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6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エージェントは、倫理的な商慣行（ビジネスプラクティス）に関する定期的なトレーニングを受け、それを実施したことを確認するための証明書（認定書）を作成する必要があります。</a:t>
            </a:r>
            <a:endParaRPr sz="16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2" name="Rectangle 1">
            <a:extLst>
              <a:ext uri="{FF2B5EF4-FFF2-40B4-BE49-F238E27FC236}">
                <a16:creationId xmlns:a16="http://schemas.microsoft.com/office/drawing/2014/main" id="{AB860FE4-7563-4452-822E-3BB8AC7B275D}"/>
              </a:ext>
            </a:extLst>
          </p:cNvPr>
          <p:cNvSpPr/>
          <p:nvPr/>
        </p:nvSpPr>
        <p:spPr>
          <a:xfrm>
            <a:off x="876518" y="4389638"/>
            <a:ext cx="10240290" cy="138053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86" name="Google Shape;186;p19"/>
          <p:cNvSpPr/>
          <p:nvPr/>
        </p:nvSpPr>
        <p:spPr>
          <a:xfrm>
            <a:off x="973394" y="4558241"/>
            <a:ext cx="10123750" cy="9348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JP" altLang="en-US" sz="1600" b="1"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重要な注意事項</a:t>
            </a:r>
            <a:endParaRPr lang="en-US" sz="16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l" rtl="0">
              <a:lnSpc>
                <a:spcPct val="115000"/>
              </a:lnSpc>
              <a:spcBef>
                <a:spcPts val="0"/>
              </a:spcBef>
              <a:spcAft>
                <a:spcPts val="0"/>
              </a:spcAft>
              <a:buNone/>
            </a:pP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二次店</a:t>
            </a:r>
            <a:r>
              <a:rPr lang="en-US" altLang="ja-JP"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エージェントが製品を再販売する際の価格とその販売に関する利益について透明性を確保すべきです。</a:t>
            </a:r>
            <a:r>
              <a:rPr lang="en-US"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 </a:t>
            </a: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そうすることにより、二次店</a:t>
            </a:r>
            <a:r>
              <a:rPr lang="en-US" altLang="ja-JP"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エージェントが反競争的行為もしくは腐敗行為に関与していないことを確実にすることができます。</a:t>
            </a:r>
            <a:endParaRPr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4" name="Google Shape;182;p19">
            <a:extLst>
              <a:ext uri="{FF2B5EF4-FFF2-40B4-BE49-F238E27FC236}">
                <a16:creationId xmlns:a16="http://schemas.microsoft.com/office/drawing/2014/main" id="{3470F491-46B4-407F-ACC6-E660BCA0F419}"/>
              </a:ext>
            </a:extLst>
          </p:cNvPr>
          <p:cNvSpPr/>
          <p:nvPr/>
        </p:nvSpPr>
        <p:spPr>
          <a:xfrm>
            <a:off x="838088" y="5740679"/>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公開入札</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5" name="Google Shape;184;p19">
            <a:extLst>
              <a:ext uri="{FF2B5EF4-FFF2-40B4-BE49-F238E27FC236}">
                <a16:creationId xmlns:a16="http://schemas.microsoft.com/office/drawing/2014/main" id="{10105BD7-8378-435C-827A-DBD3A0730728}"/>
              </a:ext>
            </a:extLst>
          </p:cNvPr>
          <p:cNvSpPr/>
          <p:nvPr/>
        </p:nvSpPr>
        <p:spPr>
          <a:xfrm>
            <a:off x="7570200" y="5740679"/>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）との交流</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 </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6" name="Google Shape;183;p19">
            <a:extLst>
              <a:ext uri="{FF2B5EF4-FFF2-40B4-BE49-F238E27FC236}">
                <a16:creationId xmlns:a16="http://schemas.microsoft.com/office/drawing/2014/main" id="{7EF6BB0C-8492-40AE-B01B-FDC8F579056F}"/>
              </a:ext>
            </a:extLst>
          </p:cNvPr>
          <p:cNvSpPr/>
          <p:nvPr/>
        </p:nvSpPr>
        <p:spPr>
          <a:xfrm>
            <a:off x="3990887" y="5740678"/>
            <a:ext cx="4061950" cy="861689"/>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二次店</a:t>
            </a:r>
            <a:r>
              <a:rPr lang="en-US" altLang="ja-JP"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Tree>
    <p:custDataLst>
      <p:tags r:id="rId1"/>
    </p:custDataLst>
    <p:extLst>
      <p:ext uri="{BB962C8B-B14F-4D97-AF65-F5344CB8AC3E}">
        <p14:creationId xmlns:p14="http://schemas.microsoft.com/office/powerpoint/2010/main" val="59512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0"/>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193" name="Google Shape;193;p20"/>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医療従事者（</a:t>
            </a:r>
            <a:r>
              <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HCP</a:t>
            </a: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）との交流</a:t>
            </a:r>
            <a:r>
              <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 </a:t>
            </a:r>
            <a:endParaRPr sz="2400" i="0" u="none" strike="noStrike" cap="none"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94" name="Google Shape;19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17</a:t>
            </a:fld>
            <a:endParaRPr dirty="0">
              <a:latin typeface="Cambria" panose="02040503050406030204" pitchFamily="18" charset="0"/>
              <a:ea typeface="Cambria" panose="02040503050406030204" pitchFamily="18" charset="0"/>
              <a:sym typeface="Helvetica Neue"/>
            </a:endParaRPr>
          </a:p>
        </p:txBody>
      </p:sp>
      <p:pic>
        <p:nvPicPr>
          <p:cNvPr id="195" name="Google Shape;195;p20"/>
          <p:cNvPicPr preferRelativeResize="0"/>
          <p:nvPr/>
        </p:nvPicPr>
        <p:blipFill>
          <a:blip r:embed="rId4">
            <a:alphaModFix/>
          </a:blip>
          <a:stretch>
            <a:fillRect/>
          </a:stretch>
        </p:blipFill>
        <p:spPr>
          <a:xfrm>
            <a:off x="6695768" y="1862972"/>
            <a:ext cx="4397066" cy="2931377"/>
          </a:xfrm>
          <a:prstGeom prst="rect">
            <a:avLst/>
          </a:prstGeom>
          <a:ln>
            <a:noFill/>
          </a:ln>
          <a:effectLst>
            <a:outerShdw blurRad="292100" dist="139700" dir="2700000" algn="tl" rotWithShape="0">
              <a:srgbClr val="333333">
                <a:alpha val="65000"/>
              </a:srgbClr>
            </a:outerShdw>
          </a:effectLst>
        </p:spPr>
      </p:pic>
      <p:sp>
        <p:nvSpPr>
          <p:cNvPr id="197" name="Google Shape;197;p20"/>
          <p:cNvSpPr/>
          <p:nvPr/>
        </p:nvSpPr>
        <p:spPr>
          <a:xfrm>
            <a:off x="839098" y="3010087"/>
            <a:ext cx="5856670" cy="8004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altLang="ja-JP"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）および政府関係者（</a:t>
            </a:r>
            <a:r>
              <a:rPr lang="en-US" altLang="ja-JP"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GO</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）との交流は、適用される法律および規制を遵守したものであることを確実にしなければなりません。</a:t>
            </a:r>
            <a:r>
              <a:rPr lang="en-US"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 </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altLang="ja-JP"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）との全ての交流は、製品やサービスの購入、リースもしくは使用の推奨を違法に誘引もしくは奨励する意図がない、合法的な目的／必要性を持つものでなければなりません。</a:t>
            </a:r>
            <a:endParaRPr sz="2000" dirty="0">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98" name="Google Shape;198;p20"/>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公開入札</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99" name="Google Shape;199;p20"/>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二次店</a:t>
            </a:r>
            <a:r>
              <a:rPr lang="en-US" altLang="ja-JP"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200" name="Google Shape;200;p20"/>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）との交流</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 </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0"/>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193" name="Google Shape;193;p20"/>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医療従事者（</a:t>
            </a:r>
            <a:r>
              <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HCP</a:t>
            </a: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）の定義</a:t>
            </a:r>
            <a:r>
              <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 </a:t>
            </a:r>
            <a:endParaRPr sz="2400" i="0" u="none" strike="noStrike" cap="none"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94" name="Google Shape;19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18</a:t>
            </a:fld>
            <a:endParaRPr dirty="0">
              <a:latin typeface="Cambria" panose="02040503050406030204" pitchFamily="18" charset="0"/>
              <a:ea typeface="Cambria" panose="02040503050406030204" pitchFamily="18" charset="0"/>
              <a:sym typeface="Helvetica Neue"/>
            </a:endParaRPr>
          </a:p>
        </p:txBody>
      </p:sp>
      <p:sp>
        <p:nvSpPr>
          <p:cNvPr id="196" name="Google Shape;196;p20"/>
          <p:cNvSpPr/>
          <p:nvPr/>
        </p:nvSpPr>
        <p:spPr>
          <a:xfrm>
            <a:off x="481264" y="2167967"/>
            <a:ext cx="6047356" cy="20520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ja-JP" altLang="en-US" sz="2000" b="1"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sz="20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2000" b="1"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a:t>
            </a:r>
            <a:endParaRPr lang="en-US" sz="20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l" rtl="0">
              <a:lnSpc>
                <a:spcPct val="100000"/>
              </a:lnSpc>
              <a:spcBef>
                <a:spcPts val="0"/>
              </a:spcBef>
              <a:spcAft>
                <a:spcPts val="0"/>
              </a:spcAft>
              <a:buNone/>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医療機器製品の購入、リース、推奨、使用、手配もしくは購入やリースの決定、または処方を行う個人もしくは組織。</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l" rtl="0">
              <a:lnSpc>
                <a:spcPct val="100000"/>
              </a:lnSpc>
              <a:spcBef>
                <a:spcPts val="0"/>
              </a:spcBef>
              <a:spcAft>
                <a:spcPts val="0"/>
              </a:spcAft>
              <a:buNone/>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例としては、以下の個人が医療従事者（</a:t>
            </a:r>
            <a:r>
              <a:rPr lang="en-US" altLang="ja-JP"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）とみなされます。</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医師</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病院の事務方</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看護師</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2" name="Google Shape;198;p20">
            <a:extLst>
              <a:ext uri="{FF2B5EF4-FFF2-40B4-BE49-F238E27FC236}">
                <a16:creationId xmlns:a16="http://schemas.microsoft.com/office/drawing/2014/main" id="{34667090-D67E-4038-A00F-4A6A4727633F}"/>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公開入札</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3" name="Google Shape;199;p20">
            <a:extLst>
              <a:ext uri="{FF2B5EF4-FFF2-40B4-BE49-F238E27FC236}">
                <a16:creationId xmlns:a16="http://schemas.microsoft.com/office/drawing/2014/main" id="{5648B58B-2520-4D87-8A24-4DFB02BEC91B}"/>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二次店</a:t>
            </a:r>
            <a:r>
              <a:rPr lang="en-US" altLang="ja-JP"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4" name="Google Shape;200;p20">
            <a:extLst>
              <a:ext uri="{FF2B5EF4-FFF2-40B4-BE49-F238E27FC236}">
                <a16:creationId xmlns:a16="http://schemas.microsoft.com/office/drawing/2014/main" id="{26021B93-4DA6-4628-822A-9C3108516AF5}"/>
              </a:ext>
            </a:extLst>
          </p:cNvPr>
          <p:cNvSpPr/>
          <p:nvPr/>
        </p:nvSpPr>
        <p:spPr>
          <a:xfrm>
            <a:off x="7532749"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）との交流</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 </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pic>
        <p:nvPicPr>
          <p:cNvPr id="5" name="Picture 4" descr="A group of people looking at a computer&#10;&#10;Description automatically generated">
            <a:extLst>
              <a:ext uri="{FF2B5EF4-FFF2-40B4-BE49-F238E27FC236}">
                <a16:creationId xmlns:a16="http://schemas.microsoft.com/office/drawing/2014/main" id="{A6FB76B0-0DEA-4139-B5A0-89E27F6F1978}"/>
              </a:ext>
            </a:extLst>
          </p:cNvPr>
          <p:cNvPicPr>
            <a:picLocks noChangeAspect="1"/>
          </p:cNvPicPr>
          <p:nvPr/>
        </p:nvPicPr>
        <p:blipFill>
          <a:blip r:embed="rId4"/>
          <a:stretch>
            <a:fillRect/>
          </a:stretch>
        </p:blipFill>
        <p:spPr>
          <a:xfrm>
            <a:off x="6776513" y="1777527"/>
            <a:ext cx="4048125" cy="268605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8988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p:nvPr/>
        </p:nvSpPr>
        <p:spPr>
          <a:xfrm>
            <a:off x="838200" y="2578558"/>
            <a:ext cx="5576744" cy="10527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altLang="ja-JP"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）との交流の例：</a:t>
            </a: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製品の使用について議論する医療従事者（</a:t>
            </a:r>
            <a:r>
              <a:rPr lang="en-US" altLang="ja-JP"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）との会食</a:t>
            </a:r>
            <a:r>
              <a:rPr lang="en-US"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rPr>
              <a:t>​</a:t>
            </a: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altLang="ja-JP"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）への新製品のプレゼンテーション</a:t>
            </a: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製造業者主催の教育イベント</a:t>
            </a: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Tx/>
              <a:buSzPts val="1200"/>
              <a:buFont typeface="Helvetica"/>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altLang="ja-JP"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）がコンサルティングサービスを提供する取り決め</a:t>
            </a: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92" name="Google Shape;192;p20"/>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193" name="Google Shape;193;p20"/>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医療従事者（</a:t>
            </a:r>
            <a:r>
              <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HCP</a:t>
            </a: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）との交流</a:t>
            </a:r>
            <a:r>
              <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 </a:t>
            </a:r>
            <a:endParaRPr sz="2400" i="0" u="none" strike="noStrike" cap="none"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94" name="Google Shape;19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19</a:t>
            </a:fld>
            <a:endParaRPr dirty="0">
              <a:latin typeface="Cambria" panose="02040503050406030204" pitchFamily="18" charset="0"/>
              <a:ea typeface="Cambria" panose="02040503050406030204" pitchFamily="18" charset="0"/>
              <a:sym typeface="Helvetica Neue"/>
            </a:endParaRPr>
          </a:p>
        </p:txBody>
      </p:sp>
      <p:sp>
        <p:nvSpPr>
          <p:cNvPr id="12" name="Google Shape;198;p20">
            <a:extLst>
              <a:ext uri="{FF2B5EF4-FFF2-40B4-BE49-F238E27FC236}">
                <a16:creationId xmlns:a16="http://schemas.microsoft.com/office/drawing/2014/main" id="{34667090-D67E-4038-A00F-4A6A4727633F}"/>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公開入札</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3" name="Google Shape;199;p20">
            <a:extLst>
              <a:ext uri="{FF2B5EF4-FFF2-40B4-BE49-F238E27FC236}">
                <a16:creationId xmlns:a16="http://schemas.microsoft.com/office/drawing/2014/main" id="{5648B58B-2520-4D87-8A24-4DFB02BEC91B}"/>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二次店</a:t>
            </a:r>
            <a:r>
              <a:rPr lang="en-US" altLang="ja-JP"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4" name="Google Shape;200;p20">
            <a:extLst>
              <a:ext uri="{FF2B5EF4-FFF2-40B4-BE49-F238E27FC236}">
                <a16:creationId xmlns:a16="http://schemas.microsoft.com/office/drawing/2014/main" id="{26021B93-4DA6-4628-822A-9C3108516AF5}"/>
              </a:ext>
            </a:extLst>
          </p:cNvPr>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）との交流</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 </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pic>
        <p:nvPicPr>
          <p:cNvPr id="3" name="Picture 2" descr="A group of people posing for a photo&#10;&#10;Description automatically generated">
            <a:extLst>
              <a:ext uri="{FF2B5EF4-FFF2-40B4-BE49-F238E27FC236}">
                <a16:creationId xmlns:a16="http://schemas.microsoft.com/office/drawing/2014/main" id="{B3E7DE80-0B05-46DB-B8F0-78049E1A93CE}"/>
              </a:ext>
            </a:extLst>
          </p:cNvPr>
          <p:cNvPicPr>
            <a:picLocks noChangeAspect="1"/>
          </p:cNvPicPr>
          <p:nvPr/>
        </p:nvPicPr>
        <p:blipFill>
          <a:blip r:embed="rId4"/>
          <a:stretch>
            <a:fillRect/>
          </a:stretch>
        </p:blipFill>
        <p:spPr>
          <a:xfrm>
            <a:off x="6688951" y="1954611"/>
            <a:ext cx="4424218" cy="23005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9108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3245051"/>
            <a:ext cx="9545600" cy="2718400"/>
          </a:xfrm>
          <a:prstGeom prst="homePlate">
            <a:avLst>
              <a:gd name="adj" fmla="val 50000"/>
            </a:avLst>
          </a:prstGeom>
          <a:solidFill>
            <a:srgbClr val="34495E"/>
          </a:solidFill>
          <a:ln>
            <a:noFill/>
          </a:ln>
        </p:spPr>
        <p:txBody>
          <a:bodyPr spcFirstLastPara="1" wrap="square" lIns="91433" tIns="45700" rIns="91433" bIns="45700" anchor="ctr" anchorCtr="0">
            <a:noAutofit/>
          </a:bodyPr>
          <a:lstStyle/>
          <a:p>
            <a:pPr algn="ctr" defTabSz="1219170"/>
            <a:endParaRPr sz="1867" dirty="0">
              <a:solidFill>
                <a:srgbClr val="FFFFFF"/>
              </a:solidFill>
              <a:latin typeface="Calibri"/>
              <a:ea typeface="Calibri"/>
              <a:cs typeface="Calibri"/>
              <a:sym typeface="Calibri"/>
            </a:endParaRPr>
          </a:p>
        </p:txBody>
      </p:sp>
      <p:sp>
        <p:nvSpPr>
          <p:cNvPr id="219" name="Google Shape;219;p37"/>
          <p:cNvSpPr/>
          <p:nvPr/>
        </p:nvSpPr>
        <p:spPr>
          <a:xfrm rot="10800000" flipH="1">
            <a:off x="7450052" y="3245153"/>
            <a:ext cx="2561600" cy="2718400"/>
          </a:xfrm>
          <a:prstGeom prst="chevron">
            <a:avLst>
              <a:gd name="adj" fmla="val 53827"/>
            </a:avLst>
          </a:prstGeom>
          <a:solidFill>
            <a:srgbClr val="AACFD0"/>
          </a:solidFill>
          <a:ln>
            <a:noFill/>
          </a:ln>
        </p:spPr>
        <p:txBody>
          <a:bodyPr spcFirstLastPara="1" wrap="square" lIns="91433" tIns="45700" rIns="91433" bIns="45700" anchor="ctr" anchorCtr="0">
            <a:noAutofit/>
          </a:bodyPr>
          <a:lstStyle/>
          <a:p>
            <a:pPr algn="ctr" defTabSz="1219170"/>
            <a:endParaRPr sz="1867" dirty="0">
              <a:latin typeface="Calibri"/>
              <a:ea typeface="Calibri"/>
              <a:cs typeface="Calibri"/>
              <a:sym typeface="Calibri"/>
            </a:endParaRPr>
          </a:p>
        </p:txBody>
      </p:sp>
      <p:sp>
        <p:nvSpPr>
          <p:cNvPr id="220" name="Google Shape;220;p37"/>
          <p:cNvSpPr/>
          <p:nvPr/>
        </p:nvSpPr>
        <p:spPr>
          <a:xfrm rot="10800000" flipH="1">
            <a:off x="8985917" y="3245153"/>
            <a:ext cx="2561600" cy="2718400"/>
          </a:xfrm>
          <a:prstGeom prst="chevron">
            <a:avLst>
              <a:gd name="adj" fmla="val 53827"/>
            </a:avLst>
          </a:prstGeom>
          <a:solidFill>
            <a:srgbClr val="5DA0A2"/>
          </a:solidFill>
          <a:ln>
            <a:noFill/>
          </a:ln>
        </p:spPr>
        <p:txBody>
          <a:bodyPr spcFirstLastPara="1" wrap="square" lIns="91433" tIns="45700" rIns="91433" bIns="45700" anchor="ctr" anchorCtr="0">
            <a:noAutofit/>
          </a:bodyPr>
          <a:lstStyle/>
          <a:p>
            <a:pPr algn="ctr" defTabSz="1219170"/>
            <a:endParaRPr sz="1867" dirty="0">
              <a:latin typeface="Calibri"/>
              <a:ea typeface="Calibri"/>
              <a:cs typeface="Calibri"/>
              <a:sym typeface="Calibri"/>
            </a:endParaRPr>
          </a:p>
        </p:txBody>
      </p:sp>
      <p:sp>
        <p:nvSpPr>
          <p:cNvPr id="221" name="Google Shape;221;p37"/>
          <p:cNvSpPr txBox="1"/>
          <p:nvPr/>
        </p:nvSpPr>
        <p:spPr>
          <a:xfrm>
            <a:off x="401375" y="4169003"/>
            <a:ext cx="7752000" cy="870800"/>
          </a:xfrm>
          <a:prstGeom prst="rect">
            <a:avLst/>
          </a:prstGeom>
          <a:noFill/>
          <a:ln>
            <a:noFill/>
          </a:ln>
        </p:spPr>
        <p:txBody>
          <a:bodyPr spcFirstLastPara="1" wrap="square" lIns="91433" tIns="45700" rIns="91433" bIns="45700" anchor="t" anchorCtr="0">
            <a:noAutofit/>
          </a:bodyPr>
          <a:lstStyle/>
          <a:p>
            <a:pPr defTabSz="1219170"/>
            <a:r>
              <a:rPr lang="ja-JP" altLang="en-US" sz="3600" dirty="0">
                <a:solidFill>
                  <a:srgbClr val="FFFFFF"/>
                </a:solidFill>
                <a:latin typeface="HGS創英角ｺﾞｼｯｸUB" panose="020B0900000000000000" pitchFamily="50" charset="-128"/>
                <a:ea typeface="HGS創英角ｺﾞｼｯｸUB" panose="020B0900000000000000" pitchFamily="50" charset="-128"/>
                <a:cs typeface="Helvetica Neue"/>
                <a:sym typeface="Helvetica Neue"/>
              </a:rPr>
              <a:t>贈収賄腐敗行為防止</a:t>
            </a:r>
            <a:endParaRPr lang="en-US" sz="3600" dirty="0">
              <a:solidFill>
                <a:srgbClr val="FFFFFF"/>
              </a:solidFill>
              <a:latin typeface="HGS創英角ｺﾞｼｯｸUB" panose="020B0900000000000000" pitchFamily="50" charset="-128"/>
              <a:ea typeface="HGS創英角ｺﾞｼｯｸUB" panose="020B0900000000000000" pitchFamily="50" charset="-128"/>
              <a:cs typeface="Helvetica Neue"/>
              <a:sym typeface="Helvetica Neue"/>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206" name="Google Shape;206;p21"/>
          <p:cNvSpPr txBox="1"/>
          <p:nvPr/>
        </p:nvSpPr>
        <p:spPr>
          <a:xfrm>
            <a:off x="3788158" y="164556"/>
            <a:ext cx="5136219" cy="4617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Arial"/>
              <a:buNone/>
            </a:pP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医療従事者（</a:t>
            </a:r>
            <a:r>
              <a:rPr 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HCP</a:t>
            </a: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）との交流</a:t>
            </a:r>
            <a:r>
              <a:rPr 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 </a:t>
            </a: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（教育）</a:t>
            </a:r>
            <a:endParaRPr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207" name="Google Shape;207;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20</a:t>
            </a:fld>
            <a:endParaRPr dirty="0">
              <a:latin typeface="Cambria" panose="02040503050406030204" pitchFamily="18" charset="0"/>
              <a:ea typeface="Cambria" panose="02040503050406030204" pitchFamily="18" charset="0"/>
              <a:sym typeface="Helvetica Neue"/>
            </a:endParaRPr>
          </a:p>
        </p:txBody>
      </p:sp>
      <p:sp>
        <p:nvSpPr>
          <p:cNvPr id="208" name="Google Shape;208;p21"/>
          <p:cNvSpPr/>
          <p:nvPr/>
        </p:nvSpPr>
        <p:spPr>
          <a:xfrm>
            <a:off x="1687790" y="1330770"/>
            <a:ext cx="5853924"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以下のようなものに対して教育支援を行うことができます。</a:t>
            </a:r>
            <a:endParaRPr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適切な場所</a:t>
            </a:r>
            <a:r>
              <a:rPr lang="en-US"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 </a:t>
            </a:r>
            <a:endParaRPr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適切な会場</a:t>
            </a:r>
            <a:endParaRPr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合理的な移動手段（エコノミーもしくは標準的な移動手段）</a:t>
            </a:r>
            <a:r>
              <a:rPr lang="en-US"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endParaRPr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適切な議題（学術的なプログラム）</a:t>
            </a:r>
            <a:endParaRPr sz="1600" dirty="0">
              <a:latin typeface="Cambria" panose="02040503050406030204" pitchFamily="18" charset="0"/>
              <a:ea typeface="Cambria" panose="02040503050406030204" pitchFamily="18" charset="0"/>
              <a:cs typeface="Helvetica" panose="020B0604020202020204" pitchFamily="34" charset="0"/>
            </a:endParaRPr>
          </a:p>
        </p:txBody>
      </p:sp>
      <p:sp>
        <p:nvSpPr>
          <p:cNvPr id="209" name="Google Shape;209;p21"/>
          <p:cNvSpPr/>
          <p:nvPr/>
        </p:nvSpPr>
        <p:spPr>
          <a:xfrm>
            <a:off x="1679483" y="3673409"/>
            <a:ext cx="6118298"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以下のようなものに対して教育支援を行うことはできません。</a:t>
            </a:r>
            <a:endParaRPr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不適切な場所（例：海やスキー場、娯楽施設）</a:t>
            </a:r>
            <a:endParaRPr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高級ホテル</a:t>
            </a:r>
            <a:endParaRPr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招待客の同行（支払や調整はできない）</a:t>
            </a:r>
            <a:r>
              <a:rPr lang="en-US"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endParaRPr sz="16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16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娯楽もしくはスポーツの機会の提供（例：ゴルフ、カジノ、観光）</a:t>
            </a:r>
            <a:endParaRPr sz="1600" b="1" dirty="0">
              <a:solidFill>
                <a:schemeClr val="dk2"/>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210" name="Google Shape;210;p21"/>
          <p:cNvSpPr/>
          <p:nvPr/>
        </p:nvSpPr>
        <p:spPr>
          <a:xfrm>
            <a:off x="1687790" y="999594"/>
            <a:ext cx="1938766" cy="298629"/>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ja-JP" altLang="en-US" sz="2400" b="1" dirty="0">
                <a:solidFill>
                  <a:schemeClr val="accent5">
                    <a:lumMod val="50000"/>
                  </a:schemeClr>
                </a:solidFill>
                <a:latin typeface="Cambria" panose="02040503050406030204" pitchFamily="18" charset="0"/>
                <a:ea typeface="HGS明朝B" panose="02020800000000000000" pitchFamily="18" charset="-128"/>
                <a:cs typeface="Helvetica" panose="020B0604020202020204" pitchFamily="34" charset="0"/>
              </a:rPr>
              <a:t>できること</a:t>
            </a:r>
            <a:endParaRPr sz="2400" b="1" dirty="0">
              <a:solidFill>
                <a:schemeClr val="accent5">
                  <a:lumMod val="50000"/>
                </a:schemeClr>
              </a:solidFill>
              <a:latin typeface="Cambria" panose="02040503050406030204" pitchFamily="18" charset="0"/>
              <a:ea typeface="Cambria" panose="02040503050406030204" pitchFamily="18" charset="0"/>
              <a:cs typeface="Helvetica" panose="020B0604020202020204" pitchFamily="34" charset="0"/>
            </a:endParaRPr>
          </a:p>
        </p:txBody>
      </p:sp>
      <p:sp>
        <p:nvSpPr>
          <p:cNvPr id="211" name="Google Shape;211;p21"/>
          <p:cNvSpPr/>
          <p:nvPr/>
        </p:nvSpPr>
        <p:spPr>
          <a:xfrm>
            <a:off x="1377346" y="3249512"/>
            <a:ext cx="2559654" cy="306156"/>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2400" b="1" dirty="0">
                <a:solidFill>
                  <a:srgbClr val="C00000"/>
                </a:solidFill>
                <a:latin typeface="Cambria" panose="02040503050406030204" pitchFamily="18" charset="0"/>
                <a:ea typeface="HGS明朝B" panose="02020800000000000000" pitchFamily="18" charset="-128"/>
                <a:cs typeface="Helvetica" panose="020B0604020202020204" pitchFamily="34" charset="0"/>
              </a:rPr>
              <a:t>できないこと</a:t>
            </a:r>
            <a:endParaRPr sz="2400" b="1" dirty="0">
              <a:solidFill>
                <a:srgbClr val="C00000"/>
              </a:solidFill>
              <a:latin typeface="Cambria" panose="02040503050406030204" pitchFamily="18" charset="0"/>
              <a:ea typeface="Cambria" panose="02040503050406030204" pitchFamily="18" charset="0"/>
              <a:cs typeface="Helvetica" panose="020B0604020202020204" pitchFamily="34" charset="0"/>
            </a:endParaRPr>
          </a:p>
        </p:txBody>
      </p:sp>
      <p:pic>
        <p:nvPicPr>
          <p:cNvPr id="212" name="Google Shape;212;p21"/>
          <p:cNvPicPr preferRelativeResize="0"/>
          <p:nvPr/>
        </p:nvPicPr>
        <p:blipFill>
          <a:blip r:embed="rId4">
            <a:alphaModFix/>
          </a:blip>
          <a:stretch>
            <a:fillRect/>
          </a:stretch>
        </p:blipFill>
        <p:spPr>
          <a:xfrm>
            <a:off x="8053847" y="1777527"/>
            <a:ext cx="3355193" cy="2246875"/>
          </a:xfrm>
          <a:prstGeom prst="rect">
            <a:avLst/>
          </a:prstGeom>
          <a:ln>
            <a:noFill/>
          </a:ln>
          <a:effectLst>
            <a:outerShdw blurRad="292100" dist="139700" dir="2700000" algn="tl" rotWithShape="0">
              <a:srgbClr val="333333">
                <a:alpha val="65000"/>
              </a:srgbClr>
            </a:outerShdw>
          </a:effectLst>
        </p:spPr>
      </p:pic>
      <p:sp>
        <p:nvSpPr>
          <p:cNvPr id="14" name="Google Shape;198;p20">
            <a:extLst>
              <a:ext uri="{FF2B5EF4-FFF2-40B4-BE49-F238E27FC236}">
                <a16:creationId xmlns:a16="http://schemas.microsoft.com/office/drawing/2014/main" id="{94996728-5624-46A8-B39C-FEA5013EFAD5}"/>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公開入札</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5" name="Google Shape;199;p20">
            <a:extLst>
              <a:ext uri="{FF2B5EF4-FFF2-40B4-BE49-F238E27FC236}">
                <a16:creationId xmlns:a16="http://schemas.microsoft.com/office/drawing/2014/main" id="{50262E9F-7616-41E9-AB28-6573B5785C9D}"/>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二次店</a:t>
            </a:r>
            <a:r>
              <a:rPr lang="en-US" altLang="ja-JP"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6" name="Google Shape;200;p20">
            <a:extLst>
              <a:ext uri="{FF2B5EF4-FFF2-40B4-BE49-F238E27FC236}">
                <a16:creationId xmlns:a16="http://schemas.microsoft.com/office/drawing/2014/main" id="{B5AE87CF-47CB-497D-80A5-B4C43FB1B865}"/>
              </a:ext>
            </a:extLst>
          </p:cNvPr>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）との交流</a:t>
            </a:r>
            <a:r>
              <a:rPr lang="en-US"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rPr>
              <a:t> </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p:txBody>
      </p:sp>
      <p:pic>
        <p:nvPicPr>
          <p:cNvPr id="6" name="Picture 5" descr="A picture containing object, clipart&#10;&#10;Description automatically generated">
            <a:extLst>
              <a:ext uri="{FF2B5EF4-FFF2-40B4-BE49-F238E27FC236}">
                <a16:creationId xmlns:a16="http://schemas.microsoft.com/office/drawing/2014/main" id="{FE26B42A-B87D-4331-BACE-2153CE6DD7F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89" b="89955" l="4363" r="44155">
                        <a14:foregroundMark x1="42950" y1="38262" x2="44155" y2="56659"/>
                        <a14:foregroundMark x1="44155" y1="56659" x2="42429" y2="65011"/>
                        <a14:foregroundMark x1="5601" y1="37528" x2="4363" y2="52540"/>
                        <a14:foregroundMark x1="4363" y1="52540" x2="5438" y2="58352"/>
                      </a14:backgroundRemoval>
                    </a14:imgEffect>
                  </a14:imgLayer>
                </a14:imgProps>
              </a:ext>
            </a:extLst>
          </a:blip>
          <a:srcRect r="52313"/>
          <a:stretch/>
        </p:blipFill>
        <p:spPr>
          <a:xfrm>
            <a:off x="485847" y="650721"/>
            <a:ext cx="1151208" cy="1452473"/>
          </a:xfrm>
          <a:prstGeom prst="rect">
            <a:avLst/>
          </a:prstGeom>
        </p:spPr>
      </p:pic>
      <p:pic>
        <p:nvPicPr>
          <p:cNvPr id="8" name="Picture 7" descr="A picture containing object, clipart&#10;&#10;Description automatically generated">
            <a:extLst>
              <a:ext uri="{FF2B5EF4-FFF2-40B4-BE49-F238E27FC236}">
                <a16:creationId xmlns:a16="http://schemas.microsoft.com/office/drawing/2014/main" id="{0C62C886-A7C0-499C-AE8C-B11D14E529C2}"/>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9989" b="89955" l="55780" r="95734">
                        <a14:foregroundMark x1="56920" y1="36738" x2="55812" y2="55135"/>
                        <a14:foregroundMark x1="55812" y1="55135" x2="57571" y2="62246"/>
                        <a14:foregroundMark x1="94139" y1="40463" x2="95734" y2="54289"/>
                        <a14:foregroundMark x1="95734" y1="54289" x2="94464" y2="61738"/>
                      </a14:backgroundRemoval>
                    </a14:imgEffect>
                  </a14:imgLayer>
                </a14:imgProps>
              </a:ext>
            </a:extLst>
          </a:blip>
          <a:srcRect l="52251"/>
          <a:stretch/>
        </p:blipFill>
        <p:spPr>
          <a:xfrm>
            <a:off x="485847" y="2875349"/>
            <a:ext cx="1201943" cy="1452474"/>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206" name="Google Shape;206;p21"/>
          <p:cNvSpPr txBox="1"/>
          <p:nvPr/>
        </p:nvSpPr>
        <p:spPr>
          <a:xfrm>
            <a:off x="3865161" y="164939"/>
            <a:ext cx="4821960" cy="4617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Arial"/>
              <a:buNone/>
            </a:pPr>
            <a:r>
              <a:rPr lang="ja-JP" altLang="en-US" sz="2000" dirty="0">
                <a:solidFill>
                  <a:srgbClr val="AACFD0"/>
                </a:solidFill>
                <a:latin typeface="Helvetica" panose="020B0604020202020204" pitchFamily="34" charset="0"/>
                <a:ea typeface="Helvetica Neue"/>
                <a:cs typeface="Helvetica" panose="020B0604020202020204" pitchFamily="34" charset="0"/>
                <a:sym typeface="Helvetica Neue"/>
              </a:rPr>
              <a:t>医療従事者（</a:t>
            </a:r>
            <a:r>
              <a:rPr lang="en-US" sz="2000" dirty="0">
                <a:solidFill>
                  <a:srgbClr val="AACFD0"/>
                </a:solidFill>
                <a:latin typeface="Helvetica" panose="020B0604020202020204" pitchFamily="34" charset="0"/>
                <a:ea typeface="Helvetica Neue"/>
                <a:cs typeface="Helvetica" panose="020B0604020202020204" pitchFamily="34" charset="0"/>
                <a:sym typeface="Helvetica Neue"/>
              </a:rPr>
              <a:t>HCP</a:t>
            </a:r>
            <a:r>
              <a:rPr lang="ja-JP" altLang="en-US" sz="2000" dirty="0">
                <a:solidFill>
                  <a:srgbClr val="AACFD0"/>
                </a:solidFill>
                <a:latin typeface="Helvetica" panose="020B0604020202020204" pitchFamily="34" charset="0"/>
                <a:ea typeface="Helvetica Neue"/>
                <a:cs typeface="Helvetica" panose="020B0604020202020204" pitchFamily="34" charset="0"/>
                <a:sym typeface="Helvetica Neue"/>
              </a:rPr>
              <a:t>）との交流</a:t>
            </a:r>
            <a:r>
              <a:rPr lang="en-US" sz="2000" dirty="0">
                <a:solidFill>
                  <a:srgbClr val="AACFD0"/>
                </a:solidFill>
                <a:latin typeface="Helvetica" panose="020B0604020202020204" pitchFamily="34" charset="0"/>
                <a:ea typeface="Helvetica Neue"/>
                <a:cs typeface="Helvetica" panose="020B0604020202020204" pitchFamily="34" charset="0"/>
                <a:sym typeface="Helvetica Neue"/>
              </a:rPr>
              <a:t> </a:t>
            </a:r>
            <a:r>
              <a:rPr lang="ja-JP" altLang="en-US" sz="2000" dirty="0">
                <a:solidFill>
                  <a:srgbClr val="AACFD0"/>
                </a:solidFill>
                <a:latin typeface="Helvetica" panose="020B0604020202020204" pitchFamily="34" charset="0"/>
                <a:ea typeface="Helvetica Neue"/>
                <a:cs typeface="Helvetica" panose="020B0604020202020204" pitchFamily="34" charset="0"/>
                <a:sym typeface="Helvetica Neue"/>
              </a:rPr>
              <a:t>（教育）</a:t>
            </a:r>
            <a:endParaRPr sz="2000"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207" name="Google Shape;207;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21</a:t>
            </a:fld>
            <a:endParaRPr dirty="0">
              <a:latin typeface="Helvetica" panose="020B0604020202020204" pitchFamily="34" charset="0"/>
              <a:cs typeface="Helvetica" panose="020B0604020202020204" pitchFamily="34" charset="0"/>
              <a:sym typeface="Helvetica Neue"/>
            </a:endParaRPr>
          </a:p>
        </p:txBody>
      </p:sp>
      <p:sp>
        <p:nvSpPr>
          <p:cNvPr id="208" name="Google Shape;208;p21"/>
          <p:cNvSpPr/>
          <p:nvPr/>
        </p:nvSpPr>
        <p:spPr>
          <a:xfrm>
            <a:off x="1687790" y="1578234"/>
            <a:ext cx="6752400"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r>
              <a:rPr lang="ja-JP" altLang="en-US" sz="1600" dirty="0">
                <a:solidFill>
                  <a:schemeClr val="dk1"/>
                </a:solidFill>
                <a:latin typeface="Helvetica" panose="020B0604020202020204" pitchFamily="34" charset="0"/>
                <a:ea typeface="Helvetica"/>
                <a:cs typeface="Helvetica" panose="020B0604020202020204" pitchFamily="34" charset="0"/>
                <a:sym typeface="Helvetica"/>
              </a:rPr>
              <a:t>医療従事者（</a:t>
            </a:r>
            <a:r>
              <a:rPr lang="en-US" altLang="ja-JP" sz="1600" dirty="0">
                <a:solidFill>
                  <a:schemeClr val="dk1"/>
                </a:solidFill>
                <a:latin typeface="Helvetica" panose="020B0604020202020204" pitchFamily="34" charset="0"/>
                <a:ea typeface="Helvetica"/>
                <a:cs typeface="Helvetica" panose="020B0604020202020204" pitchFamily="34" charset="0"/>
                <a:sym typeface="Helvetica"/>
              </a:rPr>
              <a:t>HCP</a:t>
            </a:r>
            <a:r>
              <a:rPr lang="ja-JP" altLang="en-US" sz="1600" dirty="0">
                <a:solidFill>
                  <a:schemeClr val="dk1"/>
                </a:solidFill>
                <a:latin typeface="Helvetica" panose="020B0604020202020204" pitchFamily="34" charset="0"/>
                <a:ea typeface="Helvetica"/>
                <a:cs typeface="Helvetica" panose="020B0604020202020204" pitchFamily="34" charset="0"/>
                <a:sym typeface="Helvetica"/>
              </a:rPr>
              <a:t>）に対しては、科学、教育、ビジネスに関する真正な情報交換の一環として、以下の指針の範囲内で旅費および食事を提供することができます：</a:t>
            </a:r>
            <a:endParaRPr lang="en-US"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buClr>
                <a:schemeClr val="dk1"/>
              </a:buClr>
              <a:buSzPts val="1200"/>
              <a:buFont typeface="Helvetica"/>
              <a:buChar char="●"/>
            </a:pPr>
            <a:r>
              <a:rPr lang="ja-JP" altLang="en-US" sz="1600" dirty="0">
                <a:solidFill>
                  <a:schemeClr val="dk1"/>
                </a:solidFill>
                <a:latin typeface="Helvetica" panose="020B0604020202020204" pitchFamily="34" charset="0"/>
                <a:ea typeface="Helvetica"/>
                <a:cs typeface="Helvetica" panose="020B0604020202020204" pitchFamily="34" charset="0"/>
                <a:sym typeface="Helvetica"/>
              </a:rPr>
              <a:t>節度ある移動手段はエコノミークラス</a:t>
            </a:r>
            <a:endParaRPr lang="en-US"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buClr>
                <a:schemeClr val="dk1"/>
              </a:buClr>
              <a:buSzPts val="1200"/>
              <a:buFont typeface="Helvetica"/>
              <a:buChar char="●"/>
            </a:pPr>
            <a:r>
              <a:rPr lang="ja-JP" altLang="en-US" sz="1600" dirty="0">
                <a:solidFill>
                  <a:schemeClr val="dk1"/>
                </a:solidFill>
                <a:latin typeface="Helvetica" panose="020B0604020202020204" pitchFamily="34" charset="0"/>
                <a:ea typeface="Helvetica"/>
                <a:cs typeface="Helvetica" panose="020B0604020202020204" pitchFamily="34" charset="0"/>
                <a:sym typeface="Helvetica"/>
              </a:rPr>
              <a:t>食事は、販売、教育もしくは学術的な情報の真正なプレゼンテーションに関連して提供することができる</a:t>
            </a:r>
            <a:endParaRPr lang="en-US"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buClr>
                <a:schemeClr val="dk1"/>
              </a:buClr>
              <a:buSzPts val="1200"/>
              <a:buFont typeface="Helvetica"/>
              <a:buChar char="●"/>
            </a:pPr>
            <a:r>
              <a:rPr lang="ja-JP" altLang="en-US" sz="1600" dirty="0">
                <a:solidFill>
                  <a:schemeClr val="dk1"/>
                </a:solidFill>
                <a:latin typeface="Helvetica" panose="020B0604020202020204" pitchFamily="34" charset="0"/>
                <a:ea typeface="Helvetica"/>
                <a:cs typeface="Helvetica" panose="020B0604020202020204" pitchFamily="34" charset="0"/>
                <a:sym typeface="Helvetica"/>
              </a:rPr>
              <a:t>販売や教育のプレゼンテーションに適した場所</a:t>
            </a:r>
            <a:endParaRPr lang="en-US"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buClr>
                <a:schemeClr val="dk1"/>
              </a:buClr>
              <a:buSzPts val="1200"/>
              <a:buFont typeface="Helvetica"/>
              <a:buChar char="●"/>
            </a:pPr>
            <a:r>
              <a:rPr lang="ja-JP" altLang="en-US" sz="1600" dirty="0">
                <a:solidFill>
                  <a:schemeClr val="dk1"/>
                </a:solidFill>
                <a:latin typeface="Helvetica" panose="020B0604020202020204" pitchFamily="34" charset="0"/>
                <a:ea typeface="Helvetica"/>
                <a:cs typeface="Helvetica" panose="020B0604020202020204" pitchFamily="34" charset="0"/>
                <a:sym typeface="Helvetica"/>
              </a:rPr>
              <a:t>質素で患者様のためになり、教育的な贈答品（例：医学の教科書、解剖模型）</a:t>
            </a:r>
            <a:endParaRPr lang="en-US" sz="1600" dirty="0">
              <a:solidFill>
                <a:schemeClr val="dk1"/>
              </a:solidFill>
              <a:latin typeface="Helvetica" panose="020B0604020202020204" pitchFamily="34" charset="0"/>
              <a:ea typeface="Helvetica"/>
              <a:cs typeface="Helvetica" panose="020B0604020202020204" pitchFamily="34" charset="0"/>
              <a:sym typeface="Helvetica"/>
            </a:endParaRPr>
          </a:p>
        </p:txBody>
      </p:sp>
      <p:sp>
        <p:nvSpPr>
          <p:cNvPr id="209" name="Google Shape;209;p21"/>
          <p:cNvSpPr/>
          <p:nvPr/>
        </p:nvSpPr>
        <p:spPr>
          <a:xfrm>
            <a:off x="1687790" y="3919516"/>
            <a:ext cx="6750654"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r>
              <a:rPr lang="ja-JP" altLang="en-US" sz="1600" dirty="0">
                <a:solidFill>
                  <a:schemeClr val="dk1"/>
                </a:solidFill>
                <a:latin typeface="Helvetica" panose="020B0604020202020204" pitchFamily="34" charset="0"/>
                <a:ea typeface="Helvetica"/>
                <a:cs typeface="Helvetica" panose="020B0604020202020204" pitchFamily="34" charset="0"/>
                <a:sym typeface="Helvetica"/>
              </a:rPr>
              <a:t>以下を医療従事者（</a:t>
            </a:r>
            <a:r>
              <a:rPr lang="en-US" altLang="ja-JP" sz="1600" dirty="0">
                <a:solidFill>
                  <a:schemeClr val="dk1"/>
                </a:solidFill>
                <a:latin typeface="Helvetica" panose="020B0604020202020204" pitchFamily="34" charset="0"/>
                <a:ea typeface="Helvetica"/>
                <a:cs typeface="Helvetica" panose="020B0604020202020204" pitchFamily="34" charset="0"/>
                <a:sym typeface="Helvetica"/>
              </a:rPr>
              <a:t>HCP</a:t>
            </a:r>
            <a:r>
              <a:rPr lang="ja-JP" altLang="en-US" sz="1600" dirty="0">
                <a:solidFill>
                  <a:schemeClr val="dk1"/>
                </a:solidFill>
                <a:latin typeface="Helvetica" panose="020B0604020202020204" pitchFamily="34" charset="0"/>
                <a:ea typeface="Helvetica"/>
                <a:cs typeface="Helvetica" panose="020B0604020202020204" pitchFamily="34" charset="0"/>
                <a:sym typeface="Helvetica"/>
              </a:rPr>
              <a:t>）に提供することはできません。</a:t>
            </a:r>
            <a:endParaRPr lang="en-US"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buClr>
                <a:schemeClr val="dk1"/>
              </a:buClr>
              <a:buSzPts val="1200"/>
              <a:buFont typeface="Helvetica"/>
              <a:buChar char="●"/>
            </a:pPr>
            <a:r>
              <a:rPr lang="ja-JP" altLang="en-US" sz="1600" dirty="0">
                <a:solidFill>
                  <a:schemeClr val="dk1"/>
                </a:solidFill>
                <a:latin typeface="Helvetica" panose="020B0604020202020204" pitchFamily="34" charset="0"/>
                <a:ea typeface="Helvetica"/>
                <a:cs typeface="Helvetica" panose="020B0604020202020204" pitchFamily="34" charset="0"/>
                <a:sym typeface="Helvetica"/>
              </a:rPr>
              <a:t>医療従事者（</a:t>
            </a:r>
            <a:r>
              <a:rPr lang="en-US" altLang="ja-JP" sz="1600" dirty="0">
                <a:solidFill>
                  <a:schemeClr val="dk1"/>
                </a:solidFill>
                <a:latin typeface="Helvetica" panose="020B0604020202020204" pitchFamily="34" charset="0"/>
                <a:ea typeface="Helvetica"/>
                <a:cs typeface="Helvetica" panose="020B0604020202020204" pitchFamily="34" charset="0"/>
                <a:sym typeface="Helvetica"/>
              </a:rPr>
              <a:t>HCP</a:t>
            </a:r>
            <a:r>
              <a:rPr lang="ja-JP" altLang="en-US" sz="1600" dirty="0">
                <a:solidFill>
                  <a:schemeClr val="dk1"/>
                </a:solidFill>
                <a:latin typeface="Helvetica" panose="020B0604020202020204" pitchFamily="34" charset="0"/>
                <a:ea typeface="Helvetica"/>
                <a:cs typeface="Helvetica" panose="020B0604020202020204" pitchFamily="34" charset="0"/>
                <a:sym typeface="Helvetica"/>
              </a:rPr>
              <a:t>）の配偶者もしくは招待客、または食事やイベントに真正の利害関係を持たないその他の人のための食事や旅費</a:t>
            </a:r>
            <a:endParaRPr lang="en-US"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buClr>
                <a:schemeClr val="dk1"/>
              </a:buClr>
              <a:buSzPts val="1200"/>
              <a:buFont typeface="Helvetica"/>
              <a:buChar char="●"/>
            </a:pPr>
            <a:r>
              <a:rPr lang="ja-JP" altLang="en-US" sz="1600" dirty="0">
                <a:solidFill>
                  <a:schemeClr val="dk1"/>
                </a:solidFill>
                <a:latin typeface="Helvetica" panose="020B0604020202020204" pitchFamily="34" charset="0"/>
                <a:ea typeface="Helvetica"/>
                <a:cs typeface="Helvetica" panose="020B0604020202020204" pitchFamily="34" charset="0"/>
                <a:sym typeface="Helvetica"/>
              </a:rPr>
              <a:t>商談につながらない医療従事者（</a:t>
            </a:r>
            <a:r>
              <a:rPr lang="en-US" altLang="ja-JP" sz="1600" dirty="0">
                <a:solidFill>
                  <a:schemeClr val="dk1"/>
                </a:solidFill>
                <a:latin typeface="Helvetica" panose="020B0604020202020204" pitchFamily="34" charset="0"/>
                <a:ea typeface="Helvetica"/>
                <a:cs typeface="Helvetica" panose="020B0604020202020204" pitchFamily="34" charset="0"/>
                <a:sym typeface="Helvetica"/>
              </a:rPr>
              <a:t>HCP</a:t>
            </a:r>
            <a:r>
              <a:rPr lang="ja-JP" altLang="en-US" sz="1600" dirty="0">
                <a:solidFill>
                  <a:schemeClr val="dk1"/>
                </a:solidFill>
                <a:latin typeface="Helvetica" panose="020B0604020202020204" pitchFamily="34" charset="0"/>
                <a:ea typeface="Helvetica"/>
                <a:cs typeface="Helvetica" panose="020B0604020202020204" pitchFamily="34" charset="0"/>
                <a:sym typeface="Helvetica"/>
              </a:rPr>
              <a:t>）との会食</a:t>
            </a:r>
            <a:endParaRPr lang="en-US"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buClr>
                <a:schemeClr val="dk1"/>
              </a:buClr>
              <a:buSzPts val="1200"/>
              <a:buFont typeface="Helvetica"/>
              <a:buChar char="●"/>
            </a:pPr>
            <a:r>
              <a:rPr lang="ja-JP" altLang="en-US" sz="1600" dirty="0">
                <a:solidFill>
                  <a:schemeClr val="dk1"/>
                </a:solidFill>
                <a:latin typeface="Helvetica" panose="020B0604020202020204" pitchFamily="34" charset="0"/>
                <a:ea typeface="Helvetica"/>
                <a:cs typeface="Helvetica" panose="020B0604020202020204" pitchFamily="34" charset="0"/>
                <a:sym typeface="Helvetica"/>
              </a:rPr>
              <a:t>教育目的ではない贈答品（例：花、ワイン、現金）</a:t>
            </a:r>
            <a:endParaRPr lang="en-US" sz="1600" dirty="0">
              <a:solidFill>
                <a:schemeClr val="dk1"/>
              </a:solidFill>
              <a:latin typeface="Helvetica" panose="020B0604020202020204" pitchFamily="34" charset="0"/>
              <a:ea typeface="Helvetica"/>
              <a:cs typeface="Helvetica" panose="020B0604020202020204" pitchFamily="34" charset="0"/>
              <a:sym typeface="Helvetica"/>
            </a:endParaRPr>
          </a:p>
        </p:txBody>
      </p:sp>
      <p:sp>
        <p:nvSpPr>
          <p:cNvPr id="210" name="Google Shape;210;p21"/>
          <p:cNvSpPr/>
          <p:nvPr/>
        </p:nvSpPr>
        <p:spPr>
          <a:xfrm>
            <a:off x="1736965" y="949183"/>
            <a:ext cx="1988367" cy="292595"/>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ja-JP" altLang="en-US" sz="2400" b="1" dirty="0">
                <a:solidFill>
                  <a:schemeClr val="accent5">
                    <a:lumMod val="50000"/>
                  </a:schemeClr>
                </a:solidFill>
                <a:latin typeface="Arial Black" panose="020B0A04020102020204" pitchFamily="34" charset="0"/>
                <a:cs typeface="Helvetica" panose="020B0604020202020204" pitchFamily="34" charset="0"/>
              </a:rPr>
              <a:t>できること</a:t>
            </a:r>
            <a:endParaRPr sz="2400" b="1" dirty="0">
              <a:solidFill>
                <a:schemeClr val="accent5">
                  <a:lumMod val="50000"/>
                </a:schemeClr>
              </a:solidFill>
              <a:latin typeface="Arial Black" panose="020B0A04020102020204" pitchFamily="34" charset="0"/>
              <a:cs typeface="Helvetica" panose="020B0604020202020204" pitchFamily="34" charset="0"/>
            </a:endParaRPr>
          </a:p>
        </p:txBody>
      </p:sp>
      <p:sp>
        <p:nvSpPr>
          <p:cNvPr id="211" name="Google Shape;211;p21"/>
          <p:cNvSpPr/>
          <p:nvPr/>
        </p:nvSpPr>
        <p:spPr>
          <a:xfrm>
            <a:off x="1791029" y="3730930"/>
            <a:ext cx="2244749" cy="329954"/>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ja-JP" altLang="en-US" sz="2400" b="1" dirty="0">
                <a:solidFill>
                  <a:srgbClr val="C00000"/>
                </a:solidFill>
                <a:latin typeface="Arial Black" panose="020B0A04020102020204" pitchFamily="34" charset="0"/>
                <a:cs typeface="Helvetica" panose="020B0604020202020204" pitchFamily="34" charset="0"/>
              </a:rPr>
              <a:t>できないこと</a:t>
            </a:r>
            <a:endParaRPr sz="2400" b="1" dirty="0">
              <a:solidFill>
                <a:srgbClr val="C00000"/>
              </a:solidFill>
              <a:latin typeface="Arial Black" panose="020B0A04020102020204" pitchFamily="34" charset="0"/>
              <a:cs typeface="Helvetica" panose="020B0604020202020204" pitchFamily="34" charset="0"/>
            </a:endParaRPr>
          </a:p>
        </p:txBody>
      </p:sp>
      <p:sp>
        <p:nvSpPr>
          <p:cNvPr id="14" name="Google Shape;198;p20">
            <a:extLst>
              <a:ext uri="{FF2B5EF4-FFF2-40B4-BE49-F238E27FC236}">
                <a16:creationId xmlns:a16="http://schemas.microsoft.com/office/drawing/2014/main" id="{94996728-5624-46A8-B39C-FEA5013EFAD5}"/>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Helvetica" panose="020B0604020202020204" pitchFamily="34" charset="0"/>
                <a:ea typeface="Helvetica"/>
                <a:cs typeface="Helvetica" panose="020B0604020202020204" pitchFamily="34" charset="0"/>
                <a:sym typeface="Helvetica"/>
              </a:rPr>
              <a:t>公開入札</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5" name="Google Shape;199;p20">
            <a:extLst>
              <a:ext uri="{FF2B5EF4-FFF2-40B4-BE49-F238E27FC236}">
                <a16:creationId xmlns:a16="http://schemas.microsoft.com/office/drawing/2014/main" id="{50262E9F-7616-41E9-AB28-6573B5785C9D}"/>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Helvetica" panose="020B0604020202020204" pitchFamily="34" charset="0"/>
                <a:ea typeface="Helvetica"/>
                <a:cs typeface="Helvetica" panose="020B0604020202020204" pitchFamily="34" charset="0"/>
                <a:sym typeface="Helvetica"/>
              </a:rPr>
              <a:t>二次店</a:t>
            </a:r>
            <a:r>
              <a:rPr lang="en-US" altLang="ja-JP" sz="1200" b="1" dirty="0">
                <a:solidFill>
                  <a:srgbClr val="FFFFFF"/>
                </a:solidFill>
                <a:latin typeface="Helvetica" panose="020B0604020202020204" pitchFamily="34" charset="0"/>
                <a:ea typeface="Helvetica"/>
                <a:cs typeface="Helvetica" panose="020B0604020202020204" pitchFamily="34" charset="0"/>
                <a:sym typeface="Helvetica"/>
              </a:rPr>
              <a:t>/</a:t>
            </a:r>
            <a:r>
              <a:rPr lang="ja-JP" altLang="en-US" sz="1200" b="1" dirty="0">
                <a:solidFill>
                  <a:srgbClr val="FFFFFF"/>
                </a:solidFill>
                <a:latin typeface="Helvetica" panose="020B0604020202020204" pitchFamily="34" charset="0"/>
                <a:ea typeface="Helvetica"/>
                <a:cs typeface="Helvetica" panose="020B0604020202020204" pitchFamily="34" charset="0"/>
                <a:sym typeface="Helvetica"/>
              </a:rPr>
              <a:t>エージェント</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6" name="Google Shape;200;p20">
            <a:extLst>
              <a:ext uri="{FF2B5EF4-FFF2-40B4-BE49-F238E27FC236}">
                <a16:creationId xmlns:a16="http://schemas.microsoft.com/office/drawing/2014/main" id="{B5AE87CF-47CB-497D-80A5-B4C43FB1B865}"/>
              </a:ext>
            </a:extLst>
          </p:cNvPr>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rgbClr val="FFFFFF"/>
                </a:solidFill>
                <a:latin typeface="Helvetica" panose="020B0604020202020204" pitchFamily="34" charset="0"/>
                <a:ea typeface="Helvetica"/>
                <a:cs typeface="Helvetica" panose="020B0604020202020204" pitchFamily="34" charset="0"/>
                <a:sym typeface="Helvetica"/>
              </a:rPr>
              <a:t>医療従事者（</a:t>
            </a:r>
            <a:r>
              <a:rPr lang="en-US" sz="1200" b="1" dirty="0">
                <a:solidFill>
                  <a:srgbClr val="FFFFFF"/>
                </a:solidFill>
                <a:latin typeface="Helvetica" panose="020B0604020202020204" pitchFamily="34" charset="0"/>
                <a:ea typeface="Helvetica"/>
                <a:cs typeface="Helvetica" panose="020B0604020202020204" pitchFamily="34" charset="0"/>
                <a:sym typeface="Helvetica"/>
              </a:rPr>
              <a:t>HCP</a:t>
            </a:r>
            <a:r>
              <a:rPr lang="ja-JP" altLang="en-US" sz="1200" b="1" dirty="0">
                <a:solidFill>
                  <a:srgbClr val="FFFFFF"/>
                </a:solidFill>
                <a:latin typeface="Helvetica" panose="020B0604020202020204" pitchFamily="34" charset="0"/>
                <a:ea typeface="Helvetica"/>
                <a:cs typeface="Helvetica" panose="020B0604020202020204" pitchFamily="34" charset="0"/>
                <a:sym typeface="Helvetica"/>
              </a:rPr>
              <a:t>）との交流</a:t>
            </a:r>
            <a:r>
              <a:rPr lang="en-US" sz="1200" b="1" dirty="0">
                <a:solidFill>
                  <a:srgbClr val="FFFFFF"/>
                </a:solidFill>
                <a:latin typeface="Helvetica" panose="020B0604020202020204" pitchFamily="34" charset="0"/>
                <a:ea typeface="Helvetica"/>
                <a:cs typeface="Helvetica" panose="020B0604020202020204" pitchFamily="34" charset="0"/>
                <a:sym typeface="Helvetica"/>
              </a:rPr>
              <a:t> </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pic>
        <p:nvPicPr>
          <p:cNvPr id="6" name="Picture 5" descr="A picture containing object, clipart&#10;&#10;Description automatically generated">
            <a:extLst>
              <a:ext uri="{FF2B5EF4-FFF2-40B4-BE49-F238E27FC236}">
                <a16:creationId xmlns:a16="http://schemas.microsoft.com/office/drawing/2014/main" id="{FE26B42A-B87D-4331-BACE-2153CE6DD7F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89" b="89955" l="4363" r="44155">
                        <a14:foregroundMark x1="42950" y1="38262" x2="44155" y2="56659"/>
                        <a14:foregroundMark x1="44155" y1="56659" x2="42429" y2="65011"/>
                        <a14:foregroundMark x1="5601" y1="37528" x2="4363" y2="52540"/>
                        <a14:foregroundMark x1="4363" y1="52540" x2="5438" y2="58352"/>
                      </a14:backgroundRemoval>
                    </a14:imgEffect>
                  </a14:imgLayer>
                </a14:imgProps>
              </a:ext>
            </a:extLst>
          </a:blip>
          <a:srcRect r="52313"/>
          <a:stretch/>
        </p:blipFill>
        <p:spPr>
          <a:xfrm>
            <a:off x="585758" y="742844"/>
            <a:ext cx="1151208" cy="1452473"/>
          </a:xfrm>
          <a:prstGeom prst="rect">
            <a:avLst/>
          </a:prstGeom>
        </p:spPr>
      </p:pic>
      <p:pic>
        <p:nvPicPr>
          <p:cNvPr id="8" name="Picture 7" descr="A picture containing object, clipart&#10;&#10;Description automatically generated">
            <a:extLst>
              <a:ext uri="{FF2B5EF4-FFF2-40B4-BE49-F238E27FC236}">
                <a16:creationId xmlns:a16="http://schemas.microsoft.com/office/drawing/2014/main" id="{0C62C886-A7C0-499C-AE8C-B11D14E529C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89" b="89955" l="55780" r="95734">
                        <a14:foregroundMark x1="56920" y1="36738" x2="55812" y2="55135"/>
                        <a14:foregroundMark x1="55812" y1="55135" x2="57571" y2="62246"/>
                        <a14:foregroundMark x1="94139" y1="40463" x2="95734" y2="54289"/>
                        <a14:foregroundMark x1="95734" y1="54289" x2="94464" y2="61738"/>
                      </a14:backgroundRemoval>
                    </a14:imgEffect>
                  </a14:imgLayer>
                </a14:imgProps>
              </a:ext>
            </a:extLst>
          </a:blip>
          <a:srcRect l="52251"/>
          <a:stretch/>
        </p:blipFill>
        <p:spPr>
          <a:xfrm>
            <a:off x="589086" y="3466380"/>
            <a:ext cx="1201943" cy="1452474"/>
          </a:xfrm>
          <a:prstGeom prst="rect">
            <a:avLst/>
          </a:prstGeom>
        </p:spPr>
      </p:pic>
      <p:pic>
        <p:nvPicPr>
          <p:cNvPr id="17" name="Google Shape;226;p22">
            <a:extLst>
              <a:ext uri="{FF2B5EF4-FFF2-40B4-BE49-F238E27FC236}">
                <a16:creationId xmlns:a16="http://schemas.microsoft.com/office/drawing/2014/main" id="{903CD5E6-29A6-4ECE-96E0-8D22239200B9}"/>
              </a:ext>
            </a:extLst>
          </p:cNvPr>
          <p:cNvPicPr preferRelativeResize="0"/>
          <p:nvPr/>
        </p:nvPicPr>
        <p:blipFill>
          <a:blip r:embed="rId7">
            <a:alphaModFix/>
          </a:blip>
          <a:stretch>
            <a:fillRect/>
          </a:stretch>
        </p:blipFill>
        <p:spPr>
          <a:xfrm>
            <a:off x="8610600" y="2195317"/>
            <a:ext cx="2569509" cy="19973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068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23"/>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237" name="Google Shape;237;p23"/>
          <p:cNvSpPr txBox="1"/>
          <p:nvPr/>
        </p:nvSpPr>
        <p:spPr>
          <a:xfrm>
            <a:off x="2719800" y="136550"/>
            <a:ext cx="6752400" cy="461700"/>
          </a:xfrm>
          <a:prstGeom prst="rect">
            <a:avLst/>
          </a:prstGeom>
          <a:noFill/>
          <a:ln>
            <a:noFill/>
          </a:ln>
        </p:spPr>
        <p:txBody>
          <a:bodyPr spcFirstLastPara="1" wrap="square" lIns="91425" tIns="45700" rIns="91425" bIns="45700" anchor="t" anchorCtr="0">
            <a:noAutofit/>
          </a:bodyPr>
          <a:lstStyle/>
          <a:p>
            <a:pPr algn="ctr">
              <a:buSzPts val="2400"/>
            </a:pP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贈収賄腐敗行為防止（</a:t>
            </a:r>
            <a:r>
              <a:rPr lang="en-US" altLang="ja-JP"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ABAC</a:t>
            </a: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）法と</a:t>
            </a:r>
            <a:endParaRPr lang="en-US" altLang="ja-JP"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a:p>
            <a:pPr algn="ctr">
              <a:buSzPts val="2400"/>
            </a:pP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規制の遵守 </a:t>
            </a:r>
          </a:p>
          <a:p>
            <a:pPr marL="0" marR="0" lvl="0" indent="0" algn="ctr" rtl="0">
              <a:lnSpc>
                <a:spcPct val="100000"/>
              </a:lnSpc>
              <a:spcBef>
                <a:spcPts val="0"/>
              </a:spcBef>
              <a:spcAft>
                <a:spcPts val="0"/>
              </a:spcAft>
              <a:buClr>
                <a:srgbClr val="000000"/>
              </a:buClr>
              <a:buSzPts val="2400"/>
              <a:buFont typeface="Arial"/>
              <a:buNone/>
            </a:pPr>
            <a:endParaRPr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238" name="Google Shape;23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22</a:t>
            </a:fld>
            <a:endParaRPr dirty="0">
              <a:latin typeface="Cambria" panose="02040503050406030204" pitchFamily="18" charset="0"/>
              <a:ea typeface="Cambria" panose="02040503050406030204" pitchFamily="18" charset="0"/>
              <a:sym typeface="Helvetica Neue"/>
            </a:endParaRPr>
          </a:p>
        </p:txBody>
      </p:sp>
      <p:pic>
        <p:nvPicPr>
          <p:cNvPr id="239" name="Google Shape;239;p23"/>
          <p:cNvPicPr preferRelativeResize="0"/>
          <p:nvPr/>
        </p:nvPicPr>
        <p:blipFill rotWithShape="1">
          <a:blip r:embed="rId4">
            <a:alphaModFix/>
          </a:blip>
          <a:srcRect/>
          <a:stretch/>
        </p:blipFill>
        <p:spPr>
          <a:xfrm>
            <a:off x="6995144" y="2374007"/>
            <a:ext cx="3825766" cy="2897884"/>
          </a:xfrm>
          <a:prstGeom prst="rect">
            <a:avLst/>
          </a:prstGeom>
          <a:ln>
            <a:noFill/>
          </a:ln>
          <a:effectLst>
            <a:outerShdw blurRad="292100" dist="139700" dir="2700000" algn="tl" rotWithShape="0">
              <a:srgbClr val="333333">
                <a:alpha val="65000"/>
              </a:srgbClr>
            </a:outerShdw>
          </a:effectLst>
        </p:spPr>
      </p:pic>
      <p:sp>
        <p:nvSpPr>
          <p:cNvPr id="241" name="Google Shape;241;p23"/>
          <p:cNvSpPr/>
          <p:nvPr/>
        </p:nvSpPr>
        <p:spPr>
          <a:xfrm>
            <a:off x="474236" y="2179598"/>
            <a:ext cx="6221447" cy="27936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24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自分（もしくは他者）が贈収賄腐敗行為防止（</a:t>
            </a:r>
            <a:r>
              <a:rPr lang="en-US" altLang="ja-JP"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ABAC</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）法および規制を遵守しているかに関して懸念がある場合は、上司に相談してください。</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業界の倫理規範を参照してください。</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914400" lvl="1" indent="-304800"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MedTech</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914400" lvl="1" indent="-304800"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AdvaMed</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販売している製品の会社の倫理ホットラインに連絡してください。</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2" name="TextBox 1">
            <a:extLst>
              <a:ext uri="{FF2B5EF4-FFF2-40B4-BE49-F238E27FC236}">
                <a16:creationId xmlns:a16="http://schemas.microsoft.com/office/drawing/2014/main" id="{08208005-398F-4D8B-81D0-D773934FF514}"/>
              </a:ext>
            </a:extLst>
          </p:cNvPr>
          <p:cNvSpPr txBox="1"/>
          <p:nvPr/>
        </p:nvSpPr>
        <p:spPr>
          <a:xfrm>
            <a:off x="474236" y="1592952"/>
            <a:ext cx="11186822" cy="523220"/>
          </a:xfrm>
          <a:prstGeom prst="rect">
            <a:avLst/>
          </a:prstGeom>
          <a:noFill/>
        </p:spPr>
        <p:txBody>
          <a:bodyPr wrap="square" rtlCol="0">
            <a:spAutoFit/>
          </a:bodyPr>
          <a:lstStyle/>
          <a:p>
            <a:pPr lvl="0"/>
            <a:r>
              <a:rPr lang="ja-JP" altLang="en-US" sz="2800" b="1"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疑問や懸念がある場合はどうしたらいいでしょうか？</a:t>
            </a:r>
            <a:endParaRPr lang="en-US" sz="28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23"/>
          <p:cNvSpPr/>
          <p:nvPr/>
        </p:nvSpPr>
        <p:spPr>
          <a:xfrm rot="5400000">
            <a:off x="5690916" y="-2150487"/>
            <a:ext cx="810177"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238" name="Google Shape;23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23</a:t>
            </a:fld>
            <a:endParaRPr dirty="0">
              <a:latin typeface="Cambria" panose="02040503050406030204" pitchFamily="18" charset="0"/>
              <a:ea typeface="Cambria" panose="02040503050406030204" pitchFamily="18" charset="0"/>
              <a:sym typeface="Helvetica Neue"/>
            </a:endParaRPr>
          </a:p>
        </p:txBody>
      </p:sp>
      <p:pic>
        <p:nvPicPr>
          <p:cNvPr id="239" name="Google Shape;239;p23"/>
          <p:cNvPicPr preferRelativeResize="0"/>
          <p:nvPr/>
        </p:nvPicPr>
        <p:blipFill rotWithShape="1">
          <a:blip r:embed="rId4">
            <a:alphaModFix/>
          </a:blip>
          <a:srcRect/>
          <a:stretch/>
        </p:blipFill>
        <p:spPr>
          <a:xfrm>
            <a:off x="6786225" y="1795035"/>
            <a:ext cx="4190727" cy="2793548"/>
          </a:xfrm>
          <a:prstGeom prst="rect">
            <a:avLst/>
          </a:prstGeom>
          <a:ln>
            <a:noFill/>
          </a:ln>
          <a:effectLst>
            <a:outerShdw blurRad="292100" dist="139700" dir="2700000" algn="tl" rotWithShape="0">
              <a:srgbClr val="333333">
                <a:alpha val="65000"/>
              </a:srgbClr>
            </a:outerShdw>
          </a:effectLst>
        </p:spPr>
      </p:pic>
      <p:sp>
        <p:nvSpPr>
          <p:cNvPr id="241" name="Google Shape;241;p23"/>
          <p:cNvSpPr/>
          <p:nvPr/>
        </p:nvSpPr>
        <p:spPr>
          <a:xfrm>
            <a:off x="585121" y="1871007"/>
            <a:ext cx="6201104" cy="27936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buClr>
                <a:schemeClr val="dk1"/>
              </a:buClr>
              <a:buSzPts val="1500"/>
            </a:pPr>
            <a:r>
              <a:rPr lang="ja-JP" altLang="en-US" sz="32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a:rPr>
              <a:t>グローバルおよび各国の贈収賄腐敗行為防止（</a:t>
            </a:r>
            <a:r>
              <a:rPr lang="en-US" altLang="ja-JP" sz="32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a:rPr>
              <a:t>ABAC</a:t>
            </a:r>
            <a:r>
              <a:rPr lang="ja-JP" altLang="en-US" sz="32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a:rPr>
              <a:t>）法および規制を理解し、遵守することはあなたの責任です。</a:t>
            </a:r>
            <a:endParaRPr lang="en-US" sz="3200" dirty="0">
              <a:solidFill>
                <a:schemeClr val="bg2"/>
              </a:solidFill>
              <a:latin typeface="Cambria" panose="02040503050406030204" pitchFamily="18" charset="0"/>
              <a:ea typeface="Cambria" panose="02040503050406030204" pitchFamily="18" charset="0"/>
              <a:cs typeface="Helvetica" panose="020B0604020202020204" pitchFamily="34" charset="0"/>
            </a:endParaRPr>
          </a:p>
        </p:txBody>
      </p:sp>
      <p:sp>
        <p:nvSpPr>
          <p:cNvPr id="7" name="Google Shape;237;p23">
            <a:extLst>
              <a:ext uri="{FF2B5EF4-FFF2-40B4-BE49-F238E27FC236}">
                <a16:creationId xmlns:a16="http://schemas.microsoft.com/office/drawing/2014/main" id="{A6DE05C8-0B21-45A5-A043-780565F5FC7B}"/>
              </a:ext>
            </a:extLst>
          </p:cNvPr>
          <p:cNvSpPr txBox="1"/>
          <p:nvPr/>
        </p:nvSpPr>
        <p:spPr>
          <a:xfrm>
            <a:off x="2798310" y="143791"/>
            <a:ext cx="6752400" cy="461700"/>
          </a:xfrm>
          <a:prstGeom prst="rect">
            <a:avLst/>
          </a:prstGeom>
          <a:noFill/>
          <a:ln>
            <a:noFill/>
          </a:ln>
        </p:spPr>
        <p:txBody>
          <a:bodyPr spcFirstLastPara="1" wrap="square" lIns="91425" tIns="45700" rIns="91425" bIns="45700" anchor="t" anchorCtr="0">
            <a:noAutofit/>
          </a:bodyPr>
          <a:lstStyle/>
          <a:p>
            <a:pPr algn="ctr">
              <a:buSzPts val="2400"/>
            </a:pP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贈収賄腐敗行為防止（</a:t>
            </a:r>
            <a:r>
              <a:rPr lang="en-US" altLang="ja-JP"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ABAC</a:t>
            </a: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）法と</a:t>
            </a:r>
            <a:endParaRPr lang="en-US" altLang="ja-JP"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a:p>
            <a:pPr algn="ctr">
              <a:buSzPts val="2400"/>
            </a:pP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規制の遵守 </a:t>
            </a:r>
          </a:p>
          <a:p>
            <a:pPr marL="0" marR="0" lvl="0" indent="0" algn="ctr" rtl="0">
              <a:lnSpc>
                <a:spcPct val="100000"/>
              </a:lnSpc>
              <a:spcBef>
                <a:spcPts val="0"/>
              </a:spcBef>
              <a:spcAft>
                <a:spcPts val="0"/>
              </a:spcAft>
              <a:buClr>
                <a:srgbClr val="000000"/>
              </a:buClr>
              <a:buSzPts val="2400"/>
              <a:buFont typeface="Arial"/>
              <a:buNone/>
            </a:pPr>
            <a:endParaRPr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Tree>
    <p:custDataLst>
      <p:tags r:id="rId1"/>
    </p:custDataLst>
    <p:extLst>
      <p:ext uri="{BB962C8B-B14F-4D97-AF65-F5344CB8AC3E}">
        <p14:creationId xmlns:p14="http://schemas.microsoft.com/office/powerpoint/2010/main" val="224366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2"/>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200" b="1" dirty="0">
                <a:solidFill>
                  <a:srgbClr val="AACFD0"/>
                </a:solidFill>
                <a:latin typeface="Cambria" panose="02040503050406030204" pitchFamily="18" charset="0"/>
                <a:ea typeface="HGS明朝B" panose="02020800000000000000" pitchFamily="18" charset="-128"/>
                <a:cs typeface="Helvetica" panose="020B0604020202020204" pitchFamily="34" charset="0"/>
                <a:sym typeface="Helvetica Neue"/>
              </a:rPr>
              <a:t>贈収賄腐敗行為の</a:t>
            </a:r>
            <a:endParaRPr sz="2200" b="1" dirty="0">
              <a:solidFill>
                <a:srgbClr val="AACFD0"/>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ja-JP" altLang="en-US" sz="2200" b="1" dirty="0">
                <a:solidFill>
                  <a:srgbClr val="AACFD0"/>
                </a:solidFill>
                <a:latin typeface="Cambria" panose="02040503050406030204" pitchFamily="18" charset="0"/>
                <a:ea typeface="HGS明朝B" panose="02020800000000000000" pitchFamily="18" charset="-128"/>
                <a:cs typeface="Helvetica" panose="020B0604020202020204" pitchFamily="34" charset="0"/>
                <a:sym typeface="Helvetica Neue"/>
              </a:rPr>
              <a:t>定義</a:t>
            </a:r>
            <a:endParaRPr sz="2200" b="1" dirty="0">
              <a:solidFill>
                <a:srgbClr val="AACFD0"/>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102" name="Google Shape;102;p12"/>
          <p:cNvSpPr/>
          <p:nvPr/>
        </p:nvSpPr>
        <p:spPr>
          <a:xfrm>
            <a:off x="161489" y="1413463"/>
            <a:ext cx="4545265" cy="3651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2800" dirty="0">
                <a:latin typeface="Cambria" panose="02040503050406030204" pitchFamily="18" charset="0"/>
                <a:ea typeface="HGS明朝B" panose="02020800000000000000" pitchFamily="18" charset="-128"/>
                <a:cs typeface="Helvetica" panose="020B0604020202020204" pitchFamily="34" charset="0"/>
              </a:rPr>
              <a:t>腐敗行為（汚職）とは？</a:t>
            </a:r>
            <a:endParaRPr sz="2800" dirty="0">
              <a:latin typeface="Cambria" panose="02040503050406030204" pitchFamily="18" charset="0"/>
              <a:ea typeface="Cambria" panose="02040503050406030204" pitchFamily="18" charset="0"/>
              <a:cs typeface="Helvetica" panose="020B0604020202020204" pitchFamily="34" charset="0"/>
            </a:endParaRPr>
          </a:p>
        </p:txBody>
      </p:sp>
      <p:sp>
        <p:nvSpPr>
          <p:cNvPr id="103" name="Google Shape;103;p12"/>
          <p:cNvSpPr/>
          <p:nvPr/>
        </p:nvSpPr>
        <p:spPr>
          <a:xfrm>
            <a:off x="652376" y="2506116"/>
            <a:ext cx="4862899" cy="15177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特に、強い立場にある人が行う不誠実もしくは違法行為。腐敗行為（汚職）には以下のような行為が含まれます。</a:t>
            </a:r>
            <a:endParaRPr lang="en-US" altLang="ja-JP"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lvl="0"/>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 ​</a:t>
            </a:r>
          </a:p>
          <a:p>
            <a:pPr marL="346075" lvl="0" indent="-346075" algn="l" rtl="0">
              <a:lnSpc>
                <a:spcPct val="100000"/>
              </a:lnSpc>
              <a:spcBef>
                <a:spcPts val="0"/>
              </a:spcBef>
              <a:spcAft>
                <a:spcPts val="0"/>
              </a:spcAft>
              <a:buClr>
                <a:schemeClr val="dk1"/>
              </a:buClr>
              <a:buSzPts val="1200"/>
              <a:buFont typeface="Helvetica"/>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賄賂</a:t>
            </a: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346075" lvl="0" indent="-346075" algn="l" rtl="0">
              <a:lnSpc>
                <a:spcPct val="100000"/>
              </a:lnSpc>
              <a:spcBef>
                <a:spcPts val="0"/>
              </a:spcBef>
              <a:spcAft>
                <a:spcPts val="0"/>
              </a:spcAft>
              <a:buClr>
                <a:schemeClr val="dk1"/>
              </a:buClr>
              <a:buSzPts val="1200"/>
              <a:buFont typeface="Helvetica"/>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リベート、キックバック（袖の下）</a:t>
            </a: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346075" lvl="0" indent="-346075" algn="l" rtl="0">
              <a:lnSpc>
                <a:spcPct val="100000"/>
              </a:lnSpc>
              <a:spcBef>
                <a:spcPts val="0"/>
              </a:spcBef>
              <a:spcAft>
                <a:spcPts val="0"/>
              </a:spcAft>
              <a:buClr>
                <a:schemeClr val="dk1"/>
              </a:buClr>
              <a:buSzPts val="1200"/>
              <a:buFont typeface="Helvetica"/>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職権乱用</a:t>
            </a: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p:txBody>
      </p:sp>
      <p:pic>
        <p:nvPicPr>
          <p:cNvPr id="104" name="Google Shape;104;p12"/>
          <p:cNvPicPr preferRelativeResize="0"/>
          <p:nvPr/>
        </p:nvPicPr>
        <p:blipFill>
          <a:blip r:embed="rId4">
            <a:alphaModFix/>
          </a:blip>
          <a:stretch>
            <a:fillRect/>
          </a:stretch>
        </p:blipFill>
        <p:spPr>
          <a:xfrm>
            <a:off x="5991809" y="1413463"/>
            <a:ext cx="5697725" cy="3799226"/>
          </a:xfrm>
          <a:prstGeom prst="rect">
            <a:avLst/>
          </a:prstGeom>
          <a:ln>
            <a:noFill/>
          </a:ln>
          <a:effectLst>
            <a:outerShdw blurRad="292100" dist="139700" dir="2700000" algn="tl" rotWithShape="0">
              <a:srgbClr val="333333">
                <a:alpha val="65000"/>
              </a:srgbClr>
            </a:outerShdw>
          </a:effectLst>
        </p:spPr>
      </p:pic>
      <p:sp>
        <p:nvSpPr>
          <p:cNvPr id="7" name="Google Shape;98;p12">
            <a:extLst>
              <a:ext uri="{FF2B5EF4-FFF2-40B4-BE49-F238E27FC236}">
                <a16:creationId xmlns:a16="http://schemas.microsoft.com/office/drawing/2014/main" id="{6166E2B1-2450-4C4E-A995-ECD3D24A6AA8}"/>
              </a:ext>
            </a:extLst>
          </p:cNvPr>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8" name="Google Shape;99;p12">
            <a:extLst>
              <a:ext uri="{FF2B5EF4-FFF2-40B4-BE49-F238E27FC236}">
                <a16:creationId xmlns:a16="http://schemas.microsoft.com/office/drawing/2014/main" id="{3040EE81-24DC-46CD-9A5B-A7412D4D7482}"/>
              </a:ext>
            </a:extLst>
          </p:cNvPr>
          <p:cNvSpPr txBox="1"/>
          <p:nvPr/>
        </p:nvSpPr>
        <p:spPr>
          <a:xfrm>
            <a:off x="4635181" y="214585"/>
            <a:ext cx="3228659" cy="4617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Arial"/>
              <a:buNone/>
            </a:pPr>
            <a:r>
              <a:rPr lang="ja-JP" altLang="en-US" sz="22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贈収賄腐敗行為の定義</a:t>
            </a:r>
            <a:endParaRPr sz="22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Tree>
    <p:custDataLst>
      <p:tags r:id="rId1"/>
    </p:custDataLst>
    <p:extLst>
      <p:ext uri="{BB962C8B-B14F-4D97-AF65-F5344CB8AC3E}">
        <p14:creationId xmlns:p14="http://schemas.microsoft.com/office/powerpoint/2010/main" val="329894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99" name="Google Shape;99;p12"/>
          <p:cNvSpPr txBox="1"/>
          <p:nvPr/>
        </p:nvSpPr>
        <p:spPr>
          <a:xfrm>
            <a:off x="4635181" y="214585"/>
            <a:ext cx="3228659" cy="4617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Arial"/>
              <a:buNone/>
            </a:pPr>
            <a:r>
              <a:rPr lang="ja-JP" altLang="en-US" sz="22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贈収賄腐敗行為の定義</a:t>
            </a:r>
            <a:endParaRPr sz="22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00" name="Google Shape;100;p12"/>
          <p:cNvSpPr/>
          <p:nvPr/>
        </p:nvSpPr>
        <p:spPr>
          <a:xfrm>
            <a:off x="300419" y="1480983"/>
            <a:ext cx="3764260" cy="3651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2800" dirty="0">
                <a:latin typeface="Cambria" panose="02040503050406030204" pitchFamily="18" charset="0"/>
                <a:ea typeface="HGS明朝B" panose="02020800000000000000" pitchFamily="18" charset="-128"/>
                <a:cs typeface="Helvetica" panose="020B0604020202020204" pitchFamily="34" charset="0"/>
              </a:rPr>
              <a:t>賄賂とは？</a:t>
            </a:r>
            <a:endParaRPr sz="2800" dirty="0">
              <a:latin typeface="Cambria" panose="02040503050406030204" pitchFamily="18" charset="0"/>
              <a:ea typeface="Cambria" panose="02040503050406030204" pitchFamily="18" charset="0"/>
              <a:cs typeface="Helvetica" panose="020B0604020202020204" pitchFamily="34" charset="0"/>
            </a:endParaRPr>
          </a:p>
        </p:txBody>
      </p:sp>
      <p:sp>
        <p:nvSpPr>
          <p:cNvPr id="101" name="Google Shape;101;p12"/>
          <p:cNvSpPr/>
          <p:nvPr/>
        </p:nvSpPr>
        <p:spPr>
          <a:xfrm>
            <a:off x="262369" y="2568965"/>
            <a:ext cx="5535248" cy="2297325"/>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直接的もしくは間接的な支払いの提供もしくは受取の申し出、約束もしくは合意</a:t>
            </a:r>
            <a:r>
              <a:rPr lang="en-US"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 ​</a:t>
            </a:r>
          </a:p>
          <a:p>
            <a:pPr marL="0" lvl="0" indent="0" algn="l" rtl="0">
              <a:lnSpc>
                <a:spcPct val="100000"/>
              </a:lnSpc>
              <a:spcBef>
                <a:spcPts val="0"/>
              </a:spcBef>
              <a:spcAft>
                <a:spcPts val="0"/>
              </a:spcAft>
              <a:buClr>
                <a:schemeClr val="dk1"/>
              </a:buClr>
              <a:buSzPts val="1100"/>
              <a:buFont typeface="Arial"/>
              <a:buNone/>
            </a:pPr>
            <a:endParaRPr lang="en-US"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231775" lvl="0" indent="-231775" algn="l" rtl="0">
              <a:lnSpc>
                <a:spcPct val="100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「価値あるもの」を、政府関係者もしくは民間人に、またはこれらの者から、ビジネスの獲得もしくは維持、または不当なビジネス上の利益を確保するために、</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rPr>
              <a:t>受取人に影響を与えて、公的な立場を悪用させる意図を持ったもの。</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endParaRPr>
          </a:p>
        </p:txBody>
      </p:sp>
      <p:pic>
        <p:nvPicPr>
          <p:cNvPr id="104" name="Google Shape;104;p12"/>
          <p:cNvPicPr preferRelativeResize="0"/>
          <p:nvPr/>
        </p:nvPicPr>
        <p:blipFill>
          <a:blip r:embed="rId4">
            <a:alphaModFix/>
          </a:blip>
          <a:stretch>
            <a:fillRect/>
          </a:stretch>
        </p:blipFill>
        <p:spPr>
          <a:xfrm>
            <a:off x="6096000" y="1529387"/>
            <a:ext cx="5697725" cy="379922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8389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2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贈収賄腐敗行為防止法</a:t>
            </a:r>
            <a:endParaRPr sz="22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10" name="Google Shape;11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5</a:t>
            </a:fld>
            <a:endParaRPr dirty="0">
              <a:latin typeface="Cambria" panose="02040503050406030204" pitchFamily="18" charset="0"/>
              <a:ea typeface="Cambria" panose="02040503050406030204" pitchFamily="18" charset="0"/>
              <a:sym typeface="Helvetica Neue"/>
            </a:endParaRPr>
          </a:p>
        </p:txBody>
      </p:sp>
      <p:sp>
        <p:nvSpPr>
          <p:cNvPr id="111" name="Google Shape;111;p13"/>
          <p:cNvSpPr/>
          <p:nvPr/>
        </p:nvSpPr>
        <p:spPr>
          <a:xfrm>
            <a:off x="106402" y="2563509"/>
            <a:ext cx="5920637" cy="19203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8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2800" b="1"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贈収賄腐敗行為防止法</a:t>
            </a:r>
            <a:endParaRPr sz="28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ほとんどの国に贈収賄や腐敗行為を禁止する厳しい法律があります。</a:t>
            </a:r>
          </a:p>
          <a:p>
            <a:pPr marL="457200" lvl="0" indent="-304800">
              <a:lnSpc>
                <a:spcPct val="115000"/>
              </a:lnSpc>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贈収賄腐敗行為防止法の例として以下のようなものが含まれます。 ​</a:t>
            </a:r>
          </a:p>
          <a:p>
            <a:pPr marL="914400" lvl="1" indent="-304800" algn="l" rtl="0">
              <a:lnSpc>
                <a:spcPct val="115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連邦海外腐敗行為防止（「</a:t>
            </a:r>
            <a:r>
              <a:rPr lang="en-US" altLang="ja-JP"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FCPA</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2010</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年贈収賄法（「英国賄賂防止法」） </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連邦海外腐敗行為防止法（</a:t>
            </a:r>
            <a:r>
              <a:rPr lang="en-US" altLang="ja-JP"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FCPA</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）と英国賄賂防止法の両方とも世界中で適用されます。</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12" name="Google Shape;112;p13"/>
          <p:cNvSpPr/>
          <p:nvPr/>
        </p:nvSpPr>
        <p:spPr>
          <a:xfrm>
            <a:off x="6164870" y="2378449"/>
            <a:ext cx="5648151" cy="1293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JP" altLang="en-US" sz="2800" b="1"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違反した場合の影響</a:t>
            </a:r>
            <a:r>
              <a:rPr lang="en-US" sz="2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p>
          <a:p>
            <a:pPr marL="457200" lvl="0" indent="-304800" algn="l" rtl="0">
              <a:lnSpc>
                <a:spcPct val="115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刑事訴追</a:t>
            </a:r>
            <a:r>
              <a:rPr lang="en-US"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評判の失墜</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民事および行政処分（個人を含む）</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政府契約からのブラックリスト入り</a:t>
            </a:r>
            <a:r>
              <a:rPr lang="en-US"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契約およびビジネス協定の解約</a:t>
            </a:r>
            <a:endParaRPr sz="20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p:txBody>
      </p:sp>
      <p:cxnSp>
        <p:nvCxnSpPr>
          <p:cNvPr id="3" name="Straight Connector 2">
            <a:extLst>
              <a:ext uri="{FF2B5EF4-FFF2-40B4-BE49-F238E27FC236}">
                <a16:creationId xmlns:a16="http://schemas.microsoft.com/office/drawing/2014/main" id="{D2567CC6-B2F8-4D72-BE18-DBDC5AE4971C}"/>
              </a:ext>
            </a:extLst>
          </p:cNvPr>
          <p:cNvCxnSpPr/>
          <p:nvPr/>
        </p:nvCxnSpPr>
        <p:spPr>
          <a:xfrm>
            <a:off x="6095954" y="1396182"/>
            <a:ext cx="0" cy="455233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2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贈収賄腐敗行為防止法</a:t>
            </a:r>
            <a:endParaRPr sz="22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10" name="Google Shape;11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6</a:t>
            </a:fld>
            <a:endParaRPr dirty="0">
              <a:latin typeface="Cambria" panose="02040503050406030204" pitchFamily="18" charset="0"/>
              <a:ea typeface="Cambria" panose="02040503050406030204" pitchFamily="18" charset="0"/>
              <a:sym typeface="Helvetica Neue"/>
            </a:endParaRPr>
          </a:p>
        </p:txBody>
      </p:sp>
      <p:sp>
        <p:nvSpPr>
          <p:cNvPr id="113" name="Google Shape;113;p13"/>
          <p:cNvSpPr/>
          <p:nvPr/>
        </p:nvSpPr>
        <p:spPr>
          <a:xfrm>
            <a:off x="413264" y="1301159"/>
            <a:ext cx="5564024" cy="3327285"/>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JP" altLang="en-US" sz="2800" b="1"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業界の倫理規程</a:t>
            </a:r>
            <a:endParaRPr sz="2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ビジネスを行う場所により、以下の業界規定が適用されることがあります。</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en-US" sz="2000" dirty="0" err="1">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MedTech</a:t>
            </a:r>
            <a:r>
              <a:rPr lang="en-US"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 Europe</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AdvaMed</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SzPts val="1200"/>
              <a:buFont typeface="Helvetica"/>
              <a:buChar char="●"/>
            </a:pPr>
            <a:r>
              <a:rPr lang="ja-JP" altLang="en-US" sz="2000" dirty="0">
                <a:latin typeface="Cambria" panose="02040503050406030204" pitchFamily="18" charset="0"/>
                <a:ea typeface="HGS明朝B" panose="02020800000000000000" pitchFamily="18" charset="-128"/>
                <a:cs typeface="Helvetica" panose="020B0604020202020204" pitchFamily="34" charset="0"/>
                <a:sym typeface="Helvetica"/>
              </a:rPr>
              <a:t>いずれの規定も、会員が最高の倫理基準を擁護することを提唱しています。</a:t>
            </a:r>
            <a:endParaRPr sz="2000" dirty="0">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15000"/>
              </a:lnSpc>
              <a:spcBef>
                <a:spcPts val="0"/>
              </a:spcBef>
              <a:spcAft>
                <a:spcPts val="0"/>
              </a:spcAft>
              <a:buSzPts val="1200"/>
              <a:buFont typeface="Helvetica"/>
              <a:buChar char="●"/>
            </a:pPr>
            <a:r>
              <a:rPr lang="ja-JP" altLang="en-US" sz="2000" dirty="0">
                <a:latin typeface="Cambria" panose="02040503050406030204" pitchFamily="18" charset="0"/>
                <a:ea typeface="HGS明朝B" panose="02020800000000000000" pitchFamily="18" charset="-128"/>
                <a:cs typeface="Helvetica" panose="020B0604020202020204" pitchFamily="34" charset="0"/>
                <a:sym typeface="Helvetica"/>
              </a:rPr>
              <a:t>地域もしくは国のレベルで追加の規定が施行されることがあります。</a:t>
            </a:r>
            <a:endParaRPr sz="2000" dirty="0">
              <a:latin typeface="Cambria" panose="02040503050406030204" pitchFamily="18" charset="0"/>
              <a:ea typeface="Cambria" panose="02040503050406030204" pitchFamily="18" charset="0"/>
              <a:cs typeface="Helvetica" panose="020B0604020202020204" pitchFamily="34" charset="0"/>
              <a:sym typeface="Helvetica"/>
            </a:endParaRPr>
          </a:p>
        </p:txBody>
      </p:sp>
      <p:pic>
        <p:nvPicPr>
          <p:cNvPr id="114" name="Google Shape;114;p13"/>
          <p:cNvPicPr preferRelativeResize="0"/>
          <p:nvPr/>
        </p:nvPicPr>
        <p:blipFill>
          <a:blip r:embed="rId4">
            <a:alphaModFix/>
          </a:blip>
          <a:stretch>
            <a:fillRect/>
          </a:stretch>
        </p:blipFill>
        <p:spPr>
          <a:xfrm>
            <a:off x="1099853" y="4819828"/>
            <a:ext cx="2232908" cy="770750"/>
          </a:xfrm>
          <a:prstGeom prst="rect">
            <a:avLst/>
          </a:prstGeom>
          <a:ln>
            <a:noFill/>
          </a:ln>
          <a:effectLst>
            <a:outerShdw blurRad="292100" dist="139700" dir="2700000" algn="tl" rotWithShape="0">
              <a:srgbClr val="333333">
                <a:alpha val="65000"/>
              </a:srgbClr>
            </a:outerShdw>
          </a:effectLst>
        </p:spPr>
      </p:pic>
      <p:pic>
        <p:nvPicPr>
          <p:cNvPr id="115" name="Google Shape;115;p13"/>
          <p:cNvPicPr preferRelativeResize="0"/>
          <p:nvPr/>
        </p:nvPicPr>
        <p:blipFill>
          <a:blip r:embed="rId5">
            <a:alphaModFix/>
          </a:blip>
          <a:stretch>
            <a:fillRect/>
          </a:stretch>
        </p:blipFill>
        <p:spPr>
          <a:xfrm>
            <a:off x="3093380" y="5439426"/>
            <a:ext cx="2578749" cy="568863"/>
          </a:xfrm>
          <a:prstGeom prst="rect">
            <a:avLst/>
          </a:prstGeom>
          <a:ln>
            <a:noFill/>
          </a:ln>
          <a:effectLst>
            <a:outerShdw blurRad="292100" dist="139700" dir="2700000" algn="tl" rotWithShape="0">
              <a:srgbClr val="333333">
                <a:alpha val="65000"/>
              </a:srgbClr>
            </a:outerShdw>
          </a:effectLst>
        </p:spPr>
      </p:pic>
      <p:sp>
        <p:nvSpPr>
          <p:cNvPr id="116" name="Google Shape;116;p13"/>
          <p:cNvSpPr/>
          <p:nvPr/>
        </p:nvSpPr>
        <p:spPr>
          <a:xfrm>
            <a:off x="7070204" y="2176626"/>
            <a:ext cx="4803900" cy="32940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JP" altLang="en-US" sz="1200" b="1" dirty="0">
                <a:solidFill>
                  <a:srgbClr val="FFFFFF"/>
                </a:solidFill>
                <a:latin typeface="Cambria" panose="02040503050406030204" pitchFamily="18" charset="0"/>
                <a:ea typeface="HGS明朝B" panose="02020800000000000000" pitchFamily="18" charset="-128"/>
                <a:cs typeface="Helvetica" panose="020B0604020202020204" pitchFamily="34" charset="0"/>
                <a:sym typeface="Helvetica"/>
              </a:rPr>
              <a:t>現地法</a:t>
            </a: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l" rtl="0">
              <a:lnSpc>
                <a:spcPct val="115000"/>
              </a:lnSpc>
              <a:spcBef>
                <a:spcPts val="0"/>
              </a:spcBef>
              <a:spcAft>
                <a:spcPts val="0"/>
              </a:spcAft>
              <a:buNone/>
            </a:pPr>
            <a:endParaRPr sz="1200" b="1" dirty="0">
              <a:solidFill>
                <a:srgbClr val="FFFFFF"/>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l" rtl="0">
              <a:lnSpc>
                <a:spcPct val="115000"/>
              </a:lnSpc>
              <a:spcBef>
                <a:spcPts val="0"/>
              </a:spcBef>
              <a:spcAft>
                <a:spcPts val="0"/>
              </a:spcAft>
              <a:buNone/>
            </a:pPr>
            <a:r>
              <a:rPr lang="en-US" sz="1200" b="1" dirty="0">
                <a:solidFill>
                  <a:srgbClr val="FF0000"/>
                </a:solidFill>
                <a:highlight>
                  <a:srgbClr val="FFFF00"/>
                </a:highlight>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1200" b="1" dirty="0">
                <a:solidFill>
                  <a:srgbClr val="FF0000"/>
                </a:solidFill>
                <a:highlight>
                  <a:srgbClr val="FFFF00"/>
                </a:highlight>
                <a:latin typeface="Cambria" panose="02040503050406030204" pitchFamily="18" charset="0"/>
                <a:ea typeface="HGS明朝B" panose="02020800000000000000" pitchFamily="18" charset="-128"/>
                <a:cs typeface="Helvetica" panose="020B0604020202020204" pitchFamily="34" charset="0"/>
                <a:sym typeface="Helvetica"/>
              </a:rPr>
              <a:t>ここに現地法および関連する罰則の説明を記載してください。</a:t>
            </a:r>
            <a:r>
              <a:rPr lang="en-US" sz="1200" b="1" dirty="0">
                <a:solidFill>
                  <a:srgbClr val="FF0000"/>
                </a:solidFill>
                <a:highlight>
                  <a:srgbClr val="FFFF00"/>
                </a:highlight>
                <a:latin typeface="Cambria" panose="02040503050406030204" pitchFamily="18" charset="0"/>
                <a:ea typeface="Cambria" panose="02040503050406030204" pitchFamily="18" charset="0"/>
                <a:cs typeface="Helvetica" panose="020B0604020202020204" pitchFamily="34" charset="0"/>
                <a:sym typeface="Helvetica"/>
              </a:rPr>
              <a:t>]</a:t>
            </a:r>
            <a:endParaRPr sz="1200" b="1" dirty="0">
              <a:solidFill>
                <a:srgbClr val="FF0000"/>
              </a:solidFill>
              <a:highlight>
                <a:srgbClr val="FFFF00"/>
              </a:highlight>
              <a:latin typeface="Cambria" panose="02040503050406030204" pitchFamily="18" charset="0"/>
              <a:ea typeface="Cambria" panose="02040503050406030204" pitchFamily="18" charset="0"/>
              <a:cs typeface="Helvetica" panose="020B0604020202020204" pitchFamily="34" charset="0"/>
              <a:sym typeface="Helvetica"/>
            </a:endParaRPr>
          </a:p>
        </p:txBody>
      </p:sp>
    </p:spTree>
    <p:custDataLst>
      <p:tags r:id="rId1"/>
    </p:custDataLst>
    <p:extLst>
      <p:ext uri="{BB962C8B-B14F-4D97-AF65-F5344CB8AC3E}">
        <p14:creationId xmlns:p14="http://schemas.microsoft.com/office/powerpoint/2010/main" val="127011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4"/>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業界の主要な慣行</a:t>
            </a:r>
            <a:endParaRPr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22" name="Google Shape;122;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7</a:t>
            </a:fld>
            <a:endParaRPr dirty="0">
              <a:latin typeface="Cambria" panose="02040503050406030204" pitchFamily="18" charset="0"/>
              <a:ea typeface="Cambria" panose="02040503050406030204" pitchFamily="18" charset="0"/>
              <a:sym typeface="Helvetica Neue"/>
            </a:endParaRPr>
          </a:p>
        </p:txBody>
      </p:sp>
      <p:sp>
        <p:nvSpPr>
          <p:cNvPr id="123" name="Google Shape;123;p14"/>
          <p:cNvSpPr/>
          <p:nvPr/>
        </p:nvSpPr>
        <p:spPr>
          <a:xfrm>
            <a:off x="3896810" y="1345588"/>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ja-JP" altLang="en-US" dirty="0">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altLang="ja-JP" dirty="0">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dirty="0">
                <a:latin typeface="Cambria" panose="02040503050406030204" pitchFamily="18" charset="0"/>
                <a:ea typeface="HGS明朝B" panose="02020800000000000000" pitchFamily="18" charset="-128"/>
                <a:cs typeface="Helvetica" panose="020B0604020202020204" pitchFamily="34" charset="0"/>
                <a:sym typeface="Helvetica"/>
              </a:rPr>
              <a:t>）、医療機関（</a:t>
            </a:r>
            <a:r>
              <a:rPr lang="en-US" altLang="ja-JP" dirty="0">
                <a:latin typeface="Cambria" panose="02040503050406030204" pitchFamily="18" charset="0"/>
                <a:ea typeface="Cambria" panose="02040503050406030204" pitchFamily="18" charset="0"/>
                <a:cs typeface="Helvetica" panose="020B0604020202020204" pitchFamily="34" charset="0"/>
                <a:sym typeface="Helvetica"/>
              </a:rPr>
              <a:t>HCO</a:t>
            </a:r>
            <a:r>
              <a:rPr lang="ja-JP" altLang="en-US" dirty="0">
                <a:latin typeface="Cambria" panose="02040503050406030204" pitchFamily="18" charset="0"/>
                <a:ea typeface="HGS明朝B" panose="02020800000000000000" pitchFamily="18" charset="-128"/>
                <a:cs typeface="Helvetica" panose="020B0604020202020204" pitchFamily="34" charset="0"/>
                <a:sym typeface="Helvetica"/>
              </a:rPr>
              <a:t>）および／もしくは政府関係者（</a:t>
            </a:r>
            <a:r>
              <a:rPr lang="en-US" altLang="ja-JP" dirty="0">
                <a:latin typeface="Cambria" panose="02040503050406030204" pitchFamily="18" charset="0"/>
                <a:ea typeface="Cambria" panose="02040503050406030204" pitchFamily="18" charset="0"/>
                <a:cs typeface="Helvetica" panose="020B0604020202020204" pitchFamily="34" charset="0"/>
                <a:sym typeface="Helvetica"/>
              </a:rPr>
              <a:t>GO</a:t>
            </a:r>
            <a:r>
              <a:rPr lang="ja-JP" altLang="en-US" dirty="0">
                <a:latin typeface="Cambria" panose="02040503050406030204" pitchFamily="18" charset="0"/>
                <a:ea typeface="HGS明朝B" panose="02020800000000000000" pitchFamily="18" charset="-128"/>
                <a:cs typeface="Helvetica" panose="020B0604020202020204" pitchFamily="34" charset="0"/>
                <a:sym typeface="Helvetica"/>
              </a:rPr>
              <a:t>）と交流する際には、常に業界のイメージと認識を考慮する。</a:t>
            </a:r>
            <a:endParaRPr lang="en-US" altLang="ja-JP" dirty="0">
              <a:latin typeface="Cambria" panose="02040503050406030204" pitchFamily="18" charset="0"/>
              <a:ea typeface="Cambria" panose="02040503050406030204" pitchFamily="18" charset="0"/>
              <a:cs typeface="Helvetica" panose="020B0604020202020204" pitchFamily="34" charset="0"/>
              <a:sym typeface="Helvetica"/>
            </a:endParaRPr>
          </a:p>
          <a:p>
            <a:pPr marL="403225" lvl="0" algn="l" rtl="0">
              <a:spcBef>
                <a:spcPts val="0"/>
              </a:spcBef>
              <a:spcAft>
                <a:spcPts val="0"/>
              </a:spcAft>
              <a:buNone/>
            </a:pPr>
            <a:r>
              <a:rPr lang="ja-JP" altLang="en-US" dirty="0">
                <a:latin typeface="Cambria" panose="02040503050406030204" pitchFamily="18" charset="0"/>
                <a:ea typeface="HGS明朝B" panose="02020800000000000000" pitchFamily="18" charset="-128"/>
                <a:cs typeface="Helvetica" panose="020B0604020202020204" pitchFamily="34" charset="0"/>
                <a:sym typeface="Helvetica"/>
              </a:rPr>
              <a:t>（例：豪華なホテルや食事、ファーストクラスの利用、接待は行わない。）</a:t>
            </a:r>
            <a:endParaRPr dirty="0">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24" name="Google Shape;124;p14"/>
          <p:cNvSpPr/>
          <p:nvPr/>
        </p:nvSpPr>
        <p:spPr>
          <a:xfrm>
            <a:off x="863650" y="1354519"/>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800" b="1"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a:rPr>
              <a:t>イメージと認識</a:t>
            </a:r>
            <a:endParaRPr lang="en-US" altLang="ja-JP" sz="1800" b="1"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26" name="Google Shape;126;p14"/>
          <p:cNvSpPr/>
          <p:nvPr/>
        </p:nvSpPr>
        <p:spPr>
          <a:xfrm>
            <a:off x="3896810" y="4002822"/>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ja-JP" altLang="en-US" dirty="0">
                <a:latin typeface="Cambria" panose="02040503050406030204" pitchFamily="18" charset="0"/>
                <a:ea typeface="HGS明朝B" panose="02020800000000000000" pitchFamily="18" charset="-128"/>
                <a:cs typeface="Helvetica" panose="020B0604020202020204" pitchFamily="34" charset="0"/>
                <a:sym typeface="Helvetica"/>
              </a:rPr>
              <a:t>サービスに対する医療従事者（</a:t>
            </a:r>
            <a:r>
              <a:rPr lang="en-US" altLang="ja-JP" dirty="0">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dirty="0">
                <a:latin typeface="Cambria" panose="02040503050406030204" pitchFamily="18" charset="0"/>
                <a:ea typeface="HGS明朝B" panose="02020800000000000000" pitchFamily="18" charset="-128"/>
                <a:cs typeface="Helvetica" panose="020B0604020202020204" pitchFamily="34" charset="0"/>
                <a:sym typeface="Helvetica"/>
              </a:rPr>
              <a:t>）への支払いは、サービスの適正市場価格（</a:t>
            </a:r>
            <a:r>
              <a:rPr lang="en-US" altLang="ja-JP" dirty="0">
                <a:latin typeface="Cambria" panose="02040503050406030204" pitchFamily="18" charset="0"/>
                <a:ea typeface="Cambria" panose="02040503050406030204" pitchFamily="18" charset="0"/>
                <a:cs typeface="Helvetica" panose="020B0604020202020204" pitchFamily="34" charset="0"/>
                <a:sym typeface="Helvetica"/>
              </a:rPr>
              <a:t>FMV</a:t>
            </a:r>
            <a:r>
              <a:rPr lang="ja-JP" altLang="en-US" dirty="0">
                <a:latin typeface="Cambria" panose="02040503050406030204" pitchFamily="18" charset="0"/>
                <a:ea typeface="HGS明朝B" panose="02020800000000000000" pitchFamily="18" charset="-128"/>
                <a:cs typeface="Helvetica" panose="020B0604020202020204" pitchFamily="34" charset="0"/>
                <a:sym typeface="Helvetica"/>
              </a:rPr>
              <a:t>）と同等でなければならない。</a:t>
            </a:r>
            <a:endParaRPr dirty="0">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27" name="Google Shape;127;p14"/>
          <p:cNvSpPr/>
          <p:nvPr/>
        </p:nvSpPr>
        <p:spPr>
          <a:xfrm>
            <a:off x="863650" y="4013669"/>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800" b="1"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a:rPr>
              <a:t>適正市場価格</a:t>
            </a:r>
            <a:endParaRPr sz="1800" b="1"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28" name="Google Shape;128;p14"/>
          <p:cNvSpPr/>
          <p:nvPr/>
        </p:nvSpPr>
        <p:spPr>
          <a:xfrm>
            <a:off x="3896810" y="5350302"/>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ja-JP" altLang="en-US" dirty="0">
                <a:latin typeface="Cambria" panose="02040503050406030204" pitchFamily="18" charset="0"/>
                <a:ea typeface="HGS明朝B" panose="02020800000000000000" pitchFamily="18" charset="-128"/>
                <a:cs typeface="Helvetica" panose="020B0604020202020204" pitchFamily="34" charset="0"/>
                <a:sym typeface="Helvetica"/>
              </a:rPr>
              <a:t>交流の目的の概要を説明し、提供されたサービスと関連付ける十分な書類が医療従事者（</a:t>
            </a:r>
            <a:r>
              <a:rPr lang="en-US" altLang="ja-JP" dirty="0">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dirty="0">
                <a:latin typeface="Cambria" panose="02040503050406030204" pitchFamily="18" charset="0"/>
                <a:ea typeface="HGS明朝B" panose="02020800000000000000" pitchFamily="18" charset="-128"/>
                <a:cs typeface="Helvetica" panose="020B0604020202020204" pitchFamily="34" charset="0"/>
                <a:sym typeface="Helvetica"/>
              </a:rPr>
              <a:t>）、医療機関（</a:t>
            </a:r>
            <a:r>
              <a:rPr lang="en-US" altLang="ja-JP" dirty="0">
                <a:latin typeface="Cambria" panose="02040503050406030204" pitchFamily="18" charset="0"/>
                <a:ea typeface="Cambria" panose="02040503050406030204" pitchFamily="18" charset="0"/>
                <a:cs typeface="Helvetica" panose="020B0604020202020204" pitchFamily="34" charset="0"/>
                <a:sym typeface="Helvetica"/>
              </a:rPr>
              <a:t>HCO</a:t>
            </a:r>
            <a:r>
              <a:rPr lang="ja-JP" altLang="en-US" dirty="0">
                <a:latin typeface="Cambria" panose="02040503050406030204" pitchFamily="18" charset="0"/>
                <a:ea typeface="HGS明朝B" panose="02020800000000000000" pitchFamily="18" charset="-128"/>
                <a:cs typeface="Helvetica" panose="020B0604020202020204" pitchFamily="34" charset="0"/>
                <a:sym typeface="Helvetica"/>
              </a:rPr>
              <a:t>）および政府関係者（</a:t>
            </a:r>
            <a:r>
              <a:rPr lang="en-US" altLang="ja-JP" dirty="0">
                <a:latin typeface="Cambria" panose="02040503050406030204" pitchFamily="18" charset="0"/>
                <a:ea typeface="Cambria" panose="02040503050406030204" pitchFamily="18" charset="0"/>
                <a:cs typeface="Helvetica" panose="020B0604020202020204" pitchFamily="34" charset="0"/>
                <a:sym typeface="Helvetica"/>
              </a:rPr>
              <a:t>GO</a:t>
            </a:r>
            <a:r>
              <a:rPr lang="ja-JP" altLang="en-US" dirty="0">
                <a:latin typeface="Cambria" panose="02040503050406030204" pitchFamily="18" charset="0"/>
                <a:ea typeface="HGS明朝B" panose="02020800000000000000" pitchFamily="18" charset="-128"/>
                <a:cs typeface="Helvetica" panose="020B0604020202020204" pitchFamily="34" charset="0"/>
                <a:sym typeface="Helvetica"/>
              </a:rPr>
              <a:t>）との交流の必要性を実証するために必要とされる。（詳細は次のスライドを参照。）</a:t>
            </a:r>
            <a:endParaRPr dirty="0">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29" name="Google Shape;129;p14"/>
          <p:cNvSpPr/>
          <p:nvPr/>
        </p:nvSpPr>
        <p:spPr>
          <a:xfrm>
            <a:off x="863650" y="5340207"/>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800" b="1"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a:rPr>
              <a:t>記録管理</a:t>
            </a:r>
            <a:endParaRPr sz="1800" b="1"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30" name="Google Shape;130;p14"/>
          <p:cNvSpPr/>
          <p:nvPr/>
        </p:nvSpPr>
        <p:spPr>
          <a:xfrm>
            <a:off x="3896810" y="2668105"/>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ja-JP" altLang="en-US"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医療従事者（</a:t>
            </a:r>
            <a:r>
              <a:rPr lang="en-US" altLang="ja-JP"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）、医療機関（</a:t>
            </a:r>
            <a:r>
              <a:rPr lang="en-US" altLang="ja-JP"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rPr>
              <a:t>HCO</a:t>
            </a:r>
            <a:r>
              <a:rPr lang="ja-JP" altLang="en-US"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）および政府関係者（</a:t>
            </a:r>
            <a:r>
              <a:rPr lang="en-US" altLang="ja-JP"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rPr>
              <a:t>GO</a:t>
            </a:r>
            <a:r>
              <a:rPr lang="ja-JP" altLang="en-US"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）との交流は、購買決定に影響を与えるために利用してはならない。これらの交流は、現地法および規制を遵守していなければならない。（注：国によっては、医療従事者（</a:t>
            </a:r>
            <a:r>
              <a:rPr lang="en-US" altLang="ja-JP"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rPr>
              <a:t>HCP</a:t>
            </a:r>
            <a:r>
              <a:rPr lang="ja-JP" altLang="en-US"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）は外国公務員とみなされる。）</a:t>
            </a:r>
            <a:endParaRPr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25" name="Google Shape;125;p14"/>
          <p:cNvSpPr/>
          <p:nvPr/>
        </p:nvSpPr>
        <p:spPr>
          <a:xfrm>
            <a:off x="863650" y="2677036"/>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800" b="1"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a:rPr>
              <a:t>影響</a:t>
            </a:r>
            <a:endParaRPr sz="1800" b="1"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136" name="Google Shape;136;p15"/>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適切な記録管理</a:t>
            </a:r>
            <a:endParaRPr sz="2400" i="0" u="none" strike="noStrike" cap="none"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37" name="Google Shape;137;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8</a:t>
            </a:fld>
            <a:endParaRPr dirty="0">
              <a:latin typeface="Cambria" panose="02040503050406030204" pitchFamily="18" charset="0"/>
              <a:ea typeface="Cambria" panose="02040503050406030204" pitchFamily="18" charset="0"/>
              <a:sym typeface="Helvetica Neue"/>
            </a:endParaRPr>
          </a:p>
        </p:txBody>
      </p:sp>
      <p:sp>
        <p:nvSpPr>
          <p:cNvPr id="138" name="Google Shape;138;p15"/>
          <p:cNvSpPr/>
          <p:nvPr/>
        </p:nvSpPr>
        <p:spPr>
          <a:xfrm>
            <a:off x="1209438" y="4673326"/>
            <a:ext cx="6063822" cy="13191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ja-JP" altLang="en-US" sz="2000" b="1"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してはいけないこと</a:t>
            </a:r>
            <a:endParaRPr sz="2000" b="1"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l" rtl="0">
              <a:lnSpc>
                <a:spcPct val="100000"/>
              </a:lnSpc>
              <a:spcBef>
                <a:spcPts val="0"/>
              </a:spcBef>
              <a:spcAft>
                <a:spcPts val="0"/>
              </a:spcAft>
              <a:buNone/>
            </a:pPr>
            <a:endParaRPr sz="1000" b="1"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虚偽の記録もしくは文書の作成や提供</a:t>
            </a: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記録の不適切な分類</a:t>
            </a:r>
            <a:endParaRPr lang="en-US"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「帳簿外」の口座や記録の保持</a:t>
            </a: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p:txBody>
      </p:sp>
      <p:sp>
        <p:nvSpPr>
          <p:cNvPr id="139" name="Google Shape;139;p15"/>
          <p:cNvSpPr/>
          <p:nvPr/>
        </p:nvSpPr>
        <p:spPr>
          <a:xfrm>
            <a:off x="1209438" y="2968655"/>
            <a:ext cx="5769427" cy="1182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ja-JP" altLang="en-US" sz="2000" b="1"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しなければいけないこと</a:t>
            </a:r>
            <a:endParaRPr sz="20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l" rtl="0">
              <a:lnSpc>
                <a:spcPct val="100000"/>
              </a:lnSpc>
              <a:spcBef>
                <a:spcPts val="0"/>
              </a:spcBef>
              <a:spcAft>
                <a:spcPts val="0"/>
              </a:spcAft>
              <a:buNone/>
            </a:pPr>
            <a:endParaRPr sz="10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全ての取引を正確に記録する</a:t>
            </a:r>
            <a:r>
              <a:rPr lang="en-US"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a:t>
            </a:r>
            <a:endParaRPr lang="en-US" altLang="ja-JP"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経費の裏付けとなる書類を保持する。</a:t>
            </a:r>
            <a:endParaRPr sz="2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ja-JP" altLang="en-US" sz="2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各製造業者ごとに別々の帳簿および記録を維持する。</a:t>
            </a:r>
            <a:endParaRPr sz="2000" b="1"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p:txBody>
      </p:sp>
      <p:pic>
        <p:nvPicPr>
          <p:cNvPr id="140" name="Google Shape;140;p15"/>
          <p:cNvPicPr preferRelativeResize="0"/>
          <p:nvPr/>
        </p:nvPicPr>
        <p:blipFill>
          <a:blip r:embed="rId4">
            <a:alphaModFix/>
          </a:blip>
          <a:stretch>
            <a:fillRect/>
          </a:stretch>
        </p:blipFill>
        <p:spPr>
          <a:xfrm>
            <a:off x="7485909" y="2521480"/>
            <a:ext cx="4108522" cy="2811396"/>
          </a:xfrm>
          <a:prstGeom prst="rect">
            <a:avLst/>
          </a:prstGeom>
          <a:ln>
            <a:noFill/>
          </a:ln>
          <a:effectLst>
            <a:outerShdw blurRad="292100" dist="139700" dir="2700000" algn="tl" rotWithShape="0">
              <a:srgbClr val="333333">
                <a:alpha val="65000"/>
              </a:srgbClr>
            </a:outerShdw>
          </a:effectLst>
        </p:spPr>
      </p:pic>
      <p:sp>
        <p:nvSpPr>
          <p:cNvPr id="141" name="Google Shape;141;p15"/>
          <p:cNvSpPr/>
          <p:nvPr/>
        </p:nvSpPr>
        <p:spPr>
          <a:xfrm>
            <a:off x="698084" y="1286348"/>
            <a:ext cx="10510566" cy="1006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24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正確な帳簿と記録を維持することは、貴社と貴社の二次店</a:t>
            </a:r>
            <a:r>
              <a:rPr lang="en-US" altLang="ja-JP" sz="24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a:t>
            </a:r>
            <a:r>
              <a:rPr lang="ja-JP" altLang="en-US" sz="24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エージェントが商取引を合理的な詳細レベルで記録し、内部会計統制の適切なシステムを維持するのに有効です。</a:t>
            </a:r>
            <a:endParaRPr sz="24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p:txBody>
      </p:sp>
      <p:pic>
        <p:nvPicPr>
          <p:cNvPr id="11" name="Picture 10" descr="A picture containing object, clipart&#10;&#10;Description automatically generated">
            <a:extLst>
              <a:ext uri="{FF2B5EF4-FFF2-40B4-BE49-F238E27FC236}">
                <a16:creationId xmlns:a16="http://schemas.microsoft.com/office/drawing/2014/main" id="{F52BFC62-0D51-41C2-A2B6-43EAA5FAB5B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89" b="89955" l="4363" r="44155">
                        <a14:foregroundMark x1="42950" y1="38262" x2="44155" y2="56659"/>
                        <a14:foregroundMark x1="44155" y1="56659" x2="42429" y2="65011"/>
                        <a14:foregroundMark x1="5601" y1="37528" x2="4363" y2="52540"/>
                        <a14:foregroundMark x1="4363" y1="52540" x2="5438" y2="58352"/>
                      </a14:backgroundRemoval>
                    </a14:imgEffect>
                  </a14:imgLayer>
                </a14:imgProps>
              </a:ext>
            </a:extLst>
          </a:blip>
          <a:srcRect r="52313"/>
          <a:stretch/>
        </p:blipFill>
        <p:spPr>
          <a:xfrm>
            <a:off x="348342" y="2521480"/>
            <a:ext cx="937549" cy="1182900"/>
          </a:xfrm>
          <a:prstGeom prst="rect">
            <a:avLst/>
          </a:prstGeom>
        </p:spPr>
      </p:pic>
      <p:pic>
        <p:nvPicPr>
          <p:cNvPr id="12" name="Picture 11" descr="A picture containing object, clipart&#10;&#10;Description automatically generated">
            <a:extLst>
              <a:ext uri="{FF2B5EF4-FFF2-40B4-BE49-F238E27FC236}">
                <a16:creationId xmlns:a16="http://schemas.microsoft.com/office/drawing/2014/main" id="{31E4C5A8-004B-449B-A6DB-187DB537B404}"/>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9989" b="89955" l="55780" r="95734">
                        <a14:foregroundMark x1="56920" y1="36738" x2="55812" y2="55135"/>
                        <a14:foregroundMark x1="55812" y1="55135" x2="57571" y2="62246"/>
                        <a14:foregroundMark x1="94139" y1="40463" x2="95734" y2="54289"/>
                        <a14:foregroundMark x1="95734" y1="54289" x2="94464" y2="61738"/>
                      </a14:backgroundRemoval>
                    </a14:imgEffect>
                  </a14:imgLayer>
                </a14:imgProps>
              </a:ext>
            </a:extLst>
          </a:blip>
          <a:srcRect l="52251"/>
          <a:stretch/>
        </p:blipFill>
        <p:spPr>
          <a:xfrm>
            <a:off x="348342" y="4507647"/>
            <a:ext cx="978867" cy="1182901"/>
          </a:xfrm>
          <a:prstGeom prst="rect">
            <a:avLst/>
          </a:prstGeom>
        </p:spPr>
      </p:pic>
    </p:spTree>
    <p:custDataLst>
      <p:tags r:id="rId1"/>
    </p:custDataLst>
    <p:extLst>
      <p:ext uri="{BB962C8B-B14F-4D97-AF65-F5344CB8AC3E}">
        <p14:creationId xmlns:p14="http://schemas.microsoft.com/office/powerpoint/2010/main" val="170787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一般的な贈収賄腐敗行為防止に対する</a:t>
            </a:r>
            <a:endParaRPr lang="en-US" altLang="ja-JP"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ja-JP" alt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違反行為</a:t>
            </a:r>
            <a:endParaRPr lang="en-US" sz="20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47" name="Google Shape;147;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mbria" panose="02040503050406030204" pitchFamily="18" charset="0"/>
                <a:ea typeface="Cambria" panose="02040503050406030204" pitchFamily="18" charset="0"/>
                <a:sym typeface="Helvetica Neue"/>
              </a:rPr>
              <a:t>9</a:t>
            </a:fld>
            <a:endParaRPr dirty="0">
              <a:latin typeface="Cambria" panose="02040503050406030204" pitchFamily="18" charset="0"/>
              <a:ea typeface="Cambria" panose="02040503050406030204" pitchFamily="18" charset="0"/>
              <a:sym typeface="Helvetica Neue"/>
            </a:endParaRPr>
          </a:p>
        </p:txBody>
      </p:sp>
      <p:sp>
        <p:nvSpPr>
          <p:cNvPr id="149" name="Google Shape;149;p16"/>
          <p:cNvSpPr/>
          <p:nvPr/>
        </p:nvSpPr>
        <p:spPr>
          <a:xfrm>
            <a:off x="499041" y="2404958"/>
            <a:ext cx="6918300" cy="1599151"/>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b="1"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ctr" rtl="0">
              <a:lnSpc>
                <a:spcPct val="115000"/>
              </a:lnSpc>
              <a:spcBef>
                <a:spcPts val="0"/>
              </a:spcBef>
              <a:spcAft>
                <a:spcPts val="0"/>
              </a:spcAft>
              <a:buNone/>
            </a:pPr>
            <a:endParaRPr sz="2400" b="1"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ctr" rtl="0">
              <a:lnSpc>
                <a:spcPct val="150000"/>
              </a:lnSpc>
              <a:spcBef>
                <a:spcPts val="0"/>
              </a:spcBef>
              <a:spcAft>
                <a:spcPts val="0"/>
              </a:spcAft>
              <a:buNone/>
            </a:pPr>
            <a:endParaRPr sz="2400" b="1"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rtl="0">
              <a:lnSpc>
                <a:spcPct val="150000"/>
              </a:lnSpc>
              <a:spcBef>
                <a:spcPts val="0"/>
              </a:spcBef>
              <a:spcAft>
                <a:spcPts val="0"/>
              </a:spcAft>
              <a:buNone/>
            </a:pPr>
            <a:r>
              <a:rPr lang="ja-JP" altLang="en-US" sz="2400" b="1"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一般的な違反行為</a:t>
            </a:r>
            <a:endParaRPr lang="en-US" sz="2400" b="1"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rtl="0">
              <a:lnSpc>
                <a:spcPct val="150000"/>
              </a:lnSpc>
              <a:spcBef>
                <a:spcPts val="0"/>
              </a:spcBef>
              <a:spcAft>
                <a:spcPts val="0"/>
              </a:spcAft>
              <a:buNone/>
            </a:pPr>
            <a:endParaRPr sz="1200" b="1"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00000"/>
              </a:lnSpc>
              <a:spcBef>
                <a:spcPts val="0"/>
              </a:spcBef>
              <a:spcAft>
                <a:spcPts val="0"/>
              </a:spcAft>
              <a:buClr>
                <a:schemeClr val="dk1"/>
              </a:buClr>
              <a:buSzPct val="60000"/>
              <a:buFont typeface="Arial" panose="020B0604020202020204" pitchFamily="34" charset="0"/>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社員への海外腐敗行為防止法（</a:t>
            </a:r>
            <a:r>
              <a:rPr lang="en-US" altLang="ja-JP"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rPr>
              <a:t>FCPA</a:t>
            </a: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）のコンプライアンストレーニングが不十分</a:t>
            </a:r>
            <a:endParaRPr lang="en-US" altLang="ja-JP"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ts val="1200"/>
              </a:lnSpc>
              <a:spcBef>
                <a:spcPts val="0"/>
              </a:spcBef>
              <a:spcAft>
                <a:spcPts val="0"/>
              </a:spcAft>
              <a:buClr>
                <a:schemeClr val="dk1"/>
              </a:buClr>
              <a:buSzPct val="60000"/>
              <a:buFont typeface="Arial" panose="020B0604020202020204" pitchFamily="34" charset="0"/>
              <a:buChar char="•"/>
            </a:pP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旅費、食事もしくは贈答品の経費が適切に承認されていない</a:t>
            </a:r>
            <a:endParaRPr lang="en-US" altLang="ja-JP"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ts val="1200"/>
              </a:lnSpc>
              <a:spcBef>
                <a:spcPts val="0"/>
              </a:spcBef>
              <a:spcAft>
                <a:spcPts val="0"/>
              </a:spcAft>
              <a:buClr>
                <a:schemeClr val="dk1"/>
              </a:buClr>
              <a:buSzPts val="1200"/>
              <a:buFont typeface="Arial" panose="020B0604020202020204" pitchFamily="34" charset="0"/>
              <a:buChar char="•"/>
            </a:pP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標準の簿記の慣行をくぐり抜けた現金の支払い</a:t>
            </a:r>
            <a:endParaRPr lang="en-US" altLang="ja-JP"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ts val="1200"/>
              </a:lnSpc>
              <a:spcBef>
                <a:spcPts val="0"/>
              </a:spcBef>
              <a:spcAft>
                <a:spcPts val="0"/>
              </a:spcAft>
              <a:buClr>
                <a:schemeClr val="dk1"/>
              </a:buClr>
              <a:buSzPts val="1200"/>
              <a:buFont typeface="Arial" panose="020B0604020202020204" pitchFamily="34" charset="0"/>
              <a:buChar char="•"/>
            </a:pP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第三者による適切なデューデリジェンスの不履行</a:t>
            </a:r>
            <a:endParaRPr lang="en-US" altLang="ja-JP"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ts val="1200"/>
              </a:lnSpc>
              <a:spcBef>
                <a:spcPts val="0"/>
              </a:spcBef>
              <a:spcAft>
                <a:spcPts val="0"/>
              </a:spcAft>
              <a:buClr>
                <a:schemeClr val="dk1"/>
              </a:buClr>
              <a:buSzPts val="1200"/>
              <a:buFont typeface="Arial" panose="020B0604020202020204" pitchFamily="34" charset="0"/>
              <a:buChar char="•"/>
            </a:pP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取引を裏付ける書類の欠如を含む請求書の改ざん</a:t>
            </a:r>
            <a:endParaRPr lang="en-US" altLang="ja-JP"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ts val="1200"/>
              </a:lnSpc>
              <a:spcBef>
                <a:spcPts val="0"/>
              </a:spcBef>
              <a:spcAft>
                <a:spcPts val="0"/>
              </a:spcAft>
              <a:buClr>
                <a:schemeClr val="dk1"/>
              </a:buClr>
              <a:buSzPts val="1200"/>
              <a:buFont typeface="Arial" panose="020B0604020202020204" pitchFamily="34" charset="0"/>
              <a:buChar char="•"/>
            </a:pPr>
            <a:endParaRPr sz="20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ja-JP" altLang="en-US" sz="20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a:rPr>
              <a:t>経営陣がレッドフラグに対して行動しない</a:t>
            </a:r>
            <a:endParaRPr sz="12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a:p>
            <a:pPr marL="0" lvl="0" indent="0" algn="l" rtl="0">
              <a:lnSpc>
                <a:spcPct val="100000"/>
              </a:lnSpc>
              <a:spcBef>
                <a:spcPts val="600"/>
              </a:spcBef>
              <a:spcAft>
                <a:spcPts val="1200"/>
              </a:spcAft>
              <a:buNone/>
            </a:pPr>
            <a:endParaRPr sz="12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a:endParaRPr>
          </a:p>
        </p:txBody>
      </p:sp>
      <p:pic>
        <p:nvPicPr>
          <p:cNvPr id="150" name="Google Shape;150;p16"/>
          <p:cNvPicPr preferRelativeResize="0"/>
          <p:nvPr/>
        </p:nvPicPr>
        <p:blipFill>
          <a:blip r:embed="rId4">
            <a:alphaModFix/>
          </a:blip>
          <a:stretch>
            <a:fillRect/>
          </a:stretch>
        </p:blipFill>
        <p:spPr>
          <a:xfrm>
            <a:off x="7739165" y="1502235"/>
            <a:ext cx="3465977" cy="4331702"/>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093B71842C094AB37B993A6DF6F147" ma:contentTypeVersion="8" ma:contentTypeDescription="Create a new document." ma:contentTypeScope="" ma:versionID="9c7bb6fc35361144654d459977de92b4">
  <xsd:schema xmlns:xsd="http://www.w3.org/2001/XMLSchema" xmlns:xs="http://www.w3.org/2001/XMLSchema" xmlns:p="http://schemas.microsoft.com/office/2006/metadata/properties" xmlns:ns2="aa124cef-80ee-4fcd-bafd-5e68c15586a5" xmlns:ns3="d3ed967d-d92a-4424-a53f-7c4da5d2a7ff" targetNamespace="http://schemas.microsoft.com/office/2006/metadata/properties" ma:root="true" ma:fieldsID="43709463972e2eef27db11c8631b4da3" ns2:_="" ns3:_="">
    <xsd:import namespace="aa124cef-80ee-4fcd-bafd-5e68c15586a5"/>
    <xsd:import namespace="d3ed967d-d92a-4424-a53f-7c4da5d2a7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24cef-80ee-4fcd-bafd-5e68c15586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ed967d-d92a-4424-a53f-7c4da5d2a7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BE6481-E69B-41D3-A5E9-EF7C297055F0}">
  <ds:schemaRefs>
    <ds:schemaRef ds:uri="http://schemas.microsoft.com/sharepoint/v3/contenttype/forms"/>
  </ds:schemaRefs>
</ds:datastoreItem>
</file>

<file path=customXml/itemProps2.xml><?xml version="1.0" encoding="utf-8"?>
<ds:datastoreItem xmlns:ds="http://schemas.openxmlformats.org/officeDocument/2006/customXml" ds:itemID="{46DBE10C-C597-44E8-A108-93158F9AB297}">
  <ds:schemaRefs>
    <ds:schemaRef ds:uri="http://purl.org/dc/terms/"/>
    <ds:schemaRef ds:uri="http://www.w3.org/XML/1998/namespace"/>
    <ds:schemaRef ds:uri="d3ed967d-d92a-4424-a53f-7c4da5d2a7ff"/>
    <ds:schemaRef ds:uri="http://schemas.microsoft.com/office/infopath/2007/PartnerControls"/>
    <ds:schemaRef ds:uri="http://schemas.microsoft.com/office/2006/documentManagement/types"/>
    <ds:schemaRef ds:uri="http://purl.org/dc/elements/1.1/"/>
    <ds:schemaRef ds:uri="aa124cef-80ee-4fcd-bafd-5e68c15586a5"/>
    <ds:schemaRef ds:uri="http://purl.org/dc/dcmityp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4B77E5E5-D495-4A78-A97B-99CA67ABA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124cef-80ee-4fcd-bafd-5e68c15586a5"/>
    <ds:schemaRef ds:uri="d3ed967d-d92a-4424-a53f-7c4da5d2a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e9dbbfb-394a-4583-8810-53f81f819e3b}" enabled="0" method="" siteId="{4e9dbbfb-394a-4583-8810-53f81f819e3b}" removed="1"/>
</clbl:labelList>
</file>

<file path=docProps/app.xml><?xml version="1.0" encoding="utf-8"?>
<Properties xmlns="http://schemas.openxmlformats.org/officeDocument/2006/extended-properties" xmlns:vt="http://schemas.openxmlformats.org/officeDocument/2006/docPropsVTypes">
  <TotalTime>2291</TotalTime>
  <Words>2637</Words>
  <Application>Microsoft Office PowerPoint</Application>
  <PresentationFormat>ワイド画面</PresentationFormat>
  <Paragraphs>247</Paragraphs>
  <Slides>23</Slides>
  <Notes>23</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23</vt:i4>
      </vt:variant>
    </vt:vector>
  </HeadingPairs>
  <TitlesOfParts>
    <vt:vector size="33" baseType="lpstr">
      <vt:lpstr>Helvetica</vt:lpstr>
      <vt:lpstr>Wingdings</vt:lpstr>
      <vt:lpstr>HGS創英角ｺﾞｼｯｸUB</vt:lpstr>
      <vt:lpstr>Arial</vt:lpstr>
      <vt:lpstr>Arial Black</vt:lpstr>
      <vt:lpstr>Calibri</vt:lpstr>
      <vt:lpstr>Helvetica Neue</vt:lpstr>
      <vt:lpstr>Cambria</vt:lpstr>
      <vt:lpstr>Office Theme</vt:lpstr>
      <vt:lpstr>Custom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Takahashi, Tomoko</cp:lastModifiedBy>
  <cp:revision>165</cp:revision>
  <dcterms:modified xsi:type="dcterms:W3CDTF">2025-02-25T10:55:01Z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0x01010006093B71842C094AB37B993A6DF6F147</vt:lpwstr>
  </property>
  <property fmtid="{D5CDD505-2E9C-101B-9397-08002B2CF9AE}" pid="3" name="ArticulateGUID">
    <vt:lpwstr>48EF3D7A-37B3-4859-AECB-B44CDD9FC9D6</vt:lpwstr>
  </property>
  <property fmtid="{D5CDD505-2E9C-101B-9397-08002B2CF9AE}" pid="4" name="ArticulatePath">
    <vt:lpwstr>IC Resource Center - DRAFT Anti-Bribery_Anti-Corruption Training</vt:lpwstr>
  </property>
</Properties>
</file>