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00803000000090004" pitchFamily="2" charset="2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trasporto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che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dettaglia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spese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</a:t>
          </a:r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classe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b="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viaggio</a:t>
          </a:r>
          <a:r>
            <a:rPr lang="en-us" sz="14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en-us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 di vitto e alloggio con indicazione di spese, partecipanti e titolo.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en-us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Approvazione delle spese.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en-us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Scontrini originali dettagliati.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en-us" sz="14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Scopo aziendale.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Fatture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con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dettagli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su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importi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, date del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servizio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tipologie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servizi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o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prodotti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ricevuti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Approvazioni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interne,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ordini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acquisto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prove di </a:t>
          </a:r>
          <a:r>
            <a:rPr lang="en-us" sz="14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pagamento</a:t>
          </a:r>
          <a:r>
            <a:rPr lang="en-us" sz="14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Prova delle prestazioni (ad es. avvisi di consegna, materiali).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en-us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Contratti, accordi scritti e addendum.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en-us" sz="14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Corrispondenza.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en-us" sz="13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Ricevute.</a:t>
          </a:r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en-us" sz="13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Voucher di richiesta, che comprenda la destinazione d'uso e gli importi.</a:t>
          </a:r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 sz="1300">
            <a:latin typeface="+mj-lt"/>
          </a:endParaRPr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 sz="1300">
            <a:latin typeface="+mj-lt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en-us" sz="13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Data di approvazione e di erogazione.</a:t>
          </a:r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 sz="1300"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 sz="1300"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Riconciliazioni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(ad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es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erogato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vs.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speso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) e prove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che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fondi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non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utilizzati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sono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stati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restituiti</a:t>
          </a:r>
          <a:r>
            <a:rPr lang="en-us" sz="13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3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 sz="1300"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 sz="1300"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pre-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approvazione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,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inclusi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moduli di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richiesta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giustificazione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commerciale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3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en-us" sz="13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Prove di come sono stati utilizzati i fondi (ad es. agende, white paper, ricerche, fatture).</a:t>
          </a:r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 sz="1300">
            <a:latin typeface="+mj-lt"/>
          </a:endParaRPr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 sz="1300">
            <a:latin typeface="+mj-lt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riguardante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trasporti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,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alloggio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b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 </a:t>
          </a:r>
          <a:r>
            <a:rPr lang="en-us" sz="13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pasti</a:t>
          </a:r>
          <a:r>
            <a:rPr lang="en-us" sz="13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3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 sz="1300"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 sz="1300"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en-us" sz="13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In caso di evento o conferenza, elenchi dei partecipanti, immagini di cabine, ecc.</a:t>
          </a:r>
          <a:endParaRPr sz="13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 sz="1300"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 sz="1300"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Contratti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spedizionieri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/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agenti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doganali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/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agenti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Fatture e ricevute doganali / di trasporto.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Moduli doganali e listini prezzi.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Moduli di rimessa / bonifico di pagamento di terze parti.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Ricevute fiscali rilasciate dalle amministrazioni pubbliche.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>
            <a:latin typeface="+mj-lt"/>
          </a:endParaRPr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Ordini di acquisto dei clienti.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Fatture di vendita.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Documenti di spedizione.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Listini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prezzi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comprensivi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eventuali</a:t>
          </a:r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b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sconti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previsti</a:t>
          </a:r>
          <a:r>
            <a:rPr lang="en-us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en-us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Prova del pagamento ricevuto dal cliente.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Documentazione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di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supporto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sufficiente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per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riflettere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la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natura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dei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prodotti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venduti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e/o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dei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servizi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forniti</a:t>
          </a:r>
          <a:endParaRPr lang="en-us" sz="2000" b="1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r>
            <a:rPr lang="en-us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Descrizione dettagliata dei servizi forniti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L'assistenza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fornita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b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è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compatibile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con le </a:t>
          </a:r>
          <a:b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tariffe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indicate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nel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contratto</a:t>
          </a:r>
          <a:endParaRPr lang="en-us" sz="2000" b="1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r>
            <a:rPr lang="en-us" sz="20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I servizi erano per uno scopo commerciale legittimo e legale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Approvazione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corretta</a:t>
          </a: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b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e </a:t>
          </a:r>
          <a:r>
            <a:rPr lang="en-us" sz="2000" b="1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comprovata</a:t>
          </a:r>
          <a:endParaRPr lang="en-us" sz="2000" b="1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trasporto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che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dettaglia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spese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</a:t>
          </a: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classe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b="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viaggio</a:t>
          </a:r>
          <a:r>
            <a:rPr lang="en-us" sz="14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 di vitto e alloggio con indicazione di spese, partecipanti e titolo.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Approvazione delle spese.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Scontrini originali dettagliati.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Scopo aziendale.</a:t>
          </a:r>
        </a:p>
      </dsp:txBody>
      <dsp:txXfrm>
        <a:off x="314306" y="2752414"/>
        <a:ext cx="40544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Fatture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con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dettagli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su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importi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, date del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servizio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tipologie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servizi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o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prodotti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ricevuti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Contratti, accordi scritti e addendum.</a:t>
          </a: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Approvazioni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interne,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ordini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acquisto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prove di </a:t>
          </a:r>
          <a:r>
            <a:rPr lang="en-us" sz="14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pagamento</a:t>
          </a:r>
          <a:r>
            <a:rPr lang="en-us" sz="14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Prova delle prestazioni (ad es. avvisi di consegna, materiali).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Corrispondenza.</a:t>
          </a:r>
        </a:p>
      </dsp:txBody>
      <dsp:txXfrm>
        <a:off x="314306" y="2752414"/>
        <a:ext cx="405443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Ricevute.</a:t>
          </a:r>
          <a:endParaRPr sz="13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Voucher di richiesta, che comprenda la destinazione d'uso e gli importi.</a:t>
          </a:r>
          <a:endParaRPr sz="13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Data di approvazione e di erogazione.</a:t>
          </a:r>
          <a:endParaRPr sz="13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Riconciliazioni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(ad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es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erogato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vs.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speso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) e prove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che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fondi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non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utilizzati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sono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stati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restituiti</a:t>
          </a:r>
          <a:r>
            <a:rPr lang="en-us" sz="13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3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pre-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approvazione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,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inclusi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moduli di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richiesta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e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giustificazione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commerciale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3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Prove di come sono stati utilizzati i fondi (ad es. agende, white paper, ricerche, fatture).</a:t>
          </a:r>
          <a:endParaRPr sz="13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Documentazione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riguardante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trasporti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,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alloggio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b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 </a:t>
          </a:r>
          <a:r>
            <a:rPr lang="en-us" sz="13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pasti</a:t>
          </a:r>
          <a:r>
            <a:rPr lang="en-us" sz="13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3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In caso di evento o conferenza, elenchi dei partecipanti, immagini di cabine, ecc.</a:t>
          </a:r>
          <a:endParaRPr sz="13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Contratti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spedizionieri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/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agenti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doganali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/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agenti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Fatture e ricevute doganali / di trasporto.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Moduli doganali e listini prezzi.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Moduli di rimessa / bonifico di pagamento di terze parti.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Ricevute fiscali rilasciate dalle amministrazioni pubbliche.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Ordini di acquisto dei clienti.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Fatture di vendita.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Documenti di spedizione.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Listini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prezzi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comprensivi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di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eventuali</a:t>
          </a: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b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sconti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 </a:t>
          </a:r>
          <a:r>
            <a:rPr lang="en-us" sz="1400" kern="1200" dirty="0" err="1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previsti</a:t>
          </a:r>
          <a:r>
            <a:rPr lang="en-us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Prova del pagamento ricevuto dal cliente.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Documentazione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di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supporto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sufficiente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per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riflettere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la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natura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dei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prodotti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venduti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e/o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dei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servizi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forniti</a:t>
          </a:r>
          <a:endParaRPr lang="en-us" sz="2000" b="1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Descrizione dettagliata dei servizi forniti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L'assistenza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fornita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b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è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compatibile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con le </a:t>
          </a:r>
          <a:b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tariffe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indicate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nel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contratto</a:t>
          </a:r>
          <a:endParaRPr lang="en-us" sz="2000" b="1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I servizi erano per uno scopo commerciale legittimo e legale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Approvazione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corretta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 </a:t>
          </a:r>
          <a:b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e </a:t>
          </a:r>
          <a:r>
            <a:rPr lang="en-us" sz="2000" b="1" kern="1200" dirty="0" err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comprovata</a:t>
          </a:r>
          <a:endParaRPr lang="en-us" sz="2000" b="1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j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j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j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3/4/2022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3/4/2022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3/4/2022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3/4/2022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3/4/2022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3/4/2022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3/4/2022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3/4/2022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3/4/2022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3/4/2022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4" name="Google Shape;94;p14"/>
          <p:cNvSpPr txBox="1"/>
          <p:nvPr/>
        </p:nvSpPr>
        <p:spPr>
          <a:xfrm>
            <a:off x="-1" y="6567586"/>
            <a:ext cx="4717143" cy="61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Formazione</a:t>
            </a:r>
            <a:r>
              <a:rPr lang="en-us" sz="14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sui </a:t>
            </a:r>
            <a:r>
              <a:rPr lang="en-us" sz="14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requisiti</a:t>
            </a:r>
            <a:r>
              <a:rPr lang="en-us" sz="14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di </a:t>
            </a:r>
            <a:r>
              <a:rPr lang="en-us" sz="14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libri</a:t>
            </a:r>
            <a:r>
              <a:rPr lang="en-us" sz="14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e </a:t>
            </a:r>
            <a:r>
              <a:rPr lang="en-us" sz="14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registri</a:t>
            </a:r>
            <a:r>
              <a:rPr lang="en-us" sz="14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400" dirty="0" err="1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contabili</a:t>
            </a:r>
            <a:endParaRPr sz="1400" dirty="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D24477-E24F-49D9-8C38-C57728C42D22}" type="datetime1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Requisiti di libri e registri contabili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(formazione)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1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430059" cy="1228066"/>
            <a:chOff x="599440" y="953606"/>
            <a:chExt cx="7430059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6692824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Descrizione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Fornire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le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linee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guida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relative al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mantenimento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una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documentazione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supporto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completa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e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accurata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per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attività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pagamenti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e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conti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ad alto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rischio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(ad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es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 note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spese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piccola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cassa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ecc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.). I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dipendenti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sono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tenuti a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seguire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questa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formazione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al fine di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comprendere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meglio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l'importanza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della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conservazione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della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documentazione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e come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mantenere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libri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e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registri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adeguati</a:t>
              </a:r>
              <a:r>
                <a:rPr lang="en-us" sz="11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sz="11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7298398" cy="1390689"/>
            <a:chOff x="599440" y="3831139"/>
            <a:chExt cx="7298398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561163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Istruzioni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Fornire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la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necessaria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formazione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periodica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ai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dipendenti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responsabili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della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tenuta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di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libri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b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</a:b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e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registri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contabili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,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compresi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dipendenti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neoassunti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con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tali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mansioni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.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Assicurarsi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che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materiali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per la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formazione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siano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a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disposizione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dei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dipendenti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 </a:t>
              </a:r>
              <a:b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</a:b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secondo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necessità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Utilizzare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i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fogli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presenze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per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registrare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la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partecipazione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a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ciascuna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sessione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 di </a:t>
              </a:r>
              <a:r>
                <a:rPr lang="en-us" sz="1150" dirty="0" err="1">
                  <a:latin typeface="+mj-lt"/>
                  <a:ea typeface="Helvetica"/>
                  <a:cs typeface="Helvetica"/>
                  <a:sym typeface="Helvetica"/>
                </a:rPr>
                <a:t>formazione</a:t>
              </a:r>
              <a:r>
                <a:rPr lang="en-us" sz="1150" dirty="0">
                  <a:latin typeface="+mj-lt"/>
                  <a:ea typeface="Helvetica"/>
                  <a:cs typeface="Helvetica"/>
                  <a:sym typeface="Helvetica"/>
                </a:rPr>
                <a:t>.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sz="1200" dirty="0">
                <a:solidFill>
                  <a:srgbClr val="2E74B5"/>
                </a:solidFill>
                <a:effectLst/>
                <a:latin typeface="+mj-lt"/>
                <a:ea typeface="Helvetica Neue Light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393436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Benefici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Mantenere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in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modo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accurato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libri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e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registri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contabili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aiuterà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l'azienda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a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registrare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le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transazioni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commerciali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in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modo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ragionevolmente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dettagliato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e a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mantenere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adeguati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sistemi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di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controlli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contabili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interni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.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L'accuratezza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di libri e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registri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contabili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aiuterà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l'azienda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nell'efficace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pianificazione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definizione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del budget,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rendicontazione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e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allocazione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delle</a:t>
              </a:r>
              <a:r>
                <a:rPr lang="en-us" sz="115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latin typeface="+mj-lt"/>
                  <a:cs typeface="Times New Roman" panose="02020603050405020304" pitchFamily="18" charset="0"/>
                </a:rPr>
                <a:t>risorse</a:t>
              </a:r>
              <a:r>
                <a:rPr lang="en-us" sz="1150">
                  <a:latin typeface="+mj-lt"/>
                  <a:cs typeface="Times New Roman" panose="02020603050405020304" pitchFamily="18" charset="0"/>
                </a:rPr>
                <a:t>. </a:t>
              </a:r>
              <a:endParaRPr lang="en-us" sz="115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Altra</a:t>
              </a:r>
              <a:r>
                <a:rPr lang="en-us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documentazione</a:t>
              </a:r>
              <a:r>
                <a:rPr lang="en-us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da </a:t>
              </a:r>
              <a:r>
                <a:rPr lang="en-us" b="1" dirty="0" err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considerare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Foglio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presenze</a:t>
              </a:r>
              <a:endParaRPr sz="1150" dirty="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Linee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guida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relative a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libri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e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registri</a:t>
              </a:r>
              <a:r>
                <a:rPr lang="en-us" sz="115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 </a:t>
              </a:r>
              <a:r>
                <a:rPr lang="en-us" sz="1150" dirty="0" err="1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contabili</a:t>
              </a:r>
              <a:endParaRPr sz="1150" dirty="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Punti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chiave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10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1738450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8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Requisiti di libri e registri contabili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78365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Vantaggi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libri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registri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contabili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accurati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3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Essere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in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grado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di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separare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facilmente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libri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e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registri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b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</a:b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per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produttore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, come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spesso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indicato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nei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contratti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.</a:t>
              </a:r>
              <a:endParaRPr sz="1600" dirty="0">
                <a:latin typeface="+mj-l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Essere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maggiormente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in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grado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di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prendere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b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</a:b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decisioni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aziendali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informate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e di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identificare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b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</a:b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potenziali</a:t>
              </a:r>
              <a:r>
                <a:rPr lang="en-us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cs typeface="Helvetica" panose="020B0604020202020204" pitchFamily="34" charset="0"/>
                  <a:sym typeface="Helvetica Neue Light"/>
                </a:rPr>
                <a:t>opportunità</a:t>
              </a:r>
              <a:r>
                <a:rPr lang="en-us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.</a:t>
              </a:r>
              <a:endParaRPr sz="1600" dirty="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Essere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in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grado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di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produrre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rapidamente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documenti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b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</a:b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in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risposta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a un audit</a:t>
              </a:r>
              <a:r>
                <a:rPr lang="en-us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(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molti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contratti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includono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una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 err="1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clausola</a:t>
              </a:r>
              <a:r>
                <a:rPr lang="en-us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di audit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esercitabile</a:t>
              </a:r>
              <a:r>
                <a:rPr lang="en-us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).</a:t>
              </a:r>
              <a:endParaRPr sz="1600" dirty="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Essere in grado di rispondere prontamente alle richieste fiscali e normative.</a:t>
              </a:r>
              <a:endParaRPr sz="160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890313" y="2491746"/>
                <a:ext cx="11700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err="1">
                    <a:solidFill>
                      <a:srgbClr val="ACCBF9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Indagini</a:t>
                </a:r>
                <a:endParaRPr dirty="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E0EBF6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Decisioni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6" y="4805572"/>
                <a:ext cx="914400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242852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Audit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072C62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Record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seguenti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diapositive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descrivono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dettaglio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tipi di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documentazione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che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dovrebbero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essere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conservati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per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determinati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tipi di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transazioni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Nella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misura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cui la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documentazione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non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sia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disponibile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è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necessario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spiegare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nel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dettaglio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perché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non è </a:t>
            </a:r>
            <a:r>
              <a:rPr lang="en-us" sz="1300" dirty="0" err="1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disponibile</a:t>
            </a:r>
            <a:r>
              <a:rPr lang="en-us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.</a:t>
            </a:r>
            <a:endParaRPr sz="1300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Resoconti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delle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spese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dei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dipendenti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4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Resoconti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delle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spese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dipendenti</a:t>
                  </a:r>
                  <a:endParaRPr sz="11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Erogazioni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Piccola cassa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Contributi, donazioni, allegati e sponsorizzazioni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Licenze, spedizioni, trasporti, spese doganali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en-us" sz="11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Ordini di vendita</a:t>
              </a:r>
              <a:endParaRPr sz="1100">
                <a:latin typeface="+mj-lt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Come misura minima, deve essere conservata la seguente documentazione: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4530452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Erogazioni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5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Come misura minima, deve essere conservata la seguente documentazione: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879551102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Resoconti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delle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spese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dipendenti</a:t>
                  </a:r>
                  <a:endParaRPr sz="11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Erogazioni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Piccola cassa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Contributi, donazioni, allegati e sponsorizzazioni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Licenze, spedizioni, trasporti, spese doganali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en-us" sz="11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Ordini di vendita</a:t>
              </a:r>
              <a:endParaRPr sz="1100">
                <a:latin typeface="+mj-lt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Piccola cassa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6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Come misura minima, deve essere conservata la seguente documentazione: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Resoconti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delle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spese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dipendenti</a:t>
                  </a:r>
                  <a:endParaRPr sz="11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Erogazioni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Piccola cassa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Contributi, donazioni, allegati e sponsorizzazioni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Licenze, spedizioni, trasporti, spese doganali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en-us" sz="11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Ordini di vendita</a:t>
              </a:r>
              <a:endParaRPr sz="110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98660274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7753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Contributi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donazioni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  <a:b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sponsorizzazioni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7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Come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misura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minima,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deve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essere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conservata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la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seguente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sz="1300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documentazione</a:t>
            </a:r>
            <a:r>
              <a:rPr lang="en-us" sz="1300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:</a:t>
            </a:r>
            <a:endParaRPr sz="1300" dirty="0"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Resoconti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delle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spese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dipendenti</a:t>
                  </a:r>
                  <a:endParaRPr sz="11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Erogazioni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Piccola cassa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Contributi, donazioni, allegati e sponsorizzazioni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Licenze, spedizioni, trasporti, spese doganali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en-us" sz="11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Ordini di vendita</a:t>
              </a:r>
              <a:endParaRPr sz="110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495547620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8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113921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Licenze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spedizioni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,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trasporti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spese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doganali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Come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misura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minima,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deve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essere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conservata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seguente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documentazione</a:t>
            </a:r>
            <a:r>
              <a:rPr lang="en-us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:</a:t>
            </a:r>
            <a:endParaRPr dirty="0"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Resoconti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delle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spese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dipendenti</a:t>
                  </a:r>
                  <a:endParaRPr sz="11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Erogazioni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Piccola cassa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Contributi, donazioni, allegati e sponsorizzazioni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Licenze, spedizioni, trasporti, spese doganali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en-us" sz="11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Ordini di vendita</a:t>
              </a:r>
              <a:endParaRPr sz="110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30245646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Ordini di vendita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9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Come misura minima, deve essere conservata la seguente documentazione: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Resoconti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delle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spese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dei</a:t>
                  </a:r>
                  <a:r>
                    <a:rPr lang="en-us" sz="1100" b="1" dirty="0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 </a:t>
                  </a:r>
                  <a:r>
                    <a:rPr lang="en-us" sz="1100" b="1" dirty="0" err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dipendenti</a:t>
                  </a:r>
                  <a:endParaRPr sz="11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Erogazioni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en-us" sz="11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Piccola cassa</a:t>
                  </a:r>
                  <a:endParaRPr sz="11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Contributi, donazioni, allegati e sponsorizzazioni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en-us" sz="11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Licenze, spedizioni, trasporti, spese doganali</a:t>
                </a:r>
                <a:endParaRPr sz="11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en-us" sz="11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Ordini di vendita</a:t>
              </a:r>
              <a:endParaRPr sz="110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83703801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0F1D9-6BDA-4661-B7EE-9BEB468139EC}">
  <ds:schemaRefs>
    <ds:schemaRef ds:uri="http://purl.org/dc/terms/"/>
    <ds:schemaRef ds:uri="d3ed967d-d92a-4424-a53f-7c4da5d2a7ff"/>
    <ds:schemaRef ds:uri="http://schemas.microsoft.com/office/2006/metadata/properties"/>
    <ds:schemaRef ds:uri="http://schemas.microsoft.com/office/2006/documentManagement/types"/>
    <ds:schemaRef ds:uri="aa124cef-80ee-4fcd-bafd-5e68c15586a5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3705A7-50D8-4A45-87B1-F8A01D27E12A}"/>
</file>

<file path=customXml/itemProps3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894</Words>
  <Application>Microsoft Office PowerPoint</Application>
  <PresentationFormat>Widescreen</PresentationFormat>
  <Paragraphs>122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Helvetica Neue</vt:lpstr>
      <vt:lpstr>Calibri</vt:lpstr>
      <vt:lpstr>Helvetica Neue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Vavhal, Vikas</cp:lastModifiedBy>
  <cp:revision>35</cp:revision>
  <dcterms:modified xsi:type="dcterms:W3CDTF">2022-03-03T19:19:12Z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</Properties>
</file>