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67" r:id="rId7"/>
    <p:sldId id="262" r:id="rId8"/>
    <p:sldId id="263" r:id="rId9"/>
    <p:sldId id="264" r:id="rId10"/>
    <p:sldId id="265" r:id="rId11"/>
    <p:sldId id="266" r:id="rId12"/>
    <p:sldId id="259" r:id="rId13"/>
    <p:sldId id="268" r:id="rId14"/>
    <p:sldId id="261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Helvetica Neue" panose="02000803000000090004" pitchFamily="2" charset="2"/>
      <p:regular r:id="rId26"/>
      <p:bold r:id="rId27"/>
      <p:italic r:id="rId28"/>
      <p:boldItalic r:id="rId29"/>
    </p:embeddedFont>
    <p:embeddedFont>
      <p:font typeface="Helvetica Neue Light" panose="020B060402020202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  <p:cmAuthor id="2" name="Kaur, Pawandeep" initials="KP" lastIdx="1" clrIdx="1">
    <p:extLst>
      <p:ext uri="{19B8F6BF-5375-455C-9EA6-DF929625EA0E}">
        <p15:presenceInfo xmlns:p15="http://schemas.microsoft.com/office/powerpoint/2012/main" userId="S::Pawandeep.Kaur@stryker.com::c1e15129-0bbb-45f5-a953-555e2ed3884a" providerId="AD"/>
      </p:ext>
    </p:extLst>
  </p:cmAuthor>
  <p:cmAuthor id="3" name="DeBruyne, Els" initials="DE" lastIdx="5" clrIdx="2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IVEER" userId="c8a0dc90-64da-481c-abe2-50e13b2b8e8a" providerId="ADAL" clId="{E868FABA-44FA-4B68-AA16-33BEF451FDFC}"/>
    <pc:docChg chg="custSel delSld modSld">
      <pc:chgData name="UDAIVEER" userId="c8a0dc90-64da-481c-abe2-50e13b2b8e8a" providerId="ADAL" clId="{E868FABA-44FA-4B68-AA16-33BEF451FDFC}" dt="2021-09-17T07:34:23.104" v="16" actId="207"/>
      <pc:docMkLst>
        <pc:docMk/>
      </pc:docMkLst>
      <pc:sldChg chg="del">
        <pc:chgData name="UDAIVEER" userId="c8a0dc90-64da-481c-abe2-50e13b2b8e8a" providerId="ADAL" clId="{E868FABA-44FA-4B68-AA16-33BEF451FDFC}" dt="2021-09-17T07:32:48.786" v="0" actId="47"/>
        <pc:sldMkLst>
          <pc:docMk/>
          <pc:sldMk cId="0" sldId="256"/>
        </pc:sldMkLst>
      </pc:sldChg>
      <pc:sldChg chg="modSp mod">
        <pc:chgData name="UDAIVEER" userId="c8a0dc90-64da-481c-abe2-50e13b2b8e8a" providerId="ADAL" clId="{E868FABA-44FA-4B68-AA16-33BEF451FDFC}" dt="2021-09-17T07:33:29.906" v="6" actId="13926"/>
        <pc:sldMkLst>
          <pc:docMk/>
          <pc:sldMk cId="0" sldId="259"/>
        </pc:sldMkLst>
        <pc:spChg chg="mod">
          <ac:chgData name="UDAIVEER" userId="c8a0dc90-64da-481c-abe2-50e13b2b8e8a" providerId="ADAL" clId="{E868FABA-44FA-4B68-AA16-33BEF451FDFC}" dt="2021-09-17T07:33:24.734" v="5" actId="13926"/>
          <ac:spMkLst>
            <pc:docMk/>
            <pc:sldMk cId="0" sldId="259"/>
            <ac:spMk id="20" creationId="{8E443C88-FE10-4283-9624-0FD3EDA8D376}"/>
          </ac:spMkLst>
        </pc:spChg>
        <pc:spChg chg="mod">
          <ac:chgData name="UDAIVEER" userId="c8a0dc90-64da-481c-abe2-50e13b2b8e8a" providerId="ADAL" clId="{E868FABA-44FA-4B68-AA16-33BEF451FDFC}" dt="2021-09-17T07:33:29.906" v="6" actId="13926"/>
          <ac:spMkLst>
            <pc:docMk/>
            <pc:sldMk cId="0" sldId="259"/>
            <ac:spMk id="25" creationId="{B466542E-11D2-4973-9F45-1AB1D4A68FDE}"/>
          </ac:spMkLst>
        </pc:spChg>
      </pc:sldChg>
      <pc:sldChg chg="del">
        <pc:chgData name="UDAIVEER" userId="c8a0dc90-64da-481c-abe2-50e13b2b8e8a" providerId="ADAL" clId="{E868FABA-44FA-4B68-AA16-33BEF451FDFC}" dt="2021-09-17T07:33:42.920" v="7" actId="47"/>
        <pc:sldMkLst>
          <pc:docMk/>
          <pc:sldMk cId="0" sldId="260"/>
        </pc:sldMkLst>
      </pc:sldChg>
      <pc:sldChg chg="delSp modSp mod">
        <pc:chgData name="UDAIVEER" userId="c8a0dc90-64da-481c-abe2-50e13b2b8e8a" providerId="ADAL" clId="{E868FABA-44FA-4B68-AA16-33BEF451FDFC}" dt="2021-09-17T07:33:09.224" v="4" actId="13926"/>
        <pc:sldMkLst>
          <pc:docMk/>
          <pc:sldMk cId="2466511511" sldId="267"/>
        </pc:sldMkLst>
        <pc:spChg chg="del">
          <ac:chgData name="UDAIVEER" userId="c8a0dc90-64da-481c-abe2-50e13b2b8e8a" providerId="ADAL" clId="{E868FABA-44FA-4B68-AA16-33BEF451FDFC}" dt="2021-09-17T07:32:53.218" v="1" actId="478"/>
          <ac:spMkLst>
            <pc:docMk/>
            <pc:sldMk cId="2466511511" sldId="267"/>
            <ac:spMk id="20" creationId="{F36AF272-7E8B-4702-8879-E88DFA4D12D5}"/>
          </ac:spMkLst>
        </pc:spChg>
        <pc:spChg chg="mod">
          <ac:chgData name="UDAIVEER" userId="c8a0dc90-64da-481c-abe2-50e13b2b8e8a" providerId="ADAL" clId="{E868FABA-44FA-4B68-AA16-33BEF451FDFC}" dt="2021-09-17T07:33:01.475" v="2" actId="13926"/>
          <ac:spMkLst>
            <pc:docMk/>
            <pc:sldMk cId="2466511511" sldId="267"/>
            <ac:spMk id="200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9.224" v="4" actId="13926"/>
          <ac:spMkLst>
            <pc:docMk/>
            <pc:sldMk cId="2466511511" sldId="267"/>
            <ac:spMk id="204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5.259" v="3" actId="13926"/>
          <ac:spMkLst>
            <pc:docMk/>
            <pc:sldMk cId="2466511511" sldId="267"/>
            <ac:spMk id="207" creationId="{00000000-0000-0000-0000-000000000000}"/>
          </ac:spMkLst>
        </pc:spChg>
      </pc:sldChg>
      <pc:sldChg chg="delSp modSp mod">
        <pc:chgData name="UDAIVEER" userId="c8a0dc90-64da-481c-abe2-50e13b2b8e8a" providerId="ADAL" clId="{E868FABA-44FA-4B68-AA16-33BEF451FDFC}" dt="2021-09-17T07:34:23.104" v="16" actId="207"/>
        <pc:sldMkLst>
          <pc:docMk/>
          <pc:sldMk cId="692457517" sldId="268"/>
        </pc:sldMkLst>
        <pc:spChg chg="del">
          <ac:chgData name="UDAIVEER" userId="c8a0dc90-64da-481c-abe2-50e13b2b8e8a" providerId="ADAL" clId="{E868FABA-44FA-4B68-AA16-33BEF451FDFC}" dt="2021-09-17T07:33:47.086" v="8" actId="478"/>
          <ac:spMkLst>
            <pc:docMk/>
            <pc:sldMk cId="692457517" sldId="268"/>
            <ac:spMk id="7" creationId="{101F0386-37FF-4512-96FC-D766D153DAA1}"/>
          </ac:spMkLst>
        </pc:spChg>
        <pc:spChg chg="del">
          <ac:chgData name="UDAIVEER" userId="c8a0dc90-64da-481c-abe2-50e13b2b8e8a" providerId="ADAL" clId="{E868FABA-44FA-4B68-AA16-33BEF451FDFC}" dt="2021-09-17T07:33:54.945" v="10" actId="478"/>
          <ac:spMkLst>
            <pc:docMk/>
            <pc:sldMk cId="692457517" sldId="268"/>
            <ac:spMk id="14" creationId="{564AD5F7-468B-47BE-BC8D-A4BDA9CA6F5D}"/>
          </ac:spMkLst>
        </pc:spChg>
        <pc:spChg chg="mod">
          <ac:chgData name="UDAIVEER" userId="c8a0dc90-64da-481c-abe2-50e13b2b8e8a" providerId="ADAL" clId="{E868FABA-44FA-4B68-AA16-33BEF451FDFC}" dt="2021-09-17T07:34:08.501" v="14" actId="13926"/>
          <ac:spMkLst>
            <pc:docMk/>
            <pc:sldMk cId="692457517" sldId="268"/>
            <ac:spMk id="281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16.330" v="15" actId="207"/>
          <ac:spMkLst>
            <pc:docMk/>
            <pc:sldMk cId="692457517" sldId="268"/>
            <ac:spMk id="285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23.104" v="16" actId="207"/>
          <ac:spMkLst>
            <pc:docMk/>
            <pc:sldMk cId="692457517" sldId="268"/>
            <ac:spMk id="290" creationId="{00000000-0000-0000-0000-000000000000}"/>
          </ac:spMkLst>
        </pc:spChg>
        <pc:cxnChg chg="del">
          <ac:chgData name="UDAIVEER" userId="c8a0dc90-64da-481c-abe2-50e13b2b8e8a" providerId="ADAL" clId="{E868FABA-44FA-4B68-AA16-33BEF451FDFC}" dt="2021-09-17T07:33:59.474" v="12" actId="478"/>
          <ac:cxnSpMkLst>
            <pc:docMk/>
            <pc:sldMk cId="692457517" sldId="268"/>
            <ac:cxnSpMk id="4" creationId="{DB986D7E-A5A6-4DCB-A99E-08E78AFADA4B}"/>
          </ac:cxnSpMkLst>
        </pc:cxnChg>
        <pc:cxnChg chg="del">
          <ac:chgData name="UDAIVEER" userId="c8a0dc90-64da-481c-abe2-50e13b2b8e8a" providerId="ADAL" clId="{E868FABA-44FA-4B68-AA16-33BEF451FDFC}" dt="2021-09-17T07:33:57.553" v="11" actId="478"/>
          <ac:cxnSpMkLst>
            <pc:docMk/>
            <pc:sldMk cId="692457517" sldId="268"/>
            <ac:cxnSpMk id="6" creationId="{CE45505B-CA8D-476F-90C6-86DE7632CF9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5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28648" y="4767263"/>
            <a:ext cx="2973867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Formazione</a:t>
            </a:r>
            <a:r>
              <a:rPr lang="en-us" sz="110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110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sul</a:t>
            </a:r>
            <a:r>
              <a:rPr lang="en-us" sz="110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110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Codice</a:t>
            </a:r>
            <a:r>
              <a:rPr lang="en-us" sz="110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 di </a:t>
            </a:r>
            <a:r>
              <a:rPr lang="en-us" sz="110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Condotta</a:t>
            </a:r>
            <a:endParaRPr sz="1100" dirty="0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+mj-lt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6663132" cy="943991"/>
            <a:chOff x="415258" y="670150"/>
            <a:chExt cx="615156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Descrizione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Il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Codice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di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Condotta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stabilisce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linee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guida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fondamentali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che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spiegano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a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dipendenti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,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funzionari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amministratori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come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svolgere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le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attività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conformemente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all'impegno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aziendale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per un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comportamento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etico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rispettoso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della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legge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. 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251484"/>
            <a:ext cx="6151582" cy="1550246"/>
            <a:chOff x="415236" y="2510625"/>
            <a:chExt cx="6151582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10625"/>
              <a:ext cx="5623518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Istruzioni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Fornire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il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Codice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di Condotta a tutti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funzionari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,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direttori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dipendenti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(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compresi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nuovi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dipendenti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al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momento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dell'assunzione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).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Fornire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ai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dipendenti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la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formazione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sul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Codice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di Condotta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nell'ambito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del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processo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di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inserimento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su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base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ricorrente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per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garantire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che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comprendano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propri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doveri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responsabilità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in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relazione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alla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loro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condotta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.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Conservare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la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documentazione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della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formazione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138332" cy="888982"/>
            <a:chOff x="428486" y="1709900"/>
            <a:chExt cx="6138332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Benefici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Il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Codice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di Condotta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aiuta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dipendenti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ad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accertarsi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che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le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attività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siano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condotte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in modo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etico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rispettoso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della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legge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.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Fornisce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maggiore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fiducia ai partner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commerciali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e alle parti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interessate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. </a:t>
              </a: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873831"/>
            <a:ext cx="5396863" cy="769887"/>
            <a:chOff x="428486" y="3969196"/>
            <a:chExt cx="5396863" cy="769887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7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Altra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 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documentazione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 da 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considerare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Cambri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Codice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 di Condotta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Foglio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presenze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095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Codice di Condotta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(formazione) 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Codice di Condotta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Introduzione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3</a:t>
            </a:fld>
            <a:endParaRPr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Descrizione</a:t>
              </a:r>
              <a:endParaRPr sz="1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Il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Codice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di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Condotta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stabilisce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b="1" dirty="0" err="1"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lang="en-us" sz="1800" b="1" dirty="0"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b="1" dirty="0" err="1">
                  <a:latin typeface="+mj-lt"/>
                  <a:ea typeface="Helvetica"/>
                  <a:cs typeface="Helvetica"/>
                  <a:sym typeface="Helvetica"/>
                </a:rPr>
                <a:t>principi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che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guidano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nell'esecuzione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compiti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doveri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assicurano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la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conformità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con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l'impegno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dell'azienda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per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una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condotta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etica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rispettosa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della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legge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. </a:t>
              </a:r>
              <a:endParaRPr sz="18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1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err="1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Descrizione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517543" y="3680839"/>
                <a:ext cx="1606979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err="1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Impegno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477420" y="4880855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err="1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Responsabilità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477414" y="5976104"/>
                <a:ext cx="184920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err="1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Applicabilità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Introduzione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4</a:t>
            </a:fld>
            <a:endParaRPr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 dirty="0" err="1">
                  <a:solidFill>
                    <a:schemeClr val="accent2"/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Impegno</a:t>
              </a:r>
              <a:endParaRPr sz="1600" dirty="0">
                <a:solidFill>
                  <a:schemeClr val="accent2"/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Nell'esercizio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delle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proprie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funzioni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non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è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consentito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violare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le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leggi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o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regolamenti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applicabili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né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adottare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una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condotta</a:t>
              </a:r>
              <a:r>
                <a:rPr lang="en-us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scorretta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che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potrebbe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mettere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a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rischio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la</a:t>
              </a:r>
              <a:r>
                <a:rPr lang="en-us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reputazione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dell'azienda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o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rapporti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con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clienti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o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terze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parti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. </a:t>
              </a: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Non</a:t>
              </a:r>
              <a:r>
                <a:rPr lang="en-us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è </a:t>
              </a:r>
              <a:r>
                <a:rPr lang="en-us" sz="16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consentito</a:t>
              </a:r>
              <a:r>
                <a:rPr lang="en-us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offrire</a:t>
              </a:r>
              <a:r>
                <a:rPr lang="en-us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</a:t>
              </a:r>
              <a:r>
                <a:rPr lang="en-us" sz="16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richiedere</a:t>
              </a:r>
              <a:r>
                <a:rPr lang="en-us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</a:t>
              </a:r>
              <a:r>
                <a:rPr lang="en-us" sz="16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elargire</a:t>
              </a:r>
              <a:r>
                <a:rPr lang="en-us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br>
                <a:rPr lang="en-us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en-us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 </a:t>
              </a:r>
              <a:r>
                <a:rPr lang="en-us" sz="16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accettare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tangenti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o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pagamenti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impropri</a:t>
              </a:r>
              <a: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3876125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" name="Google Shape;245;p38">
            <a:extLst>
              <a:ext uri="{FF2B5EF4-FFF2-40B4-BE49-F238E27FC236}">
                <a16:creationId xmlns:a16="http://schemas.microsoft.com/office/drawing/2014/main" id="{74DB6680-0C4F-43C1-9FEA-BB2559444135}"/>
              </a:ext>
            </a:extLst>
          </p:cNvPr>
          <p:cNvSpPr txBox="1"/>
          <p:nvPr/>
        </p:nvSpPr>
        <p:spPr>
          <a:xfrm>
            <a:off x="1543062" y="1377138"/>
            <a:ext cx="1179951" cy="27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ACCBF9"/>
                </a:solidFill>
                <a:latin typeface="+mj-lt"/>
                <a:ea typeface="Helvetica"/>
                <a:cs typeface="Helvetica"/>
                <a:sym typeface="Helvetica"/>
              </a:rPr>
              <a:t>Descrizione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3" name="Google Shape;246;p38">
            <a:extLst>
              <a:ext uri="{FF2B5EF4-FFF2-40B4-BE49-F238E27FC236}">
                <a16:creationId xmlns:a16="http://schemas.microsoft.com/office/drawing/2014/main" id="{E00F7B96-EE4F-4864-A100-1C44B8B3112F}"/>
              </a:ext>
            </a:extLst>
          </p:cNvPr>
          <p:cNvSpPr txBox="1"/>
          <p:nvPr/>
        </p:nvSpPr>
        <p:spPr>
          <a:xfrm>
            <a:off x="1542243" y="2259311"/>
            <a:ext cx="1352273" cy="25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E0EBF6"/>
                </a:solidFill>
                <a:latin typeface="+mj-lt"/>
                <a:ea typeface="Helvetica"/>
                <a:cs typeface="Helvetica"/>
                <a:sym typeface="Helvetica"/>
              </a:rPr>
              <a:t>Impegno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4" name="Google Shape;247;p38">
            <a:extLst>
              <a:ext uri="{FF2B5EF4-FFF2-40B4-BE49-F238E27FC236}">
                <a16:creationId xmlns:a16="http://schemas.microsoft.com/office/drawing/2014/main" id="{4CDC7911-B5AB-44F1-87A8-4A258B681264}"/>
              </a:ext>
            </a:extLst>
          </p:cNvPr>
          <p:cNvSpPr txBox="1"/>
          <p:nvPr/>
        </p:nvSpPr>
        <p:spPr>
          <a:xfrm>
            <a:off x="1508479" y="3203363"/>
            <a:ext cx="1592202" cy="27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242852"/>
                </a:solidFill>
                <a:latin typeface="+mj-lt"/>
                <a:ea typeface="Helvetica"/>
                <a:cs typeface="Helvetica"/>
                <a:sym typeface="Helvetica"/>
              </a:rPr>
              <a:t>Responsabilità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5" name="Google Shape;248;p38">
            <a:extLst>
              <a:ext uri="{FF2B5EF4-FFF2-40B4-BE49-F238E27FC236}">
                <a16:creationId xmlns:a16="http://schemas.microsoft.com/office/drawing/2014/main" id="{0090DFF6-5C57-4154-984E-C923CA0BADB9}"/>
              </a:ext>
            </a:extLst>
          </p:cNvPr>
          <p:cNvSpPr txBox="1"/>
          <p:nvPr/>
        </p:nvSpPr>
        <p:spPr>
          <a:xfrm>
            <a:off x="1508474" y="4064996"/>
            <a:ext cx="1556102" cy="27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072C62"/>
                </a:solidFill>
                <a:latin typeface="+mj-lt"/>
                <a:ea typeface="Helvetica"/>
                <a:cs typeface="Helvetica"/>
                <a:sym typeface="Helvetica"/>
              </a:rPr>
              <a:t>Applicabilità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Introduzione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5</a:t>
            </a:fld>
            <a:endParaRPr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Responsabilità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È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responsabilità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ognuno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comprendere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rispettare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il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Codice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Condotta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segnalare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possibili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violazioni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politiche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o normative (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comprese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le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violazioni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commesse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da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terzi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).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" name="Google Shape;245;p38">
            <a:extLst>
              <a:ext uri="{FF2B5EF4-FFF2-40B4-BE49-F238E27FC236}">
                <a16:creationId xmlns:a16="http://schemas.microsoft.com/office/drawing/2014/main" id="{700F3AE7-3038-4411-9033-14A68DF687D4}"/>
              </a:ext>
            </a:extLst>
          </p:cNvPr>
          <p:cNvSpPr txBox="1"/>
          <p:nvPr/>
        </p:nvSpPr>
        <p:spPr>
          <a:xfrm>
            <a:off x="1543062" y="1377138"/>
            <a:ext cx="1179951" cy="27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ACCBF9"/>
                </a:solidFill>
                <a:latin typeface="+mj-lt"/>
                <a:ea typeface="Helvetica"/>
                <a:cs typeface="Helvetica"/>
                <a:sym typeface="Helvetica"/>
              </a:rPr>
              <a:t>Descrizione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9" name="Google Shape;246;p38">
            <a:extLst>
              <a:ext uri="{FF2B5EF4-FFF2-40B4-BE49-F238E27FC236}">
                <a16:creationId xmlns:a16="http://schemas.microsoft.com/office/drawing/2014/main" id="{26E103A1-C8DF-41CD-9265-967800188FDC}"/>
              </a:ext>
            </a:extLst>
          </p:cNvPr>
          <p:cNvSpPr txBox="1"/>
          <p:nvPr/>
        </p:nvSpPr>
        <p:spPr>
          <a:xfrm>
            <a:off x="1542243" y="2259311"/>
            <a:ext cx="1352273" cy="25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E0EBF6"/>
                </a:solidFill>
                <a:latin typeface="+mj-lt"/>
                <a:ea typeface="Helvetica"/>
                <a:cs typeface="Helvetica"/>
                <a:sym typeface="Helvetica"/>
              </a:rPr>
              <a:t>Impegno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0" name="Google Shape;247;p38">
            <a:extLst>
              <a:ext uri="{FF2B5EF4-FFF2-40B4-BE49-F238E27FC236}">
                <a16:creationId xmlns:a16="http://schemas.microsoft.com/office/drawing/2014/main" id="{B4DF43BE-833C-4B30-974E-3F9DB6EF5864}"/>
              </a:ext>
            </a:extLst>
          </p:cNvPr>
          <p:cNvSpPr txBox="1"/>
          <p:nvPr/>
        </p:nvSpPr>
        <p:spPr>
          <a:xfrm>
            <a:off x="1508479" y="3203363"/>
            <a:ext cx="1592202" cy="27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242852"/>
                </a:solidFill>
                <a:latin typeface="+mj-lt"/>
                <a:ea typeface="Helvetica"/>
                <a:cs typeface="Helvetica"/>
                <a:sym typeface="Helvetica"/>
              </a:rPr>
              <a:t>Responsabilità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1" name="Google Shape;248;p38">
            <a:extLst>
              <a:ext uri="{FF2B5EF4-FFF2-40B4-BE49-F238E27FC236}">
                <a16:creationId xmlns:a16="http://schemas.microsoft.com/office/drawing/2014/main" id="{F8EAFB66-B902-405A-A92C-60EC95F2047E}"/>
              </a:ext>
            </a:extLst>
          </p:cNvPr>
          <p:cNvSpPr txBox="1"/>
          <p:nvPr/>
        </p:nvSpPr>
        <p:spPr>
          <a:xfrm>
            <a:off x="1508474" y="4064996"/>
            <a:ext cx="1556102" cy="27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072C62"/>
                </a:solidFill>
                <a:latin typeface="+mj-lt"/>
                <a:ea typeface="Helvetica"/>
                <a:cs typeface="Helvetica"/>
                <a:sym typeface="Helvetica"/>
              </a:rPr>
              <a:t>Applicabilità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Introduzione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6</a:t>
            </a:fld>
            <a:endParaRPr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dirty="0" err="1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Applicabilità</a:t>
              </a:r>
              <a:endParaRPr sz="1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Il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Codice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Condotta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si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applica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a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tutti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funzionari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dirigenti</a:t>
              </a:r>
              <a:r>
                <a:rPr lang="en-us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 </a:t>
              </a:r>
              <a:r>
                <a:rPr lang="en-us" sz="1800" b="1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dipendenti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dell'azienda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(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collettivamente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"</a:t>
              </a:r>
              <a:r>
                <a:rPr lang="en-us" sz="1800" dirty="0" err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dipendenti</a:t>
              </a:r>
              <a:r>
                <a:rPr lang="en-us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").</a:t>
              </a:r>
              <a:r>
                <a:rPr lang="en-us" sz="1800" dirty="0">
                  <a:solidFill>
                    <a:schemeClr val="dk1"/>
                  </a:solidFill>
                  <a:latin typeface="+mj-lt"/>
                </a:rPr>
                <a:t> </a:t>
              </a:r>
              <a:endParaRPr sz="3600" dirty="0">
                <a:latin typeface="+mj-l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Le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seguenti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diapositive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descrivono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nel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dettaglio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b="1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principi</a:t>
            </a:r>
            <a:r>
              <a:rPr lang="en-us" sz="900" b="1" strike="sngStrike" dirty="0">
                <a:solidFill>
                  <a:srgbClr val="0000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applicabili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che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devono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essere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rispettati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da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tutti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dipendenti</a:t>
            </a:r>
            <a:r>
              <a:rPr lang="en-us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endParaRPr sz="900" dirty="0">
              <a:solidFill>
                <a:srgbClr val="FFFFFF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0" name="Google Shape;245;p38">
            <a:extLst>
              <a:ext uri="{FF2B5EF4-FFF2-40B4-BE49-F238E27FC236}">
                <a16:creationId xmlns:a16="http://schemas.microsoft.com/office/drawing/2014/main" id="{00CC5DAF-E4CF-4D48-828F-0EC5B01982E3}"/>
              </a:ext>
            </a:extLst>
          </p:cNvPr>
          <p:cNvSpPr txBox="1"/>
          <p:nvPr/>
        </p:nvSpPr>
        <p:spPr>
          <a:xfrm>
            <a:off x="1543062" y="1377138"/>
            <a:ext cx="1179951" cy="27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ACCBF9"/>
                </a:solidFill>
                <a:latin typeface="+mj-lt"/>
                <a:ea typeface="Helvetica"/>
                <a:cs typeface="Helvetica"/>
                <a:sym typeface="Helvetica"/>
              </a:rPr>
              <a:t>Descrizione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1" name="Google Shape;246;p38">
            <a:extLst>
              <a:ext uri="{FF2B5EF4-FFF2-40B4-BE49-F238E27FC236}">
                <a16:creationId xmlns:a16="http://schemas.microsoft.com/office/drawing/2014/main" id="{077667C3-7C6A-4906-B9A6-20661CB59193}"/>
              </a:ext>
            </a:extLst>
          </p:cNvPr>
          <p:cNvSpPr txBox="1"/>
          <p:nvPr/>
        </p:nvSpPr>
        <p:spPr>
          <a:xfrm>
            <a:off x="1542243" y="2259311"/>
            <a:ext cx="1352273" cy="25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E0EBF6"/>
                </a:solidFill>
                <a:latin typeface="+mj-lt"/>
                <a:ea typeface="Helvetica"/>
                <a:cs typeface="Helvetica"/>
                <a:sym typeface="Helvetica"/>
              </a:rPr>
              <a:t>Impegno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2" name="Google Shape;247;p38">
            <a:extLst>
              <a:ext uri="{FF2B5EF4-FFF2-40B4-BE49-F238E27FC236}">
                <a16:creationId xmlns:a16="http://schemas.microsoft.com/office/drawing/2014/main" id="{FB672B87-28BE-4891-A1A0-C26A94262642}"/>
              </a:ext>
            </a:extLst>
          </p:cNvPr>
          <p:cNvSpPr txBox="1"/>
          <p:nvPr/>
        </p:nvSpPr>
        <p:spPr>
          <a:xfrm>
            <a:off x="1508479" y="3203363"/>
            <a:ext cx="1592202" cy="27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242852"/>
                </a:solidFill>
                <a:latin typeface="+mj-lt"/>
                <a:ea typeface="Helvetica"/>
                <a:cs typeface="Helvetica"/>
                <a:sym typeface="Helvetica"/>
              </a:rPr>
              <a:t>Responsabilità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3" name="Google Shape;248;p38">
            <a:extLst>
              <a:ext uri="{FF2B5EF4-FFF2-40B4-BE49-F238E27FC236}">
                <a16:creationId xmlns:a16="http://schemas.microsoft.com/office/drawing/2014/main" id="{EF7EC1EC-C36E-457A-A143-BA63364CAFA8}"/>
              </a:ext>
            </a:extLst>
          </p:cNvPr>
          <p:cNvSpPr txBox="1"/>
          <p:nvPr/>
        </p:nvSpPr>
        <p:spPr>
          <a:xfrm>
            <a:off x="1508474" y="4064996"/>
            <a:ext cx="1556102" cy="27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072C62"/>
                </a:solidFill>
                <a:latin typeface="+mj-lt"/>
                <a:ea typeface="Helvetica"/>
                <a:cs typeface="Helvetica"/>
                <a:sym typeface="Helvetica"/>
              </a:rPr>
              <a:t>Applicabilità</a:t>
            </a:r>
            <a:endParaRPr sz="1600" dirty="0"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Direttive di base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7</a:t>
            </a:fld>
            <a:endParaRPr>
              <a:latin typeface="+mj-lt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533825" y="976107"/>
            <a:ext cx="6841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Le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seguenti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direttive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si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applicano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a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tutti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dipendenti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: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Conformità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alle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leggi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L'azienda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impegna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a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svolgere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le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proprie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trattative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commerciali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le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proprie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attività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conformemente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b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tutte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le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leggi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le normative e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regolamenti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applicabili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nonché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agli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standard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etici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aziendali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endParaRPr sz="1100" b="1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Conflitto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interessi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È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necessario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evitare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conflitti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o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l'apparenza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di un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conflitto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tra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propri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interessi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personali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le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proprie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responsabilità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ufficiali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gli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interessi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dell'azienda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Qualsiasi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potenziale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conflitto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interessi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deve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essere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discusso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con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il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proprio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manager.</a:t>
            </a:r>
            <a:endParaRPr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Serietà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commerciale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Tutti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dipendenti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sono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tenuti ad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agire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nei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confronti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clienti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fornitori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concorrenti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revisori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esterni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dell'azienda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in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modo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leale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trasparente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e non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devono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trarre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indebitamente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vantaggio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da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chiunque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attraverso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la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manipolazione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l'occultamento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l'abuso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informazioni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privilegiate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o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il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travisamento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fatti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endParaRPr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Il</a:t>
            </a:r>
            <a:r>
              <a:rPr lang="en-us" sz="800" b="1" i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conflitto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interessi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si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verifica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quando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l'interesse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privato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una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persona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interferisce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o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sembra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che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interferisca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in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qualche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modo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con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gli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interessi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dell'azienda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.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Può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verificarsi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anche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quando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un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dipendente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, un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dirigente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o un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membro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della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rispettiva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famiglia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riceve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vantaggi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personali</a:t>
            </a:r>
            <a:r>
              <a:rPr lang="en-us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impropri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grazie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alla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posizione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che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occupa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in </a:t>
            </a:r>
            <a:r>
              <a:rPr lang="en-us" sz="800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azienda</a:t>
            </a:r>
            <a: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endParaRPr dirty="0">
              <a:solidFill>
                <a:schemeClr val="dk2"/>
              </a:solidFill>
              <a:latin typeface="+mj-lt"/>
            </a:endParaRPr>
          </a:p>
        </p:txBody>
      </p:sp>
      <p:grpSp>
        <p:nvGrpSpPr>
          <p:cNvPr id="17" name="Google Shape;282;p40">
            <a:extLst>
              <a:ext uri="{FF2B5EF4-FFF2-40B4-BE49-F238E27FC236}">
                <a16:creationId xmlns:a16="http://schemas.microsoft.com/office/drawing/2014/main" id="{7CF8F4B2-5965-4958-8DEA-2032F987806B}"/>
              </a:ext>
            </a:extLst>
          </p:cNvPr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18" name="Google Shape;283;p40">
              <a:extLst>
                <a:ext uri="{FF2B5EF4-FFF2-40B4-BE49-F238E27FC236}">
                  <a16:creationId xmlns:a16="http://schemas.microsoft.com/office/drawing/2014/main" id="{0BA24665-3DD3-4D23-B061-13E300B9E833}"/>
                </a:ext>
              </a:extLst>
            </p:cNvPr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en-us" sz="6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Serietà commerciale</a:t>
              </a:r>
              <a:endParaRPr kumimoji="0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19" name="Google Shape;284;p40">
              <a:extLst>
                <a:ext uri="{FF2B5EF4-FFF2-40B4-BE49-F238E27FC236}">
                  <a16:creationId xmlns:a16="http://schemas.microsoft.com/office/drawing/2014/main" id="{BE94FAAE-1E73-4605-9909-37B08B27A6C3}"/>
                </a:ext>
              </a:extLst>
            </p:cNvPr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0" name="Google Shape;285;p40">
                <a:extLst>
                  <a:ext uri="{FF2B5EF4-FFF2-40B4-BE49-F238E27FC236}">
                    <a16:creationId xmlns:a16="http://schemas.microsoft.com/office/drawing/2014/main" id="{8E443C88-FE10-4283-9624-0FD3EDA8D376}"/>
                  </a:ext>
                </a:extLst>
              </p:cNvPr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Pagamenti illeciti 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1" name="Google Shape;286;p40">
                <a:extLst>
                  <a:ext uri="{FF2B5EF4-FFF2-40B4-BE49-F238E27FC236}">
                    <a16:creationId xmlns:a16="http://schemas.microsoft.com/office/drawing/2014/main" id="{5E0CB7B5-B87E-4F1C-8C4E-F8B8AF83FDE3}"/>
                  </a:ext>
                </a:extLst>
              </p:cNvPr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Marketing e vendite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2" name="Google Shape;287;p40">
                <a:extLst>
                  <a:ext uri="{FF2B5EF4-FFF2-40B4-BE49-F238E27FC236}">
                    <a16:creationId xmlns:a16="http://schemas.microsoft.com/office/drawing/2014/main" id="{B4A7EF98-B06A-49CA-AB13-A5885467F0C7}"/>
                  </a:ext>
                </a:extLst>
              </p:cNvPr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Registrazione e segnalazione delle informazioni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3" name="Google Shape;288;p40">
                <a:extLst>
                  <a:ext uri="{FF2B5EF4-FFF2-40B4-BE49-F238E27FC236}">
                    <a16:creationId xmlns:a16="http://schemas.microsoft.com/office/drawing/2014/main" id="{F9032839-5E8B-4536-B971-E65FD228D0E5}"/>
                  </a:ext>
                </a:extLst>
              </p:cNvPr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Conformità alle leggi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" name="Google Shape;289;p40">
                <a:extLst>
                  <a:ext uri="{FF2B5EF4-FFF2-40B4-BE49-F238E27FC236}">
                    <a16:creationId xmlns:a16="http://schemas.microsoft.com/office/drawing/2014/main" id="{6D38F606-5F02-44E8-AB33-45A86F2FA033}"/>
                  </a:ext>
                </a:extLst>
              </p:cNvPr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 dirty="0" err="1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Conflitto</a:t>
                </a:r>
                <a:r>
                  <a:rPr kumimoji="0" lang="en-us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 di </a:t>
                </a:r>
                <a:r>
                  <a:rPr kumimoji="0" lang="en-us" sz="600" b="0" i="0" u="none" strike="noStrike" cap="none" normalizeH="0" baseline="0" dirty="0" err="1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interessi</a:t>
                </a:r>
                <a:r>
                  <a:rPr kumimoji="0" lang="en-us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:</a:t>
                </a:r>
              </a:p>
            </p:txBody>
          </p:sp>
          <p:sp>
            <p:nvSpPr>
              <p:cNvPr id="25" name="Google Shape;290;p40">
                <a:extLst>
                  <a:ext uri="{FF2B5EF4-FFF2-40B4-BE49-F238E27FC236}">
                    <a16:creationId xmlns:a16="http://schemas.microsoft.com/office/drawing/2014/main" id="{B466542E-11D2-4973-9F45-1AB1D4A68FDE}"/>
                  </a:ext>
                </a:extLst>
              </p:cNvPr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Interagire con HCP e </a:t>
                </a:r>
                <a:r>
                  <a:rPr lang="en-us" sz="60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GO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80494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Direttive di base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(continua)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+mj-lt"/>
              <a:sym typeface="Helvetica Neue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533824" y="782214"/>
            <a:ext cx="7767493" cy="382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Le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seguenti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direttive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si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applicano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a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tutti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dipendenti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: 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Marketing e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vendite</a:t>
            </a:r>
            <a:endParaRPr lang="en-us"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L'azienda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propri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dipendenti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rappresentano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fedelmente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prodotti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servizi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offerti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devono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ottemperare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alle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disposizioni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normative e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legali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vigenti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materia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commercializzazione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vendita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6DACAC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Registrazione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segnalazione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delle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informazioni</a:t>
            </a:r>
            <a:r>
              <a:rPr lang="en-us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L'azienda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propri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dipendenti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impegnano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a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registrare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segnalare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tempestivamente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tutte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le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informazioni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modo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accurato</a:t>
            </a:r>
            <a: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onesto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con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dettagli</a:t>
            </a:r>
            <a: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ragionevoli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Pagamenti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illeciti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L'azienda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non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offre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oggetti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di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valore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, in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contanti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o in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natura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, con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l'intenzione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illecita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o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fraudolenta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di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ottenere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un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vantaggio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indebito</a:t>
            </a:r>
            <a:endParaRPr sz="1100" b="1" dirty="0">
              <a:solidFill>
                <a:schemeClr val="dk1"/>
              </a:solidFill>
              <a:latin typeface="+mj-lt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Interagire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con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operatori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sanitari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funzionari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pubblici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>
              <a:lnSpc>
                <a:spcPct val="115000"/>
              </a:lnSpc>
            </a:pP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Eventuali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pagamenti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o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spese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di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carattere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finanziario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sostenuti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per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conto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di HCP e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funzionari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pubblici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(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pasti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viaggi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ecc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.)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devono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essere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conformi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alle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leggi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e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ai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regolamenti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applicabili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ed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essere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supportati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da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esigenze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legittime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b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</a:b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e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chiaramente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definite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nonché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da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una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documentazione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trasparente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. </a:t>
            </a:r>
          </a:p>
          <a:p>
            <a:pPr marL="0">
              <a:lnSpc>
                <a:spcPct val="115000"/>
              </a:lnSpc>
            </a:pP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L'azienda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può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assumere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solo HCP/GO la cui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competenza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ed </a:t>
            </a:r>
            <a:r>
              <a:rPr lang="en-us" sz="1100" b="1" dirty="0" err="1">
                <a:solidFill>
                  <a:schemeClr val="dk1"/>
                </a:solidFill>
                <a:latin typeface="+mj-lt"/>
                <a:cs typeface="Helvetica"/>
              </a:rPr>
              <a:t>esperienza</a:t>
            </a:r>
            <a:r>
              <a:rPr lang="en-us" sz="1100" b="1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si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dimostrano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adeguate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alle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esigenze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+mj-lt"/>
                <a:cs typeface="Helvetica"/>
              </a:rPr>
              <a:t>aziendali</a:t>
            </a:r>
            <a:r>
              <a:rPr lang="en-us" sz="1100" dirty="0">
                <a:solidFill>
                  <a:schemeClr val="dk1"/>
                </a:solidFill>
                <a:latin typeface="+mj-lt"/>
                <a:cs typeface="Helvetica"/>
              </a:rPr>
              <a:t>. 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592050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en-us" sz="6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Serietà commerciale</a:t>
              </a:r>
              <a:endParaRPr kumimoji="0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Pagamenti illeciti 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Marketing e vendite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Registrazione e segnalazione delle informazioni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 dirty="0" err="1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Conformità</a:t>
                </a:r>
                <a:r>
                  <a:rPr kumimoji="0" lang="en-us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 </a:t>
                </a:r>
                <a:r>
                  <a:rPr kumimoji="0" lang="en-us" sz="600" b="0" i="0" u="none" strike="noStrike" cap="none" normalizeH="0" baseline="0" dirty="0" err="1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alle</a:t>
                </a:r>
                <a:r>
                  <a:rPr kumimoji="0" lang="en-us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 </a:t>
                </a:r>
                <a:r>
                  <a:rPr kumimoji="0" lang="en-us" sz="600" b="0" i="0" u="none" strike="noStrike" cap="none" normalizeH="0" baseline="0" dirty="0" err="1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leggi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 dirty="0" err="1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Conflitto</a:t>
                </a:r>
                <a:r>
                  <a:rPr kumimoji="0" lang="en-us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 di </a:t>
                </a:r>
                <a:r>
                  <a:rPr kumimoji="0" lang="en-us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interessi:</a:t>
                </a:r>
                <a:endParaRPr kumimoji="0" lang="en-us" sz="6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en-us" sz="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Interagire con HCP e </a:t>
                </a:r>
                <a:r>
                  <a:rPr lang="en-us" sz="600">
                    <a:solidFill>
                      <a:schemeClr val="bg1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GO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4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112742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Rispettare</a:t>
            </a:r>
            <a:r>
              <a:rPr lang="en-us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il</a:t>
            </a:r>
            <a:r>
              <a:rPr lang="en-us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Codice</a:t>
            </a:r>
            <a:r>
              <a:rPr lang="en-us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di </a:t>
            </a: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Condotta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9</a:t>
            </a:fld>
            <a:endParaRPr>
              <a:latin typeface="+mj-lt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9989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Segnalazioni</a:t>
            </a:r>
            <a:endParaRPr sz="12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Qualsiasi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incidente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rischio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o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problema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in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contrasto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con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il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Codice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Condotta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deve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essere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immediatamente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segnalato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al manager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responsabile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del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dipendente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della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divisione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o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dell'unità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operativa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riferimento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La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segnalazione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può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essere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anonima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se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consentito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dalla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legge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locale, e non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sarà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soggetta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a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ritorsioni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alcun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tipo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Risoluzione</a:t>
            </a:r>
            <a:endParaRPr sz="12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La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mancata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ottemperanza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al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Codice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Condotta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può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comportare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provvedimenti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disciplinari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ivi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compreso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il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licenziamento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ove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opportuno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È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responsabilità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100" b="1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ognuno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comprendere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rispettare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il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Codice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Condotta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e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segnalare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possibili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violazioni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di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politiche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o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leggi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applicabili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(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comprese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le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violazioni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commesse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da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terzi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).</a:t>
            </a:r>
            <a:endParaRPr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F6886C957ED4EACAEE20D2BEA442D" ma:contentTypeVersion="13" ma:contentTypeDescription="Create a new document." ma:contentTypeScope="" ma:versionID="42d10814b68912c56c074ec098fc695b">
  <xsd:schema xmlns:xsd="http://www.w3.org/2001/XMLSchema" xmlns:xs="http://www.w3.org/2001/XMLSchema" xmlns:p="http://schemas.microsoft.com/office/2006/metadata/properties" xmlns:ns2="417a1e4b-72df-449d-84f0-0965c6302828" xmlns:ns3="b79241f8-c8fe-441b-bad5-56514653fd5b" targetNamespace="http://schemas.microsoft.com/office/2006/metadata/properties" ma:root="true" ma:fieldsID="b8285a6caca785a8d6769d5622f27b7c" ns2:_="" ns3:_="">
    <xsd:import namespace="417a1e4b-72df-449d-84f0-0965c6302828"/>
    <xsd:import namespace="b79241f8-c8fe-441b-bad5-56514653f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anguag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1e4b-72df-449d-84f0-0965c6302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anguage" ma:index="15" nillable="true" ma:displayName="Language" ma:format="Dropdown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abic-AR"/>
                    <xsd:enumeration value="Czech-CS(CZ)"/>
                    <xsd:enumeration value="Chinese-ZH(CH)"/>
                    <xsd:enumeration value="Chinese-ZH(TW)"/>
                    <xsd:enumeration value="English"/>
                    <xsd:enumeration value="Farsi-FA"/>
                    <xsd:enumeration value="French-FR"/>
                    <xsd:enumeration value="German-DE"/>
                    <xsd:enumeration value="Greek-EL"/>
                    <xsd:enumeration value="Hebrew-HE"/>
                    <xsd:enumeration value="Hungarian-HU"/>
                    <xsd:enumeration value="Italian-IT"/>
                    <xsd:enumeration value="Japanese-JA"/>
                    <xsd:enumeration value="Korean-KO"/>
                    <xsd:enumeration value="Polish-PL"/>
                    <xsd:enumeration value="Portuguese (Brazil)- PT(BR)"/>
                    <xsd:enumeration value="Spanish (Latin America)-ES(LA)"/>
                    <xsd:enumeration value="Russian-RU"/>
                    <xsd:enumeration value="Thai-TH"/>
                    <xsd:enumeration value="Turkish-TR"/>
                    <xsd:enumeration value="Vietnamese-VT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241f8-c8fe-441b-bad5-56514653f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17a1e4b-72df-449d-84f0-0965c6302828" xsi:nil="true"/>
  </documentManagement>
</p:properties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8B4DF3-0A57-4013-BAE9-F2904E59E07E}"/>
</file>

<file path=customXml/itemProps2.xml><?xml version="1.0" encoding="utf-8"?>
<ds:datastoreItem xmlns:ds="http://schemas.openxmlformats.org/officeDocument/2006/customXml" ds:itemID="{927C9718-29B1-4F47-BF94-B92B05D4921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17a1e4b-72df-449d-84f0-0965c6302828"/>
    <ds:schemaRef ds:uri="b79241f8-c8fe-441b-bad5-56514653fd5b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855</Words>
  <Application>Microsoft Office PowerPoint</Application>
  <PresentationFormat>On-screen Show (16:9)</PresentationFormat>
  <Paragraphs>108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Helvetica Neue</vt:lpstr>
      <vt:lpstr>Helvetica Neue Light</vt:lpstr>
      <vt:lpstr>Helvetica</vt:lpstr>
      <vt:lpstr>Arial Black</vt:lpstr>
      <vt:lpstr>Wingdings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Vavhal, Vikas</cp:lastModifiedBy>
  <cp:revision>20</cp:revision>
  <dcterms:modified xsi:type="dcterms:W3CDTF">2022-03-03T19:26:38Z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0x010100B91F6886C957ED4EACAEE20D2BEA442D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</Properties>
</file>