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4"/>
    <p:sldMasterId id="2147483682" r:id="rId5"/>
  </p:sldMasterIdLst>
  <p:notesMasterIdLst>
    <p:notesMasterId r:id="rId14"/>
  </p:notesMasterIdLst>
  <p:sldIdLst>
    <p:sldId id="256" r:id="rId6"/>
    <p:sldId id="257" r:id="rId7"/>
    <p:sldId id="267" r:id="rId8"/>
    <p:sldId id="268" r:id="rId9"/>
    <p:sldId id="263" r:id="rId10"/>
    <p:sldId id="264" r:id="rId11"/>
    <p:sldId id="265" r:id="rId12"/>
    <p:sldId id="266" r:id="rId13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15"/>
      <p:bold r:id="rId16"/>
      <p:italic r:id="rId17"/>
      <p:boldItalic r:id="rId18"/>
    </p:embeddedFont>
    <p:embeddedFont>
      <p:font typeface="Helvetica" panose="00000400000000000000" pitchFamily="2" charset="0"/>
      <p:regular r:id="rId19"/>
      <p:bold r:id="rId20"/>
      <p:italic r:id="rId21"/>
      <p:boldItalic r:id="rId22"/>
    </p:embeddedFont>
    <p:embeddedFont>
      <p:font typeface="Helvetica Neue" panose="02000503000000020004" pitchFamily="2" charset="2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nnon Christie" initials="SC" lastIdx="3" clrIdx="0">
    <p:extLst>
      <p:ext uri="{19B8F6BF-5375-455C-9EA6-DF929625EA0E}">
        <p15:presenceInfo xmlns:p15="http://schemas.microsoft.com/office/powerpoint/2012/main" userId="Shannon Christie" providerId="None"/>
      </p:ext>
    </p:extLst>
  </p:cmAuthor>
  <p:cmAuthor id="2" name="DeBruyne, Els" initials="DE" lastIdx="9" clrIdx="1">
    <p:extLst>
      <p:ext uri="{19B8F6BF-5375-455C-9EA6-DF929625EA0E}">
        <p15:presenceInfo xmlns:p15="http://schemas.microsoft.com/office/powerpoint/2012/main" userId="S::els.debruyne@stryker.com::d761c852-c758-435c-8a90-c8ae33161e4c" providerId="AD"/>
      </p:ext>
    </p:extLst>
  </p:cmAuthor>
  <p:cmAuthor id="3" name="Kevin" initials="K" lastIdx="11" clrIdx="2">
    <p:extLst>
      <p:ext uri="{19B8F6BF-5375-455C-9EA6-DF929625EA0E}">
        <p15:presenceInfo xmlns:p15="http://schemas.microsoft.com/office/powerpoint/2012/main" userId="S::kevin.p.turner@stryker.com::30cf1847-3e5c-466a-a876-c6a9749199a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28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605" autoAdjust="0"/>
    <p:restoredTop sz="96357" autoAdjust="0"/>
  </p:normalViewPr>
  <p:slideViewPr>
    <p:cSldViewPr snapToGrid="0">
      <p:cViewPr varScale="1">
        <p:scale>
          <a:sx n="146" d="100"/>
          <a:sy n="146" d="100"/>
        </p:scale>
        <p:origin x="1296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font" Target="fonts/font4.fntdata"/><Relationship Id="rId26" Type="http://schemas.openxmlformats.org/officeDocument/2006/relationships/font" Target="fonts/font12.fntdata"/><Relationship Id="rId3" Type="http://schemas.openxmlformats.org/officeDocument/2006/relationships/customXml" Target="../customXml/item3.xml"/><Relationship Id="rId21" Type="http://schemas.openxmlformats.org/officeDocument/2006/relationships/font" Target="fonts/font7.fntdata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2" Type="http://schemas.openxmlformats.org/officeDocument/2006/relationships/customXml" Target="../customXml/item2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font" Target="fonts/font10.fntdata"/><Relationship Id="rId5" Type="http://schemas.openxmlformats.org/officeDocument/2006/relationships/slideMaster" Target="slideMasters/slideMaster2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font" Target="fonts/font5.fntdata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5c7a751579_1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g5c7a751579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5c80379cfa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g5c80379cf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84089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07769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937" y="885591"/>
            <a:ext cx="7886700" cy="994200"/>
          </a:xfr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  <p:sp>
        <p:nvSpPr>
          <p:cNvPr id="6" name="Rectangle 5"/>
          <p:cNvSpPr/>
          <p:nvPr userDrawn="1"/>
        </p:nvSpPr>
        <p:spPr>
          <a:xfrm>
            <a:off x="3183639" y="125423"/>
            <a:ext cx="27767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1">
                <a:solidFill>
                  <a:srgbClr val="AACFD0"/>
                </a:solidFill>
                <a:latin typeface="Helvetica"/>
                <a:ea typeface="Helvetica"/>
                <a:cs typeface="Helvetica"/>
                <a:sym typeface="Helvetica"/>
              </a:rPr>
              <a:t>Auditjogok és -elvárások</a:t>
            </a:r>
          </a:p>
        </p:txBody>
      </p:sp>
    </p:spTree>
    <p:extLst>
      <p:ext uri="{BB962C8B-B14F-4D97-AF65-F5344CB8AC3E}">
        <p14:creationId xmlns:p14="http://schemas.microsoft.com/office/powerpoint/2010/main" val="3277267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body" idx="1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 type="blank">
  <p:cSld name="BLANK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25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28" name="Google Shape;128;p2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7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0" name="Google Shape;140;p2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2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28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46" name="Google Shape;146;p28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47" name="Google Shape;147;p2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2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2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9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29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53" name="Google Shape;153;p29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5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54" name="Google Shape;154;p29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55" name="Google Shape;155;p29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56" name="Google Shape;156;p2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2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2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0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3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3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63" name="Google Shape;163;p3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3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3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2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32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171" name="Google Shape;171;p32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72" name="Google Shape;172;p3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3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3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3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33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8" name="Google Shape;178;p33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79" name="Google Shape;179;p3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3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81" name="Google Shape;181;p3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628650" y="875762"/>
            <a:ext cx="7886700" cy="392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34"/>
          <p:cNvSpPr txBox="1">
            <a:spLocks noGrp="1"/>
          </p:cNvSpPr>
          <p:nvPr>
            <p:ph type="body" idx="1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85" name="Google Shape;185;p3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3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3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5"/>
          <p:cNvSpPr txBox="1">
            <a:spLocks noGrp="1"/>
          </p:cNvSpPr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35"/>
          <p:cNvSpPr txBox="1">
            <a:spLocks noGrp="1"/>
          </p:cNvSpPr>
          <p:nvPr>
            <p:ph type="body" idx="1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91" name="Google Shape;191;p3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3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3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Helvetica Neue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Helvetica Neue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5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dt" idx="10"/>
          </p:nvPr>
        </p:nvSpPr>
        <p:spPr>
          <a:xfrm>
            <a:off x="595000" y="44577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Font typeface="Helvetica"/>
              <a:buNone/>
              <a:defRPr>
                <a:latin typeface="Helvetica"/>
                <a:ea typeface="Helvetica"/>
                <a:cs typeface="Helvetica"/>
                <a:sym typeface="Helvetica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Font typeface="Helvetica"/>
              <a:buNone/>
              <a:defRPr>
                <a:latin typeface="Helvetica"/>
                <a:ea typeface="Helvetica"/>
                <a:cs typeface="Helvetica"/>
                <a:sym typeface="Helvetica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Font typeface="Helvetica"/>
              <a:buNone/>
              <a:defRPr>
                <a:latin typeface="Helvetica"/>
                <a:ea typeface="Helvetica"/>
                <a:cs typeface="Helvetica"/>
                <a:sym typeface="Helvetica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Font typeface="Helvetica"/>
              <a:buNone/>
              <a:defRPr>
                <a:latin typeface="Helvetica"/>
                <a:ea typeface="Helvetica"/>
                <a:cs typeface="Helvetica"/>
                <a:sym typeface="Helvetica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Font typeface="Helvetica"/>
              <a:buNone/>
              <a:defRPr>
                <a:latin typeface="Helvetica"/>
                <a:ea typeface="Helvetica"/>
                <a:cs typeface="Helvetica"/>
                <a:sym typeface="Helvetica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Font typeface="Helvetica"/>
              <a:buNone/>
              <a:defRPr>
                <a:latin typeface="Helvetica"/>
                <a:ea typeface="Helvetica"/>
                <a:cs typeface="Helvetica"/>
                <a:sym typeface="Helvetica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Font typeface="Helvetica"/>
              <a:buNone/>
              <a:defRPr>
                <a:latin typeface="Helvetica"/>
                <a:ea typeface="Helvetica"/>
                <a:cs typeface="Helvetica"/>
                <a:sym typeface="Helvetica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Font typeface="Helvetica"/>
              <a:buNone/>
              <a:defRPr>
                <a:latin typeface="Helvetica"/>
                <a:ea typeface="Helvetica"/>
                <a:cs typeface="Helvetica"/>
                <a:sym typeface="Helvetica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Font typeface="Helvetica"/>
              <a:buNone/>
              <a:defRPr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1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06" name="Google Shape;106;p2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7F7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Helvetica Neue"/>
              <a:buNone/>
              <a:defRPr sz="33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45076" y="4904213"/>
            <a:ext cx="2752055" cy="2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100" b="0" i="0" u="none" strike="noStrike" cap="none" dirty="0">
                <a:solidFill>
                  <a:srgbClr val="34495E"/>
                </a:solidFill>
                <a:latin typeface="+mj-lt"/>
                <a:ea typeface="Helvetica Neue Light"/>
                <a:cs typeface="Helvetica Neue Light"/>
                <a:sym typeface="Helvetica Neue Light"/>
              </a:rPr>
              <a:t>Auditjogok és -elvárások képzés</a:t>
            </a:r>
            <a:endParaRPr sz="1100" b="0" i="0" u="none" strike="noStrike" cap="none" dirty="0">
              <a:solidFill>
                <a:srgbClr val="34495E"/>
              </a:solidFill>
              <a:latin typeface="+mj-l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57" name="Google Shape;57;p13"/>
          <p:cNvSpPr/>
          <p:nvPr/>
        </p:nvSpPr>
        <p:spPr>
          <a:xfrm rot="5400000">
            <a:off x="4150804" y="-1573650"/>
            <a:ext cx="842400" cy="3989700"/>
          </a:xfrm>
          <a:prstGeom prst="homePlate">
            <a:avLst>
              <a:gd name="adj" fmla="val 50000"/>
            </a:avLst>
          </a:prstGeom>
          <a:solidFill>
            <a:srgbClr val="34495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3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7F7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9" name="Google Shape;119;p2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0" name="Google Shape;120;p2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34495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1</a:t>
            </a:fld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86CEB6F-6D44-4C59-9C1D-327D1A115828}"/>
              </a:ext>
            </a:extLst>
          </p:cNvPr>
          <p:cNvGrpSpPr/>
          <p:nvPr/>
        </p:nvGrpSpPr>
        <p:grpSpPr>
          <a:xfrm>
            <a:off x="430094" y="768116"/>
            <a:ext cx="6136724" cy="906170"/>
            <a:chOff x="430094" y="768116"/>
            <a:chExt cx="6136724" cy="906170"/>
          </a:xfrm>
        </p:grpSpPr>
        <p:pic>
          <p:nvPicPr>
            <p:cNvPr id="19" name="Picture 18" descr="Links/orange_icons.jpg">
              <a:extLst>
                <a:ext uri="{FF2B5EF4-FFF2-40B4-BE49-F238E27FC236}">
                  <a16:creationId xmlns:a16="http://schemas.microsoft.com/office/drawing/2014/main" id="{AA80372D-59C4-4167-8BB1-013AEA6522C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2829"/>
            <a:stretch/>
          </p:blipFill>
          <p:spPr bwMode="auto">
            <a:xfrm>
              <a:off x="430094" y="797350"/>
              <a:ext cx="542881" cy="59852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200" name="Google Shape;200;p36"/>
            <p:cNvSpPr txBox="1"/>
            <p:nvPr/>
          </p:nvSpPr>
          <p:spPr>
            <a:xfrm>
              <a:off x="943300" y="768116"/>
              <a:ext cx="5623518" cy="90617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Aft>
                  <a:spcPts val="200"/>
                </a:spcAft>
                <a:buSzPts val="1100"/>
                <a:buNone/>
              </a:pPr>
              <a:r>
                <a:rPr lang="hu-hu" sz="1000" b="1" dirty="0">
                  <a:solidFill>
                    <a:schemeClr val="dk2"/>
                  </a:solidFill>
                  <a:latin typeface="+mj-lt"/>
                  <a:ea typeface="Helvetica"/>
                  <a:cs typeface="Helvetica"/>
                  <a:sym typeface="Helvetica"/>
                </a:rPr>
                <a:t>Leírás</a:t>
              </a:r>
              <a:endParaRPr sz="1000" b="1" dirty="0">
                <a:solidFill>
                  <a:schemeClr val="dk2"/>
                </a:solidFill>
                <a:latin typeface="+mj-lt"/>
                <a:ea typeface="Helvetica"/>
                <a:cs typeface="Helvetica"/>
                <a:sym typeface="Helvetica"/>
              </a:endParaRPr>
            </a:p>
            <a:p>
              <a:pPr lvl="0">
                <a:spcBef>
                  <a:spcPts val="600"/>
                </a:spcBef>
                <a:buSzPts val="1100"/>
              </a:pPr>
              <a:r>
                <a:rPr lang="hu-hu" sz="1000" dirty="0">
                  <a:solidFill>
                    <a:schemeClr val="dk1"/>
                  </a:solidFill>
                  <a:latin typeface="+mj-lt"/>
                  <a:ea typeface="Helvetica"/>
                  <a:cs typeface="Helvetica"/>
                  <a:sym typeface="Helvetica"/>
                </a:rPr>
                <a:t>Az Auditjogok és -elvárások képzés a forgalmazók/ügynökök tulajdonosai és a menedzsment számára </a:t>
              </a:r>
              <a:r>
                <a:rPr lang="hu-hu" sz="1000" dirty="0">
                  <a:solidFill>
                    <a:schemeClr val="tx1"/>
                  </a:solidFill>
                  <a:latin typeface="+mj-lt"/>
                  <a:ea typeface="Helvetica"/>
                  <a:cs typeface="Helvetica"/>
                  <a:sym typeface="Helvetica"/>
                </a:rPr>
                <a:t>jobb megértést nyújt arról, hogy mit jelent az auditálás (a gyártó vagy az általa kijelölt külső auditor által), hogyan </a:t>
              </a:r>
              <a:r>
                <a:rPr lang="hu-hu" sz="1000">
                  <a:solidFill>
                    <a:schemeClr val="tx1"/>
                  </a:solidFill>
                  <a:latin typeface="+mj-lt"/>
                  <a:ea typeface="Helvetica"/>
                  <a:cs typeface="Helvetica"/>
                  <a:sym typeface="Helvetica"/>
                </a:rPr>
                <a:t>kell felkészülni </a:t>
              </a:r>
              <a:r>
                <a:rPr lang="hu-hu" sz="1000" dirty="0">
                  <a:solidFill>
                    <a:schemeClr val="tx1"/>
                  </a:solidFill>
                  <a:latin typeface="+mj-lt"/>
                  <a:ea typeface="Helvetica"/>
                  <a:cs typeface="Helvetica"/>
                  <a:sym typeface="Helvetica"/>
                </a:rPr>
                <a:t>és mire kell számítani az auditálás során.</a:t>
              </a:r>
            </a:p>
            <a:p>
              <a:pPr marL="0" marR="0" lvl="0" indent="0" algn="l" rtl="0">
                <a:lnSpc>
                  <a:spcPct val="90000"/>
                </a:lnSpc>
                <a:spcAft>
                  <a:spcPts val="200"/>
                </a:spcAft>
                <a:buSzPts val="1100"/>
                <a:buNone/>
              </a:pPr>
              <a:endParaRPr sz="1000" b="1" dirty="0">
                <a:solidFill>
                  <a:srgbClr val="34495E"/>
                </a:solidFill>
                <a:latin typeface="+mj-lt"/>
                <a:ea typeface="Helvetica"/>
                <a:cs typeface="Helvetica"/>
                <a:sym typeface="Helvetica"/>
              </a:endParaRPr>
            </a:p>
            <a:p>
              <a:pPr marL="0" marR="0" lvl="0" indent="0" algn="l" rtl="0">
                <a:lnSpc>
                  <a:spcPct val="90000"/>
                </a:lnSpc>
                <a:spcAft>
                  <a:spcPts val="200"/>
                </a:spcAft>
                <a:buNone/>
              </a:pPr>
              <a:r>
                <a:rPr lang="hu-hu" sz="1000" i="0" u="none" strike="noStrike" cap="none" dirty="0">
                  <a:solidFill>
                    <a:srgbClr val="000000"/>
                  </a:solidFill>
                  <a:latin typeface="+mj-lt"/>
                  <a:ea typeface="Helvetica"/>
                  <a:cs typeface="Helvetica"/>
                  <a:sym typeface="Helvetica"/>
                </a:rPr>
                <a:t> </a:t>
              </a:r>
              <a:endParaRPr sz="1000" i="0" u="none" strike="noStrike" cap="none" dirty="0">
                <a:solidFill>
                  <a:srgbClr val="000000"/>
                </a:solidFill>
                <a:latin typeface="+mj-lt"/>
                <a:ea typeface="Helvetica"/>
                <a:cs typeface="Helvetica"/>
                <a:sym typeface="Helvetica"/>
              </a:endParaRPr>
            </a:p>
            <a:p>
              <a:pPr marL="0" marR="0" lvl="0" indent="0" algn="l" rtl="0">
                <a:lnSpc>
                  <a:spcPct val="90000"/>
                </a:lnSpc>
                <a:spcAft>
                  <a:spcPts val="200"/>
                </a:spcAft>
                <a:buNone/>
              </a:pPr>
              <a:r>
                <a:rPr lang="hu-hu" sz="1000" b="1" i="0" u="none" strike="noStrike" cap="none" dirty="0">
                  <a:solidFill>
                    <a:srgbClr val="34495E"/>
                  </a:solidFill>
                  <a:latin typeface="+mj-lt"/>
                  <a:ea typeface="Helvetica"/>
                  <a:cs typeface="Helvetica"/>
                  <a:sym typeface="Helvetica"/>
                </a:rPr>
                <a:t> </a:t>
              </a:r>
              <a:endParaRPr sz="1000" i="0" u="none" strike="noStrike" cap="none" dirty="0">
                <a:solidFill>
                  <a:srgbClr val="000000"/>
                </a:solidFill>
                <a:latin typeface="+mj-lt"/>
                <a:ea typeface="Helvetica"/>
                <a:cs typeface="Helvetica"/>
                <a:sym typeface="Helvetica"/>
              </a:endParaRPr>
            </a:p>
            <a:p>
              <a:pPr marL="0" marR="0" lvl="0" indent="0" algn="l" rtl="0">
                <a:lnSpc>
                  <a:spcPct val="90000"/>
                </a:lnSpc>
                <a:spcAft>
                  <a:spcPts val="200"/>
                </a:spcAft>
                <a:buNone/>
              </a:pPr>
              <a:r>
                <a:rPr lang="hu-hu" sz="1000" b="1" i="0" u="none" strike="noStrike" cap="none" dirty="0">
                  <a:solidFill>
                    <a:srgbClr val="34495E"/>
                  </a:solidFill>
                  <a:latin typeface="+mj-lt"/>
                  <a:ea typeface="Helvetica"/>
                  <a:cs typeface="Helvetica"/>
                  <a:sym typeface="Helvetica"/>
                </a:rPr>
                <a:t> </a:t>
              </a:r>
              <a:endParaRPr sz="1000" i="0" u="none" strike="noStrike" cap="none" dirty="0">
                <a:solidFill>
                  <a:srgbClr val="000000"/>
                </a:solidFill>
                <a:latin typeface="+mj-lt"/>
                <a:ea typeface="Helvetica"/>
                <a:cs typeface="Helvetica"/>
                <a:sym typeface="Helvetica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80DF496E-C1B7-4AFE-BDFE-A4AD7C362DE1}"/>
              </a:ext>
            </a:extLst>
          </p:cNvPr>
          <p:cNvGrpSpPr/>
          <p:nvPr/>
        </p:nvGrpSpPr>
        <p:grpSpPr>
          <a:xfrm>
            <a:off x="426874" y="2560919"/>
            <a:ext cx="6139943" cy="1057739"/>
            <a:chOff x="426874" y="2704412"/>
            <a:chExt cx="6139943" cy="1057739"/>
          </a:xfrm>
        </p:grpSpPr>
        <p:pic>
          <p:nvPicPr>
            <p:cNvPr id="23" name="Picture 22" descr="Links/orange_icons.jpg">
              <a:extLst>
                <a:ext uri="{FF2B5EF4-FFF2-40B4-BE49-F238E27FC236}">
                  <a16:creationId xmlns:a16="http://schemas.microsoft.com/office/drawing/2014/main" id="{05432A56-E2A0-435A-8768-11FB79357A6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050" r="23779"/>
            <a:stretch/>
          </p:blipFill>
          <p:spPr bwMode="auto">
            <a:xfrm>
              <a:off x="426874" y="2712491"/>
              <a:ext cx="516425" cy="586513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204" name="Google Shape;204;p36"/>
            <p:cNvSpPr txBox="1"/>
            <p:nvPr/>
          </p:nvSpPr>
          <p:spPr>
            <a:xfrm>
              <a:off x="943300" y="2704412"/>
              <a:ext cx="5623517" cy="10577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Aft>
                  <a:spcPts val="200"/>
                </a:spcAft>
                <a:buNone/>
              </a:pPr>
              <a:r>
                <a:rPr lang="hu-hu" sz="1000" b="1" dirty="0">
                  <a:solidFill>
                    <a:schemeClr val="dk2"/>
                  </a:solidFill>
                  <a:latin typeface="+mj-lt"/>
                  <a:ea typeface="Helvetica"/>
                  <a:cs typeface="Helvetica"/>
                  <a:sym typeface="Helvetica"/>
                </a:rPr>
                <a:t>Utasítások</a:t>
              </a:r>
              <a:endParaRPr sz="1000" dirty="0">
                <a:solidFill>
                  <a:schemeClr val="dk2"/>
                </a:solidFill>
                <a:latin typeface="+mj-lt"/>
                <a:ea typeface="Helvetica"/>
                <a:cs typeface="Helvetica"/>
                <a:sym typeface="Helvetica"/>
              </a:endParaRPr>
            </a:p>
            <a:p>
              <a:pPr marL="457200" lvl="0" indent="-292100">
                <a:spcAft>
                  <a:spcPts val="200"/>
                </a:spcAft>
                <a:buClr>
                  <a:schemeClr val="dk1"/>
                </a:buClr>
                <a:buSzPts val="1000"/>
                <a:buFont typeface="Helvetica"/>
                <a:buAutoNum type="arabicPeriod"/>
              </a:pPr>
              <a:r>
                <a:rPr lang="hu-hu" sz="1000" dirty="0">
                  <a:solidFill>
                    <a:schemeClr val="dk1"/>
                  </a:solidFill>
                  <a:latin typeface="+mj-lt"/>
                  <a:ea typeface="Helvetica"/>
                  <a:cs typeface="Helvetica"/>
                  <a:sym typeface="Helvetica"/>
                </a:rPr>
                <a:t>Biztosítsa, hogy a megfelelő alkalmazott(ak) megkapják és megértsék az auditjogokkal és -elvárásokkal kapcsolatos képzést.</a:t>
              </a:r>
            </a:p>
            <a:p>
              <a:pPr marL="457200" lvl="0" indent="-292100">
                <a:spcAft>
                  <a:spcPts val="200"/>
                </a:spcAft>
                <a:buClr>
                  <a:schemeClr val="dk1"/>
                </a:buClr>
                <a:buSzPts val="1000"/>
                <a:buFont typeface="Helvetica"/>
                <a:buAutoNum type="arabicPeriod"/>
              </a:pPr>
              <a:r>
                <a:rPr lang="hu-hu" sz="1000" dirty="0">
                  <a:solidFill>
                    <a:schemeClr val="dk1"/>
                  </a:solidFill>
                  <a:latin typeface="+mj-lt"/>
                  <a:ea typeface="Helvetica"/>
                  <a:cs typeface="Helvetica"/>
                  <a:sym typeface="Helvetica"/>
                </a:rPr>
                <a:t>Biztosítsa, hogy az auditorokkal való kommunikációért és az auditoroknak való információszolgáltatásért felelős összes alkalmazottja ismerje az auditkérelmeknek </a:t>
              </a:r>
              <a:br>
                <a:rPr lang="en-IN" sz="1000" dirty="0">
                  <a:solidFill>
                    <a:schemeClr val="dk1"/>
                  </a:solidFill>
                  <a:latin typeface="+mj-lt"/>
                  <a:ea typeface="Helvetica"/>
                  <a:cs typeface="Helvetica"/>
                  <a:sym typeface="Helvetica"/>
                </a:rPr>
              </a:br>
              <a:r>
                <a:rPr lang="hu-hu" sz="1000" dirty="0">
                  <a:solidFill>
                    <a:schemeClr val="dk1"/>
                  </a:solidFill>
                  <a:latin typeface="+mj-lt"/>
                  <a:ea typeface="Helvetica"/>
                  <a:cs typeface="Helvetica"/>
                  <a:sym typeface="Helvetica"/>
                </a:rPr>
                <a:t>való megfeleléssel kapcsolatos elvárásait.</a:t>
              </a:r>
              <a:endParaRPr sz="1000" dirty="0">
                <a:solidFill>
                  <a:schemeClr val="dk1"/>
                </a:solidFill>
                <a:latin typeface="+mj-lt"/>
                <a:ea typeface="Helvetica"/>
                <a:cs typeface="Helvetica"/>
                <a:sym typeface="Helvetica"/>
              </a:endParaRPr>
            </a:p>
            <a:p>
              <a:pPr marL="0" marR="0" lvl="0" indent="0" algn="l" rtl="0">
                <a:lnSpc>
                  <a:spcPct val="115000"/>
                </a:lnSpc>
                <a:spcBef>
                  <a:spcPts val="800"/>
                </a:spcBef>
                <a:spcAft>
                  <a:spcPts val="0"/>
                </a:spcAft>
                <a:buNone/>
              </a:pPr>
              <a:endParaRPr sz="1000" dirty="0">
                <a:solidFill>
                  <a:srgbClr val="34495E"/>
                </a:solidFill>
                <a:latin typeface="Helvetica"/>
                <a:ea typeface="Helvetica"/>
                <a:cs typeface="Helvetica"/>
                <a:sym typeface="Helvetica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249693B8-C943-4BA7-881B-F760FBCFF32C}"/>
              </a:ext>
            </a:extLst>
          </p:cNvPr>
          <p:cNvGrpSpPr/>
          <p:nvPr/>
        </p:nvGrpSpPr>
        <p:grpSpPr>
          <a:xfrm>
            <a:off x="426874" y="1697516"/>
            <a:ext cx="6139944" cy="888982"/>
            <a:chOff x="426874" y="1694595"/>
            <a:chExt cx="6139944" cy="888982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60EACF2E-9AD4-4A39-99AD-4291B644121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26874" y="1749380"/>
              <a:ext cx="516425" cy="487859"/>
            </a:xfrm>
            <a:prstGeom prst="rect">
              <a:avLst/>
            </a:prstGeom>
          </p:spPr>
        </p:pic>
        <p:sp>
          <p:nvSpPr>
            <p:cNvPr id="207" name="Google Shape;207;p36"/>
            <p:cNvSpPr txBox="1"/>
            <p:nvPr/>
          </p:nvSpPr>
          <p:spPr>
            <a:xfrm>
              <a:off x="943300" y="1694595"/>
              <a:ext cx="5623518" cy="8889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Aft>
                  <a:spcPts val="20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hu-hu" sz="1000" b="1" dirty="0">
                  <a:solidFill>
                    <a:schemeClr val="dk2"/>
                  </a:solidFill>
                  <a:latin typeface="+mj-lt"/>
                  <a:ea typeface="Helvetica"/>
                  <a:cs typeface="Helvetica"/>
                  <a:sym typeface="Helvetica"/>
                </a:rPr>
                <a:t>Milyen előnyökkel jár ez az Ön számára?</a:t>
              </a:r>
              <a:endParaRPr sz="1000" b="1" dirty="0">
                <a:solidFill>
                  <a:schemeClr val="dk2"/>
                </a:solidFill>
                <a:latin typeface="+mj-lt"/>
                <a:ea typeface="Helvetica"/>
                <a:cs typeface="Helvetica"/>
                <a:sym typeface="Helvetica"/>
              </a:endParaRPr>
            </a:p>
            <a:p>
              <a:pPr lvl="0">
                <a:spcBef>
                  <a:spcPts val="600"/>
                </a:spcBef>
                <a:buSzPts val="1100"/>
              </a:pPr>
              <a:r>
                <a:rPr lang="hu-hu" sz="1000" dirty="0">
                  <a:solidFill>
                    <a:schemeClr val="dk1"/>
                  </a:solidFill>
                  <a:latin typeface="+mj-lt"/>
                  <a:ea typeface="Helvetica"/>
                  <a:cs typeface="Helvetica"/>
                  <a:sym typeface="Helvetica"/>
                </a:rPr>
                <a:t>Ez a képzés segít Önnek jobban megérteni a teljes auditálási folyamatot, ami viszont segít Önnek felkészülni a sikeres auditra, lehetővé teszi, hogy minimálisan zavarja meg vállalkozása működését, és javítja a gyártókkal való kapcsolatait. 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6FA5808-9C9F-4C7B-80C8-EA2EACA5F0FF}"/>
              </a:ext>
            </a:extLst>
          </p:cNvPr>
          <p:cNvGrpSpPr/>
          <p:nvPr/>
        </p:nvGrpSpPr>
        <p:grpSpPr>
          <a:xfrm>
            <a:off x="426873" y="3684165"/>
            <a:ext cx="5398476" cy="771996"/>
            <a:chOff x="426873" y="3670717"/>
            <a:chExt cx="5398476" cy="771996"/>
          </a:xfrm>
        </p:grpSpPr>
        <p:pic>
          <p:nvPicPr>
            <p:cNvPr id="25" name="Picture 24" descr="Links/orange_icons.jpg">
              <a:extLst>
                <a:ext uri="{FF2B5EF4-FFF2-40B4-BE49-F238E27FC236}">
                  <a16:creationId xmlns:a16="http://schemas.microsoft.com/office/drawing/2014/main" id="{F1AF5F4E-3F8C-472B-A488-9D82733CEAA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4187" r="-1358"/>
            <a:stretch/>
          </p:blipFill>
          <p:spPr bwMode="auto">
            <a:xfrm>
              <a:off x="426873" y="3704748"/>
              <a:ext cx="516425" cy="59852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210" name="Google Shape;210;p36"/>
            <p:cNvSpPr txBox="1"/>
            <p:nvPr/>
          </p:nvSpPr>
          <p:spPr>
            <a:xfrm>
              <a:off x="1033425" y="3670717"/>
              <a:ext cx="4791924" cy="7719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Aft>
                  <a:spcPts val="400"/>
                </a:spcAft>
                <a:buNone/>
              </a:pPr>
              <a:r>
                <a:rPr lang="hu-hu" sz="1000" b="1" i="0" u="none" strike="noStrike" cap="none" dirty="0">
                  <a:solidFill>
                    <a:schemeClr val="dk2"/>
                  </a:solidFill>
                  <a:latin typeface="+mj-lt"/>
                  <a:ea typeface="Helvetica Neue"/>
                  <a:cs typeface="Helvetica Neue"/>
                  <a:sym typeface="Helvetica Neue"/>
                </a:rPr>
                <a:t>Egyéb figyelembe veendő dokumentációk</a:t>
              </a:r>
              <a:endParaRPr sz="1000" b="0" i="0" u="none" strike="noStrike" cap="none" dirty="0">
                <a:solidFill>
                  <a:schemeClr val="dk2"/>
                </a:solidFill>
                <a:latin typeface="+mj-lt"/>
                <a:ea typeface="Cambria"/>
                <a:cs typeface="Cambria"/>
                <a:sym typeface="Cambria"/>
              </a:endParaRPr>
            </a:p>
            <a:p>
              <a:pPr marL="184150" marR="0" lvl="0" indent="-171450" algn="l" rtl="0">
                <a:spcAft>
                  <a:spcPts val="200"/>
                </a:spcAft>
                <a:buClr>
                  <a:schemeClr val="bg2"/>
                </a:buClr>
                <a:buSzPct val="150000"/>
                <a:buFont typeface="Wingdings" panose="05000000000000000000" pitchFamily="2" charset="2"/>
                <a:buChar char=""/>
              </a:pPr>
              <a:r>
                <a:rPr lang="hu-hu" sz="1000" dirty="0">
                  <a:solidFill>
                    <a:schemeClr val="dk1"/>
                  </a:solidFill>
                  <a:latin typeface="+mj-lt"/>
                  <a:ea typeface="Helvetica"/>
                  <a:cs typeface="Helvetica" panose="020B0604020202020204" pitchFamily="34" charset="0"/>
                  <a:sym typeface="Helvetica"/>
                </a:rPr>
                <a:t> Magatartási kódex</a:t>
              </a:r>
              <a:endParaRPr sz="1000" dirty="0">
                <a:solidFill>
                  <a:schemeClr val="dk1"/>
                </a:solidFill>
                <a:latin typeface="+mj-lt"/>
                <a:ea typeface="Helvetica"/>
                <a:cs typeface="Helvetica" panose="020B0604020202020204" pitchFamily="34" charset="0"/>
                <a:sym typeface="Helvetica"/>
              </a:endParaRPr>
            </a:p>
            <a:p>
              <a:pPr marL="184150" marR="0" lvl="0" indent="-171450" algn="l" rtl="0">
                <a:spcAft>
                  <a:spcPts val="200"/>
                </a:spcAft>
                <a:buClr>
                  <a:schemeClr val="bg2"/>
                </a:buClr>
                <a:buSzPct val="150000"/>
                <a:buFont typeface="Wingdings" panose="05000000000000000000" pitchFamily="2" charset="2"/>
                <a:buChar char=""/>
              </a:pPr>
              <a:r>
                <a:rPr lang="hu-hu" sz="1000" dirty="0">
                  <a:solidFill>
                    <a:schemeClr val="dk1"/>
                  </a:solidFill>
                  <a:latin typeface="+mj-lt"/>
                  <a:ea typeface="Helvetica Neue"/>
                  <a:cs typeface="Helvetica" panose="020B0604020202020204" pitchFamily="34" charset="0"/>
                  <a:sym typeface="Helvetica Neue"/>
                </a:rPr>
                <a:t> Könyvelés és nyilvántartások útmutatója</a:t>
              </a:r>
            </a:p>
            <a:p>
              <a:pPr marL="184150" marR="0" lvl="0" indent="-171450" algn="l" rtl="0">
                <a:spcAft>
                  <a:spcPts val="200"/>
                </a:spcAft>
                <a:buClr>
                  <a:schemeClr val="bg2"/>
                </a:buClr>
                <a:buSzPct val="150000"/>
                <a:buFont typeface="Wingdings" panose="05000000000000000000" pitchFamily="2" charset="2"/>
                <a:buChar char=""/>
              </a:pPr>
              <a:r>
                <a:rPr lang="hu-hu" sz="1000" b="0" i="0" u="none" strike="noStrike" cap="none" dirty="0">
                  <a:solidFill>
                    <a:schemeClr val="dk1"/>
                  </a:solidFill>
                  <a:latin typeface="+mj-lt"/>
                  <a:ea typeface="Cambria"/>
                  <a:cs typeface="Helvetica" panose="020B0604020202020204" pitchFamily="34" charset="0"/>
                  <a:sym typeface="Helvetica Neue"/>
                </a:rPr>
                <a:t> </a:t>
              </a:r>
              <a:r>
                <a:rPr lang="hu-hu" sz="1000" dirty="0">
                  <a:solidFill>
                    <a:schemeClr val="dk1"/>
                  </a:solidFill>
                  <a:latin typeface="+mj-lt"/>
                  <a:cs typeface="Helvetica" panose="020B0604020202020204" pitchFamily="34" charset="0"/>
                  <a:sym typeface="Helvetica Neue"/>
                </a:rPr>
                <a:t>Megvesztegetés és korrupció tilalmára vonatkozó képzés</a:t>
              </a:r>
              <a:endParaRPr sz="1000" dirty="0">
                <a:solidFill>
                  <a:schemeClr val="dk1"/>
                </a:solidFill>
                <a:latin typeface="+mj-lt"/>
                <a:cs typeface="Helvetica" panose="020B0604020202020204" pitchFamily="34" charset="0"/>
                <a:sym typeface="Cambria"/>
              </a:endParaRPr>
            </a:p>
          </p:txBody>
        </p:sp>
      </p:grpSp>
      <p:sp>
        <p:nvSpPr>
          <p:cNvPr id="211" name="Google Shape;211;p36"/>
          <p:cNvSpPr/>
          <p:nvPr/>
        </p:nvSpPr>
        <p:spPr>
          <a:xfrm rot="5400000">
            <a:off x="4150804" y="-1573650"/>
            <a:ext cx="842400" cy="3989700"/>
          </a:xfrm>
          <a:prstGeom prst="homePlate">
            <a:avLst>
              <a:gd name="adj" fmla="val 50000"/>
            </a:avLst>
          </a:prstGeom>
          <a:solidFill>
            <a:srgbClr val="34495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36"/>
          <p:cNvSpPr txBox="1"/>
          <p:nvPr/>
        </p:nvSpPr>
        <p:spPr>
          <a:xfrm>
            <a:off x="2014090" y="27007"/>
            <a:ext cx="50643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Aft>
                <a:spcPts val="200"/>
              </a:spcAft>
              <a:buNone/>
            </a:pPr>
            <a:r>
              <a:rPr lang="hu-hu" sz="1800" b="1">
                <a:solidFill>
                  <a:srgbClr val="AACFD0"/>
                </a:solidFill>
                <a:latin typeface="+mj-lt"/>
                <a:ea typeface="Helvetica"/>
                <a:cs typeface="Helvetica"/>
                <a:sym typeface="Helvetica"/>
              </a:rPr>
              <a:t>Auditjogok és -elvárások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1">
                <a:solidFill>
                  <a:srgbClr val="AACFD0"/>
                </a:solidFill>
                <a:latin typeface="+mj-lt"/>
                <a:ea typeface="Helvetica"/>
                <a:cs typeface="Helvetica"/>
                <a:sym typeface="Helvetica"/>
              </a:rPr>
              <a:t>Képzés</a:t>
            </a:r>
            <a:endParaRPr sz="1800" b="1">
              <a:solidFill>
                <a:srgbClr val="AACFD0"/>
              </a:solidFill>
              <a:latin typeface="+mj-lt"/>
              <a:ea typeface="Helvetica"/>
              <a:cs typeface="Helvetica"/>
              <a:sym typeface="Helvetica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46E34FB-C7CA-4433-9C88-A77B7C1A079E}"/>
              </a:ext>
            </a:extLst>
          </p:cNvPr>
          <p:cNvPicPr/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57950" y="959808"/>
            <a:ext cx="2695680" cy="295227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7"/>
          <p:cNvSpPr/>
          <p:nvPr/>
        </p:nvSpPr>
        <p:spPr>
          <a:xfrm>
            <a:off x="1" y="2433788"/>
            <a:ext cx="7159200" cy="2038800"/>
          </a:xfrm>
          <a:prstGeom prst="homePlate">
            <a:avLst>
              <a:gd name="adj" fmla="val 50000"/>
            </a:avLst>
          </a:prstGeom>
          <a:solidFill>
            <a:srgbClr val="34495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37"/>
          <p:cNvSpPr/>
          <p:nvPr/>
        </p:nvSpPr>
        <p:spPr>
          <a:xfrm rot="10800000" flipH="1">
            <a:off x="5587539" y="2433865"/>
            <a:ext cx="1921200" cy="2038800"/>
          </a:xfrm>
          <a:prstGeom prst="chevron">
            <a:avLst>
              <a:gd name="adj" fmla="val 53827"/>
            </a:avLst>
          </a:prstGeom>
          <a:solidFill>
            <a:srgbClr val="AACFD0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37"/>
          <p:cNvSpPr/>
          <p:nvPr/>
        </p:nvSpPr>
        <p:spPr>
          <a:xfrm rot="10800000" flipH="1">
            <a:off x="6739438" y="2433865"/>
            <a:ext cx="1921200" cy="2038800"/>
          </a:xfrm>
          <a:prstGeom prst="chevron">
            <a:avLst>
              <a:gd name="adj" fmla="val 53827"/>
            </a:avLst>
          </a:prstGeom>
          <a:solidFill>
            <a:srgbClr val="5DA0A2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37"/>
          <p:cNvSpPr txBox="1"/>
          <p:nvPr/>
        </p:nvSpPr>
        <p:spPr>
          <a:xfrm>
            <a:off x="301031" y="3126752"/>
            <a:ext cx="5814000" cy="65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lvl="0"/>
            <a:r>
              <a:rPr lang="hu-hu" sz="2700" b="1" dirty="0">
                <a:solidFill>
                  <a:schemeClr val="lt1"/>
                </a:solidFill>
                <a:latin typeface="+mj-lt"/>
                <a:ea typeface="Helvetica Neue"/>
                <a:cs typeface="Helvetica Neue"/>
                <a:sym typeface="Helvetica Neue"/>
              </a:rPr>
              <a:t>Auditjogok és -elvárások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12;p36"/>
          <p:cNvSpPr txBox="1"/>
          <p:nvPr/>
        </p:nvSpPr>
        <p:spPr>
          <a:xfrm>
            <a:off x="2039850" y="34311"/>
            <a:ext cx="50643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1">
                <a:solidFill>
                  <a:srgbClr val="AACFD0"/>
                </a:solidFill>
                <a:latin typeface="+mj-lt"/>
                <a:ea typeface="Helvetica"/>
                <a:cs typeface="Helvetica"/>
                <a:sym typeface="Helvetica"/>
              </a:rPr>
              <a:t>Bevezetés</a:t>
            </a:r>
            <a:endParaRPr sz="1800" b="1">
              <a:solidFill>
                <a:srgbClr val="AACFD0"/>
              </a:solidFill>
              <a:latin typeface="+mj-lt"/>
              <a:ea typeface="Helvetica"/>
              <a:cs typeface="Helvetica"/>
              <a:sym typeface="Helvetica"/>
            </a:endParaRPr>
          </a:p>
        </p:txBody>
      </p:sp>
      <p:sp>
        <p:nvSpPr>
          <p:cNvPr id="7" name="Google Shape;175;p26"/>
          <p:cNvSpPr txBox="1">
            <a:spLocks noGrp="1"/>
          </p:cNvSpPr>
          <p:nvPr>
            <p:ph type="body" idx="1"/>
          </p:nvPr>
        </p:nvSpPr>
        <p:spPr>
          <a:xfrm>
            <a:off x="221510" y="1179172"/>
            <a:ext cx="8700979" cy="2954214"/>
          </a:xfrm>
          <a:prstGeom prst="rect">
            <a:avLst/>
          </a:prstGeom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buSzPts val="1100"/>
              <a:buNone/>
            </a:pPr>
            <a:r>
              <a:rPr lang="hu-hu" sz="1300" b="1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  <a:t>Miért auditálnak minket? </a:t>
            </a:r>
            <a:endParaRPr sz="1300" b="1" dirty="0">
              <a:solidFill>
                <a:schemeClr val="bg2"/>
              </a:solidFill>
              <a:latin typeface="+mj-lt"/>
              <a:cs typeface="Helvetica" panose="020B0604020202020204" pitchFamily="34" charset="0"/>
            </a:endParaRPr>
          </a:p>
          <a:p>
            <a:pPr marL="342900" indent="0">
              <a:lnSpc>
                <a:spcPct val="100000"/>
              </a:lnSpc>
              <a:spcBef>
                <a:spcPts val="0"/>
              </a:spcBef>
              <a:buSzPts val="1100"/>
              <a:buNone/>
            </a:pPr>
            <a:r>
              <a:rPr lang="hu-hu" sz="1100" dirty="0">
                <a:solidFill>
                  <a:schemeClr val="tx1"/>
                </a:solidFill>
                <a:latin typeface="+mj-lt"/>
                <a:cs typeface="Helvetica" panose="020B0604020202020204" pitchFamily="34" charset="0"/>
              </a:rPr>
              <a:t>A gyártók auditálási jogokat gyakorolnak, hogy biztosítsák a harmadik fél üzleti partnereik általános megfelelését, valamint hogy segítsenek azonosítani és csökkenteni a potenciális kockázatokat. A legtöbb esetben az auditok célja, hogy elősegítsék a gyártó </a:t>
            </a:r>
            <a:br>
              <a:rPr lang="en-IN" sz="1100" dirty="0">
                <a:solidFill>
                  <a:schemeClr val="tx1"/>
                </a:solidFill>
                <a:latin typeface="+mj-lt"/>
                <a:cs typeface="Helvetica" panose="020B0604020202020204" pitchFamily="34" charset="0"/>
              </a:rPr>
            </a:br>
            <a:r>
              <a:rPr lang="hu-hu" sz="1100" dirty="0">
                <a:solidFill>
                  <a:schemeClr val="tx1"/>
                </a:solidFill>
                <a:latin typeface="+mj-lt"/>
                <a:cs typeface="Helvetica" panose="020B0604020202020204" pitchFamily="34" charset="0"/>
              </a:rPr>
              <a:t>és a harmadik felek közötti jobb és hatékonyabb munkakapcsolat kialakulását. A forgalmazók és a gyártók közötti megállapodások általában tartalmaznak egy „auditjogokra” vonatkozó záradékot, amely megerősíti a forgalmazó kötelezettségvállalását, hogy a kért auditnak eleget tesz.</a:t>
            </a:r>
          </a:p>
          <a:p>
            <a:pPr marL="342900" indent="0">
              <a:lnSpc>
                <a:spcPct val="100000"/>
              </a:lnSpc>
              <a:spcBef>
                <a:spcPts val="0"/>
              </a:spcBef>
              <a:buSzPts val="1100"/>
              <a:buNone/>
            </a:pPr>
            <a:endParaRPr sz="1100" dirty="0">
              <a:solidFill>
                <a:schemeClr val="tx1"/>
              </a:solidFill>
              <a:latin typeface="+mj-lt"/>
              <a:cs typeface="Helvetica" panose="020B060402020202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300"/>
              </a:spcBef>
              <a:buSzPts val="1100"/>
              <a:buNone/>
            </a:pPr>
            <a:r>
              <a:rPr lang="hu-hu" sz="1300" b="1" dirty="0">
                <a:solidFill>
                  <a:schemeClr val="tx1"/>
                </a:solidFill>
                <a:latin typeface="+mj-lt"/>
                <a:cs typeface="Helvetica" panose="020B0604020202020204" pitchFamily="34" charset="0"/>
              </a:rPr>
              <a:t>Mi az audit célja? </a:t>
            </a:r>
            <a:endParaRPr sz="1300" b="1" dirty="0">
              <a:solidFill>
                <a:schemeClr val="tx1"/>
              </a:solidFill>
              <a:latin typeface="+mj-lt"/>
              <a:cs typeface="Helvetica" panose="020B0604020202020204" pitchFamily="34" charset="0"/>
            </a:endParaRPr>
          </a:p>
          <a:p>
            <a:pPr marL="342900" indent="0">
              <a:lnSpc>
                <a:spcPct val="100000"/>
              </a:lnSpc>
              <a:spcBef>
                <a:spcPts val="0"/>
              </a:spcBef>
              <a:buSzPts val="1100"/>
              <a:buNone/>
            </a:pPr>
            <a:r>
              <a:rPr lang="hu-hu" sz="1100" dirty="0">
                <a:solidFill>
                  <a:schemeClr val="tx1"/>
                </a:solidFill>
                <a:latin typeface="+mj-lt"/>
                <a:cs typeface="Helvetica" panose="020B0604020202020204" pitchFamily="34" charset="0"/>
              </a:rPr>
              <a:t>Az audit célja, hogy a gyártó értékelje és megértse (kérdőívek, dokumentumok és tranzakciók elemzésével) a korrupciós kockázatoknak kitett tevékenységekre vonatkozó megfelelőségi programjainkat, politikáinkat, eljárásainkat és belső </a:t>
            </a:r>
            <a:br>
              <a:rPr lang="en-IN" sz="1100" dirty="0">
                <a:solidFill>
                  <a:schemeClr val="tx1"/>
                </a:solidFill>
                <a:latin typeface="+mj-lt"/>
                <a:cs typeface="Helvetica" panose="020B0604020202020204" pitchFamily="34" charset="0"/>
              </a:rPr>
            </a:br>
            <a:r>
              <a:rPr lang="hu-hu" sz="1100" dirty="0">
                <a:solidFill>
                  <a:schemeClr val="tx1"/>
                </a:solidFill>
                <a:latin typeface="+mj-lt"/>
                <a:cs typeface="Helvetica" panose="020B0604020202020204" pitchFamily="34" charset="0"/>
              </a:rPr>
              <a:t>kontrolljainkat. Ez a folyamat segít biztosítani, hogy tisztességesen járjunk el, valamint hogy az üzleti tevékenységünket </a:t>
            </a:r>
            <a:br>
              <a:rPr lang="en-IN" sz="1100" dirty="0">
                <a:solidFill>
                  <a:schemeClr val="tx1"/>
                </a:solidFill>
                <a:latin typeface="+mj-lt"/>
                <a:cs typeface="Helvetica" panose="020B0604020202020204" pitchFamily="34" charset="0"/>
              </a:rPr>
            </a:br>
            <a:r>
              <a:rPr lang="hu-hu" sz="1100" dirty="0">
                <a:solidFill>
                  <a:schemeClr val="tx1"/>
                </a:solidFill>
                <a:latin typeface="+mj-lt"/>
                <a:cs typeface="Helvetica" panose="020B0604020202020204" pitchFamily="34" charset="0"/>
              </a:rPr>
              <a:t>az írásos megállapodásainknak megfelelően és szabályszerűen végezzük. </a:t>
            </a:r>
          </a:p>
          <a:p>
            <a:pPr marL="342900" indent="0">
              <a:lnSpc>
                <a:spcPct val="100000"/>
              </a:lnSpc>
              <a:spcBef>
                <a:spcPts val="0"/>
              </a:spcBef>
              <a:buSzPts val="1100"/>
              <a:buNone/>
            </a:pPr>
            <a:endParaRPr sz="1100" b="1" dirty="0">
              <a:solidFill>
                <a:schemeClr val="tx1"/>
              </a:solidFill>
              <a:latin typeface="+mj-lt"/>
              <a:cs typeface="Helvetica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SzPts val="1100"/>
              <a:buNone/>
            </a:pPr>
            <a:r>
              <a:rPr lang="hu-hu" sz="1200" b="1" dirty="0">
                <a:solidFill>
                  <a:schemeClr val="tx1"/>
                </a:solidFill>
                <a:latin typeface="+mj-lt"/>
                <a:cs typeface="Helvetica" panose="020B0604020202020204" pitchFamily="34" charset="0"/>
              </a:rPr>
              <a:t>Hogyan fogják felhasználni az adatainkat és információinkat? </a:t>
            </a:r>
          </a:p>
          <a:p>
            <a:pPr marL="341313" indent="0">
              <a:lnSpc>
                <a:spcPct val="100000"/>
              </a:lnSpc>
              <a:spcBef>
                <a:spcPts val="0"/>
              </a:spcBef>
              <a:buSzPts val="1100"/>
              <a:buNone/>
            </a:pPr>
            <a:r>
              <a:rPr lang="hu-hu" sz="1100" dirty="0">
                <a:solidFill>
                  <a:schemeClr val="tx1"/>
                </a:solidFill>
                <a:latin typeface="+mj-lt"/>
                <a:cs typeface="Helvetica" panose="020B0604020202020204" pitchFamily="34" charset="0"/>
              </a:rPr>
              <a:t>A gyártó általában harmadik fél által végzett auditokat az ilyen típusú tevékenységekben jelentős tapasztalattal rendelkező belső csoportok, vagy külső auditorok segítségével végez. Az ilyen belső csoportok valószínűleg a gyártó belső audit vagy megfelelési funkcióin belül működnek. Az ilyen audit csoportok valószínűleg nagy tapasztalattal rendelkeznek a harmadik féltől származó érzékeny információk és adatok kezelésében. Elvárhatja, hogy professzionálisan viselkedjenek, és csak akkor osszák meg az </a:t>
            </a:r>
            <a:br>
              <a:rPr lang="en-IN" sz="1100" dirty="0">
                <a:solidFill>
                  <a:schemeClr val="tx1"/>
                </a:solidFill>
                <a:latin typeface="+mj-lt"/>
                <a:cs typeface="Helvetica" panose="020B0604020202020204" pitchFamily="34" charset="0"/>
              </a:rPr>
            </a:br>
            <a:r>
              <a:rPr lang="hu-hu" sz="1100" dirty="0">
                <a:solidFill>
                  <a:schemeClr val="tx1"/>
                </a:solidFill>
                <a:latin typeface="+mj-lt"/>
                <a:cs typeface="Helvetica" panose="020B0604020202020204" pitchFamily="34" charset="0"/>
              </a:rPr>
              <a:t>Ön adatait vagy információit, ha az szükséges. Az auditálási célokra gyűjtött adatokat és információkat az auditálási eredmények közlésén kívül más okból nem osztják meg a kereskedelmi érdekeltekkel.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ts val="1100"/>
              <a:buNone/>
            </a:pPr>
            <a:endParaRPr sz="1400" b="1" dirty="0">
              <a:solidFill>
                <a:schemeClr val="tx1"/>
              </a:solidFill>
              <a:latin typeface="+mj-lt"/>
              <a:cs typeface="Helvetica" panose="020B0604020202020204" pitchFamily="34" charset="0"/>
            </a:endParaRPr>
          </a:p>
          <a:p>
            <a:pPr marL="342900" indent="0">
              <a:lnSpc>
                <a:spcPct val="100000"/>
              </a:lnSpc>
              <a:spcBef>
                <a:spcPts val="0"/>
              </a:spcBef>
              <a:buSzPts val="1100"/>
              <a:buNone/>
            </a:pPr>
            <a:endParaRPr sz="1100" b="1" dirty="0">
              <a:solidFill>
                <a:schemeClr val="bg2"/>
              </a:solidFill>
              <a:latin typeface="+mj-lt"/>
              <a:cs typeface="Helvetica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72338" y="113408"/>
            <a:ext cx="467512" cy="465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942942" y="0"/>
            <a:ext cx="4675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1800000"/>
              </a:camera>
              <a:lightRig rig="threePt" dir="t"/>
            </a:scene3d>
          </a:bodyPr>
          <a:lstStyle/>
          <a:p>
            <a:r>
              <a:rPr lang="hu-hu" sz="4400" b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98324" y="19443"/>
            <a:ext cx="453656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1000000"/>
              </a:camera>
              <a:lightRig rig="threePt" dir="t"/>
            </a:scene3d>
          </a:bodyPr>
          <a:lstStyle/>
          <a:p>
            <a:r>
              <a:rPr lang="hu-hu" sz="4000">
                <a:solidFill>
                  <a:schemeClr val="accent5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432101" y="92276"/>
            <a:ext cx="453656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1000000"/>
              </a:camera>
              <a:lightRig rig="threePt" dir="t"/>
            </a:scene3d>
          </a:bodyPr>
          <a:lstStyle/>
          <a:p>
            <a:r>
              <a:rPr lang="hu-hu" sz="4400"/>
              <a:t>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99733" y="205696"/>
            <a:ext cx="466741" cy="55399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1000000"/>
              </a:camera>
              <a:lightRig rig="threePt" dir="t"/>
            </a:scene3d>
          </a:bodyPr>
          <a:lstStyle/>
          <a:p>
            <a:r>
              <a:rPr lang="hu-hu" sz="3000"/>
              <a:t>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77031" y="24904"/>
            <a:ext cx="39725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1200000"/>
              </a:camera>
              <a:lightRig rig="threePt" dir="t">
                <a:rot lat="0" lon="0" rev="0"/>
              </a:lightRig>
            </a:scene3d>
            <a:sp3d>
              <a:bevelT w="12700"/>
            </a:sp3d>
          </a:bodyPr>
          <a:lstStyle/>
          <a:p>
            <a:r>
              <a:rPr lang="hu-hu" sz="4000">
                <a:effectLst>
                  <a:innerShdw blurRad="215900" dist="279400" dir="13500000">
                    <a:schemeClr val="accent5">
                      <a:alpha val="60000"/>
                    </a:schemeClr>
                  </a:inn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50494" y="-181134"/>
            <a:ext cx="453656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1200000"/>
              </a:camera>
              <a:lightRig rig="threePt" dir="t"/>
            </a:scene3d>
          </a:bodyPr>
          <a:lstStyle/>
          <a:p>
            <a:r>
              <a:rPr lang="hu-hu" sz="7200" b="1">
                <a:solidFill>
                  <a:srgbClr val="AACFD0"/>
                </a:solidFill>
                <a:latin typeface="Helvetica"/>
                <a:ea typeface="Helvetica"/>
                <a:cs typeface="Helvetica"/>
              </a:rPr>
              <a:t>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899068" y="46247"/>
            <a:ext cx="453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>
                <a:solidFill>
                  <a:schemeClr val="accent5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7559" y="-180177"/>
            <a:ext cx="453656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0400000"/>
              </a:camera>
              <a:lightRig rig="threePt" dir="t"/>
            </a:scene3d>
          </a:bodyPr>
          <a:lstStyle/>
          <a:p>
            <a:r>
              <a:rPr lang="hu-hu" sz="7200" b="1" dirty="0">
                <a:solidFill>
                  <a:srgbClr val="AACFD0"/>
                </a:solidFill>
                <a:latin typeface="Helvetica"/>
                <a:ea typeface="Helvetica"/>
                <a:cs typeface="Helvetica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16558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12;p36"/>
          <p:cNvSpPr txBox="1"/>
          <p:nvPr/>
        </p:nvSpPr>
        <p:spPr>
          <a:xfrm>
            <a:off x="2039850" y="34311"/>
            <a:ext cx="50643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1">
                <a:solidFill>
                  <a:srgbClr val="AACFD0"/>
                </a:solidFill>
                <a:latin typeface="+mj-lt"/>
                <a:ea typeface="Helvetica"/>
                <a:cs typeface="Helvetica"/>
                <a:sym typeface="Helvetica"/>
              </a:rPr>
              <a:t>Bevezetés</a:t>
            </a:r>
            <a:endParaRPr sz="1800" b="1">
              <a:solidFill>
                <a:srgbClr val="AACFD0"/>
              </a:solidFill>
              <a:latin typeface="+mj-lt"/>
              <a:ea typeface="Helvetica"/>
              <a:cs typeface="Helvetica"/>
              <a:sym typeface="Helvetica"/>
            </a:endParaRPr>
          </a:p>
        </p:txBody>
      </p:sp>
      <p:sp>
        <p:nvSpPr>
          <p:cNvPr id="7" name="Google Shape;175;p26"/>
          <p:cNvSpPr txBox="1">
            <a:spLocks noGrp="1"/>
          </p:cNvSpPr>
          <p:nvPr>
            <p:ph type="body" idx="1"/>
          </p:nvPr>
        </p:nvSpPr>
        <p:spPr>
          <a:xfrm>
            <a:off x="221510" y="1379891"/>
            <a:ext cx="8700979" cy="2500731"/>
          </a:xfrm>
          <a:prstGeom prst="rect">
            <a:avLst/>
          </a:prstGeom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>
              <a:lnSpc>
                <a:spcPct val="115000"/>
              </a:lnSpc>
              <a:spcBef>
                <a:spcPts val="300"/>
              </a:spcBef>
              <a:buSzPts val="1100"/>
              <a:buNone/>
            </a:pPr>
            <a:r>
              <a:rPr lang="hu-hu" sz="1300" b="1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  <a:t>Mik az audit céljai? </a:t>
            </a:r>
            <a:endParaRPr sz="1300" b="1" dirty="0">
              <a:solidFill>
                <a:schemeClr val="bg2"/>
              </a:solidFill>
              <a:latin typeface="+mj-lt"/>
              <a:cs typeface="Helvetica" panose="020B0604020202020204" pitchFamily="34" charset="0"/>
            </a:endParaRPr>
          </a:p>
          <a:p>
            <a:pPr marL="342900" indent="0">
              <a:spcBef>
                <a:spcPts val="0"/>
              </a:spcBef>
              <a:buSzPts val="1100"/>
              <a:buNone/>
            </a:pPr>
            <a:r>
              <a:rPr lang="hu-hu" sz="1100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  <a:t>1. A vesztegetés és korrupció elleni küzdelem („ABAC”) megfelelőségének biztosítása, amely a következő területekre összpontosít:</a:t>
            </a:r>
            <a:endParaRPr sz="1100" dirty="0">
              <a:solidFill>
                <a:schemeClr val="bg2"/>
              </a:solidFill>
              <a:latin typeface="+mj-lt"/>
              <a:cs typeface="Helvetica" panose="020B0604020202020204" pitchFamily="34" charset="0"/>
            </a:endParaRPr>
          </a:p>
          <a:p>
            <a:pPr marL="962025" indent="-171450">
              <a:spcBef>
                <a:spcPts val="0"/>
              </a:spcBef>
              <a:buClr>
                <a:schemeClr val="bg2"/>
              </a:buClr>
            </a:pPr>
            <a:r>
              <a:rPr lang="hu-hu" sz="1100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  <a:t>A pénzügyi tranzakciók és a megfeleléssel kapcsolatos tevékenységek típusai.</a:t>
            </a:r>
          </a:p>
          <a:p>
            <a:pPr marL="1028700" indent="-238125">
              <a:spcBef>
                <a:spcPts val="0"/>
              </a:spcBef>
              <a:buClr>
                <a:schemeClr val="bg2"/>
              </a:buClr>
            </a:pPr>
            <a:r>
              <a:rPr lang="hu-hu" sz="1100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  <a:t>Pontos és teljes könyvelés és nyilvántartások.</a:t>
            </a:r>
            <a:endParaRPr sz="1100" dirty="0">
              <a:solidFill>
                <a:schemeClr val="bg2"/>
              </a:solidFill>
              <a:latin typeface="+mj-lt"/>
              <a:cs typeface="Helvetica" panose="020B0604020202020204" pitchFamily="34" charset="0"/>
            </a:endParaRPr>
          </a:p>
          <a:p>
            <a:pPr marL="1028700" indent="-238125">
              <a:spcBef>
                <a:spcPts val="0"/>
              </a:spcBef>
              <a:spcAft>
                <a:spcPts val="300"/>
              </a:spcAft>
              <a:buClr>
                <a:schemeClr val="bg2"/>
              </a:buClr>
            </a:pPr>
            <a:r>
              <a:rPr lang="hu-hu" sz="1100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  <a:t>Megfelelő belső ellenőrzés és irányítás.</a:t>
            </a:r>
            <a:endParaRPr sz="1100" dirty="0">
              <a:solidFill>
                <a:schemeClr val="bg2"/>
              </a:solidFill>
              <a:latin typeface="+mj-lt"/>
              <a:cs typeface="Helvetica" panose="020B0604020202020204" pitchFamily="34" charset="0"/>
            </a:endParaRPr>
          </a:p>
          <a:p>
            <a:pPr marL="342900" indent="0">
              <a:spcBef>
                <a:spcPts val="0"/>
              </a:spcBef>
              <a:buNone/>
            </a:pPr>
            <a:r>
              <a:rPr lang="hu-hu" sz="1100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  <a:t>2. A következők azonosításának elősegítése:</a:t>
            </a:r>
            <a:endParaRPr sz="1100" dirty="0">
              <a:solidFill>
                <a:schemeClr val="bg2"/>
              </a:solidFill>
              <a:latin typeface="+mj-lt"/>
              <a:cs typeface="Helvetica" panose="020B0604020202020204" pitchFamily="34" charset="0"/>
            </a:endParaRPr>
          </a:p>
          <a:p>
            <a:pPr marL="1028700" indent="-238125">
              <a:spcBef>
                <a:spcPts val="0"/>
              </a:spcBef>
              <a:buClr>
                <a:srgbClr val="000000"/>
              </a:buClr>
            </a:pPr>
            <a:r>
              <a:rPr lang="hu-hu" sz="1100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  <a:t>Kockázati tényezők.</a:t>
            </a:r>
            <a:endParaRPr sz="1100" dirty="0">
              <a:solidFill>
                <a:schemeClr val="bg2"/>
              </a:solidFill>
              <a:latin typeface="+mj-lt"/>
              <a:cs typeface="Helvetica" panose="020B0604020202020204" pitchFamily="34" charset="0"/>
            </a:endParaRPr>
          </a:p>
          <a:p>
            <a:pPr marL="1028700" indent="-238125"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</a:pPr>
            <a:r>
              <a:rPr lang="hu-hu" sz="1100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  <a:t>Lehetséges javítandó területek.</a:t>
            </a:r>
          </a:p>
          <a:p>
            <a:pPr marL="790575" indent="0"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None/>
            </a:pPr>
            <a:endParaRPr sz="1100" dirty="0">
              <a:solidFill>
                <a:schemeClr val="bg2"/>
              </a:solidFill>
              <a:latin typeface="+mj-lt"/>
              <a:cs typeface="Helvetica" panose="020B060402020202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300"/>
              </a:spcBef>
              <a:buSzPts val="1100"/>
              <a:buNone/>
            </a:pPr>
            <a:r>
              <a:rPr lang="hu-hu" sz="1300" b="1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  <a:t>Milyen előnyökkel jár számunkra egy audit? </a:t>
            </a:r>
            <a:endParaRPr sz="1300" b="1" dirty="0">
              <a:solidFill>
                <a:schemeClr val="bg2"/>
              </a:solidFill>
              <a:latin typeface="+mj-lt"/>
              <a:cs typeface="Helvetica" panose="020B0604020202020204" pitchFamily="34" charset="0"/>
              <a:sym typeface="Arial"/>
            </a:endParaRPr>
          </a:p>
          <a:p>
            <a:pPr marL="342900" indent="0">
              <a:lnSpc>
                <a:spcPct val="100000"/>
              </a:lnSpc>
              <a:spcBef>
                <a:spcPts val="0"/>
              </a:spcBef>
              <a:buSzPts val="1100"/>
              <a:buNone/>
            </a:pPr>
            <a:r>
              <a:rPr lang="hu-hu" sz="1100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  <a:t>Az auditok segítenek a potenciális problémák vagy kockázati területek azonosításában, amelyeket orvosolni és/vagy javítani </a:t>
            </a:r>
            <a:br>
              <a:rPr lang="en-US" sz="1100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</a:br>
            <a:r>
              <a:rPr lang="hu-hu" sz="1100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  <a:t>tudunk. Az audit lezárásakor ajánlásokat kapunk üzleti funkcióink és megfelelőségi programunk fejlesztésére, amelyek lehetővé teszik számunkra az üzlet növekedését és a kockázatok mérséklését. Egy audit segíthet egy másik kommunikációs csatorna megnyitásában is a gyártóinkkal </a:t>
            </a:r>
            <a:r>
              <a:rPr lang="hu-hu" sz="110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  <a:t>és javítani </a:t>
            </a:r>
            <a:r>
              <a:rPr lang="hu-hu" sz="1100" dirty="0">
                <a:solidFill>
                  <a:schemeClr val="bg2"/>
                </a:solidFill>
                <a:latin typeface="+mj-lt"/>
                <a:cs typeface="Helvetica" panose="020B0604020202020204" pitchFamily="34" charset="0"/>
              </a:rPr>
              <a:t>kapcsolatainkat ezekkel a kulcsfontosságú üzleti partnerekkel. </a:t>
            </a:r>
            <a:endParaRPr sz="1100" dirty="0">
              <a:solidFill>
                <a:schemeClr val="bg2"/>
              </a:solidFill>
              <a:latin typeface="+mj-lt"/>
              <a:cs typeface="Helvetica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72338" y="113408"/>
            <a:ext cx="467512" cy="465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942942" y="0"/>
            <a:ext cx="4675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1800000"/>
              </a:camera>
              <a:lightRig rig="threePt" dir="t"/>
            </a:scene3d>
          </a:bodyPr>
          <a:lstStyle/>
          <a:p>
            <a:r>
              <a:rPr lang="hu-hu" sz="4400" b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98324" y="19443"/>
            <a:ext cx="453656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1000000"/>
              </a:camera>
              <a:lightRig rig="threePt" dir="t"/>
            </a:scene3d>
          </a:bodyPr>
          <a:lstStyle/>
          <a:p>
            <a:r>
              <a:rPr lang="hu-hu" sz="4000">
                <a:solidFill>
                  <a:schemeClr val="accent5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432101" y="92276"/>
            <a:ext cx="453656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1000000"/>
              </a:camera>
              <a:lightRig rig="threePt" dir="t"/>
            </a:scene3d>
          </a:bodyPr>
          <a:lstStyle/>
          <a:p>
            <a:r>
              <a:rPr lang="hu-hu" sz="4400"/>
              <a:t>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99733" y="205696"/>
            <a:ext cx="466741" cy="55399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1000000"/>
              </a:camera>
              <a:lightRig rig="threePt" dir="t"/>
            </a:scene3d>
          </a:bodyPr>
          <a:lstStyle/>
          <a:p>
            <a:r>
              <a:rPr lang="hu-hu" sz="3000"/>
              <a:t>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77031" y="24904"/>
            <a:ext cx="39725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1200000"/>
              </a:camera>
              <a:lightRig rig="threePt" dir="t">
                <a:rot lat="0" lon="0" rev="0"/>
              </a:lightRig>
            </a:scene3d>
            <a:sp3d>
              <a:bevelT w="12700"/>
            </a:sp3d>
          </a:bodyPr>
          <a:lstStyle/>
          <a:p>
            <a:r>
              <a:rPr lang="hu-hu" sz="4000">
                <a:effectLst>
                  <a:innerShdw blurRad="215900" dist="279400" dir="13500000">
                    <a:schemeClr val="accent5">
                      <a:alpha val="60000"/>
                    </a:schemeClr>
                  </a:inn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50494" y="-181134"/>
            <a:ext cx="453656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1200000"/>
              </a:camera>
              <a:lightRig rig="threePt" dir="t"/>
            </a:scene3d>
          </a:bodyPr>
          <a:lstStyle/>
          <a:p>
            <a:r>
              <a:rPr lang="hu-hu" sz="7200" b="1">
                <a:solidFill>
                  <a:srgbClr val="AACFD0"/>
                </a:solidFill>
                <a:latin typeface="Helvetica"/>
                <a:ea typeface="Helvetica"/>
                <a:cs typeface="Helvetica"/>
              </a:rPr>
              <a:t>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899068" y="46247"/>
            <a:ext cx="453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>
                <a:solidFill>
                  <a:schemeClr val="accent5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7559" y="-180177"/>
            <a:ext cx="453656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20400000"/>
              </a:camera>
              <a:lightRig rig="threePt" dir="t"/>
            </a:scene3d>
          </a:bodyPr>
          <a:lstStyle/>
          <a:p>
            <a:r>
              <a:rPr lang="hu-hu" sz="7200" b="1">
                <a:solidFill>
                  <a:srgbClr val="AACFD0"/>
                </a:solidFill>
                <a:latin typeface="Helvetica"/>
                <a:ea typeface="Helvetica"/>
                <a:cs typeface="Helvetica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1539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12;p36"/>
          <p:cNvSpPr txBox="1"/>
          <p:nvPr/>
        </p:nvSpPr>
        <p:spPr>
          <a:xfrm>
            <a:off x="2039850" y="61811"/>
            <a:ext cx="50643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1">
                <a:solidFill>
                  <a:srgbClr val="AACFD0"/>
                </a:solidFill>
                <a:latin typeface="+mj-lt"/>
                <a:ea typeface="Helvetica"/>
                <a:cs typeface="Helvetica"/>
                <a:sym typeface="Helvetica"/>
              </a:rPr>
              <a:t>Auditelőkészítés és -elvárások</a:t>
            </a:r>
            <a:endParaRPr sz="1800" b="1">
              <a:solidFill>
                <a:srgbClr val="AACFD0"/>
              </a:solidFill>
              <a:latin typeface="+mj-lt"/>
              <a:ea typeface="Helvetica"/>
              <a:cs typeface="Helvetica"/>
              <a:sym typeface="Helvetica"/>
            </a:endParaRPr>
          </a:p>
        </p:txBody>
      </p:sp>
      <p:sp>
        <p:nvSpPr>
          <p:cNvPr id="5" name="Google Shape;185;p27"/>
          <p:cNvSpPr txBox="1"/>
          <p:nvPr/>
        </p:nvSpPr>
        <p:spPr>
          <a:xfrm>
            <a:off x="73350" y="764587"/>
            <a:ext cx="8997300" cy="41772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hu-hu" sz="1300" b="1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Az általános auditelőkészítés és -elvárások magukban foglalhatják a következőket: </a:t>
            </a:r>
            <a:endParaRPr sz="1300" b="1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200025">
              <a:lnSpc>
                <a:spcPct val="115000"/>
              </a:lnSpc>
              <a:spcBef>
                <a:spcPts val="300"/>
              </a:spcBef>
              <a:buSzPts val="1600"/>
            </a:pPr>
            <a:r>
              <a:rPr lang="hu-hu" sz="1300" b="1" u="sng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Helyszíni látogatás</a:t>
            </a:r>
            <a:endParaRPr sz="1300" b="1" u="sng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111125">
              <a:lnSpc>
                <a:spcPct val="115000"/>
              </a:lnSpc>
              <a:buSzPts val="1200"/>
              <a:buFont typeface="Arial" panose="020B0604020202020204" pitchFamily="34" charset="0"/>
              <a:buChar char="•"/>
            </a:pP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Minden auditnak általában része egy helyszíni látogatás az irodáinkban és/vagy a működési helyszíneken. Bár egy csapat </a:t>
            </a:r>
            <a:br>
              <a:rPr lang="en-US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</a:b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vendégül látása a telephelyünkön zavarónak tűnhet, gyakran ez a leghatékonyabb módja annak, hogy a gyártó vagy az általa </a:t>
            </a:r>
            <a:br>
              <a:rPr lang="en-US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</a:b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kijelölt külső auditor gyorsan és a mi üzletmenetünk minimális megzavarásával végezze el az auditot.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111125">
              <a:lnSpc>
                <a:spcPct val="115000"/>
              </a:lnSpc>
              <a:buSzPts val="1200"/>
              <a:buFont typeface="Arial" panose="020B0604020202020204" pitchFamily="34" charset="0"/>
              <a:buChar char="•"/>
            </a:pP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A csapat általában a következőket kéri: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1028700" lvl="2" indent="-228600">
              <a:lnSpc>
                <a:spcPct val="115000"/>
              </a:lnSpc>
              <a:buSzPts val="1200"/>
              <a:buFont typeface="Helvetica Neue"/>
              <a:buAutoNum type="romanLcPeriod"/>
            </a:pP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Egy privát iroda vagy konferenciaterem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200025">
              <a:lnSpc>
                <a:spcPct val="115000"/>
              </a:lnSpc>
              <a:spcBef>
                <a:spcPts val="300"/>
              </a:spcBef>
              <a:buSzPts val="1600"/>
            </a:pPr>
            <a:r>
              <a:rPr lang="hu-hu" sz="1300" b="1" u="sng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Átlátható megbeszélések</a:t>
            </a:r>
            <a:endParaRPr sz="1300" b="1" u="sng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111125">
              <a:lnSpc>
                <a:spcPct val="115000"/>
              </a:lnSpc>
              <a:buClr>
                <a:schemeClr val="accent1"/>
              </a:buClr>
              <a:buSzPts val="1200"/>
              <a:buFont typeface="Arial" panose="020B0604020202020204" pitchFamily="34" charset="0"/>
              <a:buChar char="•"/>
            </a:pP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Az auditorokkal folytatott megbeszéléseknek nyíltnak és őszintének kell lenniük. Nincsenek rossz válaszok.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111125">
              <a:lnSpc>
                <a:spcPct val="115000"/>
              </a:lnSpc>
              <a:buClr>
                <a:schemeClr val="accent1"/>
              </a:buClr>
              <a:buSzPts val="1200"/>
              <a:buFont typeface="Arial" panose="020B0604020202020204" pitchFamily="34" charset="0"/>
              <a:buChar char="•"/>
            </a:pP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A munkavállalóknak nem szabad amiatt idegeskedniük, hogy esetleg nem tudnak azonnal válaszolni a kérdésekre. </a:t>
            </a:r>
            <a:br>
              <a:rPr lang="en-US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</a:b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Mindig lesz lehetőség a későbbi korrekcióra.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200025">
              <a:lnSpc>
                <a:spcPct val="115000"/>
              </a:lnSpc>
              <a:spcBef>
                <a:spcPts val="300"/>
              </a:spcBef>
              <a:buSzPts val="1600"/>
            </a:pPr>
            <a:r>
              <a:rPr lang="hu-hu" sz="1300" b="1" u="sng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A kérésekre való reagálás </a:t>
            </a:r>
            <a:endParaRPr sz="1300" b="1" u="sng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111125">
              <a:lnSpc>
                <a:spcPct val="115000"/>
              </a:lnSpc>
              <a:buClr>
                <a:schemeClr val="accent1"/>
              </a:buClr>
              <a:buSzPts val="1100"/>
              <a:buFont typeface="Arial" panose="020B0604020202020204" pitchFamily="34" charset="0"/>
              <a:buChar char="•"/>
            </a:pP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Az auditori kérésekre időben kell reagálni. Általában minél hamarabb teljesülnek a kérések, annál hamarabb visszatérhetünk </a:t>
            </a:r>
            <a:br>
              <a:rPr lang="en-IN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</a:b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a szokásos üzletmenethez.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111125">
              <a:lnSpc>
                <a:spcPct val="115000"/>
              </a:lnSpc>
              <a:buClr>
                <a:schemeClr val="accent1"/>
              </a:buClr>
              <a:buSzPts val="1200"/>
              <a:buFont typeface="Arial" panose="020B0604020202020204" pitchFamily="34" charset="0"/>
              <a:buChar char="•"/>
            </a:pP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A kérések többek között a következőkre terjedhetnek ki: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1141413" lvl="2" indent="-227013">
              <a:lnSpc>
                <a:spcPct val="115000"/>
              </a:lnSpc>
              <a:buClr>
                <a:schemeClr val="bg2"/>
              </a:buClr>
              <a:buSzPts val="1200"/>
              <a:buFont typeface="Helvetica Neue"/>
              <a:buAutoNum type="romanLcPeriod"/>
            </a:pP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Vállalati háttérinformációk (pl. szervezeti felépítés, alapító okirat).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1141413" lvl="2" indent="-227013">
              <a:lnSpc>
                <a:spcPct val="115000"/>
              </a:lnSpc>
              <a:buClr>
                <a:schemeClr val="bg2"/>
              </a:buClr>
              <a:buSzPts val="1200"/>
              <a:buFont typeface="Helvetica Neue"/>
              <a:buAutoNum type="romanLcPeriod"/>
            </a:pP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Irányelvek, eljárások és egyéb irányadó dokumentumok.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1141413" lvl="2" indent="-227013">
              <a:lnSpc>
                <a:spcPct val="115000"/>
              </a:lnSpc>
              <a:buClr>
                <a:schemeClr val="bg2"/>
              </a:buClr>
              <a:buSzPts val="1200"/>
              <a:buFont typeface="Helvetica Neue"/>
              <a:buAutoNum type="romanLcPeriod"/>
            </a:pP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Pénzügyi adatok (pl. fôkönyvi kivonat, főkönyv, kifizetési nyilvántartások).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1141413" lvl="2" indent="-227013">
              <a:lnSpc>
                <a:spcPct val="115000"/>
              </a:lnSpc>
              <a:buClr>
                <a:schemeClr val="bg2"/>
              </a:buClr>
              <a:buSzPts val="1200"/>
              <a:buFont typeface="Helvetica Neue"/>
              <a:buAutoNum type="romanLcPeriod"/>
            </a:pP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Tranzakciókat alátámasztó dokumentációk (pl. számlák, költségjelentések, szerződések, jóváhagyási jegyzőkönyvek).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</p:txBody>
      </p:sp>
      <p:sp>
        <p:nvSpPr>
          <p:cNvPr id="7" name="Google Shape;185;p27">
            <a:extLst>
              <a:ext uri="{FF2B5EF4-FFF2-40B4-BE49-F238E27FC236}">
                <a16:creationId xmlns:a16="http://schemas.microsoft.com/office/drawing/2014/main" id="{D24F318E-13F2-4D1D-991D-622C1143B8CB}"/>
              </a:ext>
            </a:extLst>
          </p:cNvPr>
          <p:cNvSpPr txBox="1"/>
          <p:nvPr/>
        </p:nvSpPr>
        <p:spPr>
          <a:xfrm>
            <a:off x="2928061" y="2043260"/>
            <a:ext cx="5145421" cy="462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pPr marL="1084263" lvl="2" indent="-284163">
              <a:buSzPts val="1200"/>
            </a:pP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ii.     Wi-Fi hozzáférés               iii.    Hozzáférés elektromos </a:t>
            </a:r>
            <a:r>
              <a:rPr lang="hu-hu" sz="1100" dirty="0">
                <a:solidFill>
                  <a:srgbClr val="24285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csatlakozóaljzatokhoz</a:t>
            </a: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.</a:t>
            </a:r>
          </a:p>
          <a:p>
            <a:pPr marL="800100" lvl="2">
              <a:buSzPts val="1200"/>
            </a:pPr>
            <a:endParaRPr sz="1100" dirty="0">
              <a:solidFill>
                <a:srgbClr val="00B0F0"/>
              </a:solidFill>
              <a:latin typeface="Helvetica" panose="020B0604020202020204" pitchFamily="34" charset="0"/>
              <a:ea typeface="Helvetica Neue"/>
              <a:cs typeface="Helvetica" panose="020B0604020202020204" pitchFamily="34" charset="0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646684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12;p36"/>
          <p:cNvSpPr txBox="1"/>
          <p:nvPr/>
        </p:nvSpPr>
        <p:spPr>
          <a:xfrm>
            <a:off x="2039850" y="61811"/>
            <a:ext cx="50643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1">
                <a:solidFill>
                  <a:srgbClr val="AACFD0"/>
                </a:solidFill>
                <a:latin typeface="+mj-lt"/>
                <a:ea typeface="Helvetica"/>
                <a:cs typeface="Helvetica"/>
                <a:sym typeface="Helvetica"/>
              </a:rPr>
              <a:t>Audit előkészítés és elvárások </a:t>
            </a:r>
            <a:br>
              <a:rPr lang="en-IN" sz="1800" b="1">
                <a:solidFill>
                  <a:srgbClr val="AACFD0"/>
                </a:solidFill>
                <a:latin typeface="+mj-lt"/>
                <a:ea typeface="Helvetica"/>
                <a:cs typeface="Helvetica"/>
                <a:sym typeface="Helvetica"/>
              </a:rPr>
            </a:br>
            <a:r>
              <a:rPr lang="hu-hu" sz="1800" b="1">
                <a:solidFill>
                  <a:srgbClr val="AACFD0"/>
                </a:solidFill>
                <a:latin typeface="+mj-lt"/>
                <a:ea typeface="Helvetica"/>
                <a:cs typeface="Helvetica"/>
                <a:sym typeface="Helvetica"/>
              </a:rPr>
              <a:t>(folytatás)</a:t>
            </a:r>
            <a:endParaRPr sz="1800" b="1">
              <a:solidFill>
                <a:srgbClr val="AACFD0"/>
              </a:solidFill>
              <a:latin typeface="+mj-lt"/>
              <a:ea typeface="Helvetica"/>
              <a:cs typeface="Helvetica"/>
              <a:sym typeface="Helvetica"/>
            </a:endParaRPr>
          </a:p>
        </p:txBody>
      </p:sp>
      <p:sp>
        <p:nvSpPr>
          <p:cNvPr id="6" name="Google Shape;195;p28"/>
          <p:cNvSpPr txBox="1"/>
          <p:nvPr/>
        </p:nvSpPr>
        <p:spPr>
          <a:xfrm>
            <a:off x="73350" y="1232100"/>
            <a:ext cx="8997300" cy="3744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hu-hu" sz="1500" b="1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Az általános auditelőkészítés és -elvárások magukban foglalhatják a következőket (folytatás):</a:t>
            </a:r>
            <a:endParaRPr sz="1500" b="1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200025">
              <a:lnSpc>
                <a:spcPct val="115000"/>
              </a:lnSpc>
              <a:spcBef>
                <a:spcPts val="750"/>
              </a:spcBef>
              <a:buSzPts val="1600"/>
            </a:pPr>
            <a:r>
              <a:rPr lang="hu-hu" sz="1300" b="1" u="sng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Teljes dokumentáció</a:t>
            </a:r>
            <a:endParaRPr sz="1300" b="1" u="sng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223838">
              <a:lnSpc>
                <a:spcPct val="115000"/>
              </a:lnSpc>
              <a:buClr>
                <a:schemeClr val="bg2"/>
              </a:buClr>
              <a:buSzPts val="1100"/>
              <a:buFont typeface="Arial" panose="020B0604020202020204" pitchFamily="34" charset="0"/>
              <a:buChar char="•"/>
            </a:pP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Teljes dokumentációt kell benyújtani. Ha kérdései vannak azzal kapcsolatban, hogy milyen dokumentumokat várnak el, </a:t>
            </a:r>
            <a:br>
              <a:rPr lang="en-US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</a:b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kérjük, hogy a lehető legkorábban tegye fel azokat. A kezdettől fogva teljes körű dokumentáció kiküszöbölheti bizonyos </a:t>
            </a:r>
            <a:br>
              <a:rPr lang="en-US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</a:b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utólagos kérések szükségességét.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228600">
              <a:lnSpc>
                <a:spcPct val="115000"/>
              </a:lnSpc>
              <a:buClr>
                <a:schemeClr val="bg2"/>
              </a:buClr>
              <a:buSzPts val="1200"/>
              <a:buFont typeface="Arial" panose="020B0604020202020204" pitchFamily="34" charset="0"/>
              <a:buChar char="•"/>
            </a:pP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Rendezze a dokumentumokat a kérési lista azonosítói (pl. tranzakcióazonosító) szerint, hogy az auditorok gyorsan azonosíthassák a dokumentumokat, és rendszerezett módon visszaadhassák Önnek.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200025">
              <a:lnSpc>
                <a:spcPct val="115000"/>
              </a:lnSpc>
              <a:spcBef>
                <a:spcPts val="750"/>
              </a:spcBef>
              <a:buSzPts val="1600"/>
            </a:pPr>
            <a:r>
              <a:rPr lang="hu-hu" sz="1300" b="1" u="sng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Az érdekeltek hozzáférése nyomon követési kérések és további kérdések esetén</a:t>
            </a:r>
            <a:endParaRPr sz="1300" b="1" u="sng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223838">
              <a:lnSpc>
                <a:spcPct val="115000"/>
              </a:lnSpc>
              <a:buClr>
                <a:schemeClr val="bg2"/>
              </a:buClr>
              <a:buSzPts val="1100"/>
              <a:buFont typeface="Arial" panose="020B0604020202020204" pitchFamily="34" charset="0"/>
              <a:buChar char="•"/>
            </a:pP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Előfordulhatnak utólagos információkérések, ezért fontos, hogy az auditorok minden alkalmazotthoz hozzáférjenek, és hogy </a:t>
            </a:r>
            <a:br>
              <a:rPr lang="en-US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</a:b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időben választ kapjanak. Néha szükség lehet arra, hogy az auditcsoport közvetlenül beszéljen az alkalmazott(akka)al, aki(k) közvetlenül ismeri(k) az adott mintában szereplő ügyleteket.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200025">
              <a:lnSpc>
                <a:spcPct val="115000"/>
              </a:lnSpc>
              <a:spcBef>
                <a:spcPts val="750"/>
              </a:spcBef>
              <a:buSzPts val="1600"/>
            </a:pPr>
            <a:r>
              <a:rPr lang="hu-hu" sz="1300" b="1" u="sng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Szükség esetén a számviteli rendszerek végigjárása</a:t>
            </a:r>
            <a:endParaRPr sz="1300" b="1" u="sng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223838">
              <a:lnSpc>
                <a:spcPct val="115000"/>
              </a:lnSpc>
              <a:buClr>
                <a:schemeClr val="bg2"/>
              </a:buClr>
              <a:buSzPts val="1100"/>
              <a:buFont typeface="Arial" panose="020B0604020202020204" pitchFamily="34" charset="0"/>
              <a:buChar char="•"/>
            </a:pP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Bizonyos esetekben az auditorok kérhetik, hogy járják végig a számviteli rendszereinket, hogy megértsék vagy megismerjék </a:t>
            </a:r>
            <a:br>
              <a:rPr lang="en-IN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</a:b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a folyamatainkat. 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290886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12;p36"/>
          <p:cNvSpPr txBox="1"/>
          <p:nvPr/>
        </p:nvSpPr>
        <p:spPr>
          <a:xfrm>
            <a:off x="2039850" y="61811"/>
            <a:ext cx="50643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1">
                <a:solidFill>
                  <a:srgbClr val="AACFD0"/>
                </a:solidFill>
                <a:latin typeface="+mj-lt"/>
                <a:ea typeface="Helvetica"/>
                <a:cs typeface="Helvetica"/>
                <a:sym typeface="Helvetica"/>
              </a:rPr>
              <a:t>Audit előkészítés és elvárások </a:t>
            </a:r>
            <a:br>
              <a:rPr lang="en-IN" sz="1800" b="1">
                <a:solidFill>
                  <a:srgbClr val="AACFD0"/>
                </a:solidFill>
                <a:latin typeface="+mj-lt"/>
                <a:ea typeface="Helvetica"/>
                <a:cs typeface="Helvetica"/>
                <a:sym typeface="Helvetica"/>
              </a:rPr>
            </a:br>
            <a:r>
              <a:rPr lang="hu-hu" sz="1800" b="1">
                <a:solidFill>
                  <a:srgbClr val="AACFD0"/>
                </a:solidFill>
                <a:latin typeface="+mj-lt"/>
                <a:ea typeface="Helvetica"/>
                <a:cs typeface="Helvetica"/>
                <a:sym typeface="Helvetica"/>
              </a:rPr>
              <a:t>(folytatás)</a:t>
            </a:r>
            <a:endParaRPr sz="1800" b="1">
              <a:solidFill>
                <a:srgbClr val="AACFD0"/>
              </a:solidFill>
              <a:latin typeface="+mj-lt"/>
              <a:ea typeface="Helvetica"/>
              <a:cs typeface="Helvetica"/>
              <a:sym typeface="Helvetica"/>
            </a:endParaRPr>
          </a:p>
        </p:txBody>
      </p:sp>
      <p:sp>
        <p:nvSpPr>
          <p:cNvPr id="5" name="Google Shape;205;p29"/>
          <p:cNvSpPr txBox="1"/>
          <p:nvPr/>
        </p:nvSpPr>
        <p:spPr>
          <a:xfrm>
            <a:off x="73350" y="819587"/>
            <a:ext cx="8997300" cy="3744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hu-hu" sz="1500" b="1" dirty="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  <a:t>Amit már ma megtehet, hogy felkészüljön bármilyen auditra: </a:t>
            </a:r>
            <a:endParaRPr sz="1500" b="1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200025">
              <a:lnSpc>
                <a:spcPct val="115000"/>
              </a:lnSpc>
              <a:spcBef>
                <a:spcPts val="750"/>
              </a:spcBef>
              <a:buSzPts val="1600"/>
            </a:pPr>
            <a:r>
              <a:rPr lang="hu-hu" sz="1300" b="1" u="sng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Irányelvek és eljárások</a:t>
            </a:r>
            <a:endParaRPr sz="1300" b="1" u="sng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228600">
              <a:lnSpc>
                <a:spcPct val="115000"/>
              </a:lnSpc>
              <a:buClr>
                <a:schemeClr val="bg2"/>
              </a:buClr>
              <a:buSzPts val="1200"/>
              <a:buFont typeface="Arial" panose="020B0604020202020204" pitchFamily="34" charset="0"/>
              <a:buChar char="•"/>
            </a:pP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  <a:t>Biztosítani kell, hogy az irányelveink és eljárásaink aktuális, végrehajtott változatai könnyen hozzáférhetők és elérhetők legyenek.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/>
              <a:sym typeface="Helvetica Neue"/>
            </a:endParaRPr>
          </a:p>
          <a:p>
            <a:pPr marL="685800" lvl="1" indent="-228600">
              <a:lnSpc>
                <a:spcPct val="115000"/>
              </a:lnSpc>
              <a:buClr>
                <a:schemeClr val="bg2"/>
              </a:buClr>
              <a:buSzPts val="1200"/>
              <a:buFont typeface="Arial" panose="020B0604020202020204" pitchFamily="34" charset="0"/>
              <a:buChar char="•"/>
            </a:pP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  <a:t>Biztosítani kell, hogy irányelveink és eljárásaink véglegesek, dátummal és verzióbélyegzővel ellátottak legyenek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/>
            </a:endParaRPr>
          </a:p>
          <a:p>
            <a:pPr marL="685800" lvl="1" indent="-228600">
              <a:lnSpc>
                <a:spcPct val="115000"/>
              </a:lnSpc>
              <a:buClr>
                <a:schemeClr val="bg2"/>
              </a:buClr>
              <a:buSzPts val="1200"/>
              <a:buFont typeface="Arial" panose="020B0604020202020204" pitchFamily="34" charset="0"/>
              <a:buChar char="•"/>
            </a:pP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  <a:t>Biztosítani kell, hogy az összes végleges szabályzat és eljárás PDF-fájlként kerüljön elmentésre, hogy a szabályzattervezetek </a:t>
            </a:r>
            <a:br>
              <a:rPr lang="en-US" sz="1100" dirty="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</a:b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  <a:t>ne kerüljenek véletlenül az auditorokhoz</a:t>
            </a:r>
            <a:endParaRPr sz="900" dirty="0">
              <a:solidFill>
                <a:schemeClr val="bg2"/>
              </a:solidFill>
              <a:latin typeface="+mj-lt"/>
              <a:ea typeface="Helvetica Neue"/>
              <a:cs typeface="Helvetica"/>
              <a:sym typeface="Helvetica Neue"/>
            </a:endParaRPr>
          </a:p>
          <a:p>
            <a:pPr marL="200025">
              <a:lnSpc>
                <a:spcPct val="115000"/>
              </a:lnSpc>
              <a:buSzPts val="1600"/>
            </a:pPr>
            <a:r>
              <a:rPr lang="hu-hu" sz="1300" b="1" u="sng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Könyvelés és nyilvántartások</a:t>
            </a:r>
            <a:endParaRPr sz="1300" b="1" u="sng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228600">
              <a:lnSpc>
                <a:spcPct val="115000"/>
              </a:lnSpc>
              <a:buClr>
                <a:schemeClr val="bg2"/>
              </a:buClr>
              <a:buSzPts val="1200"/>
              <a:buFont typeface="Arial" panose="020B0604020202020204" pitchFamily="34" charset="0"/>
              <a:buChar char="•"/>
            </a:pP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  <a:t>Adott esetben különítsen el minden gyártóspecifikus üzleti tranzakciót a számviteli rendszereinkben. Ne feledje azonban, hogy </a:t>
            </a:r>
            <a:br>
              <a:rPr lang="en-IN" sz="1100" dirty="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</a:b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  <a:t>az általános és adminisztratív tevékenységeink, amelyek több gyártóhoz vagy általános üzleti tevékenységünkhöz kapcsolódnak, </a:t>
            </a:r>
            <a:br>
              <a:rPr lang="en-IN" sz="1100" dirty="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</a:b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  <a:t>az audit hatálya alá tartozhatnak.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/>
              <a:sym typeface="Helvetica Neue"/>
            </a:endParaRPr>
          </a:p>
          <a:p>
            <a:pPr marL="200025">
              <a:lnSpc>
                <a:spcPct val="115000"/>
              </a:lnSpc>
              <a:buSzPts val="1600"/>
            </a:pPr>
            <a:r>
              <a:rPr lang="hu-hu" sz="1300" b="1" u="sng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Belső ellenőrzések</a:t>
            </a:r>
            <a:endParaRPr sz="1300" b="1" u="sng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228600">
              <a:lnSpc>
                <a:spcPct val="115000"/>
              </a:lnSpc>
              <a:buClr>
                <a:schemeClr val="bg2"/>
              </a:buClr>
              <a:buSzPts val="1200"/>
              <a:buFont typeface="Arial" panose="020B0604020202020204" pitchFamily="34" charset="0"/>
              <a:buChar char="•"/>
            </a:pP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Dokumentálja pénzügyi és számviteli eljárásainkat jegyzőkönyvekben vagy munkafolyamatokban, hogy lehetővé tegye a folyamatok hatékony végigjárását. Ez azt is lehetővé teszi, hogy a felelősségek könnyebben átkerüljenek egyik alkalmazottról a másikra.</a:t>
            </a:r>
          </a:p>
          <a:p>
            <a:pPr marL="200025">
              <a:lnSpc>
                <a:spcPct val="115000"/>
              </a:lnSpc>
              <a:buSzPts val="1600"/>
            </a:pPr>
            <a:r>
              <a:rPr lang="hu-hu" sz="1300" b="1" u="sng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Gyártói megállapodások és irányelvek</a:t>
            </a:r>
            <a:endParaRPr sz="1300" b="1" u="sng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228600">
              <a:lnSpc>
                <a:spcPct val="115000"/>
              </a:lnSpc>
              <a:buClr>
                <a:schemeClr val="bg2"/>
              </a:buClr>
              <a:buSzPts val="1200"/>
              <a:buFont typeface="Arial" panose="020B0604020202020204" pitchFamily="34" charset="0"/>
              <a:buChar char="•"/>
            </a:pP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Tekintse át a gyártóinkkal kötött szerződéseket, hogy jobban megértse a megfelelőségi kötelezettségvállalásainkat és kötelezettségeinket, amennyiben auditot kérnének.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228600">
              <a:lnSpc>
                <a:spcPct val="115000"/>
              </a:lnSpc>
              <a:buClr>
                <a:schemeClr val="bg2"/>
              </a:buClr>
              <a:buSzPts val="1200"/>
              <a:buFont typeface="Arial" panose="020B0604020202020204" pitchFamily="34" charset="0"/>
              <a:buChar char="•"/>
            </a:pP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Ismerkedjünk meg újra a gyártóink irányelveivel, például a harmadik felekre vonatkozó magatartási kódexekkel, hogy biztosítsuk, hogy minden követelményt megértünk és betartunk.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238229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12;p36"/>
          <p:cNvSpPr txBox="1"/>
          <p:nvPr/>
        </p:nvSpPr>
        <p:spPr>
          <a:xfrm>
            <a:off x="2039850" y="61811"/>
            <a:ext cx="50643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1">
                <a:solidFill>
                  <a:srgbClr val="AACFD0"/>
                </a:solidFill>
                <a:latin typeface="+mj-lt"/>
                <a:ea typeface="Helvetica"/>
                <a:cs typeface="Helvetica"/>
                <a:sym typeface="Helvetica"/>
              </a:rPr>
              <a:t>Audit előkészítés és elvárások </a:t>
            </a:r>
            <a:br>
              <a:rPr lang="en-IN" sz="1800" b="1">
                <a:solidFill>
                  <a:srgbClr val="AACFD0"/>
                </a:solidFill>
                <a:latin typeface="+mj-lt"/>
                <a:ea typeface="Helvetica"/>
                <a:cs typeface="Helvetica"/>
                <a:sym typeface="Helvetica"/>
              </a:rPr>
            </a:br>
            <a:r>
              <a:rPr lang="hu-hu" sz="1800" b="1">
                <a:solidFill>
                  <a:srgbClr val="AACFD0"/>
                </a:solidFill>
                <a:latin typeface="+mj-lt"/>
                <a:ea typeface="Helvetica"/>
                <a:cs typeface="Helvetica"/>
                <a:sym typeface="Helvetica"/>
              </a:rPr>
              <a:t>(folytatás)</a:t>
            </a:r>
            <a:endParaRPr sz="1800" b="1">
              <a:solidFill>
                <a:srgbClr val="AACFD0"/>
              </a:solidFill>
              <a:latin typeface="+mj-lt"/>
              <a:ea typeface="Helvetica"/>
              <a:cs typeface="Helvetica"/>
              <a:sym typeface="Helvetica"/>
            </a:endParaRPr>
          </a:p>
        </p:txBody>
      </p:sp>
      <p:sp>
        <p:nvSpPr>
          <p:cNvPr id="5" name="Google Shape;205;p29"/>
          <p:cNvSpPr txBox="1"/>
          <p:nvPr/>
        </p:nvSpPr>
        <p:spPr>
          <a:xfrm>
            <a:off x="73350" y="819587"/>
            <a:ext cx="8997300" cy="3744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hu-hu" sz="1500" b="1" dirty="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  <a:t>Ha az auditot távolról végzik: </a:t>
            </a:r>
            <a:endParaRPr sz="1500" b="1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200025">
              <a:lnSpc>
                <a:spcPct val="115000"/>
              </a:lnSpc>
              <a:spcBef>
                <a:spcPts val="750"/>
              </a:spcBef>
              <a:buSzPts val="1600"/>
            </a:pPr>
            <a:r>
              <a:rPr lang="hu-hu" sz="1300" b="1" u="sng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Kezelje a helyzetet úgy, mintha a csapat a helyszínen lenne</a:t>
            </a:r>
            <a:endParaRPr sz="1300" b="1" u="sng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228600">
              <a:lnSpc>
                <a:spcPct val="115000"/>
              </a:lnSpc>
              <a:buClr>
                <a:schemeClr val="bg2"/>
              </a:buClr>
              <a:buSzPts val="1200"/>
              <a:buFont typeface="Arial" panose="020B0604020202020204" pitchFamily="34" charset="0"/>
              <a:buChar char="•"/>
            </a:pP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  <a:t>Még ha az auditcsapat nem is csatlakozik Önhöz a helyszínen, a csapat akkor is hasonló eljárásokat fog végrehajtani, ugyanazokkal a célokkal.</a:t>
            </a:r>
          </a:p>
          <a:p>
            <a:pPr marL="685800" lvl="1" indent="-228600">
              <a:lnSpc>
                <a:spcPct val="115000"/>
              </a:lnSpc>
              <a:buClr>
                <a:schemeClr val="bg2"/>
              </a:buClr>
              <a:buSzPts val="1200"/>
              <a:buFont typeface="Arial" panose="020B0604020202020204" pitchFamily="34" charset="0"/>
              <a:buChar char="•"/>
            </a:pP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  <a:t>Ha úgy kezeli az auditálást, mintha a csapat a helyszínen lenne, akkor az audit összességében zökkenőmentes és hasznos </a:t>
            </a:r>
            <a:br>
              <a:rPr lang="en-IN" sz="1100" dirty="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</a:b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  <a:t>élményt nyújt.</a:t>
            </a:r>
            <a:endParaRPr sz="900" dirty="0">
              <a:solidFill>
                <a:schemeClr val="bg2"/>
              </a:solidFill>
              <a:latin typeface="+mj-lt"/>
              <a:ea typeface="Helvetica Neue"/>
              <a:cs typeface="Helvetica"/>
              <a:sym typeface="Helvetica Neue"/>
            </a:endParaRPr>
          </a:p>
          <a:p>
            <a:pPr marL="200025">
              <a:lnSpc>
                <a:spcPct val="115000"/>
              </a:lnSpc>
              <a:buSzPts val="1600"/>
            </a:pPr>
            <a:r>
              <a:rPr lang="hu-hu" sz="1300" b="1" u="sng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Továbbra is reagáljon időben a kérésekre</a:t>
            </a:r>
            <a:endParaRPr sz="1300" b="1" u="sng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228600">
              <a:lnSpc>
                <a:spcPct val="115000"/>
              </a:lnSpc>
              <a:buClr>
                <a:schemeClr val="bg2"/>
              </a:buClr>
              <a:buSzPts val="1200"/>
              <a:buFont typeface="Arial" panose="020B0604020202020204" pitchFamily="34" charset="0"/>
              <a:buChar char="•"/>
            </a:pP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  <a:t>Reagáljon időben az auditorok kéréseire úgy, mintha Önnel lennének az irodájában.</a:t>
            </a:r>
          </a:p>
          <a:p>
            <a:pPr marL="685800" lvl="1" indent="-228600">
              <a:lnSpc>
                <a:spcPct val="115000"/>
              </a:lnSpc>
              <a:buClr>
                <a:schemeClr val="bg2"/>
              </a:buClr>
              <a:buSzPts val="1200"/>
              <a:buFont typeface="Arial" panose="020B0604020202020204" pitchFamily="34" charset="0"/>
              <a:buChar char="•"/>
            </a:pP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/>
                <a:sym typeface="Helvetica Neue"/>
              </a:rPr>
              <a:t>Ez biztosítja, hogy az audit csapat időben és hatékonyan tudja befejezni az eljárásokat, így visszatérhetünk a szokásos üzletmenethez.</a:t>
            </a:r>
            <a:endParaRPr sz="1100" dirty="0">
              <a:solidFill>
                <a:schemeClr val="bg2"/>
              </a:solidFill>
              <a:latin typeface="+mj-lt"/>
              <a:ea typeface="Helvetica Neue"/>
              <a:cs typeface="Helvetica"/>
              <a:sym typeface="Helvetica Neue"/>
            </a:endParaRPr>
          </a:p>
          <a:p>
            <a:pPr marL="200025">
              <a:lnSpc>
                <a:spcPct val="115000"/>
              </a:lnSpc>
              <a:buSzPts val="1600"/>
            </a:pPr>
            <a:r>
              <a:rPr lang="hu-hu" sz="1300" b="1" u="sng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Lehetőség szerint használjon videokonferenciát</a:t>
            </a:r>
            <a:endParaRPr sz="1300" b="1" u="sng" dirty="0">
              <a:solidFill>
                <a:schemeClr val="bg2"/>
              </a:solidFill>
              <a:latin typeface="+mj-lt"/>
              <a:ea typeface="Helvetica Neue"/>
              <a:cs typeface="Helvetica" panose="020B0604020202020204" pitchFamily="34" charset="0"/>
              <a:sym typeface="Helvetica Neue"/>
            </a:endParaRPr>
          </a:p>
          <a:p>
            <a:pPr marL="685800" lvl="1" indent="-228600">
              <a:lnSpc>
                <a:spcPct val="115000"/>
              </a:lnSpc>
              <a:buClr>
                <a:schemeClr val="bg2"/>
              </a:buClr>
              <a:buSzPts val="1200"/>
              <a:buFont typeface="Arial" panose="020B0604020202020204" pitchFamily="34" charset="0"/>
              <a:buChar char="•"/>
            </a:pP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Az auditcsapat továbbra is szeretne megbeszéléseket folytatni bizonyos érdekelt felekkel - ha lehetséges, használja </a:t>
            </a:r>
            <a:br>
              <a:rPr lang="en-IN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</a:br>
            <a:r>
              <a:rPr lang="hu-hu" sz="1100" dirty="0">
                <a:solidFill>
                  <a:schemeClr val="bg2"/>
                </a:solidFill>
                <a:latin typeface="+mj-lt"/>
                <a:ea typeface="Helvetica Neue"/>
                <a:cs typeface="Helvetica" panose="020B0604020202020204" pitchFamily="34" charset="0"/>
                <a:sym typeface="Helvetica Neue"/>
              </a:rPr>
              <a:t>a videokonferencia-technológiát, hogy szemtől-szembe tudjon beszélgetni, ami sokkal hatásosabb lesz, mint a telefonos beszélgetés.</a:t>
            </a:r>
          </a:p>
        </p:txBody>
      </p:sp>
    </p:spTree>
    <p:extLst>
      <p:ext uri="{BB962C8B-B14F-4D97-AF65-F5344CB8AC3E}">
        <p14:creationId xmlns:p14="http://schemas.microsoft.com/office/powerpoint/2010/main" val="2980160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34495E"/>
      </a:accent1>
      <a:accent2>
        <a:srgbClr val="629DD1"/>
      </a:accent2>
      <a:accent3>
        <a:srgbClr val="297FD5"/>
      </a:accent3>
      <a:accent4>
        <a:srgbClr val="7F8FA9"/>
      </a:accent4>
      <a:accent5>
        <a:srgbClr val="AACFCF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c0b8251-a77c-46b4-9192-b351e4d87798" xsi:nil="true"/>
    <lcf76f155ced4ddcb4097134ff3c332f xmlns="5e7b30f1-a767-4b9f-a7d4-eaf82a361f61">
      <Terms xmlns="http://schemas.microsoft.com/office/infopath/2007/PartnerControls"/>
    </lcf76f155ced4ddcb4097134ff3c332f>
  </documentManagement>
</p:properties>
</file>

<file path=customXml/item2.xml><?xml version="1.0" encoding="utf-8"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EF52D6D20CFF4CA5ABDBED31BFD254" ma:contentTypeVersion="18" ma:contentTypeDescription="Create a new document." ma:contentTypeScope="" ma:versionID="602a4e82dbddea2cf16ce700f543108c">
  <xsd:schema xmlns:xsd="http://www.w3.org/2001/XMLSchema" xmlns:xs="http://www.w3.org/2001/XMLSchema" xmlns:p="http://schemas.microsoft.com/office/2006/metadata/properties" xmlns:ns2="5e7b30f1-a767-4b9f-a7d4-eaf82a361f61" xmlns:ns3="fc0b8251-a77c-46b4-9192-b351e4d87798" xmlns:ns4="8dd90c53-968d-4fca-bd9c-f86cdc164d9c" targetNamespace="http://schemas.microsoft.com/office/2006/metadata/properties" ma:root="true" ma:fieldsID="af0b423540b89977f3b6cf81a85947cc" ns2:_="" ns3:_="" ns4:_="">
    <xsd:import namespace="5e7b30f1-a767-4b9f-a7d4-eaf82a361f61"/>
    <xsd:import namespace="fc0b8251-a77c-46b4-9192-b351e4d87798"/>
    <xsd:import namespace="8dd90c53-968d-4fca-bd9c-f86cdc164d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4:SharedWithUsers" minOccurs="0"/>
                <xsd:element ref="ns4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7b30f1-a767-4b9f-a7d4-eaf82a361f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08217b30-7f8d-4707-a088-0ae4d079936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0b8251-a77c-46b4-9192-b351e4d87798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8fdd3c91-de2d-438b-abe4-c3c199341948}" ma:internalName="TaxCatchAll" ma:showField="CatchAllData" ma:web="8dd90c53-968d-4fca-bd9c-f86cdc164d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d90c53-968d-4fca-bd9c-f86cdc164d9c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27C9718-29B1-4F47-BF94-B92B05D49214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417a1e4b-72df-449d-84f0-0965c6302828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  <ds:schemaRef ds:uri="b79241f8-c8fe-441b-bad5-56514653fd5b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2FFDEBAE-F1C8-4F58-931B-97667EF01E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8FD72F-BDF9-407F-B3CB-AF09DFAC8662}"/>
</file>

<file path=docProps/app.xml><?xml version="1.0" encoding="utf-8"?>
<Properties xmlns="http://schemas.openxmlformats.org/officeDocument/2006/extended-properties" xmlns:vt="http://schemas.openxmlformats.org/officeDocument/2006/docPropsVTypes">
  <TotalTime>3396</TotalTime>
  <Words>1330</Words>
  <Application>Microsoft Office PowerPoint</Application>
  <PresentationFormat>On-screen Show (16:9)</PresentationFormat>
  <Paragraphs>105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Calibri</vt:lpstr>
      <vt:lpstr>Helvetica</vt:lpstr>
      <vt:lpstr>Wingdings</vt:lpstr>
      <vt:lpstr>Helvetica Neue</vt:lpstr>
      <vt:lpstr>Arial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Arellano</dc:creator>
  <cp:lastModifiedBy>Lionbridge</cp:lastModifiedBy>
  <cp:revision>49</cp:revision>
  <dcterms:modified xsi:type="dcterms:W3CDTF">2023-01-02T16:22:51Z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0x01010009EF52D6D20CFF4CA5ABDBED31BFD254</vt:lpwstr>
  </property>
</Properties>
</file>