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Helvetica" panose="00000400000000000000" pitchFamily="2" charset="0"/>
      <p:regular r:id="rId26"/>
      <p:bold r:id="rId27"/>
      <p:italic r:id="rId28"/>
      <p:boldItalic r:id="rId29"/>
    </p:embeddedFont>
    <p:embeddedFont>
      <p:font typeface="Helvetica Neue" panose="02000503000000020004" pitchFamily="2" charset="2"/>
      <p:regular r:id="rId30"/>
      <p:bold r:id="rId31"/>
      <p:italic r:id="rId32"/>
      <p:boldItalic r:id="rId33"/>
    </p:embeddedFont>
    <p:embeddedFont>
      <p:font typeface="Helvetica Neue Light" panose="02000403000000020004" pitchFamily="2" charset="2"/>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54" autoAdjust="0"/>
    <p:restoredTop sz="96374" autoAdjust="0"/>
  </p:normalViewPr>
  <p:slideViewPr>
    <p:cSldViewPr snapToGrid="0">
      <p:cViewPr varScale="1">
        <p:scale>
          <a:sx n="110" d="100"/>
          <a:sy n="110" d="100"/>
        </p:scale>
        <p:origin x="1296" y="90"/>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5</a:t>
            </a:fld>
            <a:endParaRPr/>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7</a:t>
            </a:fld>
            <a:endParaRPr/>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a:t>January 2, 2023</a:t>
            </a:fld>
            <a:endParaRPr/>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400">
                <a:solidFill>
                  <a:srgbClr val="34495E"/>
                </a:solidFill>
                <a:latin typeface="Helvetica Neue Light"/>
                <a:ea typeface="Helvetica Neue Light"/>
                <a:cs typeface="Helvetica Neue Light"/>
                <a:sym typeface="Helvetica Neue Light"/>
              </a:rPr>
              <a:t>Összeférhetetlenségi </a:t>
            </a:r>
            <a:r>
              <a:rPr lang="hu-hu" sz="1400" baseline="0">
                <a:solidFill>
                  <a:srgbClr val="34495E"/>
                </a:solidFill>
                <a:latin typeface="Helvetica Neue Light"/>
                <a:ea typeface="Helvetica Neue Light"/>
                <a:cs typeface="Helvetica Neue Light"/>
                <a:sym typeface="Helvetica Neue Light"/>
              </a:rPr>
              <a:t>képzés</a:t>
            </a:r>
            <a:endParaRPr sz="1400">
              <a:solidFill>
                <a:srgbClr val="34495E"/>
              </a:solidFill>
              <a:latin typeface="Helvetica Neue Ligh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Calibri"/>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Helvetica" panose="020B0604020202020204" pitchFamily="34" charset="0"/>
                <a:cs typeface="Helvetica" panose="020B0604020202020204" pitchFamily="34" charset="0"/>
              </a:rPr>
              <a:t>1</a:t>
            </a:fld>
            <a:endParaRPr>
              <a:latin typeface="Helvetica"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147081" cy="1241472"/>
            <a:chOff x="599440" y="953606"/>
            <a:chExt cx="7147081"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409846"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hu-hu" b="1" dirty="0">
                  <a:solidFill>
                    <a:srgbClr val="34495E"/>
                  </a:solidFill>
                  <a:effectLst/>
                  <a:latin typeface="+mj-lt"/>
                  <a:ea typeface="Calibri" panose="020F0502020204030204" pitchFamily="34" charset="0"/>
                  <a:cs typeface="Times New Roman" panose="02020603050405020304" pitchFamily="18" charset="0"/>
                </a:rPr>
                <a:t>Leírás</a:t>
              </a:r>
              <a:endParaRPr dirty="0">
                <a:effectLst/>
                <a:latin typeface="+mj-lt"/>
                <a:ea typeface="Calibri" panose="020F0502020204030204" pitchFamily="34" charset="0"/>
                <a:cs typeface="Times New Roman" panose="02020603050405020304" pitchFamily="18" charset="0"/>
              </a:endParaRPr>
            </a:p>
            <a:p>
              <a:r>
                <a:rPr lang="hu-hu" sz="1200" dirty="0">
                  <a:latin typeface="+mj-lt"/>
                  <a:ea typeface="Calibri" panose="020F0502020204030204" pitchFamily="34" charset="0"/>
                  <a:cs typeface="Times New Roman" panose="02020603050405020304" pitchFamily="18" charset="0"/>
                </a:rPr>
                <a:t>Összeférhetetlenség akkor merül fel, ha egy alkalmazott szoros családi vagy pénzügyi kapcsolatban áll egy másik vállalattal, alkalmazottal, ügyféllel, kormánytisztviselővel, eladóval vagy más kapcsolódó féllel. Az összeférhetetlenségi képzés az összeférhetetlenséggel kapcsolatosan nyújt útmutatást. </a:t>
              </a:r>
            </a:p>
            <a:p>
              <a:pPr marL="0" marR="0">
                <a:lnSpc>
                  <a:spcPct val="107000"/>
                </a:lnSpc>
                <a:spcBef>
                  <a:spcPts val="0"/>
                </a:spcBef>
                <a:spcAft>
                  <a:spcPts val="800"/>
                </a:spcAft>
              </a:pPr>
              <a:r>
                <a:rPr lang="hu-hu" sz="1100" dirty="0">
                  <a:effectLst/>
                  <a:latin typeface="+mj-lt"/>
                  <a:ea typeface="Times New Roman" panose="02020603050405020304" pitchFamily="18"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hu-hu" sz="1100" dirty="0">
                  <a:effectLst/>
                  <a:latin typeface="+mj-lt"/>
                  <a:ea typeface="Times New Roman" panose="02020603050405020304" pitchFamily="18"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hu-hu" sz="1600" b="1" dirty="0">
                  <a:solidFill>
                    <a:srgbClr val="34495E"/>
                  </a:solidFill>
                  <a:effectLst/>
                  <a:latin typeface="+mj-lt"/>
                  <a:ea typeface="Calibri" panose="020F0502020204030204" pitchFamily="34"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hu-hu" sz="1600" b="1" dirty="0">
                  <a:solidFill>
                    <a:srgbClr val="34495E"/>
                  </a:solidFill>
                  <a:effectLst/>
                  <a:latin typeface="+mj-lt"/>
                  <a:ea typeface="Calibri" panose="020F0502020204030204" pitchFamily="34"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hu-hu" b="1" dirty="0">
                  <a:solidFill>
                    <a:srgbClr val="34495E"/>
                  </a:solidFill>
                  <a:effectLst/>
                  <a:latin typeface="+mj-lt"/>
                  <a:ea typeface="Calibri" panose="020F0502020204030204" pitchFamily="34" charset="0"/>
                  <a:cs typeface="Times New Roman" panose="02020603050405020304" pitchFamily="18" charset="0"/>
                </a:rPr>
                <a:t>Utasítások</a:t>
              </a:r>
              <a:endParaRPr dirty="0">
                <a:effectLst/>
                <a:latin typeface="+mj-lt"/>
                <a:ea typeface="Calibri" panose="020F0502020204030204" pitchFamily="34" charset="0"/>
                <a:cs typeface="Times New Roman" panose="02020603050405020304" pitchFamily="18" charset="0"/>
              </a:endParaRPr>
            </a:p>
            <a:p>
              <a:pPr marL="342900" lvl="0" indent="-342900">
                <a:lnSpc>
                  <a:spcPct val="115000"/>
                </a:lnSpc>
                <a:buSzPts val="1100"/>
                <a:buFont typeface="+mj-lt"/>
                <a:buAutoNum type="arabicPeriod"/>
              </a:pPr>
              <a:r>
                <a:rPr lang="hu-hu" sz="1200" dirty="0">
                  <a:solidFill>
                    <a:schemeClr val="tx1"/>
                  </a:solidFill>
                  <a:latin typeface="+mj-lt"/>
                  <a:ea typeface="Helvetica Neue Light"/>
                  <a:cs typeface="Helvetica" panose="020B0604020202020204" pitchFamily="34" charset="0"/>
                </a:rPr>
                <a:t>Az alkalmazottak számára a beilleszkedési folyamat részeként és ismétlődő jelleggel összeférhetetlenségi képzést kell tartani, hogy az alkalmazottak megértsék az összeférhetetlenséggel kapcsolatos feladataikat és felelősségeiket.</a:t>
              </a:r>
            </a:p>
            <a:p>
              <a:pPr marL="342900" indent="-342900">
                <a:lnSpc>
                  <a:spcPct val="115000"/>
                </a:lnSpc>
                <a:buSzPts val="1100"/>
                <a:buFont typeface="+mj-lt"/>
                <a:buAutoNum type="arabicPeriod"/>
              </a:pPr>
              <a:r>
                <a:rPr lang="hu-hu" sz="1200" dirty="0">
                  <a:latin typeface="+mj-lt"/>
                  <a:ea typeface="Helvetica"/>
                  <a:cs typeface="Helvetica"/>
                  <a:sym typeface="Helvetica"/>
                </a:rPr>
                <a:t>Használja a jelenléti ív(ek)et az egyes képzéseken való részvétel rögzítésére.</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hu-hu" b="1" dirty="0">
                  <a:solidFill>
                    <a:srgbClr val="34495E"/>
                  </a:solidFill>
                  <a:latin typeface="+mj-lt"/>
                  <a:ea typeface="Calibri" panose="020F0502020204030204" pitchFamily="34" charset="0"/>
                  <a:cs typeface="Times New Roman" panose="02020603050405020304" pitchFamily="18" charset="0"/>
                </a:rPr>
                <a:t>Milyen előnyökkel jár ez az Ön számára?</a:t>
              </a:r>
              <a:endParaRPr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hu-hu" sz="1200" dirty="0">
                  <a:latin typeface="+mj-lt"/>
                  <a:cs typeface="Times New Roman" panose="02020603050405020304" pitchFamily="18" charset="0"/>
                </a:rPr>
                <a:t>Ez a képzés ismerteti az összeférhetetlenségi szabályzat elemeit, amely irányelveket állapít meg annak biztosítására, hogy az alkalmazottak személyes, társadalmi, pénzügyi vagy politikai érdekei ne ütközzenek, vagy ne tűnjenek összeférhetetlennek a vállalat érdekeivel, valamint </a:t>
              </a:r>
              <a:br>
                <a:rPr lang="en-IN" sz="1200" dirty="0">
                  <a:latin typeface="+mj-lt"/>
                  <a:cs typeface="Times New Roman" panose="02020603050405020304" pitchFamily="18" charset="0"/>
                </a:rPr>
              </a:br>
              <a:r>
                <a:rPr lang="hu-hu" sz="1200" dirty="0">
                  <a:latin typeface="+mj-lt"/>
                  <a:cs typeface="Times New Roman" panose="02020603050405020304" pitchFamily="18" charset="0"/>
                </a:rPr>
                <a:t>e kapcsolatok átláthatóságának növelésére. Ez segít az alkalmazottaknak jobban megérteni </a:t>
              </a:r>
              <a:br>
                <a:rPr lang="en-IN" sz="1200" dirty="0">
                  <a:latin typeface="+mj-lt"/>
                  <a:cs typeface="Times New Roman" panose="02020603050405020304" pitchFamily="18" charset="0"/>
                </a:rPr>
              </a:br>
              <a:r>
                <a:rPr lang="hu-hu" sz="1200" dirty="0">
                  <a:latin typeface="+mj-lt"/>
                  <a:cs typeface="Times New Roman" panose="02020603050405020304" pitchFamily="18" charset="0"/>
                </a:rPr>
                <a:t>a lehetséges összeférhetetlenségeket, és azt, hogy mit kell tenniük, ha esetleges összeférhetetlenségek merülnek fel.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hu-hu" b="1" dirty="0">
                  <a:solidFill>
                    <a:srgbClr val="34495E"/>
                  </a:solidFill>
                  <a:effectLst/>
                  <a:latin typeface="+mj-lt"/>
                  <a:ea typeface="Calibri" panose="020F0502020204030204" pitchFamily="34" charset="0"/>
                  <a:cs typeface="Times New Roman" panose="02020603050405020304" pitchFamily="18" charset="0"/>
                </a:rPr>
                <a:t>Egyéb figyelembe veendő dokumentációk</a:t>
              </a:r>
              <a:endParaRPr dirty="0">
                <a:effectLst/>
                <a:latin typeface="+mj-l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hu-hu" sz="1200" dirty="0">
                  <a:solidFill>
                    <a:srgbClr val="000000"/>
                  </a:solidFill>
                  <a:effectLst/>
                  <a:latin typeface="+mj-lt"/>
                  <a:ea typeface="Helvetica Neue Light"/>
                  <a:cs typeface="Times New Roman" panose="02020603050405020304" pitchFamily="18" charset="0"/>
                </a:rPr>
                <a:t>Jelenléti ív</a:t>
              </a:r>
            </a:p>
            <a:p>
              <a:pPr marL="171450" marR="0" indent="-171450">
                <a:lnSpc>
                  <a:spcPct val="115000"/>
                </a:lnSpc>
                <a:spcBef>
                  <a:spcPts val="0"/>
                </a:spcBef>
                <a:spcAft>
                  <a:spcPts val="0"/>
                </a:spcAft>
                <a:buSzPct val="150000"/>
                <a:buFont typeface="Wingdings" panose="05000000000000000000" pitchFamily="2" charset="2"/>
                <a:buChar char="ü"/>
              </a:pPr>
              <a:r>
                <a:rPr lang="hu-hu" sz="1200" dirty="0">
                  <a:solidFill>
                    <a:srgbClr val="000000"/>
                  </a:solidFill>
                  <a:effectLst/>
                  <a:latin typeface="Helvetica" panose="020B0604020202020204" pitchFamily="34" charset="0"/>
                  <a:ea typeface="Helvetica Neue Light"/>
                  <a:cs typeface="Times New Roman" panose="02020603050405020304" pitchFamily="18" charset="0"/>
                </a:rPr>
                <a:t> </a:t>
              </a:r>
              <a:r>
                <a:rPr lang="hu-hu" sz="1200" dirty="0">
                  <a:solidFill>
                    <a:srgbClr val="000000"/>
                  </a:solidFill>
                  <a:effectLst/>
                  <a:latin typeface="+mj-lt"/>
                  <a:ea typeface="Helvetica Neue Light"/>
                  <a:cs typeface="Times New Roman" panose="02020603050405020304" pitchFamily="18" charset="0"/>
                </a:rPr>
                <a:t>Magatartási kódex</a:t>
              </a:r>
              <a:endParaRPr sz="1200" dirty="0">
                <a:solidFill>
                  <a:srgbClr val="2E74B5"/>
                </a:solidFill>
                <a:effectLst/>
                <a:latin typeface="+mj-l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hu-hu" sz="1200" dirty="0">
                  <a:solidFill>
                    <a:srgbClr val="000000"/>
                  </a:solidFill>
                  <a:effectLst/>
                  <a:latin typeface="+mj-lt"/>
                  <a:ea typeface="Helvetica Neue Light"/>
                  <a:cs typeface="Times New Roman" panose="02020603050405020304" pitchFamily="18" charset="0"/>
                </a:rPr>
                <a:t>Összeférhetetlenségi szabályzat</a:t>
              </a:r>
              <a:endParaRPr sz="1200" dirty="0">
                <a:solidFill>
                  <a:srgbClr val="2E74B5"/>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hu-hu" sz="1200" b="1" dirty="0">
                  <a:solidFill>
                    <a:srgbClr val="34495E"/>
                  </a:solidFill>
                  <a:effectLst/>
                  <a:latin typeface="+mj-lt"/>
                  <a:ea typeface="Calibri" panose="020F0502020204030204" pitchFamily="34" charset="0"/>
                  <a:cs typeface="Times New Roman" panose="02020603050405020304" pitchFamily="18" charset="0"/>
                </a:rPr>
                <a:t> </a:t>
              </a:r>
              <a:endParaRPr sz="1200" dirty="0">
                <a:effectLst/>
                <a:latin typeface="+mj-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b="1" dirty="0">
                <a:solidFill>
                  <a:srgbClr val="AACFD0"/>
                </a:solidFill>
                <a:latin typeface="+mj-lt"/>
                <a:ea typeface="Helvetica Neue"/>
                <a:cs typeface="Helvetica Neue"/>
                <a:sym typeface="Helvetica Neue"/>
              </a:rPr>
              <a:t>Összeférhetetlenség</a:t>
            </a:r>
          </a:p>
          <a:p>
            <a:pPr marL="0" marR="0" lvl="0" indent="0" algn="ctr" rtl="0">
              <a:spcBef>
                <a:spcPts val="0"/>
              </a:spcBef>
              <a:spcAft>
                <a:spcPts val="0"/>
              </a:spcAft>
              <a:buNone/>
            </a:pPr>
            <a:r>
              <a:rPr lang="hu-hu" sz="2400" b="1" dirty="0">
                <a:solidFill>
                  <a:srgbClr val="AACFD0"/>
                </a:solidFill>
                <a:latin typeface="+mj-lt"/>
                <a:ea typeface="Helvetica Neue"/>
                <a:cs typeface="Helvetica Neue"/>
                <a:sym typeface="Helvetica Neue"/>
              </a:rPr>
              <a:t>Képzés</a:t>
            </a:r>
            <a:endParaRPr sz="2400" b="1" dirty="0">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hu-hu" sz="3600" b="1">
                <a:solidFill>
                  <a:srgbClr val="FFFFFF"/>
                </a:solidFill>
                <a:latin typeface="+mj-lt"/>
                <a:ea typeface="Helvetica Neue"/>
                <a:cs typeface="Helvetica Neue"/>
                <a:sym typeface="Helvetica Neue"/>
              </a:rPr>
              <a:t>Összeférhetetlenség</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hu-hu"/>
              <a:t>1</a:t>
            </a:r>
            <a:endParaRPr kumimoji="0" sz="1200" b="0" i="0" u="none" strike="noStrike" cap="none" normalizeH="0" baseline="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hu-hu" sz="2500" dirty="0">
                <a:latin typeface="+mj-lt"/>
                <a:cs typeface="Helvetica" panose="020B0604020202020204" pitchFamily="34" charset="0"/>
              </a:rPr>
              <a:t>Az alkalmazottak olyan érdekei vagy tevékenységei, amelyek ellentétesek lehetnek, vagy ellentétesnek tűnhetnek a vállalat érdekeivel, vagy amelyek hatással lehetnek az alkalmazott azon képességére, hogy objektíven lássa </a:t>
            </a:r>
            <a:br>
              <a:rPr lang="en-IN" sz="2500" dirty="0">
                <a:latin typeface="+mj-lt"/>
                <a:cs typeface="Helvetica" panose="020B0604020202020204" pitchFamily="34" charset="0"/>
              </a:rPr>
            </a:br>
            <a:r>
              <a:rPr lang="hu-hu" sz="2500" dirty="0">
                <a:latin typeface="+mj-lt"/>
                <a:cs typeface="Helvetica" panose="020B0604020202020204" pitchFamily="34" charset="0"/>
              </a:rPr>
              <a:t>el feladatait és felelősségi körét.</a:t>
            </a:r>
            <a:endParaRPr sz="2500" dirty="0">
              <a:latin typeface="+mj-lt"/>
              <a:cs typeface="Helvetica" panose="020B0604020202020204" pitchFamily="34" charset="0"/>
            </a:endParaRPr>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1000"/>
              </a:spcBef>
              <a:spcAft>
                <a:spcPts val="0"/>
              </a:spcAft>
              <a:buNone/>
              <a:tabLst>
                <a:tab pos="5948363" algn="l"/>
              </a:tabLst>
            </a:pPr>
            <a:endParaRPr dirty="0"/>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b="1">
                <a:solidFill>
                  <a:srgbClr val="AACFD0"/>
                </a:solidFill>
                <a:latin typeface="+mj-lt"/>
                <a:ea typeface="Helvetica Neue"/>
                <a:cs typeface="Helvetica Neue"/>
                <a:sym typeface="Helvetica Neue"/>
              </a:rPr>
              <a:t>Összeférhetetlenség</a:t>
            </a:r>
          </a:p>
          <a:p>
            <a:pPr marL="0" marR="0" lvl="0" indent="0" algn="ctr" rtl="0">
              <a:spcBef>
                <a:spcPts val="0"/>
              </a:spcBef>
              <a:spcAft>
                <a:spcPts val="0"/>
              </a:spcAft>
              <a:buNone/>
            </a:pPr>
            <a:r>
              <a:rPr lang="hu-hu" sz="2400" b="1">
                <a:solidFill>
                  <a:srgbClr val="AACFD0"/>
                </a:solidFill>
                <a:latin typeface="+mj-lt"/>
                <a:ea typeface="Helvetica Neue"/>
                <a:cs typeface="Helvetica Neue"/>
                <a:sym typeface="Helvetica Neue"/>
              </a:rPr>
              <a:t>Képzés</a:t>
            </a:r>
            <a:endParaRPr sz="2400" b="1">
              <a:solidFill>
                <a:srgbClr val="AACFD0"/>
              </a:solidFill>
              <a:latin typeface="+mj-lt"/>
              <a:ea typeface="Helvetica Neue"/>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hu-hu" sz="3200" b="1">
                <a:solidFill>
                  <a:srgbClr val="5C9FA1"/>
                </a:solidFill>
                <a:latin typeface="+mj-lt"/>
                <a:ea typeface="Helvetica Neue"/>
                <a:cs typeface="Helvetica" panose="020B0604020202020204" pitchFamily="34" charset="0"/>
                <a:sym typeface="Helvetica Neue"/>
              </a:rPr>
              <a:t>MI AZ ÖSSZEFÉRHETETLENSÉG?</a:t>
            </a:r>
            <a:endParaRPr sz="3200">
              <a:latin typeface="+mj-lt"/>
              <a:ea typeface="Helvetica Neue"/>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hu-hu" sz="1800" dirty="0">
                    <a:solidFill>
                      <a:schemeClr val="dk1"/>
                    </a:solidFill>
                    <a:latin typeface="Helvetica" panose="020B0604020202020204" pitchFamily="34" charset="0"/>
                    <a:ea typeface="Helvetica Neue"/>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hu-hu" sz="1800" dirty="0">
                    <a:solidFill>
                      <a:srgbClr val="AACFD0"/>
                    </a:solidFill>
                    <a:latin typeface="+mj-lt"/>
                    <a:ea typeface="Helvetica Neue"/>
                    <a:cs typeface="Helvetica" panose="020B0604020202020204" pitchFamily="34" charset="0"/>
                    <a:sym typeface="Helvetica Neue"/>
                  </a:rPr>
                  <a:t>Személyes kapcsolatok</a:t>
                </a:r>
                <a:endParaRPr sz="1800" dirty="0">
                  <a:solidFill>
                    <a:srgbClr val="AACFD0"/>
                  </a:solidFill>
                  <a:latin typeface="+mj-lt"/>
                  <a:ea typeface="Helvetica Neue"/>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hu-hu" sz="1800" dirty="0">
                    <a:solidFill>
                      <a:schemeClr val="accent1"/>
                    </a:solidFill>
                    <a:latin typeface="Helvetica" panose="020B0604020202020204" pitchFamily="34" charset="0"/>
                    <a:ea typeface="Georgia"/>
                    <a:cs typeface="Helvetica" panose="020B0604020202020204" pitchFamily="34" charset="0"/>
                    <a:sym typeface="Georgia"/>
                  </a:rPr>
                  <a:t>        </a:t>
                </a:r>
                <a:r>
                  <a:rPr lang="hu-hu" sz="1800" dirty="0">
                    <a:solidFill>
                      <a:schemeClr val="accent1"/>
                    </a:solidFill>
                    <a:latin typeface="Helvetica" panose="020B0604020202020204" pitchFamily="34" charset="0"/>
                    <a:ea typeface="Helvetica Neue"/>
                    <a:cs typeface="Helvetica" panose="020B0604020202020204" pitchFamily="34" charset="0"/>
                    <a:sym typeface="Helvetica Neue"/>
                  </a:rPr>
                  <a:t>    </a:t>
                </a:r>
              </a:p>
              <a:p>
                <a:pPr marL="233363" lvl="0" algn="l" rtl="0">
                  <a:spcBef>
                    <a:spcPts val="0"/>
                  </a:spcBef>
                  <a:spcAft>
                    <a:spcPts val="0"/>
                  </a:spcAft>
                  <a:buClr>
                    <a:schemeClr val="dk1"/>
                  </a:buClr>
                  <a:buFont typeface="Arial"/>
                  <a:buNone/>
                </a:pPr>
                <a:r>
                  <a:rPr lang="hu-hu" sz="1800" dirty="0">
                    <a:solidFill>
                      <a:schemeClr val="accent1"/>
                    </a:solidFill>
                    <a:latin typeface="+mj-lt"/>
                    <a:ea typeface="Helvetica Neue"/>
                    <a:cs typeface="Helvetica" panose="020B0604020202020204" pitchFamily="34" charset="0"/>
                    <a:sym typeface="Helvetica Neue"/>
                  </a:rPr>
                  <a:t>     Személyes befektetések</a:t>
                </a:r>
                <a:endParaRPr sz="1800" dirty="0">
                  <a:solidFill>
                    <a:schemeClr val="accent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hu-hu" sz="1800" dirty="0">
                    <a:solidFill>
                      <a:schemeClr val="accent1"/>
                    </a:solidFill>
                    <a:latin typeface="+mj-lt"/>
                    <a:ea typeface="Helvetica Neue"/>
                    <a:cs typeface="Helvetica" panose="020B0604020202020204" pitchFamily="34" charset="0"/>
                    <a:sym typeface="Helvetica Neue"/>
                  </a:rPr>
                  <a:t>   és egyéb</a:t>
                </a:r>
                <a:endParaRPr lang="en-IN" sz="1800" dirty="0">
                  <a:solidFill>
                    <a:schemeClr val="accent1"/>
                  </a:solidFill>
                  <a:latin typeface="+mj-lt"/>
                  <a:ea typeface="Helvetica Neue"/>
                  <a:cs typeface="Helvetica" panose="020B0604020202020204" pitchFamily="34" charset="0"/>
                  <a:sym typeface="Helvetica Neue"/>
                </a:endParaRPr>
              </a:p>
              <a:p>
                <a:pPr marR="0" lvl="0" rtl="0">
                  <a:lnSpc>
                    <a:spcPct val="100000"/>
                  </a:lnSpc>
                  <a:spcBef>
                    <a:spcPts val="0"/>
                  </a:spcBef>
                  <a:spcAft>
                    <a:spcPts val="0"/>
                  </a:spcAft>
                  <a:buClr>
                    <a:srgbClr val="000000"/>
                  </a:buClr>
                  <a:buFont typeface="Arial"/>
                  <a:buNone/>
                </a:pPr>
                <a:r>
                  <a:rPr lang="en-IN" sz="1800" dirty="0" err="1">
                    <a:solidFill>
                      <a:schemeClr val="accent1"/>
                    </a:solidFill>
                    <a:latin typeface="+mj-lt"/>
                    <a:ea typeface="Helvetica Neue"/>
                    <a:cs typeface="Helvetica" panose="020B0604020202020204" pitchFamily="34" charset="0"/>
                    <a:sym typeface="Helvetica Neue"/>
                  </a:rPr>
                  <a:t>érdekelt</a:t>
                </a:r>
                <a:r>
                  <a:rPr lang="en-IN" sz="1800" dirty="0">
                    <a:solidFill>
                      <a:schemeClr val="accent1"/>
                    </a:solidFill>
                    <a:latin typeface="+mj-lt"/>
                    <a:ea typeface="Helvetica Neue"/>
                    <a:cs typeface="Helvetica" panose="020B0604020202020204" pitchFamily="34" charset="0"/>
                    <a:sym typeface="Helvetica Neue"/>
                  </a:rPr>
                  <a:t>-</a:t>
                </a:r>
                <a:br>
                  <a:rPr lang="en-IN" sz="1800" dirty="0">
                    <a:solidFill>
                      <a:schemeClr val="accent1"/>
                    </a:solidFill>
                    <a:latin typeface="+mj-lt"/>
                    <a:ea typeface="Helvetica Neue"/>
                    <a:cs typeface="Helvetica" panose="020B0604020202020204" pitchFamily="34" charset="0"/>
                    <a:sym typeface="Helvetica Neue"/>
                  </a:rPr>
                </a:br>
                <a:r>
                  <a:rPr lang="en-IN" sz="1800" dirty="0" err="1">
                    <a:solidFill>
                      <a:schemeClr val="accent1"/>
                    </a:solidFill>
                    <a:latin typeface="+mj-lt"/>
                    <a:ea typeface="Helvetica Neue"/>
                    <a:cs typeface="Helvetica" panose="020B0604020202020204" pitchFamily="34" charset="0"/>
                    <a:sym typeface="Helvetica Neue"/>
                  </a:rPr>
                  <a:t>ségek</a:t>
                </a:r>
                <a:r>
                  <a:rPr lang="en-IN" sz="1800" dirty="0">
                    <a:solidFill>
                      <a:schemeClr val="accent1"/>
                    </a:solidFill>
                    <a:latin typeface="+mj-lt"/>
                    <a:ea typeface="Georgia"/>
                    <a:cs typeface="Helvetica" panose="020B0604020202020204" pitchFamily="34" charset="0"/>
                    <a:sym typeface="Georgia"/>
                  </a:rPr>
                  <a:t>      </a:t>
                </a:r>
                <a:endParaRPr lang="en-IN" sz="1800" b="0" i="0" u="none" strike="noStrike" cap="none" dirty="0">
                  <a:solidFill>
                    <a:schemeClr val="accent1"/>
                  </a:solidFill>
                  <a:latin typeface="+mj-lt"/>
                  <a:ea typeface="Georgia"/>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hu-hu" sz="1200" b="1">
                    <a:latin typeface="Georgia"/>
                    <a:ea typeface="Georgia"/>
                    <a:cs typeface="Georgia"/>
                    <a:sym typeface="Georgia"/>
                  </a:rPr>
                  <a:t>Összeférhetetlenségek</a:t>
                </a:r>
                <a:endParaRPr sz="1200"/>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hu-hu" sz="1800" dirty="0">
                    <a:solidFill>
                      <a:schemeClr val="dk1"/>
                    </a:solidFill>
                    <a:latin typeface="Helvetica" panose="020B0604020202020204" pitchFamily="34" charset="0"/>
                    <a:ea typeface="Helvetica Neue"/>
                    <a:cs typeface="Helvetica" panose="020B0604020202020204" pitchFamily="34" charset="0"/>
                    <a:sym typeface="Helvetica Neue"/>
                  </a:rPr>
                  <a:t>  </a:t>
                </a:r>
                <a:r>
                  <a:rPr lang="hu-hu" sz="1800" dirty="0">
                    <a:solidFill>
                      <a:schemeClr val="dk1"/>
                    </a:solidFill>
                    <a:latin typeface="+mj-lt"/>
                    <a:ea typeface="Helvetica Neue"/>
                    <a:cs typeface="Helvetica" panose="020B0604020202020204" pitchFamily="34" charset="0"/>
                    <a:sym typeface="Helvetica Neue"/>
                  </a:rPr>
                  <a:t>Ajándékok,     </a:t>
                </a:r>
                <a:endParaRPr sz="1800" dirty="0">
                  <a:solidFill>
                    <a:schemeClr val="dk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hu-hu" sz="1050" dirty="0">
                    <a:solidFill>
                      <a:schemeClr val="dk1"/>
                    </a:solidFill>
                    <a:latin typeface="+mj-lt"/>
                    <a:ea typeface="Helvetica Neue"/>
                    <a:cs typeface="Helvetica" panose="020B0604020202020204" pitchFamily="34" charset="0"/>
                    <a:sym typeface="Helvetica Neue"/>
                  </a:rPr>
                  <a:t>  </a:t>
                </a:r>
                <a:r>
                  <a:rPr lang="hu-hu" sz="100" dirty="0">
                    <a:solidFill>
                      <a:schemeClr val="dk1"/>
                    </a:solidFill>
                    <a:latin typeface="+mj-lt"/>
                    <a:ea typeface="Helvetica Neue"/>
                    <a:cs typeface="Helvetica" panose="020B0604020202020204" pitchFamily="34" charset="0"/>
                    <a:sym typeface="Helvetica Neue"/>
                  </a:rPr>
                  <a:t> </a:t>
                </a:r>
                <a:r>
                  <a:rPr lang="hu-hu" sz="1800" dirty="0">
                    <a:solidFill>
                      <a:schemeClr val="dk1"/>
                    </a:solidFill>
                    <a:latin typeface="+mj-lt"/>
                    <a:ea typeface="Helvetica Neue"/>
                    <a:cs typeface="Helvetica" panose="020B0604020202020204" pitchFamily="34" charset="0"/>
                    <a:sym typeface="Helvetica Neue"/>
                  </a:rPr>
                  <a:t>Szórakoztatás,               </a:t>
                </a:r>
                <a:endParaRPr sz="1800" dirty="0">
                  <a:solidFill>
                    <a:schemeClr val="dk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hu-hu" sz="1800" dirty="0">
                    <a:solidFill>
                      <a:schemeClr val="dk1"/>
                    </a:solidFill>
                    <a:latin typeface="+mj-lt"/>
                    <a:ea typeface="Helvetica Neue"/>
                    <a:cs typeface="Helvetica" panose="020B0604020202020204" pitchFamily="34" charset="0"/>
                    <a:sym typeface="Helvetica Neue"/>
                  </a:rPr>
                  <a:t>        </a:t>
                </a:r>
                <a:r>
                  <a:rPr lang="en-IN" sz="1800" dirty="0">
                    <a:solidFill>
                      <a:schemeClr val="dk1"/>
                    </a:solidFill>
                    <a:latin typeface="+mj-lt"/>
                    <a:ea typeface="Helvetica Neue"/>
                    <a:cs typeface="Helvetica" panose="020B0604020202020204" pitchFamily="34" charset="0"/>
                    <a:sym typeface="Helvetica Neue"/>
                  </a:rPr>
                  <a:t> </a:t>
                </a:r>
                <a:r>
                  <a:rPr lang="hu-hu" sz="1800" dirty="0">
                    <a:solidFill>
                      <a:schemeClr val="dk1"/>
                    </a:solidFill>
                    <a:latin typeface="+mj-lt"/>
                    <a:ea typeface="Helvetica Neue"/>
                    <a:cs typeface="Helvetica" panose="020B0604020202020204" pitchFamily="34" charset="0"/>
                    <a:sym typeface="Helvetica Neue"/>
                  </a:rPr>
                  <a:t> és egyéb       </a:t>
                </a:r>
                <a:endParaRPr lang="en-IN" sz="1800" dirty="0">
                  <a:solidFill>
                    <a:schemeClr val="dk1"/>
                  </a:solidFill>
                  <a:latin typeface="+mj-lt"/>
                  <a:ea typeface="Helvetica Neue"/>
                  <a:cs typeface="Helvetica" panose="020B0604020202020204" pitchFamily="34" charset="0"/>
                  <a:sym typeface="Helvetica Neue"/>
                </a:endParaRPr>
              </a:p>
              <a:p>
                <a:pPr marL="801688" marR="0" lvl="0" rtl="0">
                  <a:lnSpc>
                    <a:spcPct val="100000"/>
                  </a:lnSpc>
                  <a:spcBef>
                    <a:spcPts val="0"/>
                  </a:spcBef>
                  <a:spcAft>
                    <a:spcPts val="0"/>
                  </a:spcAft>
                  <a:buClr>
                    <a:srgbClr val="000000"/>
                  </a:buClr>
                  <a:buFont typeface="Arial"/>
                  <a:buNone/>
                </a:pPr>
                <a:r>
                  <a:rPr lang="en-IN" sz="1800" dirty="0" err="1">
                    <a:solidFill>
                      <a:schemeClr val="dk1"/>
                    </a:solidFill>
                    <a:latin typeface="+mj-lt"/>
                    <a:ea typeface="Helvetica Neue"/>
                    <a:cs typeface="Helvetica" panose="020B0604020202020204" pitchFamily="34" charset="0"/>
                    <a:sym typeface="Helvetica Neue"/>
                  </a:rPr>
                  <a:t>értéket</a:t>
                </a:r>
                <a:r>
                  <a:rPr lang="en-IN" sz="1800" dirty="0">
                    <a:solidFill>
                      <a:schemeClr val="dk1"/>
                    </a:solidFill>
                    <a:latin typeface="+mj-lt"/>
                    <a:ea typeface="Helvetica Neue"/>
                    <a:cs typeface="Helvetica" panose="020B0604020202020204" pitchFamily="34" charset="0"/>
                    <a:sym typeface="Helvetica Neue"/>
                  </a:rPr>
                  <a:t> </a:t>
                </a:r>
                <a:br>
                  <a:rPr lang="en-IN" sz="1800" dirty="0">
                    <a:solidFill>
                      <a:schemeClr val="dk1"/>
                    </a:solidFill>
                    <a:latin typeface="+mj-lt"/>
                    <a:ea typeface="Helvetica Neue"/>
                    <a:cs typeface="Helvetica" panose="020B0604020202020204" pitchFamily="34" charset="0"/>
                    <a:sym typeface="Helvetica Neue"/>
                  </a:rPr>
                </a:br>
                <a:r>
                  <a:rPr lang="en-IN" sz="1800" dirty="0" err="1">
                    <a:solidFill>
                      <a:schemeClr val="dk1"/>
                    </a:solidFill>
                    <a:latin typeface="+mj-lt"/>
                    <a:ea typeface="Helvetica Neue"/>
                    <a:cs typeface="Helvetica" panose="020B0604020202020204" pitchFamily="34" charset="0"/>
                    <a:sym typeface="Helvetica Neue"/>
                  </a:rPr>
                  <a:t>képviselő</a:t>
                </a:r>
                <a:r>
                  <a:rPr lang="en-IN" sz="1800" dirty="0">
                    <a:solidFill>
                      <a:schemeClr val="dk1"/>
                    </a:solidFill>
                    <a:latin typeface="+mj-lt"/>
                    <a:ea typeface="Helvetica Neue"/>
                    <a:cs typeface="Helvetica" panose="020B0604020202020204" pitchFamily="34" charset="0"/>
                    <a:sym typeface="Helvetica Neue"/>
                  </a:rPr>
                  <a:t> </a:t>
                </a:r>
              </a:p>
              <a:p>
                <a:pPr marL="0" marR="0" lvl="0" indent="0" algn="l" rtl="0">
                  <a:lnSpc>
                    <a:spcPct val="100000"/>
                  </a:lnSpc>
                  <a:spcBef>
                    <a:spcPts val="0"/>
                  </a:spcBef>
                  <a:spcAft>
                    <a:spcPts val="0"/>
                  </a:spcAft>
                  <a:buClr>
                    <a:srgbClr val="000000"/>
                  </a:buClr>
                  <a:buFont typeface="Arial"/>
                  <a:buNone/>
                </a:pPr>
                <a:r>
                  <a:rPr lang="en-IN" sz="1800" dirty="0">
                    <a:solidFill>
                      <a:schemeClr val="dk1"/>
                    </a:solidFill>
                    <a:latin typeface="+mj-lt"/>
                    <a:ea typeface="Helvetica Neue"/>
                    <a:cs typeface="Helvetica" panose="020B0604020202020204" pitchFamily="34" charset="0"/>
                    <a:sym typeface="Helvetica Neue"/>
                  </a:rPr>
                  <a:t>                </a:t>
                </a:r>
                <a:r>
                  <a:rPr lang="en-IN" sz="1800" dirty="0" err="1">
                    <a:solidFill>
                      <a:schemeClr val="dk1"/>
                    </a:solidFill>
                    <a:latin typeface="+mj-lt"/>
                    <a:ea typeface="Helvetica Neue"/>
                    <a:cs typeface="Helvetica" panose="020B0604020202020204" pitchFamily="34" charset="0"/>
                    <a:sym typeface="Helvetica Neue"/>
                  </a:rPr>
                  <a:t>tételek</a:t>
                </a:r>
                <a:r>
                  <a:rPr lang="en-IN" sz="1800" dirty="0">
                    <a:solidFill>
                      <a:schemeClr val="dk1"/>
                    </a:solidFill>
                    <a:latin typeface="+mj-lt"/>
                    <a:ea typeface="Helvetica Neue"/>
                    <a:cs typeface="Helvetica" panose="020B0604020202020204" pitchFamily="34" charset="0"/>
                    <a:sym typeface="Helvetica Neue"/>
                  </a:rPr>
                  <a:t>   </a:t>
                </a:r>
                <a:r>
                  <a:rPr lang="en-IN" sz="1800" dirty="0">
                    <a:solidFill>
                      <a:schemeClr val="dk1"/>
                    </a:solidFill>
                    <a:latin typeface="+mj-lt"/>
                    <a:ea typeface="Georgia"/>
                    <a:cs typeface="Helvetica" panose="020B0604020202020204" pitchFamily="34" charset="0"/>
                    <a:sym typeface="Georgia"/>
                  </a:rPr>
                  <a:t>  </a:t>
                </a:r>
                <a:endParaRPr lang="en-IN" sz="1800" dirty="0">
                  <a:latin typeface="+mj-lt"/>
                  <a:ea typeface="Georgia"/>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hu-hu" sz="1550" b="1">
                  <a:latin typeface="+mj-lt"/>
                  <a:ea typeface="Helvetica Neue"/>
                  <a:cs typeface="Helvetica Neue"/>
                  <a:sym typeface="Helvetica Neue"/>
                </a:rPr>
                <a:t>Összeférhetet-     </a:t>
              </a:r>
              <a:endParaRPr sz="1550" b="1">
                <a:latin typeface="+mj-lt"/>
                <a:ea typeface="Helvetica Neue"/>
                <a:cs typeface="Helvetica Neue"/>
                <a:sym typeface="Helvetica Neue"/>
              </a:endParaRPr>
            </a:p>
            <a:p>
              <a:pPr marL="0" lvl="0" indent="0" algn="ctr" rtl="0">
                <a:spcBef>
                  <a:spcPts val="0"/>
                </a:spcBef>
                <a:spcAft>
                  <a:spcPts val="0"/>
                </a:spcAft>
                <a:buNone/>
              </a:pPr>
              <a:r>
                <a:rPr lang="hu-hu" sz="1550" b="1">
                  <a:latin typeface="+mj-lt"/>
                  <a:ea typeface="Helvetica Neue"/>
                  <a:cs typeface="Helvetica Neue"/>
                  <a:sym typeface="Helvetica Neue"/>
                </a:rPr>
                <a:t>lenségek</a:t>
              </a:r>
              <a:endParaRPr sz="1550" b="1">
                <a:latin typeface="+mj-lt"/>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hu-hu" b="0" i="0">
                <a:ln w="38100" cap="flat" cmpd="sng">
                  <a:solidFill>
                    <a:schemeClr val="accent1"/>
                  </a:solidFill>
                  <a:prstDash val="solid"/>
                  <a:round/>
                  <a:headEnd type="none" w="sm" len="sm"/>
                  <a:tailEnd type="none" w="sm" len="sm"/>
                </a:ln>
                <a:noFill/>
                <a:latin typeface="Arial"/>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682769" y="5293445"/>
            <a:ext cx="6331060" cy="1107996"/>
          </a:xfrm>
          <a:prstGeom prst="rect">
            <a:avLst/>
          </a:prstGeom>
          <a:noFill/>
          <a:ln w="19050">
            <a:solidFill>
              <a:schemeClr val="accent5">
                <a:lumMod val="50000"/>
              </a:schemeClr>
            </a:solidFill>
          </a:ln>
        </p:spPr>
        <p:txBody>
          <a:bodyPr wrap="square" rtlCol="0">
            <a:spAutoFit/>
          </a:bodyPr>
          <a:lstStyle/>
          <a:p>
            <a:pPr algn="ctr"/>
            <a:r>
              <a:rPr lang="hu-hu" sz="1800" b="1" dirty="0">
                <a:solidFill>
                  <a:schemeClr val="accent1"/>
                </a:solidFill>
                <a:latin typeface="+mj-lt"/>
                <a:cs typeface="Helvetica" panose="020B0604020202020204" pitchFamily="34" charset="0"/>
              </a:rPr>
              <a:t>Megjegyzés</a:t>
            </a:r>
          </a:p>
          <a:p>
            <a:pPr algn="ctr"/>
            <a:r>
              <a:rPr lang="hu-hu" sz="1600" spc="-20" dirty="0">
                <a:solidFill>
                  <a:schemeClr val="tx1"/>
                </a:solidFill>
                <a:latin typeface="+mj-lt"/>
                <a:ea typeface="Helvetica Neue"/>
                <a:cs typeface="Helvetica" panose="020B0604020202020204" pitchFamily="34" charset="0"/>
                <a:sym typeface="Helvetica Neue"/>
              </a:rPr>
              <a:t>A következő diák részletezik azokat </a:t>
            </a:r>
            <a:br>
              <a:rPr lang="en-IN" sz="1600" spc="-20" dirty="0">
                <a:solidFill>
                  <a:schemeClr val="tx1"/>
                </a:solidFill>
                <a:latin typeface="+mj-lt"/>
                <a:ea typeface="Helvetica Neue"/>
                <a:cs typeface="Helvetica" panose="020B0604020202020204" pitchFamily="34" charset="0"/>
                <a:sym typeface="Helvetica Neue"/>
              </a:rPr>
            </a:br>
            <a:r>
              <a:rPr lang="hu-hu" sz="1600" spc="-20" dirty="0">
                <a:solidFill>
                  <a:schemeClr val="tx1"/>
                </a:solidFill>
                <a:latin typeface="+mj-lt"/>
                <a:ea typeface="Helvetica Neue"/>
                <a:cs typeface="Helvetica" panose="020B0604020202020204" pitchFamily="34" charset="0"/>
                <a:sym typeface="Helvetica Neue"/>
              </a:rPr>
              <a:t>a tevékenységeket, amelyek összeférhetetlenséget okozhatnak. </a:t>
            </a:r>
            <a:br>
              <a:rPr lang="en-US" sz="1600" spc="-20" dirty="0">
                <a:solidFill>
                  <a:schemeClr val="tx1"/>
                </a:solidFill>
                <a:latin typeface="+mj-lt"/>
                <a:ea typeface="Helvetica Neue"/>
                <a:cs typeface="Helvetica" panose="020B0604020202020204" pitchFamily="34" charset="0"/>
                <a:sym typeface="Helvetica Neue"/>
              </a:rPr>
            </a:br>
            <a:r>
              <a:rPr lang="hu-hu" sz="1600" spc="-20" dirty="0">
                <a:solidFill>
                  <a:schemeClr val="tx1"/>
                </a:solidFill>
                <a:latin typeface="+mj-lt"/>
                <a:ea typeface="Helvetica Neue"/>
                <a:cs typeface="Helvetica" panose="020B0604020202020204" pitchFamily="34" charset="0"/>
                <a:sym typeface="Helvetica Neue"/>
              </a:rPr>
              <a:t>E tevékenységek némelyike tiltott és/vagy nyilvánosságra hozandó. </a:t>
            </a:r>
            <a:endParaRPr sz="1600" spc="-20" dirty="0">
              <a:solidFill>
                <a:schemeClr val="tx1"/>
              </a:solidFill>
              <a:latin typeface="+mj-lt"/>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6" y="1040537"/>
            <a:ext cx="9141305"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hu-hu" sz="2400" b="1">
                <a:solidFill>
                  <a:srgbClr val="5C9FA1"/>
                </a:solidFill>
                <a:latin typeface="+mj-lt"/>
                <a:cs typeface="Helvetica" panose="020B0604020202020204" pitchFamily="34" charset="0"/>
              </a:rPr>
              <a:t>SZEMÉLYES BEFEKTETÉSEK ÉS EGYÉB ÉRDEKELTSÉGEK</a:t>
            </a:r>
            <a:endParaRPr sz="2400">
              <a:latin typeface="+mj-lt"/>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hu-hu" sz="2400" u="sng" dirty="0">
                <a:latin typeface="+mj-lt"/>
                <a:cs typeface="Helvetica" panose="020B0604020202020204" pitchFamily="34" charset="0"/>
              </a:rPr>
              <a:t>Tegye közzé</a:t>
            </a:r>
            <a:r>
              <a:rPr lang="hu-hu" sz="2400" dirty="0">
                <a:latin typeface="+mj-lt"/>
                <a:cs typeface="Helvetica" panose="020B0604020202020204" pitchFamily="34" charset="0"/>
              </a:rPr>
              <a:t> személyes üzleti kapcsolatait vagy befektetéseit a vállalat beszállítóival, ügyfeleivel vagy versenytársaival.</a:t>
            </a:r>
            <a:endParaRPr sz="2400" dirty="0">
              <a:latin typeface="+mj-lt"/>
              <a:cs typeface="Helvetica" panose="020B0604020202020204" pitchFamily="34" charset="0"/>
            </a:endParaRPr>
          </a:p>
          <a:p>
            <a:pPr marL="571500">
              <a:lnSpc>
                <a:spcPct val="115000"/>
              </a:lnSpc>
              <a:spcBef>
                <a:spcPts val="0"/>
              </a:spcBef>
              <a:buSzPct val="150000"/>
            </a:pPr>
            <a:r>
              <a:rPr lang="hu-hu" sz="2400" u="sng" dirty="0">
                <a:latin typeface="+mj-lt"/>
                <a:cs typeface="Helvetica" panose="020B0604020202020204" pitchFamily="34" charset="0"/>
              </a:rPr>
              <a:t>Nincsenek olyan külső pénzügyi érdekeltségek</a:t>
            </a:r>
            <a:r>
              <a:rPr lang="hu-hu" sz="2400" dirty="0">
                <a:latin typeface="+mj-lt"/>
                <a:cs typeface="Helvetica" panose="020B0604020202020204" pitchFamily="34" charset="0"/>
              </a:rPr>
              <a:t>,</a:t>
            </a:r>
            <a:r>
              <a:rPr lang="en-US" sz="2400" dirty="0">
                <a:latin typeface="+mj-lt"/>
                <a:cs typeface="Helvetica" panose="020B0604020202020204" pitchFamily="34" charset="0"/>
              </a:rPr>
              <a:t> </a:t>
            </a:r>
            <a:r>
              <a:rPr lang="hu-hu" sz="2400" dirty="0">
                <a:latin typeface="+mj-lt"/>
                <a:cs typeface="Helvetica" panose="020B0604020202020204" pitchFamily="34" charset="0"/>
              </a:rPr>
              <a:t>amelyek </a:t>
            </a:r>
            <a:r>
              <a:rPr lang="hu-hu" sz="2400" u="sng" dirty="0">
                <a:latin typeface="+mj-lt"/>
                <a:cs typeface="Helvetica" panose="020B0604020202020204" pitchFamily="34" charset="0"/>
              </a:rPr>
              <a:t>alááshatják a vállalat hírnevét</a:t>
            </a:r>
            <a:r>
              <a:rPr lang="hu-hu" sz="2400" dirty="0">
                <a:latin typeface="+mj-lt"/>
                <a:cs typeface="Helvetica" panose="020B0604020202020204" pitchFamily="34" charset="0"/>
              </a:rPr>
              <a:t>, vagy szükségtelen kockázatnak tehetik ki a vállalatot.</a:t>
            </a:r>
            <a:endParaRPr sz="2400" dirty="0">
              <a:latin typeface="+mj-lt"/>
              <a:cs typeface="Helvetica" panose="020B0604020202020204" pitchFamily="34" charset="0"/>
            </a:endParaRPr>
          </a:p>
          <a:p>
            <a:pPr marL="571500">
              <a:lnSpc>
                <a:spcPct val="115000"/>
              </a:lnSpc>
              <a:spcBef>
                <a:spcPts val="0"/>
              </a:spcBef>
              <a:buSzPct val="150000"/>
            </a:pPr>
            <a:r>
              <a:rPr lang="hu-hu" sz="2400" u="sng" dirty="0">
                <a:latin typeface="+mj-lt"/>
                <a:cs typeface="Helvetica" panose="020B0604020202020204" pitchFamily="34" charset="0"/>
              </a:rPr>
              <a:t>Ne fogadjon el más szervezetnél tisztségviselői</a:t>
            </a:r>
            <a:r>
              <a:rPr lang="hu-hu" sz="2400" dirty="0">
                <a:latin typeface="+mj-lt"/>
                <a:cs typeface="Helvetica" panose="020B0604020202020204" pitchFamily="34" charset="0"/>
              </a:rPr>
              <a:t>, partneri, igazgatói vagy </a:t>
            </a:r>
            <a:br>
              <a:rPr lang="en-US" sz="2400" dirty="0">
                <a:latin typeface="+mj-lt"/>
                <a:cs typeface="Helvetica" panose="020B0604020202020204" pitchFamily="34" charset="0"/>
              </a:rPr>
            </a:br>
            <a:r>
              <a:rPr lang="hu-hu" sz="2400" dirty="0">
                <a:latin typeface="+mj-lt"/>
                <a:cs typeface="Helvetica" panose="020B0604020202020204" pitchFamily="34" charset="0"/>
              </a:rPr>
              <a:t>bármilyen más vezetői pozíciót</a:t>
            </a:r>
            <a:r>
              <a:rPr lang="en-US" sz="2400" dirty="0">
                <a:latin typeface="+mj-lt"/>
                <a:cs typeface="Helvetica" panose="020B0604020202020204" pitchFamily="34" charset="0"/>
              </a:rPr>
              <a:t> </a:t>
            </a:r>
            <a:r>
              <a:rPr lang="hu-hu" sz="2400" u="sng" dirty="0">
                <a:latin typeface="+mj-lt"/>
                <a:cs typeface="Helvetica" panose="020B0604020202020204" pitchFamily="34" charset="0"/>
              </a:rPr>
              <a:t>előzetes jóváhagyás nélkül</a:t>
            </a:r>
            <a:r>
              <a:rPr lang="hu-hu" sz="2400" dirty="0">
                <a:latin typeface="+mj-lt"/>
                <a:cs typeface="Helvetica" panose="020B0604020202020204" pitchFamily="34" charset="0"/>
              </a:rPr>
              <a:t>.</a:t>
            </a:r>
            <a:endParaRPr sz="2400" dirty="0">
              <a:latin typeface="+mj-lt"/>
              <a:cs typeface="Helvetica" panose="020B0604020202020204" pitchFamily="34" charset="0"/>
            </a:endParaRPr>
          </a:p>
          <a:p>
            <a:pPr marL="571500">
              <a:lnSpc>
                <a:spcPct val="115000"/>
              </a:lnSpc>
              <a:spcBef>
                <a:spcPts val="0"/>
              </a:spcBef>
              <a:buSzPct val="150000"/>
            </a:pPr>
            <a:r>
              <a:rPr lang="hu-hu" sz="2400" u="sng" dirty="0">
                <a:latin typeface="+mj-lt"/>
                <a:cs typeface="Helvetica" panose="020B0604020202020204" pitchFamily="34" charset="0"/>
              </a:rPr>
              <a:t>További munkáltatók közzététele</a:t>
            </a:r>
            <a:r>
              <a:rPr lang="hu-hu" sz="2400" dirty="0">
                <a:latin typeface="+mj-lt"/>
                <a:cs typeface="Helvetica" panose="020B0604020202020204" pitchFamily="34" charset="0"/>
              </a:rPr>
              <a:t>.</a:t>
            </a:r>
            <a:endParaRPr sz="2400" dirty="0">
              <a:latin typeface="+mj-lt"/>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b="1">
                <a:solidFill>
                  <a:srgbClr val="AACFD0"/>
                </a:solidFill>
                <a:latin typeface="+mj-lt"/>
                <a:ea typeface="Helvetica Neue"/>
                <a:cs typeface="Helvetica Neue"/>
                <a:sym typeface="Helvetica Neue"/>
              </a:rPr>
              <a:t>Összeférhetetlenség</a:t>
            </a:r>
          </a:p>
          <a:p>
            <a:pPr marL="0" marR="0" lvl="0" indent="0" algn="ctr" rtl="0">
              <a:spcBef>
                <a:spcPts val="0"/>
              </a:spcBef>
              <a:spcAft>
                <a:spcPts val="0"/>
              </a:spcAft>
              <a:buNone/>
            </a:pPr>
            <a:r>
              <a:rPr lang="hu-hu" sz="2400" b="1">
                <a:solidFill>
                  <a:srgbClr val="AACFD0"/>
                </a:solidFill>
                <a:latin typeface="+mj-lt"/>
                <a:ea typeface="Helvetica Neue"/>
                <a:cs typeface="Helvetica Neue"/>
                <a:sym typeface="Helvetica Neue"/>
              </a:rPr>
              <a:t>Képzés</a:t>
            </a:r>
            <a:endParaRPr sz="2400" b="1">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077218"/>
          </a:xfrm>
          <a:prstGeom prst="rect">
            <a:avLst/>
          </a:prstGeom>
          <a:noFill/>
        </p:spPr>
        <p:txBody>
          <a:bodyPr wrap="square" rtlCol="0">
            <a:spAutoFit/>
          </a:bodyPr>
          <a:lstStyle/>
          <a:p>
            <a:r>
              <a:rPr lang="hu-hu" sz="3200" b="1">
                <a:solidFill>
                  <a:schemeClr val="accent5">
                    <a:lumMod val="75000"/>
                  </a:schemeClr>
                </a:solidFill>
                <a:latin typeface="+mj-lt"/>
                <a:cs typeface="Helvetica" panose="020B0604020202020204" pitchFamily="34" charset="0"/>
              </a:rPr>
              <a:t>MIT TENNE?</a:t>
            </a:r>
          </a:p>
        </p:txBody>
      </p:sp>
      <p:sp>
        <p:nvSpPr>
          <p:cNvPr id="4" name="Rectangle 3"/>
          <p:cNvSpPr/>
          <p:nvPr/>
        </p:nvSpPr>
        <p:spPr>
          <a:xfrm>
            <a:off x="3375738" y="3013424"/>
            <a:ext cx="3896329"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hu-hu" sz="2400" dirty="0">
                <a:solidFill>
                  <a:schemeClr val="accent1"/>
                </a:solidFill>
                <a:latin typeface="Arial Black" panose="020B0A04020102020204" pitchFamily="34" charset="0"/>
                <a:ea typeface="Helvetica Neue"/>
                <a:cs typeface="Helvetica" panose="020B0604020202020204" pitchFamily="34" charset="0"/>
                <a:sym typeface="Helvetica Neue"/>
              </a:rPr>
              <a:t>Helyzet</a:t>
            </a:r>
          </a:p>
          <a:p>
            <a:pPr lvl="0"/>
            <a:r>
              <a:rPr lang="hu-hu" sz="2400" dirty="0">
                <a:solidFill>
                  <a:schemeClr val="accent1"/>
                </a:solidFill>
                <a:latin typeface="+mj-lt"/>
                <a:ea typeface="Helvetica Neue"/>
                <a:cs typeface="Helvetica" panose="020B0604020202020204" pitchFamily="34" charset="0"/>
                <a:sym typeface="Helvetica Neue"/>
              </a:rPr>
              <a:t>Egy alkalmazott jelentős befektetésekkel rendelkezett egy olyan vállalatban, amely éppen most vált a vállalat beszállítójává. </a:t>
            </a:r>
            <a:endParaRPr sz="2400" dirty="0">
              <a:solidFill>
                <a:schemeClr val="accent1"/>
              </a:solidFill>
              <a:latin typeface="+mj-lt"/>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8697"/>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490433" y="80015"/>
            <a:ext cx="3211135" cy="830997"/>
          </a:xfrm>
          <a:prstGeom prst="rect">
            <a:avLst/>
          </a:prstGeom>
        </p:spPr>
        <p:txBody>
          <a:bodyPr wrap="none">
            <a:spAutoFit/>
          </a:bodyPr>
          <a:lstStyle/>
          <a:p>
            <a:pPr lvl="0" algn="ctr"/>
            <a:r>
              <a:rPr lang="hu-hu" sz="2400" b="1">
                <a:solidFill>
                  <a:srgbClr val="AACFD0"/>
                </a:solidFill>
                <a:latin typeface="+mj-lt"/>
                <a:ea typeface="Helvetica Neue"/>
                <a:cs typeface="Helvetica Neue"/>
                <a:sym typeface="Helvetica Neue"/>
              </a:rPr>
              <a:t>Összeférhetetlenség</a:t>
            </a:r>
          </a:p>
          <a:p>
            <a:pPr lvl="0" algn="ctr"/>
            <a:r>
              <a:rPr lang="hu-hu" sz="2400" b="1">
                <a:solidFill>
                  <a:srgbClr val="AACFD0"/>
                </a:solidFill>
                <a:latin typeface="+mj-lt"/>
                <a:ea typeface="Helvetica Neue"/>
                <a:cs typeface="Helvetica Neue"/>
                <a:sym typeface="Helvetica Neue"/>
              </a:rPr>
              <a:t>Képzés</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3005541"/>
            <a:ext cx="3485224"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hu-hu" sz="2400" dirty="0">
                <a:solidFill>
                  <a:schemeClr val="accent1"/>
                </a:solidFill>
                <a:latin typeface="Arial Black" panose="020B0A04020102020204" pitchFamily="34" charset="0"/>
                <a:ea typeface="Helvetica Neue"/>
                <a:cs typeface="Helvetica" panose="020B0604020202020204" pitchFamily="34" charset="0"/>
                <a:sym typeface="Helvetica Neue"/>
              </a:rPr>
              <a:t>Legjobb eredmény</a:t>
            </a:r>
          </a:p>
          <a:p>
            <a:pPr defTabSz="1097140">
              <a:buSzPct val="100000"/>
            </a:pPr>
            <a:r>
              <a:rPr lang="hu-hu" sz="2400" dirty="0">
                <a:solidFill>
                  <a:schemeClr val="accent1"/>
                </a:solidFill>
                <a:latin typeface="+mj-lt"/>
                <a:ea typeface="Helvetica Neue"/>
                <a:cs typeface="Helvetica" panose="020B0604020202020204" pitchFamily="34" charset="0"/>
                <a:sym typeface="Helvetica Neue"/>
              </a:rPr>
              <a:t>A munkavállalónak nyilvánosságra kell hoznia a befektetést, </a:t>
            </a:r>
            <a:br>
              <a:rPr lang="en-IN" sz="2400" dirty="0">
                <a:solidFill>
                  <a:schemeClr val="accent1"/>
                </a:solidFill>
                <a:latin typeface="+mj-lt"/>
                <a:ea typeface="Helvetica Neue"/>
                <a:cs typeface="Helvetica" panose="020B0604020202020204" pitchFamily="34" charset="0"/>
                <a:sym typeface="Helvetica Neue"/>
              </a:rPr>
            </a:br>
            <a:r>
              <a:rPr lang="hu-hu" sz="2400" dirty="0">
                <a:solidFill>
                  <a:schemeClr val="accent1"/>
                </a:solidFill>
                <a:latin typeface="+mj-lt"/>
                <a:ea typeface="Helvetica Neue"/>
                <a:cs typeface="Helvetica" panose="020B0604020202020204" pitchFamily="34" charset="0"/>
                <a:sym typeface="Helvetica Neue"/>
              </a:rPr>
              <a:t>és engedélyt kell kérnie erre a kapcsolatra.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21096"/>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852403"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hu-hu" sz="2400" u="sng" dirty="0">
                <a:solidFill>
                  <a:schemeClr val="dk1"/>
                </a:solidFill>
                <a:latin typeface="+mj-lt"/>
                <a:ea typeface="Helvetica Neue"/>
                <a:cs typeface="Helvetica" panose="020B0604020202020204" pitchFamily="34" charset="0"/>
                <a:sym typeface="Helvetica Neue"/>
              </a:rPr>
              <a:t>Tegye közzé</a:t>
            </a:r>
            <a:r>
              <a:rPr lang="hu-hu" sz="2400" dirty="0">
                <a:solidFill>
                  <a:schemeClr val="dk1"/>
                </a:solidFill>
                <a:latin typeface="+mj-lt"/>
                <a:ea typeface="Helvetica Neue"/>
                <a:cs typeface="Helvetica" panose="020B0604020202020204" pitchFamily="34" charset="0"/>
                <a:sym typeface="Helvetica Neue"/>
              </a:rPr>
              <a:t> a beszállítókkal, alforgalmazókkal/ügynökökkel, versenytársakkal, ügyfelekkel és/vagy üzleti partnerekkel fennálló valamennyi közeli </a:t>
            </a:r>
            <a:r>
              <a:rPr lang="hu-hu" sz="2400" u="sng" dirty="0">
                <a:solidFill>
                  <a:schemeClr val="dk1"/>
                </a:solidFill>
                <a:latin typeface="+mj-lt"/>
                <a:ea typeface="Helvetica Neue"/>
                <a:cs typeface="Helvetica" panose="020B0604020202020204" pitchFamily="34" charset="0"/>
                <a:sym typeface="Helvetica Neue"/>
              </a:rPr>
              <a:t>családi kapcsolatát</a:t>
            </a:r>
            <a:r>
              <a:rPr lang="hu-hu" sz="2400" dirty="0">
                <a:solidFill>
                  <a:schemeClr val="dk1"/>
                </a:solidFill>
                <a:latin typeface="+mj-lt"/>
                <a:ea typeface="Helvetica Neue"/>
                <a:cs typeface="Helvetica" panose="020B0604020202020204" pitchFamily="34" charset="0"/>
                <a:sym typeface="Helvetica Neue"/>
              </a:rPr>
              <a:t> (pl. szülők, házastárs, gyermekek és más közvetlen hozzátartozók).</a:t>
            </a:r>
            <a:endParaRPr sz="2400" dirty="0">
              <a:solidFill>
                <a:schemeClr val="dk1"/>
              </a:solidFill>
              <a:latin typeface="+mj-lt"/>
              <a:ea typeface="Helvetica Neue"/>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hu-hu" sz="2400" u="sng" dirty="0">
                <a:solidFill>
                  <a:schemeClr val="dk1"/>
                </a:solidFill>
                <a:latin typeface="+mj-lt"/>
                <a:ea typeface="Helvetica Neue"/>
                <a:cs typeface="Helvetica" panose="020B0604020202020204" pitchFamily="34" charset="0"/>
                <a:sym typeface="Helvetica Neue"/>
              </a:rPr>
              <a:t>Tegyen közzé</a:t>
            </a:r>
            <a:r>
              <a:rPr lang="hu-hu" sz="2400" dirty="0">
                <a:solidFill>
                  <a:schemeClr val="dk1"/>
                </a:solidFill>
                <a:latin typeface="+mj-lt"/>
                <a:ea typeface="Helvetica Neue"/>
                <a:cs typeface="Helvetica" panose="020B0604020202020204" pitchFamily="34" charset="0"/>
                <a:sym typeface="Helvetica Neue"/>
              </a:rPr>
              <a:t> minden szoros </a:t>
            </a:r>
            <a:r>
              <a:rPr lang="hu-hu" sz="2400" u="sng" dirty="0">
                <a:solidFill>
                  <a:schemeClr val="dk1"/>
                </a:solidFill>
                <a:latin typeface="+mj-lt"/>
                <a:ea typeface="Helvetica Neue"/>
                <a:cs typeface="Helvetica" panose="020B0604020202020204" pitchFamily="34" charset="0"/>
                <a:sym typeface="Helvetica Neue"/>
              </a:rPr>
              <a:t>családi kapcsolatot</a:t>
            </a:r>
            <a:r>
              <a:rPr lang="hu-hu" sz="2400" dirty="0">
                <a:solidFill>
                  <a:schemeClr val="dk1"/>
                </a:solidFill>
                <a:latin typeface="+mj-lt"/>
                <a:ea typeface="Helvetica Neue"/>
                <a:cs typeface="Helvetica" panose="020B0604020202020204" pitchFamily="34" charset="0"/>
                <a:sym typeface="Helvetica Neue"/>
              </a:rPr>
              <a:t> vagy pénzügyi kapcsolatot hazai </a:t>
            </a:r>
            <a:r>
              <a:rPr lang="hu-hu" sz="2400" u="sng" dirty="0">
                <a:solidFill>
                  <a:schemeClr val="dk1"/>
                </a:solidFill>
                <a:latin typeface="+mj-lt"/>
                <a:ea typeface="Helvetica Neue"/>
                <a:cs typeface="Helvetica" panose="020B0604020202020204" pitchFamily="34" charset="0"/>
                <a:sym typeface="Helvetica Neue"/>
              </a:rPr>
              <a:t>vagy külföldi kormányzati tisztviselőkkel</a:t>
            </a:r>
            <a:r>
              <a:rPr lang="hu-hu" sz="2400" dirty="0">
                <a:solidFill>
                  <a:schemeClr val="dk1"/>
                </a:solidFill>
                <a:latin typeface="+mj-lt"/>
                <a:ea typeface="Helvetica Neue"/>
                <a:cs typeface="Helvetica" panose="020B0604020202020204" pitchFamily="34" charset="0"/>
                <a:sym typeface="Helvetica Neue"/>
              </a:rPr>
              <a:t>, beleértve az egészségügyi szakembereket is.</a:t>
            </a:r>
            <a:endParaRPr sz="2400" dirty="0">
              <a:solidFill>
                <a:schemeClr val="dk1"/>
              </a:solidFill>
              <a:latin typeface="+mj-lt"/>
              <a:ea typeface="Helvetica Neue"/>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hu-hu" sz="2400" b="1">
                <a:solidFill>
                  <a:srgbClr val="5C9FA1"/>
                </a:solidFill>
                <a:latin typeface="+mj-lt"/>
                <a:ea typeface="Helvetica Neue"/>
                <a:cs typeface="Helvetica" panose="020B0604020202020204" pitchFamily="34" charset="0"/>
                <a:sym typeface="Helvetica Neue"/>
              </a:rPr>
              <a:t>SZEMÉLYES</a:t>
            </a:r>
            <a:r>
              <a:rPr lang="hu-hu" sz="2400" b="1">
                <a:solidFill>
                  <a:srgbClr val="5C9FA1"/>
                </a:solidFill>
                <a:latin typeface="+mj-lt"/>
                <a:ea typeface="Helvetica Neue"/>
                <a:cs typeface="Helvetica Neue"/>
                <a:sym typeface="Helvetica Neue"/>
              </a:rPr>
              <a:t> KAPCSOLATOK</a:t>
            </a:r>
            <a:endParaRPr sz="2400">
              <a:latin typeface="+mj-lt"/>
              <a:ea typeface="Helvetica Neue"/>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b="1">
                <a:solidFill>
                  <a:srgbClr val="AACFD0"/>
                </a:solidFill>
                <a:latin typeface="+mj-lt"/>
                <a:ea typeface="Helvetica Neue"/>
                <a:cs typeface="Helvetica Neue"/>
                <a:sym typeface="Helvetica Neue"/>
              </a:rPr>
              <a:t>Összeférhetetlenség</a:t>
            </a:r>
          </a:p>
          <a:p>
            <a:pPr marL="0" marR="0" lvl="0" indent="0" algn="ctr" rtl="0">
              <a:spcBef>
                <a:spcPts val="0"/>
              </a:spcBef>
              <a:spcAft>
                <a:spcPts val="0"/>
              </a:spcAft>
              <a:buNone/>
            </a:pPr>
            <a:r>
              <a:rPr lang="hu-hu" sz="2400" b="1">
                <a:solidFill>
                  <a:srgbClr val="AACFD0"/>
                </a:solidFill>
                <a:latin typeface="+mj-lt"/>
                <a:ea typeface="Helvetica Neue"/>
                <a:cs typeface="Helvetica Neue"/>
                <a:sym typeface="Helvetica Neue"/>
              </a:rPr>
              <a:t>Képzés</a:t>
            </a:r>
            <a:endParaRPr sz="2400" b="1">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077218"/>
          </a:xfrm>
          <a:prstGeom prst="rect">
            <a:avLst/>
          </a:prstGeom>
          <a:noFill/>
        </p:spPr>
        <p:txBody>
          <a:bodyPr wrap="square" rtlCol="0">
            <a:spAutoFit/>
          </a:bodyPr>
          <a:lstStyle/>
          <a:p>
            <a:r>
              <a:rPr lang="hu-hu" sz="3200" b="1" dirty="0">
                <a:solidFill>
                  <a:schemeClr val="accent5">
                    <a:lumMod val="75000"/>
                  </a:schemeClr>
                </a:solidFill>
                <a:latin typeface="+mj-lt"/>
                <a:cs typeface="Helvetica" panose="020B0604020202020204" pitchFamily="34" charset="0"/>
              </a:rPr>
              <a:t>MIT TENNE?</a:t>
            </a:r>
          </a:p>
        </p:txBody>
      </p:sp>
      <p:sp>
        <p:nvSpPr>
          <p:cNvPr id="4" name="Rectangle 3"/>
          <p:cNvSpPr/>
          <p:nvPr/>
        </p:nvSpPr>
        <p:spPr>
          <a:xfrm>
            <a:off x="3375739" y="2821846"/>
            <a:ext cx="3870450"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hu-hu" sz="2400" dirty="0">
                <a:solidFill>
                  <a:schemeClr val="accent1"/>
                </a:solidFill>
                <a:latin typeface="Arial Black" panose="020B0A04020102020204" pitchFamily="34" charset="0"/>
                <a:ea typeface="Helvetica Neue"/>
                <a:cs typeface="Helvetica" panose="020B0604020202020204" pitchFamily="34" charset="0"/>
                <a:sym typeface="Helvetica Neue"/>
              </a:rPr>
              <a:t>Helyzet</a:t>
            </a:r>
          </a:p>
          <a:p>
            <a:pPr lvl="0"/>
            <a:r>
              <a:rPr lang="hu-hu" sz="2400" dirty="0">
                <a:solidFill>
                  <a:schemeClr val="accent1"/>
                </a:solidFill>
                <a:latin typeface="+mj-lt"/>
                <a:ea typeface="Helvetica Neue"/>
                <a:cs typeface="Helvetica" panose="020B0604020202020204" pitchFamily="34" charset="0"/>
                <a:sym typeface="Helvetica Neue"/>
              </a:rPr>
              <a:t>Egy alkalmazott házastársa nemrégiben értékesítési vezető lett egy közvetlen versenytársnál.</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497646" y="80015"/>
            <a:ext cx="3196709" cy="830997"/>
          </a:xfrm>
          <a:prstGeom prst="rect">
            <a:avLst/>
          </a:prstGeom>
        </p:spPr>
        <p:txBody>
          <a:bodyPr wrap="none">
            <a:spAutoFit/>
          </a:bodyPr>
          <a:lstStyle/>
          <a:p>
            <a:pPr lvl="0" algn="ctr"/>
            <a:r>
              <a:rPr lang="hu-hu" sz="2400" b="1">
                <a:solidFill>
                  <a:srgbClr val="AACFD0"/>
                </a:solidFill>
                <a:latin typeface="+mj-lt"/>
                <a:ea typeface="Helvetica Neue"/>
                <a:cs typeface="Helvetica Neue"/>
                <a:sym typeface="Helvetica Neue"/>
              </a:rPr>
              <a:t>Összeférhetetlenség</a:t>
            </a:r>
          </a:p>
          <a:p>
            <a:pPr lvl="0" algn="ctr"/>
            <a:r>
              <a:rPr lang="hu-hu" sz="2400" b="1">
                <a:solidFill>
                  <a:srgbClr val="AACFD0"/>
                </a:solidFill>
                <a:latin typeface="+mj-lt"/>
                <a:ea typeface="Helvetica Neue"/>
                <a:cs typeface="Helvetica Neue"/>
                <a:sym typeface="Helvetica Neue"/>
              </a:rPr>
              <a:t>Képzés</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267720"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hu-hu" sz="2400" dirty="0">
                <a:solidFill>
                  <a:schemeClr val="accent1"/>
                </a:solidFill>
                <a:latin typeface="Arial Black" panose="020B0A04020102020204" pitchFamily="34" charset="0"/>
                <a:ea typeface="Helvetica Neue"/>
                <a:cs typeface="Helvetica" panose="020B0604020202020204" pitchFamily="34" charset="0"/>
                <a:sym typeface="Helvetica Neue"/>
              </a:rPr>
              <a:t>Legjobb eredmény</a:t>
            </a:r>
          </a:p>
          <a:p>
            <a:pPr defTabSz="1097140">
              <a:buSzPct val="100000"/>
            </a:pPr>
            <a:r>
              <a:rPr lang="hu-hu" sz="2400" dirty="0">
                <a:solidFill>
                  <a:schemeClr val="accent1"/>
                </a:solidFill>
                <a:latin typeface="+mj-lt"/>
                <a:ea typeface="Helvetica Neue"/>
                <a:cs typeface="Helvetica" panose="020B0604020202020204" pitchFamily="34" charset="0"/>
                <a:sym typeface="Helvetica Neue"/>
              </a:rPr>
              <a:t>Az alkalmazottnak </a:t>
            </a:r>
            <a:br>
              <a:rPr lang="en-US" sz="2400" dirty="0">
                <a:solidFill>
                  <a:schemeClr val="accent1"/>
                </a:solidFill>
                <a:latin typeface="+mj-lt"/>
                <a:ea typeface="Helvetica Neue"/>
                <a:cs typeface="Helvetica" panose="020B0604020202020204" pitchFamily="34" charset="0"/>
                <a:sym typeface="Helvetica Neue"/>
              </a:rPr>
            </a:br>
            <a:r>
              <a:rPr lang="hu-hu" sz="2400" dirty="0">
                <a:solidFill>
                  <a:schemeClr val="accent1"/>
                </a:solidFill>
                <a:latin typeface="+mj-lt"/>
                <a:ea typeface="Helvetica Neue"/>
                <a:cs typeface="Helvetica" panose="020B0604020202020204" pitchFamily="34" charset="0"/>
                <a:sym typeface="Helvetica Neue"/>
              </a:rPr>
              <a:t>ezt a kapcsolatot nyilvánosságra kell hoznia a vállalat felé.</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2.xml><?xml version="1.0" encoding="utf-8"?>
<ds:datastoreItem xmlns:ds="http://schemas.openxmlformats.org/officeDocument/2006/customXml" ds:itemID="{5240F1D9-6BDA-4661-B7EE-9BEB468139E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d3ed967d-d92a-4424-a53f-7c4da5d2a7ff"/>
    <ds:schemaRef ds:uri="http://schemas.microsoft.com/office/2006/metadata/properties"/>
    <ds:schemaRef ds:uri="aa124cef-80ee-4fcd-bafd-5e68c15586a5"/>
    <ds:schemaRef ds:uri="http://www.w3.org/XML/1998/namespace"/>
  </ds:schemaRefs>
</ds:datastoreItem>
</file>

<file path=customXml/itemProps3.xml><?xml version="1.0" encoding="utf-8"?>
<ds:datastoreItem xmlns:ds="http://schemas.openxmlformats.org/officeDocument/2006/customXml" ds:itemID="{836A82B4-20AD-425E-9333-21FE4B271D1A}"/>
</file>

<file path=docProps/app.xml><?xml version="1.0" encoding="utf-8"?>
<Properties xmlns="http://schemas.openxmlformats.org/officeDocument/2006/extended-properties" xmlns:vt="http://schemas.openxmlformats.org/officeDocument/2006/docPropsVTypes">
  <TotalTime>671</TotalTime>
  <Words>485</Words>
  <Application>Microsoft Office PowerPoint</Application>
  <PresentationFormat>Widescreen</PresentationFormat>
  <Paragraphs>74</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Calibri</vt:lpstr>
      <vt:lpstr>Cambria</vt:lpstr>
      <vt:lpstr>Helvetica Neue Light</vt:lpstr>
      <vt:lpstr>Helvetica</vt:lpstr>
      <vt:lpstr>Arial Black</vt:lpstr>
      <vt:lpstr>Wingdings</vt:lpstr>
      <vt:lpstr>Arial</vt:lpstr>
      <vt:lpstr>Helvetica Neue</vt:lpstr>
      <vt:lpstr>Georgia</vt:lpstr>
      <vt:lpstr>Office Theme</vt:lpstr>
      <vt:lpstr>PowerPoint Presentation</vt:lpstr>
      <vt:lpstr>PowerPoint Presentation</vt:lpstr>
      <vt:lpstr>PowerPoint Presentation</vt:lpstr>
      <vt:lpstr>SZEMÉLYES BEFEKTETÉSEK ÉS EGYÉB ÉRDEKELTSÉGEK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Lionbridge</cp:lastModifiedBy>
  <cp:revision>55</cp:revision>
  <dcterms:modified xsi:type="dcterms:W3CDTF">2023-01-02T14:54:22Z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