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67" r:id="rId7"/>
    <p:sldId id="262" r:id="rId8"/>
    <p:sldId id="263" r:id="rId9"/>
    <p:sldId id="264" r:id="rId10"/>
    <p:sldId id="265" r:id="rId11"/>
    <p:sldId id="266" r:id="rId12"/>
    <p:sldId id="259" r:id="rId13"/>
    <p:sldId id="268" r:id="rId14"/>
    <p:sldId id="261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" panose="00000400000000000000" pitchFamily="2" charset="0"/>
      <p:regular r:id="rId22"/>
      <p:bold r:id="rId23"/>
      <p:italic r:id="rId24"/>
      <p:boldItalic r:id="rId25"/>
    </p:embeddedFont>
    <p:embeddedFont>
      <p:font typeface="Helvetica Neue" panose="02000503000000020004" pitchFamily="2" charset="2"/>
      <p:regular r:id="rId26"/>
      <p:bold r:id="rId27"/>
      <p:italic r:id="rId28"/>
      <p:boldItalic r:id="rId29"/>
    </p:embeddedFont>
    <p:embeddedFont>
      <p:font typeface="Helvetica Neue Light" panose="02000403000000020004" pitchFamily="2" charset="2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  <p:cmAuthor id="2" name="Kaur, Pawandeep" initials="KP" lastIdx="1" clrIdx="1">
    <p:extLst>
      <p:ext uri="{19B8F6BF-5375-455C-9EA6-DF929625EA0E}">
        <p15:presenceInfo xmlns:p15="http://schemas.microsoft.com/office/powerpoint/2012/main" userId="S::Pawandeep.Kaur@stryker.com::c1e15129-0bbb-45f5-a953-555e2ed3884a" providerId="AD"/>
      </p:ext>
    </p:extLst>
  </p:cmAuthor>
  <p:cmAuthor id="3" name="DeBruyne, Els" initials="DE" lastIdx="5" clrIdx="2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05" autoAdjust="0"/>
    <p:restoredTop sz="96374" autoAdjust="0"/>
  </p:normalViewPr>
  <p:slideViewPr>
    <p:cSldViewPr snapToGrid="0">
      <p:cViewPr varScale="1">
        <p:scale>
          <a:sx n="146" d="100"/>
          <a:sy n="146" d="100"/>
        </p:scale>
        <p:origin x="129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IVEER" userId="c8a0dc90-64da-481c-abe2-50e13b2b8e8a" providerId="ADAL" clId="{E868FABA-44FA-4B68-AA16-33BEF451FDFC}"/>
    <pc:docChg chg="custSel delSld modSld">
      <pc:chgData name="UDAIVEER" userId="c8a0dc90-64da-481c-abe2-50e13b2b8e8a" providerId="ADAL" clId="{E868FABA-44FA-4B68-AA16-33BEF451FDFC}" dt="2021-09-17T07:34:23.104" v="16" actId="207"/>
      <pc:docMkLst>
        <pc:docMk/>
      </pc:docMkLst>
      <pc:sldChg chg="del">
        <pc:chgData name="UDAIVEER" userId="c8a0dc90-64da-481c-abe2-50e13b2b8e8a" providerId="ADAL" clId="{E868FABA-44FA-4B68-AA16-33BEF451FDFC}" dt="2021-09-17T07:32:48.786" v="0" actId="47"/>
        <pc:sldMkLst>
          <pc:docMk/>
          <pc:sldMk cId="0" sldId="256"/>
        </pc:sldMkLst>
      </pc:sldChg>
      <pc:sldChg chg="modSp mod">
        <pc:chgData name="UDAIVEER" userId="c8a0dc90-64da-481c-abe2-50e13b2b8e8a" providerId="ADAL" clId="{E868FABA-44FA-4B68-AA16-33BEF451FDFC}" dt="2021-09-17T07:33:29.906" v="6" actId="13926"/>
        <pc:sldMkLst>
          <pc:docMk/>
          <pc:sldMk cId="0" sldId="259"/>
        </pc:sldMkLst>
        <pc:spChg chg="mod">
          <ac:chgData name="UDAIVEER" userId="c8a0dc90-64da-481c-abe2-50e13b2b8e8a" providerId="ADAL" clId="{E868FABA-44FA-4B68-AA16-33BEF451FDFC}" dt="2021-09-17T07:33:24.734" v="5" actId="13926"/>
          <ac:spMkLst>
            <pc:docMk/>
            <pc:sldMk cId="0" sldId="259"/>
            <ac:spMk id="20" creationId="{8E443C88-FE10-4283-9624-0FD3EDA8D376}"/>
          </ac:spMkLst>
        </pc:spChg>
        <pc:spChg chg="mod">
          <ac:chgData name="UDAIVEER" userId="c8a0dc90-64da-481c-abe2-50e13b2b8e8a" providerId="ADAL" clId="{E868FABA-44FA-4B68-AA16-33BEF451FDFC}" dt="2021-09-17T07:33:29.906" v="6" actId="13926"/>
          <ac:spMkLst>
            <pc:docMk/>
            <pc:sldMk cId="0" sldId="259"/>
            <ac:spMk id="25" creationId="{B466542E-11D2-4973-9F45-1AB1D4A68FDE}"/>
          </ac:spMkLst>
        </pc:spChg>
      </pc:sldChg>
      <pc:sldChg chg="del">
        <pc:chgData name="UDAIVEER" userId="c8a0dc90-64da-481c-abe2-50e13b2b8e8a" providerId="ADAL" clId="{E868FABA-44FA-4B68-AA16-33BEF451FDFC}" dt="2021-09-17T07:33:42.920" v="7" actId="47"/>
        <pc:sldMkLst>
          <pc:docMk/>
          <pc:sldMk cId="0" sldId="260"/>
        </pc:sldMkLst>
      </pc:sldChg>
      <pc:sldChg chg="delSp modSp mod">
        <pc:chgData name="UDAIVEER" userId="c8a0dc90-64da-481c-abe2-50e13b2b8e8a" providerId="ADAL" clId="{E868FABA-44FA-4B68-AA16-33BEF451FDFC}" dt="2021-09-17T07:33:09.224" v="4" actId="13926"/>
        <pc:sldMkLst>
          <pc:docMk/>
          <pc:sldMk cId="2466511511" sldId="267"/>
        </pc:sldMkLst>
        <pc:spChg chg="del">
          <ac:chgData name="UDAIVEER" userId="c8a0dc90-64da-481c-abe2-50e13b2b8e8a" providerId="ADAL" clId="{E868FABA-44FA-4B68-AA16-33BEF451FDFC}" dt="2021-09-17T07:32:53.218" v="1" actId="478"/>
          <ac:spMkLst>
            <pc:docMk/>
            <pc:sldMk cId="2466511511" sldId="267"/>
            <ac:spMk id="20" creationId="{F36AF272-7E8B-4702-8879-E88DFA4D12D5}"/>
          </ac:spMkLst>
        </pc:spChg>
        <pc:spChg chg="mod">
          <ac:chgData name="UDAIVEER" userId="c8a0dc90-64da-481c-abe2-50e13b2b8e8a" providerId="ADAL" clId="{E868FABA-44FA-4B68-AA16-33BEF451FDFC}" dt="2021-09-17T07:33:01.475" v="2" actId="13926"/>
          <ac:spMkLst>
            <pc:docMk/>
            <pc:sldMk cId="2466511511" sldId="267"/>
            <ac:spMk id="200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9.224" v="4" actId="13926"/>
          <ac:spMkLst>
            <pc:docMk/>
            <pc:sldMk cId="2466511511" sldId="267"/>
            <ac:spMk id="204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5.259" v="3" actId="13926"/>
          <ac:spMkLst>
            <pc:docMk/>
            <pc:sldMk cId="2466511511" sldId="267"/>
            <ac:spMk id="207" creationId="{00000000-0000-0000-0000-000000000000}"/>
          </ac:spMkLst>
        </pc:spChg>
      </pc:sldChg>
      <pc:sldChg chg="delSp modSp mod">
        <pc:chgData name="UDAIVEER" userId="c8a0dc90-64da-481c-abe2-50e13b2b8e8a" providerId="ADAL" clId="{E868FABA-44FA-4B68-AA16-33BEF451FDFC}" dt="2021-09-17T07:34:23.104" v="16" actId="207"/>
        <pc:sldMkLst>
          <pc:docMk/>
          <pc:sldMk cId="692457517" sldId="268"/>
        </pc:sldMkLst>
        <pc:spChg chg="del">
          <ac:chgData name="UDAIVEER" userId="c8a0dc90-64da-481c-abe2-50e13b2b8e8a" providerId="ADAL" clId="{E868FABA-44FA-4B68-AA16-33BEF451FDFC}" dt="2021-09-17T07:33:47.086" v="8" actId="478"/>
          <ac:spMkLst>
            <pc:docMk/>
            <pc:sldMk cId="692457517" sldId="268"/>
            <ac:spMk id="7" creationId="{101F0386-37FF-4512-96FC-D766D153DAA1}"/>
          </ac:spMkLst>
        </pc:spChg>
        <pc:spChg chg="del">
          <ac:chgData name="UDAIVEER" userId="c8a0dc90-64da-481c-abe2-50e13b2b8e8a" providerId="ADAL" clId="{E868FABA-44FA-4B68-AA16-33BEF451FDFC}" dt="2021-09-17T07:33:54.945" v="10" actId="478"/>
          <ac:spMkLst>
            <pc:docMk/>
            <pc:sldMk cId="692457517" sldId="268"/>
            <ac:spMk id="14" creationId="{564AD5F7-468B-47BE-BC8D-A4BDA9CA6F5D}"/>
          </ac:spMkLst>
        </pc:spChg>
        <pc:spChg chg="mod">
          <ac:chgData name="UDAIVEER" userId="c8a0dc90-64da-481c-abe2-50e13b2b8e8a" providerId="ADAL" clId="{E868FABA-44FA-4B68-AA16-33BEF451FDFC}" dt="2021-09-17T07:34:08.501" v="14" actId="13926"/>
          <ac:spMkLst>
            <pc:docMk/>
            <pc:sldMk cId="692457517" sldId="268"/>
            <ac:spMk id="281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16.330" v="15" actId="207"/>
          <ac:spMkLst>
            <pc:docMk/>
            <pc:sldMk cId="692457517" sldId="268"/>
            <ac:spMk id="285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23.104" v="16" actId="207"/>
          <ac:spMkLst>
            <pc:docMk/>
            <pc:sldMk cId="692457517" sldId="268"/>
            <ac:spMk id="290" creationId="{00000000-0000-0000-0000-000000000000}"/>
          </ac:spMkLst>
        </pc:spChg>
        <pc:cxnChg chg="del">
          <ac:chgData name="UDAIVEER" userId="c8a0dc90-64da-481c-abe2-50e13b2b8e8a" providerId="ADAL" clId="{E868FABA-44FA-4B68-AA16-33BEF451FDFC}" dt="2021-09-17T07:33:59.474" v="12" actId="478"/>
          <ac:cxnSpMkLst>
            <pc:docMk/>
            <pc:sldMk cId="692457517" sldId="268"/>
            <ac:cxnSpMk id="4" creationId="{DB986D7E-A5A6-4DCB-A99E-08E78AFADA4B}"/>
          </ac:cxnSpMkLst>
        </pc:cxnChg>
        <pc:cxnChg chg="del">
          <ac:chgData name="UDAIVEER" userId="c8a0dc90-64da-481c-abe2-50e13b2b8e8a" providerId="ADAL" clId="{E868FABA-44FA-4B68-AA16-33BEF451FDFC}" dt="2021-09-17T07:33:57.553" v="11" actId="478"/>
          <ac:cxnSpMkLst>
            <pc:docMk/>
            <pc:sldMk cId="692457517" sldId="268"/>
            <ac:cxnSpMk id="6" creationId="{CE45505B-CA8D-476F-90C6-86DE7632CF9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5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28649" y="4767263"/>
            <a:ext cx="2199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dirty="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Magatartási kódex képzés</a:t>
            </a:r>
            <a:endParaRPr sz="1100" dirty="0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+mj-lt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6663132" cy="943991"/>
            <a:chOff x="415258" y="670150"/>
            <a:chExt cx="615156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hu-hu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Leírás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hu-h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 magatartási kódex alapvető útmutatást ad az alkalmazottak, tisztségviselők és igazgatók </a:t>
              </a:r>
              <a:b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kumimoji="0" lang="hu-h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számára arról, hogyan kell az üzleti tevékenységet a vállalat etikus és törvényes magatartás </a:t>
              </a:r>
              <a:b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kumimoji="0" lang="hu-h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iránti elkötelezettségének megfelelően végezni. 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hu-h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229449"/>
            <a:ext cx="5979033" cy="1550246"/>
            <a:chOff x="415236" y="2510625"/>
            <a:chExt cx="5979033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10625"/>
              <a:ext cx="5450969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hu-hu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Utasítások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hu-hu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Adja át a magatartási kódexet minden tisztségviselőnek, igazgatónak </a:t>
              </a:r>
              <a:br>
                <a:rPr kumimoji="0" lang="en-IN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kumimoji="0" lang="hu-hu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és alkalmazottnak (beleértve az új alkalmazottakat is a felvételkor).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hu-hu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Az alkalmazottak számára a beilleszkedési folyamat részeként és rendszeresen biztosítandó a magatartási kódexről szóló képzés, hogy az alkalmazottak megértsék kötelességeiket és felelősségeiket a </a:t>
              </a:r>
              <a:r>
                <a:rPr kumimoji="0" lang="hu-h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magatartásukkal kapcsolatban.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hu-h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Képzési nyilvántartások vezetése 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138332" cy="888982"/>
            <a:chOff x="428486" y="1709900"/>
            <a:chExt cx="6138332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hu-hu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Milyen előnyökkel jár ez az Ön számára?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hu-hu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 magatartási kódex segíti </a:t>
              </a:r>
              <a:r>
                <a:rPr kumimoji="0" lang="hu-h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alkalmazottait abban, hogy az üzleti tevékenység etikus és törvényes módon történjen. </a:t>
              </a:r>
              <a:r>
                <a:rPr kumimoji="0" lang="hu-h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Nagyobb bizalmat biztosít üzleti partnerei és érdekelt felei számára. </a:t>
              </a: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873831"/>
            <a:ext cx="5396863" cy="684805"/>
            <a:chOff x="428486" y="3969196"/>
            <a:chExt cx="5396863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hu-hu" sz="1200" b="1" i="0" u="none" strike="noStrike" cap="none" normalizeH="0" baseline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Egyéb figyelembe veendő dokumentációk</a:t>
              </a:r>
              <a:endParaRPr kumimoji="0" sz="1200" b="1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Cambri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hu-hu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Magatartási kódex</a:t>
              </a:r>
              <a:endPara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hu-hu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Jelenléti ív</a:t>
              </a:r>
              <a:endPara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095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Magatartási kódex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Képzés 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2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Magatartási kódex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Bevezetés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13923" y="864951"/>
            <a:ext cx="8024252" cy="3908760"/>
            <a:chOff x="1639513" y="1085060"/>
            <a:chExt cx="9535657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u-hu" sz="180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Leírás</a:t>
              </a:r>
              <a:endParaRPr sz="180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u-hu" sz="180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 </a:t>
              </a:r>
              <a:r>
                <a:rPr lang="hu-hu" sz="1800" b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magatartási kódex</a:t>
              </a:r>
              <a:r>
                <a:rPr lang="hu-hu" sz="180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olyan </a:t>
              </a:r>
              <a:r>
                <a:rPr lang="hu-hu" sz="1800" b="1">
                  <a:latin typeface="+mj-lt"/>
                  <a:ea typeface="Helvetica"/>
                  <a:cs typeface="Helvetica"/>
                  <a:sym typeface="Helvetica"/>
                </a:rPr>
                <a:t>elveket</a:t>
              </a:r>
              <a:r>
                <a:rPr lang="hu-hu" sz="180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határoz meg, amelyek irányt mutatnak Önnek feladatai és </a:t>
              </a:r>
              <a:r>
                <a:rPr lang="hu-hu" sz="1800" b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felelősségei ellátása során</a:t>
              </a:r>
              <a:r>
                <a:rPr lang="hu-hu" sz="180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és biztosítják </a:t>
              </a:r>
              <a:br>
                <a:rPr lang="en-IN" sz="180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hu-hu" sz="180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 vállalat </a:t>
              </a:r>
              <a:r>
                <a:rPr lang="hu-hu" sz="1800" b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etikus és jogszerű magatartás iránti elkötelezettségének betartását</a:t>
              </a:r>
              <a:r>
                <a:rPr lang="hu-hu" sz="180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. </a:t>
              </a:r>
              <a:endParaRPr sz="180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39513" y="1085060"/>
              <a:ext cx="3405884" cy="4968552"/>
              <a:chOff x="533202" y="1908423"/>
              <a:chExt cx="3405884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Leírás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533202" y="3672328"/>
                <a:ext cx="2672151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Kötelezettségvállalás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Felelősségek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145962" y="5976104"/>
                <a:ext cx="1862929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Alkalmazhatóság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Bevezetés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05476" y="864951"/>
            <a:ext cx="8032699" cy="3908760"/>
            <a:chOff x="1629479" y="1085060"/>
            <a:chExt cx="9545691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u-hu" sz="1600" dirty="0">
                  <a:solidFill>
                    <a:schemeClr val="accent2"/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Kötelezettségvállalás</a:t>
              </a:r>
              <a:endParaRPr sz="1600" dirty="0">
                <a:solidFill>
                  <a:schemeClr val="accent2"/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hu-hu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 feladatai ellátása során </a:t>
              </a:r>
              <a:r>
                <a:rPr lang="hu-hu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nem</a:t>
              </a:r>
              <a:r>
                <a:rPr lang="hu-hu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sérthet meg semmilyen alkalmazandó törvényt vagy előírást, </a:t>
              </a:r>
              <a:br>
                <a:rPr lang="en-IN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hu-hu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és nem követhet el olyan </a:t>
              </a:r>
              <a:r>
                <a:rPr lang="hu-hu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kötelességszegést</a:t>
              </a:r>
              <a:r>
                <a:rPr lang="hu-hu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</a:t>
              </a:r>
              <a:b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hu-hu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amely veszélyeztetheti a vállalat </a:t>
              </a:r>
              <a:r>
                <a:rPr lang="hu-hu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hírnevét</a:t>
              </a:r>
              <a:r>
                <a:rPr lang="hu-hu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illetve </a:t>
              </a:r>
              <a:br>
                <a:rPr lang="en-US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hu-hu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az ügyfél- vagy harmadik féllel való kapcsolatait. </a:t>
              </a: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hu-hu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Soha</a:t>
              </a:r>
              <a:r>
                <a:rPr lang="hu-hu" sz="16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nem szabad kenőpénzt vagy helytelen kifizetést felajánlani</a:t>
              </a:r>
              <a:r>
                <a:rPr lang="hu-hu" sz="16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kérni, kifizetni vagy elfogadni.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29479" y="1085060"/>
              <a:ext cx="3415918" cy="4968552"/>
              <a:chOff x="523168" y="1908423"/>
              <a:chExt cx="3415918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Leírás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523168" y="3661949"/>
                <a:ext cx="2672147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Kötelezettségvállalás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Felelősségek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153694" y="5976104"/>
                <a:ext cx="2074314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Alkalmazhatóság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3876125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Bevezetés</a:t>
            </a:r>
            <a:r>
              <a:rPr lang="hu-hu" sz="1800" b="1">
                <a:solidFill>
                  <a:srgbClr val="AACFD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1800" b="1">
              <a:solidFill>
                <a:srgbClr val="AACFD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5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u-hu" sz="180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Felelősségek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hu-hu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Az Ön felelőssége, </a:t>
              </a:r>
              <a:r>
                <a:rPr lang="hu-hu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hogy megértse és betartsa a magatartási kódexet</a:t>
              </a:r>
              <a:r>
                <a:rPr lang="hu-hu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és </a:t>
              </a:r>
              <a:r>
                <a:rPr lang="hu-hu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jelentsen</a:t>
              </a:r>
              <a:r>
                <a:rPr lang="hu-hu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mindent, ami Ön szerint a szabályzat vagy a törvények </a:t>
              </a:r>
              <a:r>
                <a:rPr lang="hu-hu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megsértését</a:t>
              </a:r>
              <a:r>
                <a:rPr lang="hu-hu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jelenti (beleértve a harmadik fél által felvetett jogsértéseket is).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Leírás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662782" y="3672328"/>
                <a:ext cx="2433924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Kötelezettségvállalás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Felelősségek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130433" y="5976104"/>
                <a:ext cx="192196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Alkalmazhatóság</a:t>
                </a:r>
                <a:endParaRPr sz="15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Bevezetés 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6</a:t>
            </a:fld>
            <a:endParaRPr/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u-hu" sz="180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Alkalmazhatóság</a:t>
              </a:r>
              <a:endParaRPr sz="180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hu-hu" sz="180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 magatartási kódex </a:t>
              </a:r>
              <a:r>
                <a:rPr lang="hu-hu" sz="1800" b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minden tisztségviselőre, igazgatóra és alkalmazottra vonatkozik </a:t>
              </a:r>
              <a:br>
                <a:rPr lang="en-IN" sz="1800" b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hu-hu" sz="180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(a továbbiakban együttesen „alkalmazottak”).</a:t>
              </a:r>
              <a:r>
                <a:rPr lang="hu-hu" sz="1800">
                  <a:solidFill>
                    <a:schemeClr val="dk1"/>
                  </a:solidFill>
                  <a:latin typeface="+mj-lt"/>
                </a:rPr>
                <a:t> </a:t>
              </a:r>
              <a:endParaRPr sz="3600">
                <a:latin typeface="+mj-l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 dirty="0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Leírás</a:t>
                </a:r>
                <a:endParaRPr sz="15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689198" y="3672328"/>
                <a:ext cx="2376464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 dirty="0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Kötelezettségvállalás</a:t>
                </a:r>
                <a:endParaRPr sz="15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Felelősségek</a:t>
                </a:r>
                <a:endParaRPr sz="15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101332" y="5976104"/>
                <a:ext cx="1896416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15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Alkalmazhatóság</a:t>
                </a:r>
                <a:endParaRPr sz="15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A következő diák részletesen ismertetik azokat az </a:t>
            </a:r>
            <a:r>
              <a:rPr lang="hu-hu" sz="800" b="1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elveket</a:t>
            </a:r>
            <a:r>
              <a:rPr lang="hu-hu" sz="800" b="1" strike="sngStrike" dirty="0">
                <a:solidFill>
                  <a:srgbClr val="0000FF"/>
                </a:solidFill>
                <a:latin typeface="+mj-lt"/>
                <a:ea typeface="Helvetica"/>
                <a:cs typeface="Helvetica"/>
                <a:sym typeface="Helvetica"/>
              </a:rPr>
              <a:t>, </a:t>
            </a:r>
            <a:r>
              <a:rPr lang="hu-hu" sz="8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amelyek minden alkalmazottra vonatkoznak, és amelyeket minden alkalmazottnak követnie kell.</a:t>
            </a:r>
            <a:endParaRPr sz="800" dirty="0">
              <a:solidFill>
                <a:srgbClr val="FFFFFF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Alapvető irányelvek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7</a:t>
            </a:fld>
            <a:endParaRPr/>
          </a:p>
        </p:txBody>
      </p:sp>
      <p:sp>
        <p:nvSpPr>
          <p:cNvPr id="272" name="Google Shape;272;p39"/>
          <p:cNvSpPr txBox="1"/>
          <p:nvPr/>
        </p:nvSpPr>
        <p:spPr>
          <a:xfrm>
            <a:off x="533825" y="976107"/>
            <a:ext cx="6841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Az alábbi irányelvek minden alkalmazottra vonatkoznak: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A törvényeknek való megfelelés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 vállalat az üzleti tevékenységét és ügyeit az összes vonatkozó törvénynek,</a:t>
            </a: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szabálynak </a:t>
            </a:r>
            <a:br>
              <a:rPr lang="en-US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és előírásnak megfelelően, </a:t>
            </a: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valamint a vállalat etikai normáinak </a:t>
            </a: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megfelelően végzi</a:t>
            </a: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endParaRPr sz="1100" b="1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Összeférhetetlenség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El kell kerülnie a </a:t>
            </a: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személyes érdekei</a:t>
            </a: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a </a:t>
            </a: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hivatali kötelezettségei</a:t>
            </a: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és a </a:t>
            </a: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vállalat érdekei közötti konfliktust vagy annak látszatát</a:t>
            </a: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 Minden lehetséges összeférhetetlenséget beszéljen meg a felettesével.</a:t>
            </a:r>
            <a:endParaRPr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Tisztességes eljárás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Minden alkalmazott tisztességes és átlátható módon viszonyul </a:t>
            </a: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 vállalat ügyfeleihez, beszállítóihoz,</a:t>
            </a: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versenytársaihoz és a független</a:t>
            </a: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auditorokhoz, és </a:t>
            </a: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nem használ ki senkit tisztességtelenül manipulációval, elhallgatással, bizalmas információkkal való visszaéléssel vagy a tények hamis bemutatásával.</a:t>
            </a:r>
            <a:endParaRPr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Összeférhetetlenség akkor </a:t>
            </a:r>
            <a:br>
              <a:rPr lang="en-US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hu-hu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áll fenn, </a:t>
            </a:r>
            <a:r>
              <a:rPr lang="hu-hu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ha egy személy magánérdeke bármilyen módon ütközik vagy ütközni látszik a vállalat érdekeivel</a:t>
            </a:r>
            <a:r>
              <a:rPr lang="hu-hu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. Akkor is felmerülhet, ha egy alkalmazott, igazgató vagy családtagja </a:t>
            </a:r>
            <a:r>
              <a:rPr lang="hu-hu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a vállalatnál betöltött pozíciója miatt jogosulatlan</a:t>
            </a:r>
            <a:r>
              <a:rPr lang="hu-hu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személyes előnyökben részesül.</a:t>
            </a:r>
            <a:endParaRPr dirty="0">
              <a:solidFill>
                <a:schemeClr val="dk2"/>
              </a:solidFill>
              <a:latin typeface="+mj-lt"/>
            </a:endParaRPr>
          </a:p>
        </p:txBody>
      </p:sp>
      <p:grpSp>
        <p:nvGrpSpPr>
          <p:cNvPr id="17" name="Google Shape;282;p40">
            <a:extLst>
              <a:ext uri="{FF2B5EF4-FFF2-40B4-BE49-F238E27FC236}">
                <a16:creationId xmlns:a16="http://schemas.microsoft.com/office/drawing/2014/main" id="{7CF8F4B2-5965-4958-8DEA-2032F987806B}"/>
              </a:ext>
            </a:extLst>
          </p:cNvPr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18" name="Google Shape;283;p40">
              <a:extLst>
                <a:ext uri="{FF2B5EF4-FFF2-40B4-BE49-F238E27FC236}">
                  <a16:creationId xmlns:a16="http://schemas.microsoft.com/office/drawing/2014/main" id="{0BA24665-3DD3-4D23-B061-13E300B9E833}"/>
                </a:ext>
              </a:extLst>
            </p:cNvPr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hu-hu" sz="8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Tisztességes eljárás</a:t>
              </a:r>
              <a:endParaRPr kumimoji="0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19" name="Google Shape;284;p40">
              <a:extLst>
                <a:ext uri="{FF2B5EF4-FFF2-40B4-BE49-F238E27FC236}">
                  <a16:creationId xmlns:a16="http://schemas.microsoft.com/office/drawing/2014/main" id="{BE94FAAE-1E73-4605-9909-37B08B27A6C3}"/>
                </a:ext>
              </a:extLst>
            </p:cNvPr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0" name="Google Shape;285;p40">
                <a:extLst>
                  <a:ext uri="{FF2B5EF4-FFF2-40B4-BE49-F238E27FC236}">
                    <a16:creationId xmlns:a16="http://schemas.microsoft.com/office/drawing/2014/main" id="{8E443C88-FE10-4283-9624-0FD3EDA8D376}"/>
                  </a:ext>
                </a:extLst>
              </p:cNvPr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Helytelen kifizetések 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1" name="Google Shape;286;p40">
                <a:extLst>
                  <a:ext uri="{FF2B5EF4-FFF2-40B4-BE49-F238E27FC236}">
                    <a16:creationId xmlns:a16="http://schemas.microsoft.com/office/drawing/2014/main" id="{5E0CB7B5-B87E-4F1C-8C4E-F8B8AF83FDE3}"/>
                  </a:ext>
                </a:extLst>
              </p:cNvPr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Marketing és értékesítés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2" name="Google Shape;287;p40">
                <a:extLst>
                  <a:ext uri="{FF2B5EF4-FFF2-40B4-BE49-F238E27FC236}">
                    <a16:creationId xmlns:a16="http://schemas.microsoft.com/office/drawing/2014/main" id="{B4A7EF98-B06A-49CA-AB13-A5885467F0C7}"/>
                  </a:ext>
                </a:extLst>
              </p:cNvPr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Jelentés és információk rögzítése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3" name="Google Shape;288;p40">
                <a:extLst>
                  <a:ext uri="{FF2B5EF4-FFF2-40B4-BE49-F238E27FC236}">
                    <a16:creationId xmlns:a16="http://schemas.microsoft.com/office/drawing/2014/main" id="{F9032839-5E8B-4536-B971-E65FD228D0E5}"/>
                  </a:ext>
                </a:extLst>
              </p:cNvPr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A törvényeknek való megfelelés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" name="Google Shape;289;p40">
                <a:extLst>
                  <a:ext uri="{FF2B5EF4-FFF2-40B4-BE49-F238E27FC236}">
                    <a16:creationId xmlns:a16="http://schemas.microsoft.com/office/drawing/2014/main" id="{6D38F606-5F02-44E8-AB33-45A86F2FA033}"/>
                  </a:ext>
                </a:extLst>
              </p:cNvPr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Összeférhetetlenség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5" name="Google Shape;290;p40">
                <a:extLst>
                  <a:ext uri="{FF2B5EF4-FFF2-40B4-BE49-F238E27FC236}">
                    <a16:creationId xmlns:a16="http://schemas.microsoft.com/office/drawing/2014/main" id="{B466542E-11D2-4973-9F45-1AB1D4A68FDE}"/>
                  </a:ext>
                </a:extLst>
              </p:cNvPr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Interakciók a HCP-kkel és a G</a:t>
                </a:r>
                <a:r>
                  <a:rPr lang="hu-hu" sz="80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O-kkal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80494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Alapvető irányelvek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(folytatás)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533825" y="683599"/>
            <a:ext cx="73734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100" b="1" i="0" u="none" strike="noStrike" cap="none" spc="-20" normalizeH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Az alábbi irányelvek minden alkalmazottra vonatkoznak: </a:t>
            </a:r>
            <a:endParaRPr kumimoji="0" sz="1100" b="1" i="0" u="none" strike="noStrike" cap="none" spc="-20" normalizeH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Marketing és értékesítés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 vállalat és alkalmazottai pontosan képviselik </a:t>
            </a: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termékeit és szolgáltatásait, </a:t>
            </a: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és betartják a termékeinek </a:t>
            </a:r>
            <a:br>
              <a:rPr lang="en-IN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és szolgáltatásainak forgalmazására és </a:t>
            </a: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értékesítésére vonatkozó szabályozási és jogi követelményeket.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6DACAC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Információk rögzítése és jelentése 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 vállalat és alkalmazottai minden információt </a:t>
            </a: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pontosan és őszintén, </a:t>
            </a: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időben és észszerű </a:t>
            </a:r>
            <a:r>
              <a:rPr lang="hu-h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részletességgel rögzítenek és </a:t>
            </a:r>
            <a:r>
              <a:rPr lang="hu-h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jelentenek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hu-hu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Helytelen kifizetések </a:t>
            </a:r>
          </a:p>
          <a:p>
            <a:pPr>
              <a:lnSpc>
                <a:spcPct val="95000"/>
              </a:lnSpc>
            </a:pPr>
            <a:r>
              <a:rPr lang="hu-hu" sz="1100" dirty="0">
                <a:solidFill>
                  <a:schemeClr val="dk1"/>
                </a:solidFill>
                <a:latin typeface="+mj-lt"/>
                <a:cs typeface="Helvetica"/>
              </a:rPr>
              <a:t>A vállalat nem nyújt </a:t>
            </a:r>
            <a:r>
              <a:rPr lang="hu-hu" sz="1100" b="1" dirty="0">
                <a:solidFill>
                  <a:schemeClr val="dk1"/>
                </a:solidFill>
                <a:latin typeface="+mj-lt"/>
                <a:cs typeface="Helvetica"/>
              </a:rPr>
              <a:t>semmilyen értéket</a:t>
            </a:r>
            <a:r>
              <a:rPr lang="hu-hu" sz="1100" dirty="0">
                <a:solidFill>
                  <a:schemeClr val="dk1"/>
                </a:solidFill>
                <a:latin typeface="+mj-lt"/>
                <a:cs typeface="Helvetica"/>
              </a:rPr>
              <a:t>, </a:t>
            </a:r>
            <a:r>
              <a:rPr lang="hu-hu" sz="1100" b="1" dirty="0">
                <a:solidFill>
                  <a:schemeClr val="dk1"/>
                </a:solidFill>
                <a:latin typeface="+mj-lt"/>
                <a:cs typeface="Helvetica"/>
              </a:rPr>
              <a:t>készpénzben vagy természetben</a:t>
            </a:r>
            <a:r>
              <a:rPr lang="hu-hu" sz="1100" dirty="0">
                <a:solidFill>
                  <a:schemeClr val="dk1"/>
                </a:solidFill>
                <a:latin typeface="+mj-lt"/>
                <a:cs typeface="Helvetica"/>
              </a:rPr>
              <a:t>, jogellenes vagy </a:t>
            </a:r>
            <a:r>
              <a:rPr lang="hu-hu" sz="1100" b="1" dirty="0">
                <a:solidFill>
                  <a:schemeClr val="dk1"/>
                </a:solidFill>
                <a:latin typeface="+mj-lt"/>
                <a:cs typeface="Helvetica"/>
              </a:rPr>
              <a:t>korrupt szándékkal, hogy jogtalan előnyhöz jusson</a:t>
            </a:r>
            <a:endParaRPr sz="1100" b="1" dirty="0">
              <a:solidFill>
                <a:schemeClr val="dk1"/>
              </a:solidFill>
              <a:latin typeface="+mj-lt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Kapcsolattartás az egészségügyi szakemberekkel és a kormányzati tisztviselőkkel</a:t>
            </a:r>
          </a:p>
          <a:p>
            <a:pPr marL="0">
              <a:lnSpc>
                <a:spcPct val="95000"/>
              </a:lnSpc>
            </a:pPr>
            <a:r>
              <a:rPr lang="hu-hu" sz="1100" dirty="0">
                <a:solidFill>
                  <a:schemeClr val="dk1"/>
                </a:solidFill>
                <a:latin typeface="+mj-lt"/>
                <a:cs typeface="Helvetica"/>
              </a:rPr>
              <a:t>Az egészségügyi szakemberek és kormányzati tisztviselők nevében felmerülő pénzügyi kifizetések vagy </a:t>
            </a:r>
            <a:r>
              <a:rPr lang="hu-hu" sz="1100" b="1" dirty="0">
                <a:solidFill>
                  <a:schemeClr val="dk1"/>
                </a:solidFill>
                <a:latin typeface="+mj-lt"/>
                <a:cs typeface="Helvetica"/>
              </a:rPr>
              <a:t>kiadások (étkezés, utazás stb.) az </a:t>
            </a:r>
            <a:r>
              <a:rPr lang="hu-hu" sz="1100" dirty="0">
                <a:solidFill>
                  <a:schemeClr val="dk1"/>
                </a:solidFill>
                <a:latin typeface="+mj-lt"/>
                <a:cs typeface="Helvetica"/>
              </a:rPr>
              <a:t>alkalmazandó törvényeknek és rendeleteknek </a:t>
            </a:r>
            <a:r>
              <a:rPr lang="hu-hu" sz="1100" b="1" dirty="0">
                <a:solidFill>
                  <a:schemeClr val="dk1"/>
                </a:solidFill>
                <a:latin typeface="+mj-lt"/>
                <a:cs typeface="Helvetica"/>
              </a:rPr>
              <a:t>megfelelően, jogos és </a:t>
            </a:r>
            <a:r>
              <a:rPr lang="hu-hu" sz="1100" dirty="0">
                <a:solidFill>
                  <a:schemeClr val="dk1"/>
                </a:solidFill>
                <a:latin typeface="+mj-lt"/>
                <a:cs typeface="Helvetica"/>
              </a:rPr>
              <a:t>egyértelműen meghatározott igényekkel </a:t>
            </a:r>
            <a:r>
              <a:rPr lang="hu-hu" sz="1100" b="1" dirty="0">
                <a:solidFill>
                  <a:schemeClr val="dk1"/>
                </a:solidFill>
                <a:latin typeface="+mj-lt"/>
                <a:cs typeface="Helvetica"/>
              </a:rPr>
              <a:t>és átlátható dokumentációval alátámasztva történnek</a:t>
            </a:r>
            <a:r>
              <a:rPr lang="hu-hu" sz="1100" dirty="0">
                <a:solidFill>
                  <a:schemeClr val="dk1"/>
                </a:solidFill>
                <a:latin typeface="+mj-lt"/>
                <a:cs typeface="Helvetica"/>
              </a:rPr>
              <a:t>. </a:t>
            </a:r>
          </a:p>
          <a:p>
            <a:pPr marL="0">
              <a:lnSpc>
                <a:spcPct val="95000"/>
              </a:lnSpc>
            </a:pPr>
            <a:r>
              <a:rPr lang="hu-hu" sz="1100" dirty="0">
                <a:solidFill>
                  <a:schemeClr val="dk1"/>
                </a:solidFill>
                <a:latin typeface="+mj-lt"/>
                <a:cs typeface="Helvetica"/>
              </a:rPr>
              <a:t>A vállalat csak olyan egészségügyi szakembereket/kormányzati tisztviselőket vehet igénybe, akiknek </a:t>
            </a:r>
            <a:r>
              <a:rPr lang="hu-hu" sz="1100" b="1" dirty="0">
                <a:solidFill>
                  <a:schemeClr val="dk1"/>
                </a:solidFill>
                <a:latin typeface="+mj-lt"/>
                <a:cs typeface="Helvetica"/>
              </a:rPr>
              <a:t>szakértelme és tapasztalata </a:t>
            </a:r>
            <a:r>
              <a:rPr lang="hu-hu" sz="1100" dirty="0">
                <a:solidFill>
                  <a:schemeClr val="dk1"/>
                </a:solidFill>
                <a:latin typeface="+mj-lt"/>
                <a:cs typeface="Helvetica"/>
              </a:rPr>
              <a:t>az üzleti igényeket figyelembe véve megfelelő. </a:t>
            </a:r>
          </a:p>
          <a:p>
            <a:pPr marL="0" marR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solidFill>
                  <a:srgbClr val="FF0000"/>
                </a:solidFill>
                <a:effectLst/>
                <a:latin typeface="+mj-lt"/>
                <a:ea typeface="GothamHTF-Book"/>
                <a:cs typeface="GothamHTF-Book"/>
              </a:rPr>
              <a:t> 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592050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hu-hu" sz="8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Tisztességes eljárás</a:t>
              </a:r>
              <a:endParaRPr kumimoji="0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Helytelen kifizetések 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Marketing és értékesítés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Jelentés és információk rögzítése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A törvényeknek való megfelelés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Összeférhetetlenség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hu-hu" sz="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Interakciók a HCP-kkel és a G</a:t>
                </a:r>
                <a:r>
                  <a:rPr lang="hu-hu" sz="800">
                    <a:solidFill>
                      <a:schemeClr val="bg1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O-kkal</a:t>
                </a:r>
                <a:endParaRPr kumimoji="0" sz="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4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46346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A magatartási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1" dirty="0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kódex betartása</a:t>
            </a:r>
            <a:endParaRPr sz="1800" b="1" dirty="0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9</a:t>
            </a:fld>
            <a:endParaRPr/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9989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Jelentéskészítés</a:t>
            </a:r>
            <a:endParaRPr sz="12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hu-hu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 magatartási kódexszel ellentétes bármely incidenst, kockázatot vagy problémát haladéktalanul jelenteni kell </a:t>
            </a:r>
            <a:b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hu-hu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az alkalmazott, az adott részleg vagy működési egység </a:t>
            </a:r>
            <a:b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hu-hu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felelős vezetőjének.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hu-hu" sz="1200" spc="-2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 bejelentés névtelenül is történhet, ha a helyi törvények lehetővé teszik, és semmilyen megtorlást nem vonhat maga után.</a:t>
            </a:r>
            <a:endParaRPr sz="1200" spc="-2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Megszüntetés</a:t>
            </a:r>
            <a:endParaRPr sz="12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hu-hu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 magatartási kódex be nem tartása fegyelmi eljárást </a:t>
            </a:r>
            <a:b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hu-hu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vonhat maga után, amely adott esetben a munkaviszony megszüntetéséig terjedhet.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Az </a:t>
            </a:r>
            <a:r>
              <a:rPr lang="hu-hu" sz="1100" b="1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Ön</a:t>
            </a:r>
            <a:r>
              <a:rPr lang="hu-hu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felelőssége, hogy megértse </a:t>
            </a:r>
            <a:br>
              <a:rPr lang="en-IN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hu-hu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és betartsa a Magatartási kódexet, </a:t>
            </a:r>
            <a:br>
              <a:rPr lang="en-IN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hu-hu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és jelentse, ha valami Ön szerint </a:t>
            </a:r>
            <a:br>
              <a:rPr lang="en-US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hu-hu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sérti a szabályzatot vagy a törvényt </a:t>
            </a:r>
            <a:br>
              <a:rPr lang="en-US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hu-hu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(beleértve a harmadik fél által felvetett </a:t>
            </a:r>
            <a:br>
              <a:rPr lang="en-IN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hu-hu" sz="1100" spc="-2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jogsértéseket is).</a:t>
            </a:r>
            <a:endParaRPr sz="2400" spc="-2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C9718-29B1-4F47-BF94-B92B05D49214}">
  <ds:schemaRefs>
    <ds:schemaRef ds:uri="417a1e4b-72df-449d-84f0-0965c630282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79241f8-c8fe-441b-bad5-56514653fd5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F97D22-A05B-4802-98CC-50D15B9BD652}"/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789</Words>
  <Application>Microsoft Office PowerPoint</Application>
  <PresentationFormat>On-screen Show (16:9)</PresentationFormat>
  <Paragraphs>109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Helvetica</vt:lpstr>
      <vt:lpstr>Arial Black</vt:lpstr>
      <vt:lpstr>Wingdings</vt:lpstr>
      <vt:lpstr>Arial</vt:lpstr>
      <vt:lpstr>Helvetica Neue</vt:lpstr>
      <vt:lpstr>Helvetica Neue Light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Lionbridge</cp:lastModifiedBy>
  <cp:revision>17</cp:revision>
  <dcterms:modified xsi:type="dcterms:W3CDTF">2023-01-02T16:24:54Z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</Properties>
</file>