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Neue" panose="02000403000000020004" pitchFamily="2" charset="0"/>
      <p:regular r:id="rId23"/>
      <p:bold r:id="rId24"/>
    </p:embeddedFont>
    <p:embeddedFont>
      <p:font typeface="Helvetica Neue Light" panose="02000403000000020004" pitchFamily="2"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34" autoAdjust="0"/>
    <p:restoredTop sz="95356"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el-GR" sz="1400" b="0" baseline="0" dirty="0">
              <a:solidFill>
                <a:schemeClr val="tx1"/>
              </a:solidFill>
              <a:latin typeface="Arial" panose="020B0604020202020204" pitchFamily="34" charset="0"/>
              <a:ea typeface="Helvetica Neue Light"/>
              <a:cs typeface="Helvetica" panose="020B0604020202020204" pitchFamily="34" charset="0"/>
              <a:sym typeface="Helvetica Neue Light"/>
            </a:rPr>
            <a:t>Τεκμηρίωση μεταφοράς με αναλυτικά έξοδα</a:t>
          </a:r>
          <a:r>
            <a:rPr lang="el-GR" sz="1400" b="0" baseline="0">
              <a:solidFill>
                <a:schemeClr val="tx1"/>
              </a:solidFill>
              <a:latin typeface="Arial" panose="020B0604020202020204" pitchFamily="34" charset="0"/>
              <a:ea typeface="Helvetica Neue Light"/>
              <a:cs typeface="Helvetica" panose="020B0604020202020204" pitchFamily="34" charset="0"/>
              <a:sym typeface="Helvetica Neue Light"/>
            </a:rPr>
            <a:t>, </a:t>
          </a:r>
          <a:br>
            <a:rPr lang="en-US" sz="1400" b="0" baseline="0">
              <a:solidFill>
                <a:schemeClr val="tx1"/>
              </a:solidFill>
              <a:latin typeface="Arial" panose="020B0604020202020204" pitchFamily="34" charset="0"/>
              <a:ea typeface="Helvetica Neue Light"/>
              <a:cs typeface="Helvetica" panose="020B0604020202020204" pitchFamily="34" charset="0"/>
              <a:sym typeface="Helvetica Neue Light"/>
            </a:rPr>
          </a:br>
          <a:r>
            <a:rPr lang="el-GR" sz="1400" b="0" baseline="0">
              <a:solidFill>
                <a:schemeClr val="tx1"/>
              </a:solidFill>
              <a:latin typeface="Arial" panose="020B0604020202020204" pitchFamily="34" charset="0"/>
              <a:ea typeface="Helvetica Neue Light"/>
              <a:cs typeface="Helvetica" panose="020B0604020202020204" pitchFamily="34" charset="0"/>
              <a:sym typeface="Helvetica Neue Light"/>
            </a:rPr>
            <a:t>κατηγορία </a:t>
          </a:r>
          <a:r>
            <a:rPr lang="el-GR" sz="1400" b="0" baseline="0" dirty="0">
              <a:solidFill>
                <a:schemeClr val="tx1"/>
              </a:solidFill>
              <a:latin typeface="Arial" panose="020B0604020202020204" pitchFamily="34" charset="0"/>
              <a:ea typeface="Helvetica Neue Light"/>
              <a:cs typeface="Helvetica" panose="020B0604020202020204" pitchFamily="34" charset="0"/>
              <a:sym typeface="Helvetica Neue Light"/>
            </a:rPr>
            <a:t>ταξιδιού.</a:t>
          </a:r>
          <a:endParaRPr sz="1400" b="0" baseline="0" dirty="0">
            <a:solidFill>
              <a:schemeClr val="tx1"/>
            </a:solidFill>
            <a:latin typeface="Arial"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el-GR" sz="1400" b="0" baseline="0" dirty="0">
              <a:solidFill>
                <a:schemeClr val="tx1"/>
              </a:solidFill>
              <a:latin typeface="Arial" panose="020B0604020202020204" pitchFamily="34" charset="0"/>
              <a:ea typeface="Helvetica Neue Light"/>
              <a:cs typeface="Helvetica" panose="020B0604020202020204" pitchFamily="34" charset="0"/>
              <a:sym typeface="Helvetica Neue Light"/>
            </a:rPr>
            <a:t>Τεκμηρίωση διαμονής και γευμάτων με λεπτομέρειες σχετικά με τα έξοδα, τους συμμετέχοντες και τον τίτλο.</a:t>
          </a:r>
          <a:endParaRPr sz="1400" b="0" baseline="0" dirty="0">
            <a:solidFill>
              <a:schemeClr val="tx1"/>
            </a:solidFill>
            <a:latin typeface="Arial" panose="020B0604020202020204" pitchFamily="34" charset="0"/>
            <a:cs typeface="Helvetica" panose="020B0604020202020204" pitchFamily="34" charset="0"/>
          </a:endParaRPr>
        </a:p>
      </dgm:t>
    </dgm:pt>
    <dgm:pt modelId="{DC7AD05B-630C-4374-AC33-B69A4824881B}" type="par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el-GR" sz="1400" b="0" baseline="0" dirty="0">
              <a:solidFill>
                <a:schemeClr val="tx1"/>
              </a:solidFill>
              <a:latin typeface="Arial" panose="020B0604020202020204" pitchFamily="34" charset="0"/>
              <a:ea typeface="Helvetica Neue Light"/>
              <a:cs typeface="Helvetica" panose="020B0604020202020204" pitchFamily="34" charset="0"/>
              <a:sym typeface="Helvetica Neue Light"/>
            </a:rPr>
            <a:t>Εγκρίσεις εξόδων.</a:t>
          </a:r>
          <a:endParaRPr sz="1400" b="0" baseline="0" dirty="0">
            <a:solidFill>
              <a:schemeClr val="tx1"/>
            </a:solidFill>
            <a:latin typeface="Arial" panose="020B0604020202020204" pitchFamily="34" charset="0"/>
            <a:cs typeface="Helvetica"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el-GR" sz="1400" b="0" baseline="0" dirty="0">
              <a:solidFill>
                <a:schemeClr val="tx1"/>
              </a:solidFill>
              <a:latin typeface="Arial" panose="020B0604020202020204" pitchFamily="34" charset="0"/>
              <a:ea typeface="Helvetica Neue Light"/>
              <a:cs typeface="Helvetica" panose="020B0604020202020204" pitchFamily="34" charset="0"/>
              <a:sym typeface="Helvetica Neue Light"/>
            </a:rPr>
            <a:t>Πρωτότυπες αναλυτικές αποδείξεις.</a:t>
          </a:r>
          <a:endParaRPr sz="1400" b="0" baseline="0" dirty="0">
            <a:solidFill>
              <a:schemeClr val="tx1"/>
            </a:solidFill>
            <a:latin typeface="Arial" panose="020B0604020202020204" pitchFamily="34" charset="0"/>
            <a:cs typeface="Helvetica"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el-GR" sz="1400" b="0" baseline="0" dirty="0">
              <a:solidFill>
                <a:schemeClr val="tx1"/>
              </a:solidFill>
              <a:latin typeface="Arial" panose="020B0604020202020204" pitchFamily="34" charset="0"/>
              <a:cs typeface="Helvetica" panose="020B0604020202020204" pitchFamily="34" charset="0"/>
            </a:rPr>
            <a:t>Επιχειρηματικός σκοπός.</a:t>
          </a:r>
        </a:p>
      </dgm:t>
    </dgm:pt>
    <dgm:pt modelId="{4DE3B785-8C4C-4AAA-855A-65B7D7A91B16}" type="par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custScaleX="11531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custScaleX="113563">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custScaleX="11531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custScaleX="11531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custScaleX="11531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el-GR" sz="1200" spc="-10" baseline="0" dirty="0">
              <a:solidFill>
                <a:schemeClr val="tx1"/>
              </a:solidFill>
              <a:latin typeface="Arial" panose="020B0604020202020204" pitchFamily="34" charset="0"/>
              <a:ea typeface="Helvetica Neue Light"/>
              <a:cs typeface="Helvetica" panose="020B0604020202020204" pitchFamily="34" charset="0"/>
              <a:sym typeface="Helvetica Neue Light"/>
            </a:rPr>
            <a:t>Τιμολόγια που αναφέρουν αναλυτικά τα ποσά, τις ημερομηνίες παροχής υπηρεσιών και τους τύπους υπηρεσιών ή/και προϊόντων που ελήφθησαν.</a:t>
          </a:r>
          <a:endParaRPr sz="1200" b="0" spc="-10" baseline="0" dirty="0">
            <a:solidFill>
              <a:schemeClr val="tx1"/>
            </a:solidFill>
            <a:latin typeface="Arial"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el-GR" sz="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Εσωτερικές εγκρίσεις, εντολές αγοράς και αποδείξεις πληρωμής.</a:t>
          </a:r>
          <a:endParaRPr sz="1200" b="0" baseline="0" dirty="0">
            <a:solidFill>
              <a:schemeClr val="tx1"/>
            </a:solidFill>
            <a:latin typeface="Arial" panose="020B0604020202020204" pitchFamily="34" charset="0"/>
            <a:cs typeface="Helvetica"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el-GR" sz="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Αποδείξεις απόδοσης (π.χ. ειδοποιήσεις παράδοσης, υλικά).</a:t>
          </a:r>
          <a:endParaRPr sz="1200" b="0" baseline="0" dirty="0">
            <a:solidFill>
              <a:schemeClr val="tx1"/>
            </a:solidFill>
            <a:latin typeface="Arial" panose="020B0604020202020204" pitchFamily="34" charset="0"/>
            <a:cs typeface="Helvetica"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el-GR" sz="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Συμβάσεις, γραπτές συμφωνίες και προσθήκες.</a:t>
          </a:r>
        </a:p>
      </dgm:t>
    </dgm:pt>
    <dgm:pt modelId="{AFF33A1A-BC00-4F40-B666-A2CC56EFABA1}" type="parTrans" cxnId="{C0B87CFE-7D98-4100-BAFE-0F713ECBA14D}">
      <dgm:prSet/>
      <dgm:spPr/>
      <dgm:t>
        <a:bodyPr/>
        <a:lstStyle/>
        <a:p>
          <a:endParaRPr>
            <a:solidFill>
              <a:schemeClr val="tx1"/>
            </a:solidFill>
          </a:endParaRPr>
        </a:p>
      </dgm:t>
    </dgm:pt>
    <dgm:pt modelId="{649B58FA-43ED-4DDD-8571-0D7B4F21BE9F}" type="sibTrans" cxnId="{C0B87CFE-7D98-4100-BAFE-0F713ECBA14D}">
      <dgm:prSet/>
      <dgm:spPr/>
      <dgm:t>
        <a:bodyPr/>
        <a:lstStyle/>
        <a:p>
          <a:endParaRPr>
            <a:solidFill>
              <a:schemeClr val="tx1"/>
            </a:solidFill>
          </a:endParaRPr>
        </a:p>
      </dgm:t>
    </dgm:pt>
    <dgm:pt modelId="{74C66EFE-10A1-4391-8F65-95A3F36980F6}">
      <dgm:prSet phldrT="[Text]" custT="1"/>
      <dgm:spPr/>
      <dgm:t>
        <a:bodyPr/>
        <a:lstStyle/>
        <a:p>
          <a:pPr rtl="0"/>
          <a:r>
            <a:rPr lang="el-GR" sz="1200" b="0" baseline="0" dirty="0">
              <a:solidFill>
                <a:schemeClr val="tx1"/>
              </a:solidFill>
              <a:latin typeface="Arial" panose="020B0604020202020204" pitchFamily="34" charset="0"/>
              <a:cs typeface="Helvetica" panose="020B0604020202020204" pitchFamily="34" charset="0"/>
            </a:rPr>
            <a:t>Αλληλογραφία.</a:t>
          </a:r>
        </a:p>
      </dgm:t>
    </dgm:pt>
    <dgm:pt modelId="{714B8EDC-1E37-4AB0-8BEA-1AE0B13638E3}" type="parTrans" cxnId="{7EADD52D-3F58-4377-97B8-C197E535DE4B}">
      <dgm:prSet/>
      <dgm:spPr/>
      <dgm:t>
        <a:bodyPr/>
        <a:lstStyle/>
        <a:p>
          <a:endParaRPr>
            <a:solidFill>
              <a:schemeClr val="tx1"/>
            </a:solidFill>
          </a:endParaRPr>
        </a:p>
      </dgm:t>
    </dgm:pt>
    <dgm:pt modelId="{65D71DBA-9C9C-4868-95B4-CE39F3F3963C}" type="sibTrans" cxnId="{7EADD52D-3F58-4377-97B8-C197E535DE4B}">
      <dgm:prSet/>
      <dgm:spPr/>
      <dgm:t>
        <a:bodyPr/>
        <a:lstStyle/>
        <a:p>
          <a:endParaRPr>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custScaleX="127433">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custScaleX="127433">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custScaleX="127433">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custScaleX="127433">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custScaleX="127433">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el-GR" sz="1400" baseline="0" dirty="0">
              <a:solidFill>
                <a:schemeClr val="tx1"/>
              </a:solidFill>
              <a:latin typeface="Arial" panose="020B0604020202020204" pitchFamily="34" charset="0"/>
              <a:ea typeface="Helvetica Neue Light"/>
              <a:cs typeface="Helvetica" panose="020B0604020202020204" pitchFamily="34" charset="0"/>
              <a:sym typeface="Helvetica Neue Light"/>
            </a:rPr>
            <a:t>Αποδείξεις.</a:t>
          </a:r>
          <a:endParaRPr sz="1400" b="0" baseline="0" dirty="0">
            <a:solidFill>
              <a:schemeClr val="tx1"/>
            </a:solidFill>
            <a:latin typeface="Arial"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el-GR" sz="1400" baseline="0" dirty="0">
              <a:solidFill>
                <a:schemeClr val="tx1"/>
              </a:solidFill>
              <a:latin typeface="Arial" panose="020B0604020202020204" pitchFamily="34" charset="0"/>
              <a:ea typeface="Helvetica Neue Light"/>
              <a:cs typeface="Helvetica" panose="020B0604020202020204" pitchFamily="34" charset="0"/>
              <a:sym typeface="Helvetica Neue Light"/>
            </a:rPr>
            <a:t>Ζητήστε κουπόνια, συμπεριλαμβανομένης της προβλεπόμενης χρήσης και των ποσών.</a:t>
          </a:r>
          <a:endParaRPr sz="1400" b="0" baseline="0" dirty="0">
            <a:solidFill>
              <a:schemeClr val="tx1"/>
            </a:solidFill>
            <a:latin typeface="Arial" panose="020B0604020202020204" pitchFamily="34" charset="0"/>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el-GR" sz="1400" baseline="0" dirty="0">
              <a:solidFill>
                <a:schemeClr val="tx1"/>
              </a:solidFill>
              <a:latin typeface="Arial" panose="020B0604020202020204" pitchFamily="34" charset="0"/>
              <a:ea typeface="Helvetica Neue Light"/>
              <a:cs typeface="Helvetica" panose="020B0604020202020204" pitchFamily="34" charset="0"/>
              <a:sym typeface="Helvetica Neue Light"/>
            </a:rPr>
            <a:t>Ημερομηνία υπογραφής και εκταμίευσης εγκρίσεων.</a:t>
          </a:r>
          <a:endParaRPr sz="1400" b="0" baseline="0" dirty="0">
            <a:solidFill>
              <a:schemeClr val="tx1"/>
            </a:solidFill>
            <a:latin typeface="Arial"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el-GR" sz="1400" baseline="0" dirty="0">
              <a:solidFill>
                <a:schemeClr val="tx1"/>
              </a:solidFill>
              <a:latin typeface="Arial" panose="020B0604020202020204" pitchFamily="34" charset="0"/>
              <a:ea typeface="Helvetica Neue Light"/>
              <a:cs typeface="Helvetica" panose="020B0604020202020204" pitchFamily="34" charset="0"/>
              <a:sym typeface="Helvetica Neue Light"/>
            </a:rPr>
            <a:t>Συμφωνίες (π.χ. εκταμιεύσεις έναντι δαπανών</a:t>
          </a:r>
          <a:r>
            <a:rPr lang="el-GR" sz="1400" baseline="0">
              <a:solidFill>
                <a:schemeClr val="tx1"/>
              </a:solidFill>
              <a:latin typeface="Arial" panose="020B0604020202020204" pitchFamily="34" charset="0"/>
              <a:ea typeface="Helvetica Neue Light"/>
              <a:cs typeface="Helvetica" panose="020B0604020202020204" pitchFamily="34" charset="0"/>
              <a:sym typeface="Helvetica Neue Light"/>
            </a:rPr>
            <a:t>) και </a:t>
          </a:r>
          <a:r>
            <a:rPr lang="el-GR" sz="1400" baseline="0" dirty="0">
              <a:solidFill>
                <a:schemeClr val="tx1"/>
              </a:solidFill>
              <a:latin typeface="Arial" panose="020B0604020202020204" pitchFamily="34" charset="0"/>
              <a:ea typeface="Helvetica Neue Light"/>
              <a:cs typeface="Helvetica" panose="020B0604020202020204" pitchFamily="34" charset="0"/>
              <a:sym typeface="Helvetica Neue Light"/>
            </a:rPr>
            <a:t>αποδεικτικά στοιχεία ότι επιστράφηκαν αχρησιμοποίητα κεφάλαια.</a:t>
          </a:r>
          <a:endParaRPr sz="1400" b="0" baseline="0" dirty="0">
            <a:solidFill>
              <a:schemeClr val="tx1"/>
            </a:solidFill>
            <a:latin typeface="Arial"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custScaleX="130191">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custScaleX="130191">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custScaleX="130191">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custScaleX="130191">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el-GR" sz="13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Τεκμηρίωση προέγκρισης, συμπεριλαμβανομένων εντύπων αιτημάτων και επιχειρησιακής αιτιολόγησης.</a:t>
          </a:r>
          <a:endParaRPr sz="1300" b="0" baseline="0" dirty="0">
            <a:solidFill>
              <a:schemeClr val="tx1"/>
            </a:solidFill>
            <a:latin typeface="Arial"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el-GR" sz="1300" baseline="0" dirty="0">
              <a:solidFill>
                <a:srgbClr val="323643"/>
              </a:solidFill>
              <a:latin typeface="Arial" panose="020B0604020202020204" pitchFamily="34" charset="0"/>
              <a:ea typeface="Helvetica Neue Light"/>
              <a:cs typeface="Helvetica" panose="020B0604020202020204" pitchFamily="34" charset="0"/>
              <a:sym typeface="Helvetica Neue Light"/>
            </a:rPr>
            <a:t>Αποδεικτικά στοιχεία για τον τρόπο με τον οποίο χρησιμοποιήθηκαν τα κεφάλαια (π.χ. ατζέντες, λευκές βίβλοι, έρευνα, τιμολόγια),</a:t>
          </a:r>
          <a:endParaRPr sz="1300" b="0" baseline="0" dirty="0">
            <a:solidFill>
              <a:schemeClr val="tx1"/>
            </a:solidFill>
            <a:latin typeface="Arial" panose="020B0604020202020204" pitchFamily="34" charset="0"/>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el-GR" sz="13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Τεκμηρίωση μεταφοράς, διαμονής και γευμάτων.</a:t>
          </a:r>
          <a:endParaRPr sz="1300" b="0" baseline="0" dirty="0">
            <a:solidFill>
              <a:schemeClr val="tx1"/>
            </a:solidFill>
            <a:latin typeface="Arial"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el-GR" sz="1300" baseline="0" dirty="0">
              <a:solidFill>
                <a:srgbClr val="323643"/>
              </a:solidFill>
              <a:latin typeface="Arial" panose="020B0604020202020204" pitchFamily="34" charset="0"/>
              <a:ea typeface="Helvetica Neue Light"/>
              <a:cs typeface="Helvetica" panose="020B0604020202020204" pitchFamily="34" charset="0"/>
              <a:sym typeface="Helvetica Neue Light"/>
            </a:rPr>
            <a:t>Σε περίπτωση εκδήλωσης ή συνεδρίου, λίστες συμμετεχόντων, φωτογραφίες περιπτέρων κ.λπ.</a:t>
          </a:r>
          <a:endParaRPr sz="1300" b="0" baseline="0" dirty="0">
            <a:solidFill>
              <a:schemeClr val="tx1"/>
            </a:solidFill>
            <a:latin typeface="Arial"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custScaleX="130496">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custScaleX="130496">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custScaleX="130496">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custScaleX="130496">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el-GR"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t>Συμφωνίες διαμεταφορέων/</a:t>
          </a:r>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εκτελωνιστή/</a:t>
          </a:r>
          <a:br>
            <a:rPr lang="en-US" sz="1400" baseline="0">
              <a:solidFill>
                <a:srgbClr val="323643"/>
              </a:solidFill>
              <a:latin typeface="Arial" panose="020B0604020202020204" pitchFamily="34" charset="0"/>
              <a:ea typeface="Helvetica Neue Light"/>
              <a:cs typeface="Helvetica" panose="020B0604020202020204" pitchFamily="34" charset="0"/>
              <a:sym typeface="Helvetica Neue Light"/>
            </a:rPr>
          </a:br>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πρακτόρων</a:t>
          </a:r>
          <a:r>
            <a:rPr lang="el-GR"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t>.</a:t>
          </a:r>
          <a:endParaRPr sz="1400" b="0" baseline="0" dirty="0">
            <a:solidFill>
              <a:schemeClr val="tx1"/>
            </a:solidFill>
            <a:latin typeface="Arial"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el-GR"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Τελωνεία/τιμολόγια και αποδείξεις φορτίου.</a:t>
          </a:r>
          <a:endParaRPr sz="1400" b="0" baseline="0" dirty="0">
            <a:solidFill>
              <a:schemeClr val="tx1"/>
            </a:solidFill>
            <a:latin typeface="Arial"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Τελωνειακά έντυπα και τιμοκαταλόγους.</a:t>
          </a:r>
          <a:endParaRPr sz="1400" b="0" baseline="0">
            <a:solidFill>
              <a:schemeClr val="tx1"/>
            </a:solidFill>
            <a:latin typeface="Arial"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Έντυπα εμβάσματος / τραπεζικού εμβάσματος από τρίτους.</a:t>
          </a:r>
          <a:endParaRPr sz="1400" b="0" baseline="0">
            <a:solidFill>
              <a:schemeClr val="tx1"/>
            </a:solidFill>
            <a:latin typeface="Arial" panose="020B0604020202020204" pitchFamily="34" charset="0"/>
            <a:cs typeface="Helvetica"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726F3B80-F250-494F-9D5F-489F9AD80326}">
      <dgm:prSet phldrT="[Text]" custT="1"/>
      <dgm:spPr/>
      <dgm:t>
        <a:bodyPr/>
        <a:lstStyle/>
        <a:p>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Το κράτος εξέδωσε φορολογικές αποδείξεις.</a:t>
          </a:r>
          <a:endParaRPr sz="1400" b="0" baseline="0">
            <a:solidFill>
              <a:schemeClr val="tx1"/>
            </a:solidFill>
            <a:latin typeface="Arial" panose="020B0604020202020204" pitchFamily="34" charset="0"/>
            <a:cs typeface="Helvetica" panose="020B0604020202020204" pitchFamily="34" charset="0"/>
          </a:endParaRPr>
        </a:p>
      </dgm:t>
    </dgm:pt>
    <dgm:pt modelId="{F7894FE3-27CF-4E6D-8168-84A1DA2A44B5}" type="parTrans" cxnId="{D96962CA-F074-4C55-9BF7-25B4654C60AA}">
      <dgm:prSet/>
      <dgm:spPr/>
      <dgm:t>
        <a:bodyPr/>
        <a:lstStyle/>
        <a:p>
          <a:endParaRPr/>
        </a:p>
      </dgm:t>
    </dgm:pt>
    <dgm:pt modelId="{EC8C96D5-E438-428E-BBF5-D29EE7038221}" type="sibTrans" cxnId="{D96962CA-F074-4C55-9BF7-25B4654C60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el-GR"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t>Παραγγελίες αγοράς πελατών.</a:t>
          </a:r>
          <a:endParaRPr sz="1400" b="0" baseline="0" dirty="0">
            <a:solidFill>
              <a:schemeClr val="tx1"/>
            </a:solidFill>
            <a:latin typeface="Arial" panose="020B0604020202020204" pitchFamily="34" charset="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Τιμολόγια πωλήσεων.</a:t>
          </a:r>
          <a:endParaRPr sz="1400" b="0" baseline="0">
            <a:solidFill>
              <a:schemeClr val="tx1"/>
            </a:solidFill>
            <a:latin typeface="Arial" panose="020B0604020202020204" pitchFamily="34" charset="0"/>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Τεκμηρίωση αποστολής.</a:t>
          </a:r>
          <a:endParaRPr sz="1400" b="0" baseline="0">
            <a:solidFill>
              <a:schemeClr val="tx1"/>
            </a:solidFill>
            <a:latin typeface="Arial" panose="020B0604020202020204" pitchFamily="34" charset="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el-GR" sz="1400" baseline="0">
              <a:solidFill>
                <a:srgbClr val="323643"/>
              </a:solidFill>
              <a:latin typeface="Arial" panose="020B0604020202020204" pitchFamily="34" charset="0"/>
              <a:ea typeface="Helvetica Neue Light"/>
              <a:cs typeface="Helvetica" panose="020B0604020202020204" pitchFamily="34" charset="0"/>
              <a:sym typeface="Helvetica Neue Light"/>
            </a:rPr>
            <a:t>Τιμές που περιλαμβάνουν τυχόν παρεχόμενες εκπτώσεις.</a:t>
          </a:r>
          <a:endParaRPr sz="1400" b="0" baseline="0">
            <a:solidFill>
              <a:schemeClr val="tx1"/>
            </a:solidFill>
            <a:latin typeface="Arial" panose="020B0604020202020204" pitchFamily="34" charset="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el-GR"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t>Αποδεικτικό πληρωμής που ελήφθη από </a:t>
          </a:r>
          <a:br>
            <a:rPr lang="en-US"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br>
          <a:r>
            <a:rPr lang="el-GR" sz="14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τον πελάτη.</a:t>
          </a:r>
          <a:endParaRPr sz="1400" b="0" baseline="0" dirty="0">
            <a:solidFill>
              <a:schemeClr val="tx1"/>
            </a:solidFill>
            <a:latin typeface="Arial" panose="020B0604020202020204" pitchFamily="34" charset="0"/>
            <a:cs typeface="Helvetica"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a:p>
      </dgm:t>
    </dgm:pt>
    <dgm:pt modelId="{6DD2897F-B2DA-4D4B-BF41-46218636EBA5}">
      <dgm:prSet phldrT="[Text]" custT="1"/>
      <dgm:spPr/>
      <dgm:t>
        <a:bodyPr/>
        <a:lstStyle/>
        <a:p>
          <a:r>
            <a:rPr lang="el-GR" sz="2000" b="1" baseline="0" dirty="0">
              <a:solidFill>
                <a:schemeClr val="tx1"/>
              </a:solidFill>
              <a:latin typeface="Arial" panose="020B0604020202020204" pitchFamily="34" charset="0"/>
              <a:cs typeface="Helvetica" panose="020B0604020202020204" pitchFamily="34" charset="0"/>
            </a:rPr>
            <a:t>Επαρκή τεκμηρίωση </a:t>
          </a:r>
          <a:br>
            <a:rPr lang="en-US" sz="2000" b="1" baseline="0" dirty="0">
              <a:solidFill>
                <a:schemeClr val="tx1"/>
              </a:solidFill>
              <a:latin typeface="Arial" panose="020B0604020202020204" pitchFamily="34" charset="0"/>
              <a:cs typeface="Helvetica" panose="020B0604020202020204" pitchFamily="34" charset="0"/>
            </a:rPr>
          </a:br>
          <a:r>
            <a:rPr lang="el-GR" sz="2000" b="1" baseline="0" dirty="0">
              <a:solidFill>
                <a:schemeClr val="tx1"/>
              </a:solidFill>
              <a:latin typeface="Arial" panose="020B0604020202020204" pitchFamily="34" charset="0"/>
              <a:cs typeface="Helvetica" panose="020B0604020202020204" pitchFamily="34" charset="0"/>
            </a:rPr>
            <a:t>που να αντικατοπτρίζει τη φύση των προϊόντων που πωλούνται ή/και </a:t>
          </a:r>
          <a:br>
            <a:rPr lang="en-US" sz="2000" b="1" baseline="0" dirty="0">
              <a:solidFill>
                <a:schemeClr val="tx1"/>
              </a:solidFill>
              <a:latin typeface="Arial" panose="020B0604020202020204" pitchFamily="34" charset="0"/>
              <a:cs typeface="Helvetica" panose="020B0604020202020204" pitchFamily="34" charset="0"/>
            </a:rPr>
          </a:br>
          <a:r>
            <a:rPr lang="el-GR" sz="2000" b="1" baseline="0" dirty="0">
              <a:solidFill>
                <a:schemeClr val="tx1"/>
              </a:solidFill>
              <a:latin typeface="Arial" panose="020B0604020202020204" pitchFamily="34" charset="0"/>
              <a:cs typeface="Helvetica" panose="020B0604020202020204" pitchFamily="34" charset="0"/>
            </a:rPr>
            <a:t>των παρεχόμενων υπηρεσιών</a:t>
          </a:r>
        </a:p>
      </dgm:t>
    </dgm:pt>
    <dgm:pt modelId="{C1528CF7-A78D-4E90-8D3F-6C524833805D}" type="par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r>
            <a:rPr lang="el-GR" sz="2000" b="1" baseline="0" dirty="0">
              <a:solidFill>
                <a:schemeClr val="tx1"/>
              </a:solidFill>
              <a:latin typeface="Arial" panose="020B0604020202020204" pitchFamily="34" charset="0"/>
              <a:cs typeface="Helvetica" panose="020B0604020202020204" pitchFamily="34" charset="0"/>
            </a:rPr>
            <a:t>Αναλυτική περιγραφή των παρεχόμενων υπηρεσιών</a:t>
          </a:r>
        </a:p>
      </dgm:t>
    </dgm:pt>
    <dgm:pt modelId="{9BCBFEB3-BE27-4704-A8A0-605F6B81014D}" type="par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r>
            <a:rPr lang="el-GR" sz="2000" b="1" baseline="0" dirty="0">
              <a:solidFill>
                <a:schemeClr val="tx1"/>
              </a:solidFill>
              <a:latin typeface="Arial" panose="020B0604020202020204" pitchFamily="34" charset="0"/>
              <a:cs typeface="Helvetica" panose="020B0604020202020204" pitchFamily="34" charset="0"/>
            </a:rPr>
            <a:t>Η υποστήριξη </a:t>
          </a:r>
          <a:br>
            <a:rPr lang="en-US" sz="2000" b="1" baseline="0" dirty="0">
              <a:solidFill>
                <a:schemeClr val="tx1"/>
              </a:solidFill>
              <a:latin typeface="Arial" panose="020B0604020202020204" pitchFamily="34" charset="0"/>
              <a:cs typeface="Helvetica" panose="020B0604020202020204" pitchFamily="34" charset="0"/>
            </a:rPr>
          </a:br>
          <a:r>
            <a:rPr lang="el-GR" sz="2000" b="1" baseline="0" dirty="0">
              <a:solidFill>
                <a:schemeClr val="tx1"/>
              </a:solidFill>
              <a:latin typeface="Arial" panose="020B0604020202020204" pitchFamily="34" charset="0"/>
              <a:cs typeface="Helvetica" panose="020B0604020202020204" pitchFamily="34" charset="0"/>
            </a:rPr>
            <a:t>συμφωνεί με τις </a:t>
          </a:r>
          <a:br>
            <a:rPr lang="en-US" sz="2000" b="1" baseline="0" dirty="0">
              <a:solidFill>
                <a:schemeClr val="tx1"/>
              </a:solidFill>
              <a:latin typeface="Arial" panose="020B0604020202020204" pitchFamily="34" charset="0"/>
              <a:cs typeface="Helvetica" panose="020B0604020202020204" pitchFamily="34" charset="0"/>
            </a:rPr>
          </a:br>
          <a:r>
            <a:rPr lang="el-GR" sz="2000" b="1" baseline="0" dirty="0">
              <a:solidFill>
                <a:schemeClr val="tx1"/>
              </a:solidFill>
              <a:latin typeface="Arial" panose="020B0604020202020204" pitchFamily="34" charset="0"/>
              <a:cs typeface="Helvetica" panose="020B0604020202020204" pitchFamily="34" charset="0"/>
            </a:rPr>
            <a:t>τιμές στη σύμβαση</a:t>
          </a:r>
        </a:p>
      </dgm:t>
    </dgm:pt>
    <dgm:pt modelId="{703B01EA-76C2-415E-9AAF-0D5FAD81AD46}" type="par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r>
            <a:rPr lang="el-GR" sz="2000" b="1" baseline="0" dirty="0">
              <a:solidFill>
                <a:schemeClr val="tx1"/>
              </a:solidFill>
              <a:latin typeface="Arial" panose="020B0604020202020204" pitchFamily="34" charset="0"/>
              <a:cs typeface="Helvetica" panose="020B0604020202020204" pitchFamily="34" charset="0"/>
            </a:rPr>
            <a:t>Οι υπηρεσίες ήταν για έγκυρο και νόμιμο επιχειρηματικό σκοπό</a:t>
          </a:r>
        </a:p>
      </dgm:t>
    </dgm:pt>
    <dgm:pt modelId="{3A1EE0EE-0E8C-4FF9-A747-0D8547433E8D}" type="par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r>
            <a:rPr lang="el-GR" sz="2000" b="1" baseline="0" dirty="0">
              <a:solidFill>
                <a:schemeClr val="tx1"/>
              </a:solidFill>
              <a:latin typeface="Arial" panose="020B0604020202020204" pitchFamily="34" charset="0"/>
              <a:cs typeface="Helvetica" panose="020B0604020202020204" pitchFamily="34" charset="0"/>
            </a:rPr>
            <a:t>Κατάλληλη τεκμηριωμένη έγκριση</a:t>
          </a:r>
        </a:p>
      </dgm:t>
    </dgm:pt>
    <dgm:pt modelId="{A33F112A-74DA-44C1-B209-BA2FD91199E9}" type="par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72522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b="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Τεκμηρίωση μεταφοράς με αναλυτικά έξοδα</a:t>
          </a:r>
          <a:r>
            <a:rPr lang="el-GR" sz="1400" b="0" kern="1200" baseline="0">
              <a:solidFill>
                <a:schemeClr val="tx1"/>
              </a:solidFill>
              <a:latin typeface="Arial" panose="020B0604020202020204" pitchFamily="34" charset="0"/>
              <a:ea typeface="Helvetica Neue Light"/>
              <a:cs typeface="Helvetica" panose="020B0604020202020204" pitchFamily="34" charset="0"/>
              <a:sym typeface="Helvetica Neue Light"/>
            </a:rPr>
            <a:t>, </a:t>
          </a:r>
          <a:br>
            <a:rPr lang="en-US" sz="1400" b="0" kern="1200" baseline="0">
              <a:solidFill>
                <a:schemeClr val="tx1"/>
              </a:solidFill>
              <a:latin typeface="Arial" panose="020B0604020202020204" pitchFamily="34" charset="0"/>
              <a:ea typeface="Helvetica Neue Light"/>
              <a:cs typeface="Helvetica" panose="020B0604020202020204" pitchFamily="34" charset="0"/>
              <a:sym typeface="Helvetica Neue Light"/>
            </a:rPr>
          </a:br>
          <a:r>
            <a:rPr lang="el-GR" sz="1400" b="0" kern="1200" baseline="0">
              <a:solidFill>
                <a:schemeClr val="tx1"/>
              </a:solidFill>
              <a:latin typeface="Arial" panose="020B0604020202020204" pitchFamily="34" charset="0"/>
              <a:ea typeface="Helvetica Neue Light"/>
              <a:cs typeface="Helvetica" panose="020B0604020202020204" pitchFamily="34" charset="0"/>
              <a:sym typeface="Helvetica Neue Light"/>
            </a:rPr>
            <a:t>κατηγορία </a:t>
          </a:r>
          <a:r>
            <a:rPr lang="el-GR" sz="1400" b="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ταξιδιού.</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30814"/>
        <a:ext cx="4681995"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653435"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b="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Τεκμηρίωση διαμονής και γευμάτων με λεπτομέρειες σχετικά με τα έξοδα, τους συμμετέχοντες και τον τίτλο.</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711214"/>
        <a:ext cx="4610203"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72522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b="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Εγκρίσεις εξόδων.</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1391614"/>
        <a:ext cx="4681995"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72522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b="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Πρωτότυπες αναλυτικές αποδείξεις.</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2072014"/>
        <a:ext cx="4681995"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725227"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b="0" kern="1200" baseline="0" dirty="0">
              <a:solidFill>
                <a:schemeClr val="tx1"/>
              </a:solidFill>
              <a:latin typeface="Arial" panose="020B0604020202020204" pitchFamily="34" charset="0"/>
              <a:cs typeface="Helvetica" panose="020B0604020202020204" pitchFamily="34" charset="0"/>
            </a:rPr>
            <a:t>Επιχειρηματικός σκοπός.</a:t>
          </a:r>
        </a:p>
      </dsp:txBody>
      <dsp:txXfrm>
        <a:off x="314306" y="2752414"/>
        <a:ext cx="468199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5221782"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l-GR" sz="1200" kern="1200" spc="-10" baseline="0" dirty="0">
              <a:solidFill>
                <a:schemeClr val="tx1"/>
              </a:solidFill>
              <a:latin typeface="Arial" panose="020B0604020202020204" pitchFamily="34" charset="0"/>
              <a:ea typeface="Helvetica Neue Light"/>
              <a:cs typeface="Helvetica" panose="020B0604020202020204" pitchFamily="34" charset="0"/>
              <a:sym typeface="Helvetica Neue Light"/>
            </a:rPr>
            <a:t>Τιμολόγια που αναφέρουν αναλυτικά τα ποσά, τις ημερομηνίες παροχής υπηρεσιών και τους τύπους υπηρεσιών ή/και προϊόντων που ελήφθησαν.</a:t>
          </a:r>
          <a:endParaRPr sz="1200" b="0" kern="1200" spc="-10" baseline="0" dirty="0">
            <a:solidFill>
              <a:schemeClr val="tx1"/>
            </a:solidFill>
            <a:latin typeface="Arial" panose="020B0604020202020204" pitchFamily="34" charset="0"/>
            <a:cs typeface="Helvetica" panose="020B0604020202020204" pitchFamily="34" charset="0"/>
          </a:endParaRPr>
        </a:p>
      </dsp:txBody>
      <dsp:txXfrm>
        <a:off x="314306" y="30814"/>
        <a:ext cx="5178550"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5221782"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l-GR" sz="12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Συμβάσεις, γραπτές συμφωνίες και προσθήκες.</a:t>
          </a:r>
        </a:p>
      </dsp:txBody>
      <dsp:txXfrm>
        <a:off x="314306" y="711214"/>
        <a:ext cx="5178550"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5221782"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l-GR" sz="12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Εσωτερικές εγκρίσεις, εντολές αγοράς και αποδείξεις πληρωμής.</a:t>
          </a:r>
          <a:endParaRPr sz="1200" b="0" kern="1200" baseline="0" dirty="0">
            <a:solidFill>
              <a:schemeClr val="tx1"/>
            </a:solidFill>
            <a:latin typeface="Arial" panose="020B0604020202020204" pitchFamily="34" charset="0"/>
            <a:cs typeface="Helvetica" panose="020B0604020202020204" pitchFamily="34" charset="0"/>
          </a:endParaRPr>
        </a:p>
      </dsp:txBody>
      <dsp:txXfrm>
        <a:off x="314306" y="1391614"/>
        <a:ext cx="5178550"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5221782"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l-GR" sz="12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Αποδείξεις απόδοσης (π.χ. ειδοποιήσεις παράδοσης, υλικά).</a:t>
          </a:r>
          <a:endParaRPr sz="1200" b="0" kern="1200" baseline="0" dirty="0">
            <a:solidFill>
              <a:schemeClr val="tx1"/>
            </a:solidFill>
            <a:latin typeface="Arial" panose="020B0604020202020204" pitchFamily="34" charset="0"/>
            <a:cs typeface="Helvetica" panose="020B0604020202020204" pitchFamily="34" charset="0"/>
          </a:endParaRPr>
        </a:p>
      </dsp:txBody>
      <dsp:txXfrm>
        <a:off x="314306" y="2072014"/>
        <a:ext cx="5178550"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5221782"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l-GR" sz="1200" b="0" kern="1200" baseline="0" dirty="0">
              <a:solidFill>
                <a:schemeClr val="tx1"/>
              </a:solidFill>
              <a:latin typeface="Arial" panose="020B0604020202020204" pitchFamily="34" charset="0"/>
              <a:cs typeface="Helvetica" panose="020B0604020202020204" pitchFamily="34" charset="0"/>
            </a:rPr>
            <a:t>Αλληλογραφία.</a:t>
          </a:r>
        </a:p>
      </dsp:txBody>
      <dsp:txXfrm>
        <a:off x="314306" y="2752414"/>
        <a:ext cx="5178550"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5334796"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Αποδείξεις.</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8629" y="111277"/>
        <a:ext cx="5282918"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5334796"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Ζητήστε κουπόνια, συμπεριλαμβανομένης της προβλεπόμενης χρήσης και των ποσών.</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8629" y="927757"/>
        <a:ext cx="5282918"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5334796"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Ημερομηνία υπογραφής και εκταμίευσης εγκρίσεων.</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8629" y="1744237"/>
        <a:ext cx="5282918"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5334796"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Συμφωνίες (π.χ. εκταμιεύσεις έναντι δαπανών</a:t>
          </a:r>
          <a:r>
            <a:rPr lang="el-GR" sz="1400" kern="1200" baseline="0">
              <a:solidFill>
                <a:schemeClr val="tx1"/>
              </a:solidFill>
              <a:latin typeface="Arial" panose="020B0604020202020204" pitchFamily="34" charset="0"/>
              <a:ea typeface="Helvetica Neue Light"/>
              <a:cs typeface="Helvetica" panose="020B0604020202020204" pitchFamily="34" charset="0"/>
              <a:sym typeface="Helvetica Neue Light"/>
            </a:rPr>
            <a:t>) και </a:t>
          </a:r>
          <a:r>
            <a:rPr lang="el-GR" sz="1400" kern="1200" baseline="0" dirty="0">
              <a:solidFill>
                <a:schemeClr val="tx1"/>
              </a:solidFill>
              <a:latin typeface="Arial" panose="020B0604020202020204" pitchFamily="34" charset="0"/>
              <a:ea typeface="Helvetica Neue Light"/>
              <a:cs typeface="Helvetica" panose="020B0604020202020204" pitchFamily="34" charset="0"/>
              <a:sym typeface="Helvetica Neue Light"/>
            </a:rPr>
            <a:t>αποδεικτικά στοιχεία ότι επιστράφηκαν αχρησιμοποίητα κεφάλαια.</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8629" y="2560717"/>
        <a:ext cx="5282918"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5347294"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el-GR" sz="13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Τεκμηρίωση προέγκρισης, συμπεριλαμβανομένων εντύπων αιτημάτων και επιχειρησιακής αιτιολόγησης.</a:t>
          </a:r>
          <a:endParaRPr sz="1300" b="0" kern="1200" baseline="0" dirty="0">
            <a:solidFill>
              <a:schemeClr val="tx1"/>
            </a:solidFill>
            <a:latin typeface="Arial" panose="020B0604020202020204" pitchFamily="34" charset="0"/>
            <a:cs typeface="Helvetica" panose="020B0604020202020204" pitchFamily="34" charset="0"/>
          </a:endParaRPr>
        </a:p>
      </dsp:txBody>
      <dsp:txXfrm>
        <a:off x="318629" y="111277"/>
        <a:ext cx="5295416"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5347294"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el-GR" sz="13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Αποδεικτικά στοιχεία για τον τρόπο με τον οποίο χρησιμοποιήθηκαν τα κεφάλαια (π.χ. ατζέντες, λευκές βίβλοι, έρευνα, τιμολόγια),</a:t>
          </a:r>
          <a:endParaRPr sz="1300" b="0" kern="1200" baseline="0" dirty="0">
            <a:solidFill>
              <a:schemeClr val="tx1"/>
            </a:solidFill>
            <a:latin typeface="Arial" panose="020B0604020202020204" pitchFamily="34" charset="0"/>
            <a:cs typeface="Helvetica" panose="020B0604020202020204" pitchFamily="34" charset="0"/>
          </a:endParaRPr>
        </a:p>
      </dsp:txBody>
      <dsp:txXfrm>
        <a:off x="318629" y="927757"/>
        <a:ext cx="5295416"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5347294"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el-GR" sz="13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Τεκμηρίωση μεταφοράς, διαμονής και γευμάτων.</a:t>
          </a:r>
          <a:endParaRPr sz="1300" b="0" kern="1200" baseline="0" dirty="0">
            <a:solidFill>
              <a:schemeClr val="tx1"/>
            </a:solidFill>
            <a:latin typeface="Arial" panose="020B0604020202020204" pitchFamily="34" charset="0"/>
            <a:cs typeface="Helvetica" panose="020B0604020202020204" pitchFamily="34" charset="0"/>
          </a:endParaRPr>
        </a:p>
      </dsp:txBody>
      <dsp:txXfrm>
        <a:off x="318629" y="1744237"/>
        <a:ext cx="5295416"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5347294"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77850" rtl="0">
            <a:lnSpc>
              <a:spcPct val="90000"/>
            </a:lnSpc>
            <a:spcBef>
              <a:spcPct val="0"/>
            </a:spcBef>
            <a:spcAft>
              <a:spcPct val="35000"/>
            </a:spcAft>
            <a:buNone/>
          </a:pPr>
          <a:r>
            <a:rPr lang="el-GR" sz="13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Σε περίπτωση εκδήλωσης ή συνεδρίου, λίστες συμμετεχόντων, φωτογραφίες περιπτέρων κ.λπ.</a:t>
          </a:r>
          <a:endParaRPr sz="1300" b="0" kern="1200" baseline="0" dirty="0">
            <a:solidFill>
              <a:schemeClr val="tx1"/>
            </a:solidFill>
            <a:latin typeface="Arial" panose="020B0604020202020204" pitchFamily="34" charset="0"/>
            <a:cs typeface="Helvetica" panose="020B0604020202020204" pitchFamily="34" charset="0"/>
          </a:endParaRPr>
        </a:p>
      </dsp:txBody>
      <dsp:txXfrm>
        <a:off x="318629" y="2560717"/>
        <a:ext cx="5295416"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Συμφωνίες διαμεταφορέων/</a:t>
          </a: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εκτελωνιστή/</a:t>
          </a:r>
          <a:br>
            <a:rPr lang="en-US"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b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πρακτόρων</a:t>
          </a:r>
          <a:r>
            <a:rPr lang="el-GR"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Τελωνεία/τιμολόγια και αποδείξεις φορτίου.</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Τελωνειακά έντυπα και τιμοκαταλόγους.</a:t>
          </a:r>
          <a:endParaRPr sz="1400" b="0" kern="1200" baseline="0">
            <a:solidFill>
              <a:schemeClr val="tx1"/>
            </a:solidFill>
            <a:latin typeface="Arial" panose="020B0604020202020204" pitchFamily="34" charset="0"/>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Έντυπα εμβάσματος / τραπεζικού εμβάσματος από τρίτους.</a:t>
          </a:r>
          <a:endParaRPr sz="1400" b="0" kern="1200" baseline="0">
            <a:solidFill>
              <a:schemeClr val="tx1"/>
            </a:solidFill>
            <a:latin typeface="Arial" panose="020B0604020202020204" pitchFamily="34" charset="0"/>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Το κράτος εξέδωσε φορολογικές αποδείξεις.</a:t>
          </a:r>
          <a:endParaRPr sz="1400" b="0" kern="1200" baseline="0">
            <a:solidFill>
              <a:schemeClr val="tx1"/>
            </a:solidFill>
            <a:latin typeface="Arial" panose="020B0604020202020204" pitchFamily="34" charset="0"/>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Παραγγελίες αγοράς πελατών.</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Τιμολόγια πωλήσεων.</a:t>
          </a:r>
          <a:endParaRPr sz="1400" b="0" kern="1200" baseline="0">
            <a:solidFill>
              <a:schemeClr val="tx1"/>
            </a:solidFill>
            <a:latin typeface="Arial" panose="020B0604020202020204" pitchFamily="34" charset="0"/>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Τεκμηρίωση αποστολής.</a:t>
          </a:r>
          <a:endParaRPr sz="1400" b="0" kern="1200" baseline="0">
            <a:solidFill>
              <a:schemeClr val="tx1"/>
            </a:solidFill>
            <a:latin typeface="Arial" panose="020B0604020202020204" pitchFamily="34" charset="0"/>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a:solidFill>
                <a:srgbClr val="323643"/>
              </a:solidFill>
              <a:latin typeface="Arial" panose="020B0604020202020204" pitchFamily="34" charset="0"/>
              <a:ea typeface="Helvetica Neue Light"/>
              <a:cs typeface="Helvetica" panose="020B0604020202020204" pitchFamily="34" charset="0"/>
              <a:sym typeface="Helvetica Neue Light"/>
            </a:rPr>
            <a:t>Τιμές που περιλαμβάνουν τυχόν παρεχόμενες εκπτώσεις.</a:t>
          </a:r>
          <a:endParaRPr sz="1400" b="0" kern="1200" baseline="0">
            <a:solidFill>
              <a:schemeClr val="tx1"/>
            </a:solidFill>
            <a:latin typeface="Arial" panose="020B0604020202020204" pitchFamily="34" charset="0"/>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l-GR"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Αποδεικτικό πληρωμής που ελήφθη από </a:t>
          </a:r>
          <a:br>
            <a:rPr lang="en-US"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br>
          <a:r>
            <a:rPr lang="el-GR" sz="1400" kern="1200" baseline="0" dirty="0">
              <a:solidFill>
                <a:srgbClr val="323643"/>
              </a:solidFill>
              <a:latin typeface="Arial" panose="020B0604020202020204" pitchFamily="34" charset="0"/>
              <a:ea typeface="Helvetica Neue Light"/>
              <a:cs typeface="Helvetica" panose="020B0604020202020204" pitchFamily="34" charset="0"/>
              <a:sym typeface="Helvetica Neue Light"/>
            </a:rPr>
            <a:t>τον πελάτη.</a:t>
          </a:r>
          <a:endParaRPr sz="1400" b="0" kern="1200" baseline="0" dirty="0">
            <a:solidFill>
              <a:schemeClr val="tx1"/>
            </a:solidFill>
            <a:latin typeface="Arial" panose="020B0604020202020204" pitchFamily="34" charset="0"/>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baseline="0" dirty="0">
              <a:solidFill>
                <a:schemeClr val="tx1"/>
              </a:solidFill>
              <a:latin typeface="Arial" panose="020B0604020202020204" pitchFamily="34" charset="0"/>
              <a:cs typeface="Helvetica" panose="020B0604020202020204" pitchFamily="34" charset="0"/>
            </a:rPr>
            <a:t>Επαρκή τεκμηρίωση </a:t>
          </a:r>
          <a:br>
            <a:rPr lang="en-US" sz="2000" b="1" kern="1200" baseline="0" dirty="0">
              <a:solidFill>
                <a:schemeClr val="tx1"/>
              </a:solidFill>
              <a:latin typeface="Arial" panose="020B0604020202020204" pitchFamily="34" charset="0"/>
              <a:cs typeface="Helvetica" panose="020B0604020202020204" pitchFamily="34" charset="0"/>
            </a:rPr>
          </a:br>
          <a:r>
            <a:rPr lang="el-GR" sz="2000" b="1" kern="1200" baseline="0" dirty="0">
              <a:solidFill>
                <a:schemeClr val="tx1"/>
              </a:solidFill>
              <a:latin typeface="Arial" panose="020B0604020202020204" pitchFamily="34" charset="0"/>
              <a:cs typeface="Helvetica" panose="020B0604020202020204" pitchFamily="34" charset="0"/>
            </a:rPr>
            <a:t>που να αντικατοπτρίζει τη φύση των προϊόντων που πωλούνται ή/και </a:t>
          </a:r>
          <a:br>
            <a:rPr lang="en-US" sz="2000" b="1" kern="1200" baseline="0" dirty="0">
              <a:solidFill>
                <a:schemeClr val="tx1"/>
              </a:solidFill>
              <a:latin typeface="Arial" panose="020B0604020202020204" pitchFamily="34" charset="0"/>
              <a:cs typeface="Helvetica" panose="020B0604020202020204" pitchFamily="34" charset="0"/>
            </a:rPr>
          </a:br>
          <a:r>
            <a:rPr lang="el-GR" sz="2000" b="1" kern="1200" baseline="0" dirty="0">
              <a:solidFill>
                <a:schemeClr val="tx1"/>
              </a:solidFill>
              <a:latin typeface="Arial" panose="020B0604020202020204" pitchFamily="34" charset="0"/>
              <a:cs typeface="Helvetica" panose="020B0604020202020204" pitchFamily="34" charset="0"/>
            </a:rPr>
            <a:t>των παρεχόμενων υπηρεσιών</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baseline="0" dirty="0">
              <a:solidFill>
                <a:schemeClr val="tx1"/>
              </a:solidFill>
              <a:latin typeface="Arial" panose="020B0604020202020204" pitchFamily="34" charset="0"/>
              <a:cs typeface="Helvetica" panose="020B0604020202020204" pitchFamily="34" charset="0"/>
            </a:rPr>
            <a:t>Αναλυτική περιγραφή των παρεχόμενων υπηρεσιών</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baseline="0" dirty="0">
              <a:solidFill>
                <a:schemeClr val="tx1"/>
              </a:solidFill>
              <a:latin typeface="Arial" panose="020B0604020202020204" pitchFamily="34" charset="0"/>
              <a:cs typeface="Helvetica" panose="020B0604020202020204" pitchFamily="34" charset="0"/>
            </a:rPr>
            <a:t>Η υποστήριξη </a:t>
          </a:r>
          <a:br>
            <a:rPr lang="en-US" sz="2000" b="1" kern="1200" baseline="0" dirty="0">
              <a:solidFill>
                <a:schemeClr val="tx1"/>
              </a:solidFill>
              <a:latin typeface="Arial" panose="020B0604020202020204" pitchFamily="34" charset="0"/>
              <a:cs typeface="Helvetica" panose="020B0604020202020204" pitchFamily="34" charset="0"/>
            </a:rPr>
          </a:br>
          <a:r>
            <a:rPr lang="el-GR" sz="2000" b="1" kern="1200" baseline="0" dirty="0">
              <a:solidFill>
                <a:schemeClr val="tx1"/>
              </a:solidFill>
              <a:latin typeface="Arial" panose="020B0604020202020204" pitchFamily="34" charset="0"/>
              <a:cs typeface="Helvetica" panose="020B0604020202020204" pitchFamily="34" charset="0"/>
            </a:rPr>
            <a:t>συμφωνεί με τις </a:t>
          </a:r>
          <a:br>
            <a:rPr lang="en-US" sz="2000" b="1" kern="1200" baseline="0" dirty="0">
              <a:solidFill>
                <a:schemeClr val="tx1"/>
              </a:solidFill>
              <a:latin typeface="Arial" panose="020B0604020202020204" pitchFamily="34" charset="0"/>
              <a:cs typeface="Helvetica" panose="020B0604020202020204" pitchFamily="34" charset="0"/>
            </a:rPr>
          </a:br>
          <a:r>
            <a:rPr lang="el-GR" sz="2000" b="1" kern="1200" baseline="0" dirty="0">
              <a:solidFill>
                <a:schemeClr val="tx1"/>
              </a:solidFill>
              <a:latin typeface="Arial" panose="020B0604020202020204" pitchFamily="34" charset="0"/>
              <a:cs typeface="Helvetica" panose="020B0604020202020204" pitchFamily="34" charset="0"/>
            </a:rPr>
            <a:t>τιμές στη σύμβαση</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baseline="0" dirty="0">
              <a:solidFill>
                <a:schemeClr val="tx1"/>
              </a:solidFill>
              <a:latin typeface="Arial" panose="020B0604020202020204" pitchFamily="34" charset="0"/>
              <a:cs typeface="Helvetica" panose="020B0604020202020204" pitchFamily="34" charset="0"/>
            </a:rPr>
            <a:t>Οι υπηρεσίες ήταν για έγκυρο και νόμιμο επιχειρηματικό σκοπό</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baseline="0" dirty="0">
              <a:solidFill>
                <a:schemeClr val="tx1"/>
              </a:solidFill>
              <a:latin typeface="Arial" panose="020B0604020202020204" pitchFamily="34" charset="0"/>
              <a:cs typeface="Helvetica" panose="020B0604020202020204" pitchFamily="34" charset="0"/>
            </a:rPr>
            <a:t>Κατάλληλη τεκμηριωμένη έγκριση</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42089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5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52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64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81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53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44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5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a:t>12/5/2022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a:t>12/5/2022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8F56FA35-C290-44D3-B743-4DED569EAEB9}" type="datetime1">
              <a:rPr lang="en-US"/>
              <a:t>12/5/2022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39C5305-6E2D-4645-8114-9C0339B96F2F}" type="datetime1">
              <a:rPr lang="en-US"/>
              <a:t>12/5/2022</a:t>
            </a:fld>
            <a:endParaRPr/>
          </a:p>
        </p:txBody>
      </p:sp>
      <p:sp>
        <p:nvSpPr>
          <p:cNvPr id="8" name="Footer Placeholder 7"/>
          <p:cNvSpPr>
            <a:spLocks noGrp="1"/>
          </p:cNvSpPr>
          <p:nvPr>
            <p:ph type="ftr" sz="quarter" idx="11"/>
          </p:nvPr>
        </p:nvSpPr>
        <p:spPr/>
        <p:txBody>
          <a:bodyPr/>
          <a:lstStyle/>
          <a:p>
            <a:r>
              <a:t>MedTech code training</a:t>
            </a:r>
          </a:p>
        </p:txBody>
      </p:sp>
      <p:sp>
        <p:nvSpPr>
          <p:cNvPr id="9" name="Slide Number Placeholder 8"/>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a:t>12/5/2022</a:t>
            </a:fld>
            <a:endParaRPr/>
          </a:p>
        </p:txBody>
      </p:sp>
      <p:sp>
        <p:nvSpPr>
          <p:cNvPr id="4" name="Footer Placeholder 3"/>
          <p:cNvSpPr>
            <a:spLocks noGrp="1"/>
          </p:cNvSpPr>
          <p:nvPr>
            <p:ph type="ftr" sz="quarter" idx="11"/>
          </p:nvPr>
        </p:nvSpPr>
        <p:spPr/>
        <p:txBody>
          <a:bodyPr/>
          <a:lstStyle/>
          <a:p>
            <a:r>
              <a:t>MedTech code training</a:t>
            </a:r>
          </a:p>
        </p:txBody>
      </p:sp>
      <p:sp>
        <p:nvSpPr>
          <p:cNvPr id="5" name="Slide Number Placeholder 4"/>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a:t>12/5/2022</a:t>
            </a:fld>
            <a:endParaRPr/>
          </a:p>
        </p:txBody>
      </p:sp>
      <p:sp>
        <p:nvSpPr>
          <p:cNvPr id="3" name="Footer Placeholder 2"/>
          <p:cNvSpPr>
            <a:spLocks noGrp="1"/>
          </p:cNvSpPr>
          <p:nvPr>
            <p:ph type="ftr" sz="quarter" idx="11"/>
          </p:nvPr>
        </p:nvSpPr>
        <p:spPr/>
        <p:txBody>
          <a:bodyPr/>
          <a:lstStyle/>
          <a:p>
            <a:r>
              <a:t>MedTech code training</a:t>
            </a:r>
          </a:p>
        </p:txBody>
      </p:sp>
      <p:sp>
        <p:nvSpPr>
          <p:cNvPr id="4" name="Slide Number Placeholder 3"/>
          <p:cNvSpPr>
            <a:spLocks noGrp="1"/>
          </p:cNvSpPr>
          <p:nvPr>
            <p:ph type="sldNum" sz="quarter" idx="12"/>
          </p:nvPr>
        </p:nvSpPr>
        <p:spPr/>
        <p:txBody>
          <a:bodyPr/>
          <a:lstStyle>
            <a:lvl1pPr>
              <a:defRPr/>
            </a:lvl1pPr>
          </a:lstStyle>
          <a:p>
            <a:r>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a:t>12/5/2022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a:t>12/5/2022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F450268-A4AE-4A00-9DB6-B4AACCD0D8B7}" type="datetime1">
              <a:rPr lang="en-US"/>
              <a:t>12/5/2022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88E3B1C-FE85-4C10-942C-9C256DE4BCA4}" type="datetime1">
              <a:rPr lang="en-US"/>
              <a:t>12/5/2022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496241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400" baseline="0" dirty="0">
                <a:solidFill>
                  <a:srgbClr val="34495E"/>
                </a:solidFill>
                <a:latin typeface="Arial" panose="020B0604020202020204" pitchFamily="34" charset="0"/>
                <a:ea typeface="Helvetica Neue Light"/>
                <a:cs typeface="Helvetica Neue Light"/>
                <a:sym typeface="Helvetica Neue Light"/>
              </a:rPr>
              <a:t>Εκπαίδευση σχετικά με τις απαιτήσεις βιβλίων και στοιχείων</a:t>
            </a:r>
            <a:endParaRPr sz="1400" baseline="0" dirty="0">
              <a:solidFill>
                <a:srgbClr val="34495E"/>
              </a:solidFill>
              <a:latin typeface="Arial" panose="020B0604020202020204" pitchFamily="34" charset="0"/>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a:t>12/5/2022</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a:p>
          <a:p>
            <a:endParaRPr/>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Απαιτήσεις βιβλίων και στοιχείων</a:t>
            </a:r>
          </a:p>
          <a:p>
            <a:pPr marL="0" marR="0" lvl="0" indent="0" algn="ctr" rtl="0">
              <a:spcBef>
                <a:spcPts val="0"/>
              </a:spcBef>
              <a:spcAft>
                <a:spcPts val="0"/>
              </a:spcAft>
              <a:buNone/>
            </a:pP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Εκπαίδευση</a:t>
            </a:r>
            <a:endParaRPr sz="2400" b="1" dirty="0">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1</a:t>
            </a:fld>
            <a:endParaRPr>
              <a:latin typeface="Arial" panose="020B0604020202020204" pitchFamily="34" charset="0"/>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719807" cy="1228066"/>
            <a:chOff x="599440" y="953606"/>
            <a:chExt cx="7719807"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982572"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l-G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Περιγραφή</a:t>
              </a:r>
              <a:endParaRPr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Παροχή καθοδήγησης σχετικά με τη διατήρηση πλήρους και ακριβούς δικαιολογητικής τεκμηρίωσης για δραστηριότητες, πληρωμές και λογαριασμούς υψηλού κινδύνου (π.χ. αναφορές εξόδων, χρήματα για μικροέξοδα, κ.λπ.). Οι εργαζόμενοι θα πρέπει να παρακολουθήσουν αυτήν την εκπαίδευση προκειμένου να κατανοήσουν καλύτερα τη σημασία της τεκμηρίωσης και τον τρόπο διατήρησης επαρκών βιβλίων και στοιχείων.</a:t>
              </a:r>
              <a:endParaRP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6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6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65265"/>
            <a:ext cx="7531008" cy="1304965"/>
            <a:chOff x="599440" y="3809283"/>
            <a:chExt cx="7531008" cy="130496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809283"/>
              <a:ext cx="6793773"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l-G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Οδηγίες</a:t>
              </a:r>
              <a:endParaRPr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el-GR" sz="1200" dirty="0">
                  <a:solidFill>
                    <a:srgbClr val="000000"/>
                  </a:solidFill>
                  <a:effectLst/>
                  <a:latin typeface="Arial" panose="020B0604020202020204" pitchFamily="34" charset="0"/>
                  <a:ea typeface="Helvetica Neue Light"/>
                  <a:cs typeface="Helvetica Neue Light"/>
                </a:rPr>
                <a:t>Παρέχετε περιοδική εκπαίδευση στους υπαλλήλους που είναι υπεύθυνοι για την τήρηση βιβλίων και στοιχείων, συμπεριλαμβανομένων των νεοπροσληφθέντων υπαλλήλων με τέτοιες ευθύνες. </a:t>
              </a:r>
            </a:p>
            <a:p>
              <a:pPr marL="342900" marR="0" lvl="0" indent="-342900">
                <a:lnSpc>
                  <a:spcPct val="115000"/>
                </a:lnSpc>
                <a:spcBef>
                  <a:spcPts val="0"/>
                </a:spcBef>
                <a:spcAft>
                  <a:spcPts val="0"/>
                </a:spcAft>
                <a:buClr>
                  <a:srgbClr val="000000"/>
                </a:buClr>
                <a:buSzPts val="1100"/>
                <a:buFont typeface="+mj-lt"/>
                <a:buAutoNum type="arabicPeriod"/>
              </a:pPr>
              <a:r>
                <a:rPr lang="el-GR" sz="1200" dirty="0">
                  <a:solidFill>
                    <a:srgbClr val="000000"/>
                  </a:solidFill>
                  <a:effectLst/>
                  <a:latin typeface="Arial" panose="020B0604020202020204" pitchFamily="34" charset="0"/>
                  <a:ea typeface="Helvetica Neue Light"/>
                  <a:cs typeface="Helvetica Neue Light"/>
                </a:rPr>
                <a:t>Βεβαιωθείτε ότι το εκπαιδευτικό υλικό είναι διαθέσιμο στους εργαζόμενους όπως απαιτείται.</a:t>
              </a:r>
            </a:p>
            <a:p>
              <a:pPr marL="342900" indent="-342900">
                <a:lnSpc>
                  <a:spcPct val="115000"/>
                </a:lnSpc>
                <a:buSzPts val="1100"/>
                <a:buFont typeface="+mj-lt"/>
                <a:buAutoNum type="arabicPeriod"/>
              </a:pPr>
              <a:r>
                <a:rPr lang="el-GR" sz="1200" dirty="0">
                  <a:latin typeface="Arial" panose="020B0604020202020204" pitchFamily="34" charset="0"/>
                  <a:ea typeface="Helvetica"/>
                  <a:cs typeface="Helvetica"/>
                  <a:sym typeface="Helvetica"/>
                </a:rPr>
                <a:t>Χρησιμοποιήστε έγγραφα συμμετοχής που θα υπογράφονται για να καταγράψετε τους συμμετέχοντες σε κάθε εκπαιδευτική συνεδρία.</a:t>
              </a:r>
            </a:p>
            <a:p>
              <a:pPr marL="342900" marR="0" lvl="0" indent="-342900">
                <a:lnSpc>
                  <a:spcPct val="115000"/>
                </a:lnSpc>
                <a:spcBef>
                  <a:spcPts val="0"/>
                </a:spcBef>
                <a:spcAft>
                  <a:spcPts val="0"/>
                </a:spcAft>
                <a:buClr>
                  <a:srgbClr val="000000"/>
                </a:buClr>
                <a:buSzPts val="1100"/>
                <a:buFont typeface="+mj-lt"/>
                <a:buAutoNum type="arabicPeriod"/>
              </a:pPr>
              <a:endParaRPr sz="1200" dirty="0">
                <a:solidFill>
                  <a:srgbClr val="2E74B5"/>
                </a:solidFill>
                <a:effectLst/>
                <a:latin typeface="Arial" panose="020B0604020202020204" pitchFamily="34" charset="0"/>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8063441" cy="1281921"/>
            <a:chOff x="623359" y="2381438"/>
            <a:chExt cx="8063441"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4" y="2456118"/>
              <a:ext cx="7350126"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l-GR" b="1" dirty="0">
                  <a:solidFill>
                    <a:srgbClr val="34495E"/>
                  </a:solidFill>
                  <a:latin typeface="Arial" panose="020B0604020202020204" pitchFamily="34" charset="0"/>
                  <a:ea typeface="Calibri" panose="020F0502020204030204" pitchFamily="34" charset="0"/>
                  <a:cs typeface="Times New Roman" panose="02020603050405020304" pitchFamily="18" charset="0"/>
                </a:rPr>
                <a:t>Πώς σας ωφελεί αυτό;</a:t>
              </a:r>
              <a:endParaRPr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Arial" panose="020B0604020202020204" pitchFamily="34" charset="0"/>
                  <a:cs typeface="Times New Roman" panose="02020603050405020304" pitchFamily="18" charset="0"/>
                </a:rPr>
                <a:t>Η διατήρηση βιβλίων και στοιχείων με ακρίβεια θα βοηθήσει εσάς και τους υποδιανομείς/αντιπροσώπους σας να καταγράψετε τις επιχειρηματικές συναλλαγές με όσο το δυνατόν περισσότερη λεπτομέρεια και να βοηθήσει στην τήρηση ενός κατάλληλου </a:t>
              </a:r>
              <a:r>
                <a:rPr lang="el-GR" sz="1200">
                  <a:latin typeface="Arial" panose="020B0604020202020204" pitchFamily="34" charset="0"/>
                  <a:cs typeface="Times New Roman" panose="02020603050405020304" pitchFamily="18" charset="0"/>
                </a:rPr>
                <a:t>συστήματος για </a:t>
              </a:r>
              <a:r>
                <a:rPr lang="el-GR" sz="1200" dirty="0">
                  <a:latin typeface="Arial" panose="020B0604020202020204" pitchFamily="34" charset="0"/>
                  <a:cs typeface="Times New Roman" panose="02020603050405020304" pitchFamily="18" charset="0"/>
                </a:rPr>
                <a:t>εσωτερικούς λογιστικούς ελέγχους. Τα ακριβή βιβλία και στοιχεία θα βοηθήσουν την επιχείρησή σας στον προγραμματισμό, τον προϋπολογισμό, την αναφορά και την κατανομή πόρων.</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l-G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Άλλη τεκμηρίωση προς εξέταση</a:t>
              </a:r>
              <a:endParaRPr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l-GR" sz="1200" dirty="0">
                  <a:solidFill>
                    <a:srgbClr val="000000"/>
                  </a:solidFill>
                  <a:effectLst/>
                  <a:latin typeface="Arial" panose="020B0604020202020204" pitchFamily="34" charset="0"/>
                  <a:ea typeface="Helvetica Neue Light"/>
                  <a:cs typeface="Times New Roman" panose="02020603050405020304" pitchFamily="18" charset="0"/>
                </a:rPr>
                <a:t>Φύλλο εγγραφής συμμετοχής</a:t>
              </a:r>
              <a:endParaRPr sz="1200" dirty="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l-GR" sz="1200" dirty="0">
                  <a:solidFill>
                    <a:srgbClr val="000000"/>
                  </a:solidFill>
                  <a:effectLst/>
                  <a:latin typeface="Arial" panose="020B0604020202020204" pitchFamily="34" charset="0"/>
                  <a:ea typeface="Helvetica Neue Light"/>
                  <a:cs typeface="Times New Roman" panose="02020603050405020304" pitchFamily="18" charset="0"/>
                </a:rPr>
                <a:t>Οδηγίες βιβλίων και στοιχείων</a:t>
              </a:r>
              <a:endParaRPr sz="1200" dirty="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l-GR" sz="12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2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Βασικά σημεία</a:t>
            </a:r>
            <a:endParaRPr sz="2400" b="1" dirty="0">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10</a:t>
            </a:fld>
            <a:endParaRPr>
              <a:latin typeface="Arial" panose="020B0604020202020204" pitchFamily="34" charset="0"/>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3183158081"/>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el-GR" sz="3600" dirty="0">
                <a:solidFill>
                  <a:srgbClr val="FFFFFF"/>
                </a:solidFill>
                <a:latin typeface="Arial" panose="020B0604020202020204" pitchFamily="34" charset="0"/>
                <a:ea typeface="Helvetica Neue"/>
                <a:cs typeface="Helvetica Neue"/>
                <a:sym typeface="Helvetica Neue"/>
              </a:rPr>
              <a:t>Απαιτήσεις βιβλίων και στοιχείων</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cap="none" normalizeH="0" baseline="0">
                <a:ln>
                  <a:noFill/>
                </a:ln>
                <a:solidFill>
                  <a:prstClr val="black">
                    <a:tint val="75000"/>
                  </a:prstClr>
                </a:solidFill>
                <a:effectLst/>
                <a:uLnTx/>
                <a:uFillTx/>
                <a:latin typeface="Calibri" panose="020F0502020204030204"/>
                <a:ea typeface="+mn-ea"/>
                <a:cs typeface="+mn-cs"/>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Πλεονεκτήματα ακριβών βιβλίων </a:t>
            </a:r>
            <a:br>
              <a:rPr lang="en-US" sz="2400" b="1" dirty="0">
                <a:solidFill>
                  <a:srgbClr val="AACFD0"/>
                </a:solidFill>
                <a:latin typeface="Arial" panose="020B0604020202020204" pitchFamily="34" charset="0"/>
                <a:ea typeface="Helvetica Neue"/>
                <a:cs typeface="Helvetica" panose="020B0604020202020204" pitchFamily="34" charset="0"/>
                <a:sym typeface="Helvetica Neue"/>
              </a:rPr>
            </a:b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και στοιχείων</a:t>
            </a:r>
            <a:endParaRPr sz="2400" b="1" dirty="0">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3</a:t>
            </a:fld>
            <a:endParaRPr>
              <a:latin typeface="Arial" panose="020B0604020202020204" pitchFamily="34" charset="0"/>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a:latin typeface="Arial" panose="020B0604020202020204" pitchFamily="34" charset="0"/>
                  <a:cs typeface="Helvetica" panose="020B0604020202020204" pitchFamily="34" charset="0"/>
                  <a:sym typeface="Helvetica Neue Light"/>
                </a:rPr>
                <a:t>Εύκολος διαχωρισμός βιβλίων και στοιχείων ανά κατασκευαστή, κάτι που συχνά ορίζεται στις συμβάσεις.</a:t>
              </a:r>
              <a:endParaRPr sz="1600">
                <a:latin typeface="Arial" panose="020B0604020202020204" pitchFamily="34" charset="0"/>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dirty="0">
                  <a:latin typeface="Arial" panose="020B0604020202020204" pitchFamily="34" charset="0"/>
                  <a:cs typeface="Helvetica" panose="020B0604020202020204" pitchFamily="34" charset="0"/>
                  <a:sym typeface="Helvetica Neue Light"/>
                </a:rPr>
                <a:t>Καλύτερη ικανότητα λήψης τεκμηριωμένων επιχειρηματικών αποφάσεων και </a:t>
              </a:r>
              <a:r>
                <a:rPr lang="el-GR" sz="1600">
                  <a:latin typeface="Arial" panose="020B0604020202020204" pitchFamily="34" charset="0"/>
                  <a:cs typeface="Helvetica" panose="020B0604020202020204" pitchFamily="34" charset="0"/>
                  <a:sym typeface="Helvetica Neue Light"/>
                </a:rPr>
                <a:t>εντοπισμού </a:t>
              </a:r>
              <a:br>
                <a:rPr lang="en-US" sz="1600">
                  <a:latin typeface="Arial" panose="020B0604020202020204" pitchFamily="34" charset="0"/>
                  <a:cs typeface="Helvetica" panose="020B0604020202020204" pitchFamily="34" charset="0"/>
                  <a:sym typeface="Helvetica Neue Light"/>
                </a:rPr>
              </a:br>
              <a:r>
                <a:rPr lang="el-GR" sz="1600">
                  <a:latin typeface="Arial" panose="020B0604020202020204" pitchFamily="34" charset="0"/>
                  <a:cs typeface="Helvetica" panose="020B0604020202020204" pitchFamily="34" charset="0"/>
                  <a:sym typeface="Helvetica Neue Light"/>
                </a:rPr>
                <a:t>πιθανών ευκαιριών</a:t>
              </a:r>
              <a:r>
                <a:rPr lang="el-GR" sz="1600">
                  <a:latin typeface="Arial" panose="020B0604020202020204" pitchFamily="34" charset="0"/>
                  <a:ea typeface="Helvetica Neue Light"/>
                  <a:cs typeface="Helvetica" panose="020B0604020202020204" pitchFamily="34" charset="0"/>
                  <a:sym typeface="Helvetica Neue Light"/>
                </a:rPr>
                <a:t>.</a:t>
              </a:r>
              <a:endParaRPr sz="1600" dirty="0">
                <a:solidFill>
                  <a:srgbClr val="000000"/>
                </a:solidFill>
                <a:latin typeface="Arial" panose="020B0604020202020204" pitchFamily="34" charset="0"/>
                <a:ea typeface="Helvetica Neue Light"/>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dirty="0">
                  <a:solidFill>
                    <a:srgbClr val="000000"/>
                  </a:solidFill>
                  <a:latin typeface="Arial" panose="020B0604020202020204" pitchFamily="34" charset="0"/>
                  <a:ea typeface="Helvetica Neue Light"/>
                  <a:cs typeface="Helvetica" panose="020B0604020202020204" pitchFamily="34" charset="0"/>
                  <a:sym typeface="Helvetica Neue Light"/>
                </a:rPr>
                <a:t>Γρήγορα σε θέση να παράγει έγγραφα ως απάντηση </a:t>
              </a:r>
              <a:br>
                <a:rPr lang="en-US" sz="1600" dirty="0">
                  <a:solidFill>
                    <a:srgbClr val="000000"/>
                  </a:solidFill>
                  <a:latin typeface="Arial" panose="020B0604020202020204" pitchFamily="34" charset="0"/>
                  <a:ea typeface="Helvetica Neue Light"/>
                  <a:cs typeface="Helvetica" panose="020B0604020202020204" pitchFamily="34" charset="0"/>
                  <a:sym typeface="Helvetica Neue Light"/>
                </a:rPr>
              </a:br>
              <a:r>
                <a:rPr lang="el-GR" sz="1600" dirty="0">
                  <a:solidFill>
                    <a:srgbClr val="000000"/>
                  </a:solidFill>
                  <a:latin typeface="Arial" panose="020B0604020202020204" pitchFamily="34" charset="0"/>
                  <a:ea typeface="Helvetica Neue Light"/>
                  <a:cs typeface="Helvetica" panose="020B0604020202020204" pitchFamily="34" charset="0"/>
                  <a:sym typeface="Helvetica Neue Light"/>
                </a:rPr>
                <a:t>σε έλεγχο</a:t>
              </a:r>
              <a:r>
                <a:rPr lang="el-GR" sz="1600" dirty="0">
                  <a:latin typeface="Arial" panose="020B0604020202020204" pitchFamily="34" charset="0"/>
                  <a:ea typeface="Helvetica Neue Light"/>
                  <a:cs typeface="Helvetica" panose="020B0604020202020204" pitchFamily="34" charset="0"/>
                  <a:sym typeface="Helvetica Neue Light"/>
                </a:rPr>
                <a:t> (</a:t>
              </a:r>
              <a:r>
                <a:rPr lang="el-GR" sz="1600" dirty="0">
                  <a:solidFill>
                    <a:srgbClr val="000000"/>
                  </a:solidFill>
                  <a:latin typeface="Arial" panose="020B0604020202020204" pitchFamily="34" charset="0"/>
                  <a:ea typeface="Helvetica Neue Light"/>
                  <a:cs typeface="Helvetica" panose="020B0604020202020204" pitchFamily="34" charset="0"/>
                  <a:sym typeface="Helvetica Neue Light"/>
                </a:rPr>
                <a:t>πολλές συμβάσεις περιλαμβάνουν μια </a:t>
              </a:r>
              <a:r>
                <a:rPr lang="el-GR" sz="1600" dirty="0">
                  <a:latin typeface="Arial" panose="020B0604020202020204" pitchFamily="34" charset="0"/>
                  <a:ea typeface="Helvetica Neue Light"/>
                  <a:cs typeface="Helvetica" panose="020B0604020202020204" pitchFamily="34" charset="0"/>
                  <a:sym typeface="Helvetica Neue Light"/>
                </a:rPr>
                <a:t>εξασκήσιμη </a:t>
              </a:r>
              <a:r>
                <a:rPr lang="el-GR" sz="1600" dirty="0">
                  <a:solidFill>
                    <a:srgbClr val="000000"/>
                  </a:solidFill>
                  <a:latin typeface="Arial" panose="020B0604020202020204" pitchFamily="34" charset="0"/>
                  <a:ea typeface="Helvetica Neue Light"/>
                  <a:cs typeface="Helvetica" panose="020B0604020202020204" pitchFamily="34" charset="0"/>
                  <a:sym typeface="Helvetica Neue Light"/>
                </a:rPr>
                <a:t>ρήτρα ελέγχου</a:t>
              </a:r>
              <a:r>
                <a:rPr lang="el-GR" sz="1600" dirty="0">
                  <a:latin typeface="Arial" panose="020B0604020202020204" pitchFamily="34" charset="0"/>
                  <a:ea typeface="Helvetica Neue Light"/>
                  <a:cs typeface="Helvetica" panose="020B0604020202020204" pitchFamily="34" charset="0"/>
                  <a:sym typeface="Helvetica Neue Light"/>
                </a:rPr>
                <a:t>).</a:t>
              </a:r>
              <a:endParaRPr sz="1600" dirty="0">
                <a:solidFill>
                  <a:srgbClr val="000000"/>
                </a:solidFill>
                <a:latin typeface="Arial" panose="020B0604020202020204" pitchFamily="34" charset="0"/>
                <a:ea typeface="Helvetica Neue Light"/>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dirty="0">
                  <a:solidFill>
                    <a:srgbClr val="000000"/>
                  </a:solidFill>
                  <a:latin typeface="Arial" panose="020B0604020202020204" pitchFamily="34" charset="0"/>
                  <a:ea typeface="Helvetica Neue Light"/>
                  <a:cs typeface="Helvetica" panose="020B0604020202020204" pitchFamily="34" charset="0"/>
                  <a:sym typeface="Helvetica Neue Light"/>
                </a:rPr>
                <a:t>Ικανότητα για εύκολη απάντηση σε φορολογικές και κανονιστικές ερωτήσεις.</a:t>
              </a:r>
              <a:endParaRPr sz="1600" dirty="0">
                <a:solidFill>
                  <a:srgbClr val="000000"/>
                </a:solidFill>
                <a:latin typeface="Arial" panose="020B0604020202020204" pitchFamily="34" charset="0"/>
                <a:ea typeface="Helvetica Neue Light"/>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Helvetica Neue Light"/>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Helvetica Neue Light"/>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Helvetica Neue Light"/>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Helvetica Neue Light"/>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Helvetica Neue Light"/>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Helvetica Neue Light"/>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Helvetica Neue Light"/>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Helvetica Neue Light"/>
                  <a:cs typeface="Helvetica" panose="020B0604020202020204" pitchFamily="34" charset="0"/>
                  <a:sym typeface="Helvetica Neue Light"/>
                </a:endParaRPr>
              </a:p>
            </p:txBody>
          </p:sp>
          <p:sp>
            <p:nvSpPr>
              <p:cNvPr id="182" name="Google Shape;182;p25"/>
              <p:cNvSpPr txBox="1"/>
              <p:nvPr/>
            </p:nvSpPr>
            <p:spPr>
              <a:xfrm>
                <a:off x="1890312" y="2491746"/>
                <a:ext cx="1365249"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l-GR" sz="2000" b="1" dirty="0">
                    <a:solidFill>
                      <a:srgbClr val="ACCBF9"/>
                    </a:solidFill>
                    <a:latin typeface="Arial" panose="020B0604020202020204" pitchFamily="34" charset="0"/>
                    <a:ea typeface="Helvetica Neue"/>
                    <a:cs typeface="Helvetica" panose="020B0604020202020204" pitchFamily="34" charset="0"/>
                    <a:sym typeface="Helvetica Neue"/>
                  </a:rPr>
                  <a:t>Ερωτήσεις</a:t>
                </a:r>
                <a:endParaRPr dirty="0">
                  <a:latin typeface="Arial" panose="020B0604020202020204" pitchFamily="34" charset="0"/>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l-GR" sz="2000" b="1" dirty="0">
                    <a:solidFill>
                      <a:srgbClr val="E0EBF6"/>
                    </a:solidFill>
                    <a:latin typeface="Arial" panose="020B0604020202020204" pitchFamily="34" charset="0"/>
                    <a:ea typeface="Helvetica Neue"/>
                    <a:cs typeface="Helvetica" panose="020B0604020202020204" pitchFamily="34" charset="0"/>
                    <a:sym typeface="Helvetica Neue"/>
                  </a:rPr>
                  <a:t>Αποφάσεις</a:t>
                </a:r>
                <a:endParaRPr dirty="0">
                  <a:latin typeface="Arial" panose="020B0604020202020204" pitchFamily="34" charset="0"/>
                  <a:cs typeface="Helvetica" panose="020B0604020202020204" pitchFamily="34" charset="0"/>
                </a:endParaRPr>
              </a:p>
            </p:txBody>
          </p:sp>
          <p:sp>
            <p:nvSpPr>
              <p:cNvPr id="184" name="Google Shape;184;p25"/>
              <p:cNvSpPr txBox="1"/>
              <p:nvPr/>
            </p:nvSpPr>
            <p:spPr>
              <a:xfrm>
                <a:off x="1890316" y="4805572"/>
                <a:ext cx="1167818"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l-GR" sz="2000" b="1" dirty="0">
                    <a:solidFill>
                      <a:srgbClr val="242852"/>
                    </a:solidFill>
                    <a:latin typeface="Arial" panose="020B0604020202020204" pitchFamily="34" charset="0"/>
                    <a:ea typeface="Helvetica Neue"/>
                    <a:cs typeface="Helvetica" panose="020B0604020202020204" pitchFamily="34" charset="0"/>
                    <a:sym typeface="Helvetica Neue"/>
                  </a:rPr>
                  <a:t>Έλεγχοι</a:t>
                </a:r>
                <a:endParaRPr dirty="0">
                  <a:latin typeface="Arial" panose="020B0604020202020204" pitchFamily="34" charset="0"/>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l-GR" sz="2000" b="1">
                    <a:solidFill>
                      <a:srgbClr val="072C62"/>
                    </a:solidFill>
                    <a:latin typeface="Arial" panose="020B0604020202020204" pitchFamily="34" charset="0"/>
                    <a:ea typeface="Helvetica Neue"/>
                    <a:cs typeface="Helvetica" panose="020B0604020202020204" pitchFamily="34" charset="0"/>
                    <a:sym typeface="Helvetica Neue"/>
                  </a:rPr>
                  <a:t>Εγγραφές</a:t>
                </a:r>
                <a:endParaRPr>
                  <a:latin typeface="Arial" panose="020B0604020202020204" pitchFamily="34" charset="0"/>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Helvetica Neue Light"/>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Helvetica Neue Light"/>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chemeClr val="lt1"/>
                </a:solidFill>
                <a:latin typeface="Arial" panose="020B0604020202020204" pitchFamily="34" charset="0"/>
                <a:ea typeface="Helvetica Neue"/>
                <a:cs typeface="Helvetica" panose="020B0604020202020204" pitchFamily="34" charset="0"/>
                <a:sym typeface="Helvetica Neue"/>
              </a:rPr>
              <a:t>Οι ακόλουθες διαφάνειες περιγράφουν λεπτομερώς τους τύπους τεκμηρίωσης που θα έπρεπε να διατηρηθούν για συγκεκριμένα είδη συναλλαγών. Στον βαθμό που δεν υπάρχει διαθέσιμη τεκμηρίωση, θα πρέπει να τεκμηριώσετε μια εξήγηση </a:t>
            </a:r>
            <a:br>
              <a:rPr lang="en-US" sz="1200" dirty="0">
                <a:solidFill>
                  <a:schemeClr val="lt1"/>
                </a:solidFill>
                <a:latin typeface="Arial" panose="020B0604020202020204" pitchFamily="34" charset="0"/>
                <a:ea typeface="Helvetica Neue"/>
                <a:cs typeface="Helvetica" panose="020B0604020202020204" pitchFamily="34" charset="0"/>
                <a:sym typeface="Helvetica Neue"/>
              </a:rPr>
            </a:br>
            <a:r>
              <a:rPr lang="el-GR" sz="1200" dirty="0">
                <a:solidFill>
                  <a:schemeClr val="lt1"/>
                </a:solidFill>
                <a:latin typeface="Arial" panose="020B0604020202020204" pitchFamily="34" charset="0"/>
                <a:ea typeface="Helvetica Neue"/>
                <a:cs typeface="Helvetica" panose="020B0604020202020204" pitchFamily="34" charset="0"/>
                <a:sym typeface="Helvetica Neue"/>
              </a:rPr>
              <a:t>ως προς τον λόγο της </a:t>
            </a:r>
            <a:r>
              <a:rPr lang="el-GR" sz="1200">
                <a:solidFill>
                  <a:schemeClr val="lt1"/>
                </a:solidFill>
                <a:latin typeface="Arial" panose="020B0604020202020204" pitchFamily="34" charset="0"/>
                <a:ea typeface="Helvetica Neue"/>
                <a:cs typeface="Helvetica" panose="020B0604020202020204" pitchFamily="34" charset="0"/>
                <a:sym typeface="Helvetica Neue"/>
              </a:rPr>
              <a:t>μη διαθεσιμότητας.</a:t>
            </a:r>
            <a:endParaRPr sz="1200" dirty="0">
              <a:solidFill>
                <a:schemeClr val="lt1"/>
              </a:solidFill>
              <a:latin typeface="Arial" panose="020B0604020202020204" pitchFamily="34" charset="0"/>
              <a:ea typeface="Helvetica Neue"/>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Αναφορές εξόδων εργαζομένων</a:t>
            </a:r>
            <a:endParaRPr sz="2400" b="1" dirty="0">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4</a:t>
            </a:fld>
            <a:endParaRPr>
              <a:latin typeface="Arial" panose="020B0604020202020204" pitchFamily="34" charset="0"/>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Αναφορές εξόδων εργαζομένων</a:t>
                  </a:r>
                  <a:endParaRP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Εκταμιεύσεις</a:t>
                  </a:r>
                  <a:endParaRPr sz="1100" dirty="0">
                    <a:latin typeface="Arial" panose="020B0604020202020204" pitchFamily="34" charset="0"/>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Χρήματα για μικροέξοδα</a:t>
                  </a:r>
                  <a:endParaRPr sz="1100" dirty="0">
                    <a:latin typeface="Arial" panose="020B0604020202020204" pitchFamily="34" charset="0"/>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lvl="0" algn="ctr">
                  <a:buClr>
                    <a:srgbClr val="F4F7F7"/>
                  </a:buClr>
                  <a:buSzPts val="1080"/>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Επιδοτήσεις, </a:t>
                </a:r>
                <a:br>
                  <a:rPr lang="en-US"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b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δωρεές</a:t>
                </a: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 τεκμήρια  </a:t>
                </a:r>
                <a:br>
                  <a:rPr lang="en-US" sz="1100" b="1" dirty="0">
                    <a:solidFill>
                      <a:srgbClr val="F4F7F7"/>
                    </a:solidFill>
                    <a:latin typeface="Arial" panose="020B0604020202020204" pitchFamily="34" charset="0"/>
                    <a:ea typeface="Helvetica Neue Light"/>
                    <a:cs typeface="Helvetica" panose="020B0604020202020204" pitchFamily="34" charset="0"/>
                    <a:sym typeface="Helvetica Neue Light"/>
                  </a:rPr>
                </a:b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και </a:t>
                </a: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χορηγίες</a:t>
                </a:r>
                <a:endParaRPr sz="1100" dirty="0">
                  <a:latin typeface="Arial" panose="020B0604020202020204" pitchFamily="34" charset="0"/>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Άδειες, φορτίο, μεταφορές, έξοδα εκτελωνισμού</a:t>
                </a:r>
                <a:endParaRPr sz="1100" dirty="0">
                  <a:latin typeface="Arial" panose="020B0604020202020204" pitchFamily="34" charset="0"/>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Παραγγελίες πωλήσεων</a:t>
              </a:r>
              <a:endParaRPr sz="1100" dirty="0">
                <a:latin typeface="Arial" panose="020B0604020202020204" pitchFamily="34" charset="0"/>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el-GR" dirty="0">
                <a:solidFill>
                  <a:schemeClr val="dk1"/>
                </a:solidFill>
                <a:latin typeface="Arial" panose="020B0604020202020204" pitchFamily="34" charset="0"/>
                <a:ea typeface="Helvetica Neue Light"/>
                <a:cs typeface="Helvetica" panose="020B0604020202020204" pitchFamily="34" charset="0"/>
                <a:sym typeface="Helvetica Neue Light"/>
              </a:rPr>
              <a:t>Τουλάχιστον, θα πρέπει να διατηρείται η ακόλουθη τεκμηρίωση:</a:t>
            </a:r>
            <a:endParaRPr dirty="0">
              <a:latin typeface="Arial" panose="020B0604020202020204" pitchFamily="34" charset="0"/>
              <a:ea typeface="Helvetica Neue"/>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4030266842"/>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panose="020B0604020202020204" pitchFamily="34" charset="0"/>
                <a:sym typeface="Helvetica Neue"/>
              </a:rPr>
              <a:t>Εκταμιεύσεις</a:t>
            </a:r>
            <a:endParaRPr sz="2400" b="1">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5</a:t>
            </a:fld>
            <a:endParaRPr>
              <a:latin typeface="Arial" panose="020B0604020202020204" pitchFamily="34" charset="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l-GR" dirty="0">
                <a:solidFill>
                  <a:schemeClr val="dk1"/>
                </a:solidFill>
                <a:latin typeface="Arial" panose="020B0604020202020204" pitchFamily="34" charset="0"/>
                <a:ea typeface="Helvetica Neue Light"/>
                <a:cs typeface="Helvetica" panose="020B0604020202020204" pitchFamily="34" charset="0"/>
                <a:sym typeface="Helvetica Neue Light"/>
              </a:rPr>
              <a:t>Τουλάχιστον, θα πρέπει να διατηρείται η ακόλουθη τεκμηρίωση:</a:t>
            </a:r>
            <a:endParaRPr dirty="0">
              <a:latin typeface="Arial" panose="020B0604020202020204" pitchFamily="34" charset="0"/>
              <a:ea typeface="Helvetica Neue"/>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116748995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Αναφορές εξόδων εργαζομένων</a:t>
                  </a:r>
                  <a:endParaRP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Εκταμιεύσεις</a:t>
                  </a:r>
                  <a:endParaRPr sz="1100" dirty="0">
                    <a:latin typeface="Arial" panose="020B0604020202020204" pitchFamily="34" charset="0"/>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Χρήματα για μικροέξοδα</a:t>
                  </a:r>
                  <a:endParaRPr sz="1100" dirty="0">
                    <a:latin typeface="Arial" panose="020B0604020202020204" pitchFamily="34" charset="0"/>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Επιδοτήσεις, δωρεές, τεκμήρια και χορηγίες</a:t>
                </a:r>
                <a:endParaRPr sz="1100" dirty="0">
                  <a:latin typeface="Arial" panose="020B0604020202020204" pitchFamily="34" charset="0"/>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Άδειες, φορτίο, μεταφορές, έξοδα εκτελωνισμού</a:t>
                </a:r>
                <a:endParaRPr sz="1100" dirty="0">
                  <a:latin typeface="Arial" panose="020B0604020202020204" pitchFamily="34" charset="0"/>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Παραγγελίες πωλήσεων</a:t>
              </a:r>
              <a:endParaRPr sz="1100" dirty="0">
                <a:latin typeface="Arial" panose="020B0604020202020204" pitchFamily="34" charset="0"/>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panose="020B0604020202020204" pitchFamily="34" charset="0"/>
                <a:sym typeface="Helvetica Neue"/>
              </a:rPr>
              <a:t>Χρήματα για μικροέξοδα</a:t>
            </a:r>
            <a:endParaRPr sz="2400" b="1">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6</a:t>
            </a:fld>
            <a:endParaRPr>
              <a:latin typeface="Arial" panose="020B0604020202020204" pitchFamily="34" charset="0"/>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l-GR" dirty="0">
                <a:solidFill>
                  <a:schemeClr val="dk1"/>
                </a:solidFill>
                <a:latin typeface="Arial" panose="020B0604020202020204" pitchFamily="34" charset="0"/>
                <a:ea typeface="Helvetica Neue Light"/>
                <a:cs typeface="Helvetica" panose="020B0604020202020204" pitchFamily="34" charset="0"/>
                <a:sym typeface="Helvetica Neue Light"/>
              </a:rPr>
              <a:t>Τουλάχιστον, θα πρέπει να διατηρείται η ακόλουθη τεκμηρίωση:</a:t>
            </a:r>
            <a:endParaRPr dirty="0">
              <a:latin typeface="Arial" panose="020B0604020202020204" pitchFamily="34" charset="0"/>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Αναφορές εξόδων εργαζομένων</a:t>
                  </a:r>
                  <a:endParaRP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Εκταμιεύσεις</a:t>
                  </a:r>
                  <a:endParaRPr sz="1200" dirty="0">
                    <a:latin typeface="Arial" panose="020B0604020202020204" pitchFamily="34" charset="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Χρήματα για μικροέξοδα</a:t>
                  </a:r>
                  <a:endParaRPr sz="1200" dirty="0">
                    <a:latin typeface="Arial" panose="020B0604020202020204" pitchFamily="34" charset="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Επιδοτήσεις, δωρεές, τεκμήρια και χορηγίες</a:t>
                </a:r>
                <a:endParaRPr sz="1200" dirty="0">
                  <a:latin typeface="Arial" panose="020B0604020202020204" pitchFamily="34" charset="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Άδειες, φορτίο, μεταφορές, έξοδα εκτελωνισμού</a:t>
                </a:r>
                <a:endParaRPr sz="1200" dirty="0">
                  <a:latin typeface="Arial" panose="020B0604020202020204" pitchFamily="34" charset="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Παραγγελίες πωλήσεων</a:t>
              </a:r>
              <a:endParaRPr sz="1200" dirty="0">
                <a:latin typeface="Arial" panose="020B0604020202020204" pitchFamily="34" charset="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4172129521"/>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panose="020B0604020202020204" pitchFamily="34" charset="0"/>
                <a:sym typeface="Helvetica Neue"/>
              </a:rPr>
              <a:t>Χορηγίες, επιδοτήσεις και δωρεές</a:t>
            </a:r>
            <a:endParaRPr sz="2400" b="1">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7</a:t>
            </a:fld>
            <a:endParaRPr>
              <a:latin typeface="Arial" panose="020B0604020202020204" pitchFamily="34" charset="0"/>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l-GR" dirty="0">
                <a:solidFill>
                  <a:schemeClr val="dk1"/>
                </a:solidFill>
                <a:latin typeface="Arial" panose="020B0604020202020204" pitchFamily="34" charset="0"/>
                <a:ea typeface="Helvetica Neue Light"/>
                <a:cs typeface="Helvetica" panose="020B0604020202020204" pitchFamily="34" charset="0"/>
                <a:sym typeface="Helvetica Neue Light"/>
              </a:rPr>
              <a:t>Τουλάχιστον, θα πρέπει να διατηρείται η ακόλουθη τεκμηρίωση:</a:t>
            </a:r>
            <a:endParaRPr dirty="0">
              <a:latin typeface="Arial" panose="020B0604020202020204" pitchFamily="34" charset="0"/>
              <a:ea typeface="Helvetica Neue"/>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Αναφορές εξόδων εργαζομένων</a:t>
                  </a:r>
                  <a:endParaRP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Εκταμιεύσεις</a:t>
                  </a:r>
                  <a:endParaRPr sz="1100" dirty="0">
                    <a:latin typeface="Arial" panose="020B0604020202020204" pitchFamily="34" charset="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Χρήματα για μικροέξοδα</a:t>
                  </a:r>
                  <a:endParaRPr sz="1100" dirty="0">
                    <a:latin typeface="Arial" panose="020B0604020202020204" pitchFamily="34" charset="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Επιδοτήσεις, δωρεές, τεκμήρια και χορηγίες</a:t>
                </a:r>
                <a:endParaRPr sz="1100" dirty="0">
                  <a:latin typeface="Arial" panose="020B0604020202020204" pitchFamily="34" charset="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Άδειες, φορτίο, μεταφορές, έξοδα εκτελωνισμού</a:t>
                </a:r>
                <a:endParaRPr sz="1100" dirty="0">
                  <a:latin typeface="Arial" panose="020B0604020202020204" pitchFamily="34" charset="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Παραγγελίες πωλήσεων</a:t>
              </a:r>
              <a:endParaRPr sz="1100" dirty="0">
                <a:latin typeface="Arial" panose="020B0604020202020204" pitchFamily="34" charset="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1239572206"/>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8</a:t>
            </a:fld>
            <a:endParaRPr>
              <a:latin typeface="Arial" panose="020B0604020202020204" pitchFamily="34" charset="0"/>
              <a:cs typeface="Helvetica"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200" b="1">
                <a:solidFill>
                  <a:srgbClr val="AACFD0"/>
                </a:solidFill>
                <a:latin typeface="Arial" panose="020B0604020202020204" pitchFamily="34" charset="0"/>
                <a:ea typeface="Helvetica Neue"/>
                <a:cs typeface="Helvetica" panose="020B0604020202020204" pitchFamily="34" charset="0"/>
                <a:sym typeface="Helvetica Neue"/>
              </a:rPr>
              <a:t>Άδειες, φορτίο, μεταφορές και </a:t>
            </a:r>
          </a:p>
          <a:p>
            <a:pPr marL="0" marR="0" lvl="0" indent="0" algn="ctr" rtl="0">
              <a:spcBef>
                <a:spcPts val="0"/>
              </a:spcBef>
              <a:spcAft>
                <a:spcPts val="0"/>
              </a:spcAft>
              <a:buNone/>
            </a:pPr>
            <a:r>
              <a:rPr lang="el-GR" sz="2200" b="1">
                <a:solidFill>
                  <a:srgbClr val="AACFD0"/>
                </a:solidFill>
                <a:latin typeface="Arial" panose="020B0604020202020204" pitchFamily="34" charset="0"/>
                <a:ea typeface="Helvetica Neue"/>
                <a:cs typeface="Helvetica" panose="020B0604020202020204" pitchFamily="34" charset="0"/>
                <a:sym typeface="Helvetica Neue"/>
              </a:rPr>
              <a:t>έξοδα εκτελωνισμού</a:t>
            </a:r>
            <a:endParaRPr sz="2200" b="1">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l-GR" dirty="0">
                <a:solidFill>
                  <a:schemeClr val="dk1"/>
                </a:solidFill>
                <a:latin typeface="Arial" panose="020B0604020202020204" pitchFamily="34" charset="0"/>
                <a:ea typeface="Helvetica Neue Light"/>
                <a:cs typeface="Helvetica" panose="020B0604020202020204" pitchFamily="34" charset="0"/>
                <a:sym typeface="Helvetica Neue Light"/>
              </a:rPr>
              <a:t>Τουλάχιστον, θα πρέπει να διατηρείται η ακόλουθη τεκμηρίωση:</a:t>
            </a:r>
            <a:endParaRPr dirty="0">
              <a:latin typeface="Arial" panose="020B0604020202020204" pitchFamily="34" charset="0"/>
              <a:ea typeface="Helvetica Neue"/>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Αναφορές εξόδων εργαζομένων</a:t>
                  </a:r>
                  <a:endParaRP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Εκταμιεύσεις</a:t>
                  </a:r>
                  <a:endParaRPr sz="1100" dirty="0">
                    <a:latin typeface="Arial" panose="020B0604020202020204" pitchFamily="34" charset="0"/>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Χρήματα για μικροέξοδα</a:t>
                  </a:r>
                  <a:endParaRPr sz="1100" dirty="0">
                    <a:latin typeface="Arial" panose="020B0604020202020204" pitchFamily="34" charset="0"/>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Επιδοτήσεις, δωρεές, τεκμήρια και χορηγίες</a:t>
                </a:r>
                <a:endParaRPr sz="1100" dirty="0">
                  <a:latin typeface="Arial" panose="020B0604020202020204" pitchFamily="34" charset="0"/>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Άδειες, φορτίο, μεταφορές, έξοδα εκτελωνισμού</a:t>
                </a:r>
                <a:endParaRPr sz="1100" dirty="0">
                  <a:latin typeface="Arial" panose="020B0604020202020204" pitchFamily="34" charset="0"/>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Παραγγελίες πωλήσεων</a:t>
              </a:r>
              <a:endParaRPr sz="1100" dirty="0">
                <a:latin typeface="Arial" panose="020B0604020202020204" pitchFamily="34" charset="0"/>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2890026346"/>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AACFD0"/>
                </a:solidFill>
                <a:latin typeface="Arial" panose="020B0604020202020204" pitchFamily="34" charset="0"/>
                <a:ea typeface="Helvetica Neue"/>
                <a:cs typeface="Helvetica" panose="020B0604020202020204" pitchFamily="34" charset="0"/>
                <a:sym typeface="Helvetica Neue"/>
              </a:rPr>
              <a:t>Παραγγελίες πωλήσεων</a:t>
            </a:r>
            <a:endParaRPr sz="2400" b="1" dirty="0">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9</a:t>
            </a:fld>
            <a:endParaRPr>
              <a:latin typeface="Arial" panose="020B0604020202020204" pitchFamily="34" charset="0"/>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l-GR" dirty="0">
                <a:solidFill>
                  <a:schemeClr val="dk1"/>
                </a:solidFill>
                <a:latin typeface="Arial" panose="020B0604020202020204" pitchFamily="34" charset="0"/>
                <a:ea typeface="Helvetica Neue Light"/>
                <a:cs typeface="Helvetica" panose="020B0604020202020204" pitchFamily="34" charset="0"/>
                <a:sym typeface="Helvetica Neue Light"/>
              </a:rPr>
              <a:t>Τουλάχιστον, θα πρέπει να διατηρείται η ακόλουθη τεκμηρίωση:</a:t>
            </a:r>
            <a:endParaRPr dirty="0">
              <a:latin typeface="Arial" panose="020B0604020202020204" pitchFamily="34" charset="0"/>
              <a:ea typeface="Helvetica Neue"/>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Αναφορές εξόδων εργαζομένων</a:t>
                  </a:r>
                  <a:endParaRP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dirty="0">
                      <a:solidFill>
                        <a:srgbClr val="F4F7F7"/>
                      </a:solidFill>
                      <a:latin typeface="Arial" panose="020B0604020202020204" pitchFamily="34" charset="0"/>
                      <a:ea typeface="Helvetica Neue Light"/>
                      <a:cs typeface="Helvetica" panose="020B0604020202020204" pitchFamily="34" charset="0"/>
                      <a:sym typeface="Helvetica Neue Light"/>
                    </a:rPr>
                    <a:t>Εκταμιεύσεις</a:t>
                  </a:r>
                  <a:endParaRPr sz="1100" dirty="0">
                    <a:latin typeface="Arial" panose="020B0604020202020204" pitchFamily="34" charset="0"/>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Χρήματα για μικροέξοδα</a:t>
                  </a:r>
                  <a:endParaRPr sz="1100" dirty="0">
                    <a:latin typeface="Arial" panose="020B0604020202020204" pitchFamily="34" charset="0"/>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Επιδοτήσεις, δωρεές, τεκμήρια και χορηγίες</a:t>
                </a:r>
                <a:endParaRPr sz="1100" dirty="0">
                  <a:latin typeface="Arial" panose="020B0604020202020204" pitchFamily="34" charset="0"/>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Άδειες, φορτίο, μεταφορές, έξοδα εκτελωνισμού</a:t>
                </a:r>
                <a:endParaRPr sz="1100" dirty="0">
                  <a:latin typeface="Arial" panose="020B0604020202020204" pitchFamily="34" charset="0"/>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l-GR" sz="1100" b="1" i="0" u="none" strike="noStrike" cap="none" dirty="0">
                  <a:solidFill>
                    <a:srgbClr val="F4F7F7"/>
                  </a:solidFill>
                  <a:latin typeface="Arial" panose="020B0604020202020204" pitchFamily="34" charset="0"/>
                  <a:ea typeface="Helvetica Neue Light"/>
                  <a:cs typeface="Helvetica" panose="020B0604020202020204" pitchFamily="34" charset="0"/>
                  <a:sym typeface="Helvetica Neue Light"/>
                </a:rPr>
                <a:t>Παραγγελίες πωλήσεων</a:t>
              </a:r>
              <a:endParaRPr sz="1100" dirty="0">
                <a:latin typeface="Arial" panose="020B0604020202020204" pitchFamily="34" charset="0"/>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917396717"/>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D57B57-60AD-4B65-B8F9-A671826717AF}"/>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5240F1D9-6BDA-4661-B7EE-9BEB468139E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http://purl.org/dc/terms/"/>
    <ds:schemaRef ds:uri="http://schemas.openxmlformats.org/package/2006/metadata/core-properties"/>
    <ds:schemaRef ds:uri="d3ed967d-d92a-4424-a53f-7c4da5d2a7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245</TotalTime>
  <Words>844</Words>
  <Application>Microsoft Office PowerPoint</Application>
  <PresentationFormat>Widescreen</PresentationFormat>
  <Paragraphs>122</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Wingdings</vt:lpstr>
      <vt:lpstr>Calibri Light</vt:lpstr>
      <vt:lpstr>Calibri</vt:lpstr>
      <vt:lpstr>Helvetica Neue</vt:lpstr>
      <vt:lpstr>Helvetica Neue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39</cp:revision>
  <dcterms:modified xsi:type="dcterms:W3CDTF">2022-12-05T15:06:52Z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