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itchFamily="2" charset="0"/>
      <p:regular r:id="rId36"/>
      <p:bold r:id="rId37"/>
      <p:italic r:id="rId38"/>
      <p:boldItalic r:id="rId39"/>
    </p:embeddedFont>
    <p:embeddedFont>
      <p:font typeface="Helvetica Neue" panose="020B0403020202020204" pitchFamily="34" charset="0"/>
      <p:regular r:id="rId40"/>
      <p:bold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el-GR" sz="1600">
              <a:latin typeface="Arial Black" panose="020B0A04020102020204" pitchFamily="34" charset="0"/>
            </a:rPr>
            <a:t>Δημόσιοι διαγωνισμοί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 custT="1"/>
      <dgm:spPr/>
      <dgm:t>
        <a:bodyPr lIns="0" rIns="0"/>
        <a:lstStyle/>
        <a:p>
          <a:r>
            <a:rPr lang="el-GR" sz="1600">
              <a:latin typeface="Arial Black" panose="020B0A04020102020204" pitchFamily="34" charset="0"/>
            </a:rPr>
            <a:t>Υποδιανομείς/Αντιπρόσωποι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el-GR" sz="1600">
              <a:latin typeface="Arial Black" panose="020B0A04020102020204" pitchFamily="34" charset="0"/>
            </a:rPr>
            <a:t>Αλληλεπι</a:t>
          </a:r>
          <a:r>
            <a:rPr lang="en-US" sz="1600">
              <a:latin typeface="Arial Black" panose="020B0A04020102020204" pitchFamily="34" charset="0"/>
            </a:rPr>
            <a:t>-</a:t>
          </a:r>
          <a:r>
            <a:rPr lang="el-GR" sz="1600">
              <a:latin typeface="Arial Black" panose="020B0A04020102020204" pitchFamily="34" charset="0"/>
            </a:rPr>
            <a:t>δράσεις </a:t>
          </a:r>
          <a:br>
            <a:rPr lang="en-US" sz="1600">
              <a:latin typeface="Arial Black" panose="020B0A04020102020204" pitchFamily="34" charset="0"/>
            </a:rPr>
          </a:br>
          <a:r>
            <a:rPr lang="el-GR" sz="1600">
              <a:latin typeface="Arial Black" panose="020B0A04020102020204" pitchFamily="34" charset="0"/>
            </a:rPr>
            <a:t>των HCP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>
              <a:latin typeface="Arial Black" panose="020B0A04020102020204" pitchFamily="34" charset="0"/>
            </a:rPr>
            <a:t>Αλληλεπι</a:t>
          </a:r>
          <a:r>
            <a:rPr lang="en-US" sz="1600" kern="1200">
              <a:latin typeface="Arial Black" panose="020B0A04020102020204" pitchFamily="34" charset="0"/>
            </a:rPr>
            <a:t>-</a:t>
          </a:r>
          <a:r>
            <a:rPr lang="el-GR" sz="1600" kern="1200">
              <a:latin typeface="Arial Black" panose="020B0A04020102020204" pitchFamily="34" charset="0"/>
            </a:rPr>
            <a:t>δράσεις </a:t>
          </a:r>
          <a:br>
            <a:rPr lang="en-US" sz="1600" kern="1200">
              <a:latin typeface="Arial Black" panose="020B0A04020102020204" pitchFamily="34" charset="0"/>
            </a:rPr>
          </a:br>
          <a:r>
            <a:rPr lang="el-GR" sz="1600" kern="1200">
              <a:latin typeface="Arial Black" panose="020B0A04020102020204" pitchFamily="34" charset="0"/>
            </a:rPr>
            <a:t>των HCP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>
              <a:latin typeface="Arial Black" panose="020B0A04020102020204" pitchFamily="34" charset="0"/>
            </a:rPr>
            <a:t>Υποδιανομείς/Αντιπρόσωποι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>
              <a:latin typeface="Arial Black" panose="020B0A04020102020204" pitchFamily="34" charset="0"/>
            </a:rPr>
            <a:t>Δημόσιοι διαγωνισμοί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12/8/2022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907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347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16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257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224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180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684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9839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409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226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80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1" y="6567575"/>
            <a:ext cx="6886576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baseline="0">
                <a:solidFill>
                  <a:srgbClr val="34495E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Εκπαίδευση σχετικά με τη δωροδοκία και για την καταπολέμηση της διαφθοράς</a:t>
            </a:r>
            <a:endParaRPr sz="1400" b="0" i="0" u="none" strike="noStrike" cap="none" baseline="0">
              <a:solidFill>
                <a:srgbClr val="34495E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4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el-GR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Εκπαίδευση σχετικά με τη δωροδοκία και για την </a:t>
            </a:r>
            <a:br>
              <a:rPr lang="en-US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καταπολέμηση της διαφθοράς</a:t>
            </a:r>
          </a:p>
          <a:p>
            <a:pPr lvl="0" algn="ctr">
              <a:buSzPts val="2400"/>
            </a:pPr>
            <a:r>
              <a:rPr lang="el-GR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Εκπαίδευση</a:t>
            </a:r>
            <a:endParaRPr lang="el-GR" sz="16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7988747" cy="1227975"/>
            <a:chOff x="599440" y="953606"/>
            <a:chExt cx="7988747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4" y="1058381"/>
              <a:ext cx="7251513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Περιγραφή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el-GR" sz="120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Οι διανομείς/πράκτορες υποχρεούνται να συμμορφώνονται με τους νόμους και τους κανονισμούς ABAC. Ως αποτέλεσμα, οι διανομείς/πράκτορες θα πρέπει να παρέχουν εκπαίδευση για να διασφαλίσουν ότι όλοι οι εργαζόμενοι και οι υποδιανομείς/πράκτορες κατανοούν πλήρως τις επιχειρηματικές απαιτήσεις για να παραμείνουν συμμορφωμένοι με τους νόμους και τους κανονισμούς ABAC. </a:t>
              </a:r>
              <a:r>
                <a:rPr lang="el-GR" sz="1100" b="0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l-GR" sz="1100" b="0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l-GR" sz="16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l-GR" sz="16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6872835" cy="1844015"/>
            <a:chOff x="599440" y="3891525"/>
            <a:chExt cx="6872835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5" y="3977249"/>
              <a:ext cx="6135600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Οδηγίες</a:t>
              </a:r>
              <a:endParaRPr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8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el-GR" sz="1200" dirty="0">
                  <a:latin typeface="Arial" panose="020B0604020202020204" pitchFamily="34" charset="0"/>
                  <a:cs typeface="Helvetica" panose="020B0604020202020204" pitchFamily="34" charset="0"/>
                </a:rPr>
                <a:t>Προσαρμόστε τις επισημασμένες ενότητες της Εκπαίδευσης ABAC.</a:t>
              </a:r>
              <a:endParaRPr sz="1200" dirty="0">
                <a:latin typeface="Arial" panose="020B0604020202020204" pitchFamily="34" charset="0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l-G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Παρέχετε περιοδική εκπαίδευση στους υπαλλήλους, </a:t>
              </a:r>
              <a:r>
                <a:rPr lang="el-G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συμπεριλαμβανομένων </a:t>
              </a:r>
              <a:br>
                <a:rPr lang="en-US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</a:br>
              <a:r>
                <a:rPr lang="el-G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των </a:t>
              </a:r>
              <a:r>
                <a:rPr lang="el-G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νεοπροσληφθέντων υπαλλήλων</a:t>
              </a:r>
              <a:r>
                <a:rPr lang="el-GR" sz="1200" dirty="0"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 κατά τις διαδικασίες </a:t>
              </a:r>
              <a:r>
                <a:rPr lang="el-GR" sz="1200"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ένταξής τους</a:t>
              </a:r>
              <a:r>
                <a:rPr lang="el-G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2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l-G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Χρησιμοποιήστε έγγραφα συμμετοχής που θα υπογράφονται για να καταγράψετε τους συμμετέχοντες σε κάθε εκπαίδευση.</a:t>
              </a:r>
              <a:endParaRPr sz="12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8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l-G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Βεβαιωθείτε ότι το εκπαιδευτικό υλικό είναι διαθέσιμο στους </a:t>
              </a:r>
              <a:r>
                <a:rPr lang="el-G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εργαζόμενους </a:t>
              </a:r>
              <a:br>
                <a:rPr lang="en-US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</a:br>
              <a:r>
                <a:rPr lang="el-G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όπως </a:t>
              </a:r>
              <a:r>
                <a:rPr lang="el-GR" sz="120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απαιτείται.</a:t>
              </a:r>
              <a:endParaRPr sz="1200" i="0" u="none" strike="noStrike" cap="none" dirty="0">
                <a:solidFill>
                  <a:srgbClr val="2E74B5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740712" cy="1442048"/>
            <a:chOff x="623359" y="2395638"/>
            <a:chExt cx="7740712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7027396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Πώς σας ωφελεί αυτό;</a:t>
              </a:r>
              <a:endParaRPr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l-G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Η διασφάλιση ότι όλοι οι εργαζόμενοι και οι υποδιανομείς/πράκτορες κατανοούν τις απαιτήσεις που σχετίζονται με τους παγκόσμιους και τοπικούς νόμους και κανονισμούς της ABAC, θα βοηθήσει την εταιρεία σας ως προς τη συμμόρφωση με τις προσδοκίες των συνεταίρων. Η διεξαγωγή περιοδικών εκπαιδεύσεων θα διδάξει τους νέους υπαλλήλους και θα υπενθυμίσει στους υπάρχοντες υπαλλήλους και</a:t>
              </a:r>
              <a:r>
                <a:rPr lang="el-GR" sz="1200" dirty="0"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στους υποδιανομείς/πράκτορες </a:t>
              </a:r>
              <a:r>
                <a:rPr lang="el-G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σχετικά με τις κορυφαίες επιχειρηματικές πρακτικές.</a:t>
              </a:r>
              <a:endParaRPr dirty="0"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Άλλη τεκμηρίωση προς εξέταση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l-GR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Φύλλο εγγραφής συμμετοχής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l-GR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Οδηγίες βιβλίων και στοιχείων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Συχνά προειδοποιητικά σημάδια </a:t>
            </a:r>
            <a:br>
              <a:rPr lang="en-US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16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δωροδοκίας και διαφθοράς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10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4" y="2189126"/>
            <a:ext cx="8575902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Συχνά προειδοποιητικά </a:t>
            </a:r>
            <a:br>
              <a:rPr lang="en-US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4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σημάδια</a:t>
            </a:r>
          </a:p>
          <a:p>
            <a:pPr marL="117475" lvl="0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Ασαφής ή ανύπαρκτη περιγραφή του επιχειρηματικού </a:t>
            </a:r>
            <a:br>
              <a:rPr lang="en-US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σκοπού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ή του είδους των παρεχόμενων υπηρεσιών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παρεχόμενες υπηρεσίες δεν ταιριάζουν με τη σύμβαση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Τα τιμολόγια στερούνται λεπτομερειών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ασαφής περιγραφή αγαθών/υπηρεσιών ή ασυνήθιστες λεπτομέρειες πληρωμής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Χωρίς δικαιολογητικά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(π.χ. λείπουν τιμολόγια ή αποδείξεις)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Ασυνήθιστοι τρόποι πληρωμής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Υπερβολικά ή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πλούσια γεύματα, διασκέδαση, δώρα, </a:t>
            </a:r>
            <a:br>
              <a:rPr lang="en-US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ξενοδοχεία ή ταξίδια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Διαχωρισμός πληρωμών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σε πολλαπλές ονομασίες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Αίτηση για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αδικαιολόγητη αποζημίωση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όσον αφορά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τις παρεχόμενες υπηρεσίες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Άμεσος ή έμμεσος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συσχετισμός μεταξύ τρίτων και κρατικών λειτουργών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για παράδειγμα μέσω γάμου ή άλλων σχέσεων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63525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000" i="1">
                <a:latin typeface="Arial" panose="020B0604020202020204" pitchFamily="34" charset="0"/>
                <a:cs typeface="Helvetica" panose="020B0604020202020204" pitchFamily="34" charset="0"/>
              </a:rPr>
              <a:t>Οι ακόλουθες διαφάνειες θα καλύψουν κορυφαίες πρακτικές που σχετίζονται </a:t>
            </a:r>
            <a:br>
              <a:rPr lang="en-US" sz="2000" i="1">
                <a:latin typeface="Arial" panose="020B0604020202020204" pitchFamily="34" charset="0"/>
                <a:cs typeface="Helvetica" panose="020B0604020202020204" pitchFamily="34" charset="0"/>
              </a:rPr>
            </a:br>
            <a:r>
              <a:rPr lang="el-GR" sz="2000" i="1">
                <a:latin typeface="Arial" panose="020B0604020202020204" pitchFamily="34" charset="0"/>
                <a:cs typeface="Helvetica" panose="020B0604020202020204" pitchFamily="34" charset="0"/>
              </a:rPr>
              <a:t>με τις ακόλουθες επιχειρηματικές διαδικασίες υψηλού κινδύνου: </a:t>
            </a:r>
            <a:endParaRPr sz="2000" i="1"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11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8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Διεξαγωγή επιχειρηματικών διαδικασιών </a:t>
            </a:r>
            <a:br>
              <a:rPr lang="en-US" sz="18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18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με τον σωστό τρόπο</a:t>
            </a:r>
            <a:endParaRPr sz="1800" b="1" spc="-2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Δημόσιοι διαγωνισμοί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12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5" y="3134914"/>
            <a:ext cx="6401089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Η επιχείρησή μας αντιπροσωπεύει μια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επέκταση των κατασκευαστών για τους οποίους διανέμουμε</a:t>
            </a:r>
            <a:r>
              <a:rPr lang="el-GR" sz="160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προϊόντα </a:t>
            </a:r>
            <a:br>
              <a:rPr lang="en-US" sz="160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υπηρεσίες για τους επαγγελματίες υγείας</a:t>
            </a:r>
            <a:r>
              <a:rPr lang="el-GR" sz="160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 Έτσι</a:t>
            </a:r>
            <a:r>
              <a:rPr lang="el-GR" sz="1600">
                <a:latin typeface="Arial" panose="020B0604020202020204" pitchFamily="34" charset="0"/>
                <a:cs typeface="Helvetica" panose="020B0604020202020204" pitchFamily="34" charset="0"/>
                <a:sym typeface="Helvetica"/>
              </a:rPr>
              <a:t> , πρέπει </a:t>
            </a:r>
            <a:br>
              <a:rPr lang="en-US" sz="1600">
                <a:latin typeface="Arial" panose="020B0604020202020204" pitchFamily="34" charset="0"/>
                <a:cs typeface="Helvetica" panose="020B0604020202020204" pitchFamily="34" charset="0"/>
                <a:sym typeface="Helvetica"/>
              </a:rPr>
            </a:br>
            <a:r>
              <a:rPr lang="el-GR" sz="1600">
                <a:latin typeface="Arial" panose="020B0604020202020204" pitchFamily="34" charset="0"/>
                <a:cs typeface="Helvetica" panose="020B0604020202020204" pitchFamily="34" charset="0"/>
                <a:sym typeface="Helvetica"/>
              </a:rPr>
              <a:t>να διασφαλίσουμε την επιτυχία σας ασκώντας επιχειρηματικές δραστηριότητες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νόμιμα, ηθικά και έντιμα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 Μέρος της νόμιμης επιχειρηματικής δραστηριότητας είναι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η μη κοινοποίηση τιμών </a:t>
            </a:r>
            <a:br>
              <a:rPr lang="en-US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άλλων εμπιστευτικών πληροφοριών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με ανταγωνιστές </a:t>
            </a:r>
            <a:br>
              <a:rPr lang="en-US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η συμμετοχή σε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αντιανταγωνιστική συμπεριφορά.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Πέραν των παραπάνω, οι εργαζόμενοι της επιχείρησής μας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δεν πρέπει να επηρεάζουν ή να επιχειρήσουν να επηρεάσουν ακατάλληλα τις αποφάσεις διαγωνισμών 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 Είναι παράνομο να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δοθεί ή προσφερθεί κάτι 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στους υπεύθυνους λήψης αποφάσεων για i)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λάβουν μια συγκεκριμένη απόφαση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ii) να σχεδιάσουν μια προσφορά ώστε να υπάρχει ένα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σαφές πλεονέκτημα για έναν συγκεκριμένο κατασκευαστή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ή iii)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παρέχουν εσωτερικές πληροφορίες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σχετικά με τη διαδικασία λήψης αποφάσεων.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Δημόσιοι διαγωνισμοί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8" y="2301138"/>
            <a:ext cx="8251278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Εσείς και οι ανταγωνιστές σας ΔΕΝ επιτρέπεται να:</a:t>
            </a:r>
            <a:endParaRPr sz="2000" b="1" dirty="0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συμφωνήσετε για την τιμολόγηση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οποιαδήποτε άλλη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εμπορική πληροφορία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συμφωνήσετε ή ανταλλάξετε πληροφορίες σχετικά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τους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διαγωνισμούς: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σχετικά με </a:t>
            </a: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συμμετοχή σε διαγωνισμό: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απόφαση </a:t>
            </a:r>
            <a:br>
              <a:rPr lang="en-US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(μη) προσφοράς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περιεχόμενο προσφοράς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συμφωνήσετε ώστε να μην </a:t>
            </a: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πλειοδοτήσει μια εταιρεία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συμφωνήσετε σχετικά με προσφορά σε εξαιρετικά υψηλές τιμές ώστε να διασφαλιστεί ότι ένας ανταγωνιστής θα κερδίσει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13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Δημόσιοι διαγωνισμοί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14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264562"/>
            <a:ext cx="8178567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Εσείς και οι συνέταιροι σας ΔΕΝ επιτρέπεται να: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συμφωνήσετε ή να συνεργαστείτε με τον πελάτη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ώστε να </a:t>
            </a: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σπάσετε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μια σύμβαση σε πολλές διαφορετικές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συμβάσεις </a:t>
            </a:r>
            <a:br>
              <a:rPr lang="en-US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την αποφυγή των κανονισμών προμηθειών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προσφέρετε να παρέχετε </a:t>
            </a: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δωρεάν αγαθά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υπηρεσίες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να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προσπαθήσετε να επηρεάσετε έναν υπεύθυνο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λήψης ποφάσεων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σε μια διαδικασία αξιολόγησης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διαγωνισμού ή </a:t>
            </a: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πωλήσεων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προβείτε σε κατάχρηση της κατάρτισης και της εκπαίδευσης, συμβούλων, κ.λπ. προκειμένου να </a:t>
            </a:r>
            <a:r>
              <a:rPr lang="el-GR" sz="200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αποπειραθείτε να </a:t>
            </a:r>
            <a:r>
              <a:rPr lang="el-GR" sz="2000" b="1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επηρεάσετε </a:t>
            </a:r>
            <a:r>
              <a:rPr lang="el-GR" sz="2000" b="1" dirty="0">
                <a:solidFill>
                  <a:schemeClr val="dk2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έναν υπεύθυνο λήψης αποφάσεων σε μια διαδικασία υποβολής προσφορών ή άλλης διαδικασίας αξιολόγησης πωλήσεων</a:t>
            </a:r>
            <a:endParaRPr sz="2000" dirty="0">
              <a:solidFill>
                <a:schemeClr val="dk2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spc="-20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Υποδιανομείς/Αντιπρόσωποι</a:t>
            </a:r>
            <a:endParaRPr sz="2400" b="1" i="0" u="none" strike="noStrike" cap="none" spc="-20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15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241204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 που είναι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τρίτα μέρη που δεν είναι τελικοί πελάτες ή τελικοί χρήστες στους οποίους πουλάμε προϊόντα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 Οι υποδιανομείς/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πράκτορες θεωρούνται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επεκτάσεις της επιχείρησής μας, καθώς και επεκτάσεις του κατασκευαστή.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Ως εκ τούτου,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όλοι οι σχετικοί νόμοι και κανονισμοί 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που ισχύουν για την επιχείρησή σας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ισχύουν και για όλους τους υποδιανομείς/</a:t>
            </a:r>
            <a:r>
              <a:rPr lang="en-US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αντιπροσώπους μας.</a:t>
            </a:r>
            <a:endParaRPr sz="2000" b="1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Υποδιανομείς/Αντιπρόσωποι</a:t>
            </a:r>
            <a:endParaRPr sz="2400" b="1" i="0" u="none" strike="noStrike" cap="none" spc="-2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16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171807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κατασκευαστές μπορούν να διεξάγουν έναν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έλεγχο ιστορικού δέουσας επιμέλειας 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σε υποδιανομείς/αντιπροσώπους προτού </a:t>
            </a:r>
            <a:br>
              <a:rPr lang="en-US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παρέχετε γραπτή συγκατάθεση για να τους δεσμεύσετε</a:t>
            </a:r>
            <a:endParaRPr sz="160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κατασκευαστές μπορεί να απαιτήσουν </a:t>
            </a:r>
            <a:r>
              <a:rPr lang="el-GR" sz="16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προηγούμενη γραπτή συγκατάθεση 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προτού διοριστεί ή προσληφθεί οποιοσδήποτε υποδιανομέας/πράκτορας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υποδιανομείς/πράκτορες θα πρέπει </a:t>
            </a:r>
            <a:r>
              <a:rPr lang="el-GR" sz="16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υποβάλλονται </a:t>
            </a:r>
            <a:b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σε τακτική εκπαίδευση </a:t>
            </a:r>
            <a:r>
              <a:rPr lang="el-GR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σχετικά με τις ηθικές επιχειρηματικές </a:t>
            </a: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πρακτικές και </a:t>
            </a:r>
            <a:r>
              <a:rPr lang="el-GR" sz="16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ολοκληρώσουν μια πιστοποίηση </a:t>
            </a:r>
            <a:r>
              <a:rPr lang="el-GR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να </a:t>
            </a: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διασφαλίσουν ότι το έχουν κάνει</a:t>
            </a:r>
            <a:endParaRPr sz="16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Arial" panose="020B0604020202020204" pitchFamily="34" charset="0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606254"/>
            <a:ext cx="10046059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l-GR" sz="17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ΣΗΜΑΝΤΙΚΗ ΣΗΜΕΙΩΣΗ</a:t>
            </a:r>
            <a:endParaRPr lang="en-US" sz="17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>
              <a:lnSpc>
                <a:spcPct val="115000"/>
              </a:lnSpc>
            </a:pPr>
            <a:r>
              <a:rPr lang="el-GR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Θα </a:t>
            </a:r>
            <a:r>
              <a:rPr lang="el-GR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έπρεπε να έχουμε </a:t>
            </a:r>
            <a:r>
              <a:rPr lang="el-GR" sz="1550" b="1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διαφάνεια στις τιμές </a:t>
            </a:r>
            <a:r>
              <a:rPr lang="el-GR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στις οποίες οι</a:t>
            </a:r>
            <a:r>
              <a:rPr lang="en-US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l-GR" sz="1550" b="1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υποδιανομείς/πράκτορες </a:t>
            </a:r>
            <a:r>
              <a:rPr lang="el-GR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επαναπωλούν το </a:t>
            </a:r>
            <a:r>
              <a:rPr lang="el-GR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προϊόν </a:t>
            </a:r>
            <a:br>
              <a:rPr lang="en-US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</a:t>
            </a:r>
            <a:r>
              <a:rPr lang="el-GR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τα περιθώρια κέρδους που σχετίζονται με τις πωλήσεις τους</a:t>
            </a:r>
            <a:r>
              <a:rPr lang="el-GR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· με </a:t>
            </a:r>
            <a:r>
              <a:rPr lang="el-GR" sz="155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αυτόν τον τρόπο, μπορούμε να διασφαλίσουμε ότι οι υποδιανομείς/πράκτορές μας δεν εμπλέκονται σε αντιανταγωνιστική ή διεφθαρμένη συμπεριφορά</a:t>
            </a:r>
            <a:r>
              <a:rPr lang="el-GR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r>
              <a:rPr lang="en-US" sz="155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endParaRPr lang="el-GR" sz="1550" b="1" spc="-2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Αλληλεπιδράσεις των</a:t>
            </a:r>
            <a:r>
              <a:rPr lang="en-US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HCP</a:t>
            </a:r>
            <a:endParaRPr sz="2400" b="1" i="0" u="none" strike="noStrike" cap="none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17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187371"/>
            <a:ext cx="548102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Θα πρέπει να διασφαλίσετε ότι </a:t>
            </a: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αλληλεπιδράσεις 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σας με </a:t>
            </a: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κρατικούς </a:t>
            </a: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λειτουργούς 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συμμορφώνονται </a:t>
            </a: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τους ισχύοντες νόμους και κανονισμούς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 Όλες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αλληλεπιδράσεις με τους HCP θα πρέπει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έχουν </a:t>
            </a: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έναν νόμιμο σκοπό/ανάγκη 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χωρίς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καμία πρόθεση παράνομης παρότρυνσης </a:t>
            </a:r>
            <a:b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ενθάρρυνσης για αγορά, </a:t>
            </a: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μίσθωση </a:t>
            </a:r>
            <a:br>
              <a:rPr lang="en-US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τη </a:t>
            </a: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σύσταση 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χρήση οποιουδήποτε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προϊόντος ή υπηρεσιών</a:t>
            </a: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 dirty="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dirty="0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 dirty="0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Ορισμός των HCP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18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335923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Πρόκειται για άτομα και οντότητες που αγοράζουν, ενοικιάζουν, συστήνουν, χρησιμοποιούν, διευθετούν την αγορά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την ενοικίαση ή συνταγογραφούν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προϊόντα ιατρικών συσκευών.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παράδειγμα, τα ακόλουθα άτομα θεωρούνται HCP: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Χειρουργοί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Διοικητικό προσωπικό νοσοκομείων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Νοσοκόμοι/ες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895801"/>
            <a:ext cx="5575846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0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Παραδείγματα </a:t>
            </a:r>
            <a:r>
              <a:rPr lang="el-GR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αλληλεπιδράσεων </a:t>
            </a:r>
            <a:br>
              <a:rPr lang="en-US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</a:t>
            </a:r>
            <a:r>
              <a:rPr lang="el-GR" sz="20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HCP:</a:t>
            </a:r>
            <a:endParaRPr sz="2000" b="1" dirty="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Γεύματα με HCP για συζήτηση σχετικά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τη χρήση των προϊόντων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Παρουσίαση σε έναν HCP για ένα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νέο προϊόν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Eκπαιδευτικές εκδηλώσεις που οργανώνονται από τον κατασκευαστή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Μια συμφωνία με την οποία ένας HCP παρέχει συμβουλευτικές υπηρεσίες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4046284" y="224210"/>
            <a:ext cx="409934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Αλληλεπιδράσεις των</a:t>
            </a:r>
            <a:r>
              <a:rPr lang="en-US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HCP</a:t>
            </a:r>
            <a:endParaRPr sz="2400" b="1" i="0" u="none" strike="noStrike" cap="none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19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3691888"/>
            <a:ext cx="7933000" cy="182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el-GR" sz="3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Εκπαίδευση σχετικά με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</a:br>
            <a:r>
              <a:rPr lang="el-GR" sz="3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τη δωροδοκία και για την καταπολέμηση της διαφθοράς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900" b="1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Αλληλεπιδράσεις των HCP</a:t>
            </a:r>
            <a:endParaRPr sz="1900" b="1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900" b="1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(Εκπαιδευτικές)</a:t>
            </a:r>
            <a:endParaRPr sz="1900" b="1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20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6219692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Επιτρέπεται εκπαιδευτική υποστήριξη σχετικά με τα ακόλουθα:</a:t>
            </a:r>
            <a:endParaRPr sz="1600" spc="-2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Κατάλληλη τοποθεσία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Κατάλληλος χώρος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Εύλογο ταξίδι (οικονομικό ή τυπικό ταξίδι)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Κατάλληλη ατζέντα (Επιστημονικό πρόγραμμα)</a:t>
            </a:r>
            <a:endParaRPr sz="1600" dirty="0"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565558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Δεν επιτρέπεται εκπαιδευτική υποστήριξη </a:t>
            </a: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σχετικά </a:t>
            </a:r>
            <a:br>
              <a:rPr lang="en-US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τα </a:t>
            </a: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ακόλουθα: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Ακατάλληλες τοποθεσίες (π.χ. παραλίες και </a:t>
            </a:r>
            <a:b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χιονοδρομικά κέντρα, θέρετρα ψυχαγωγίας)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Πολυτελή ξενοδοχεία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Συνοδοί επισκέπτες (δεν μπορούν να πληρώσουν </a:t>
            </a:r>
            <a:b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να διοργανώσουν)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Παροχή ψυχαγωγίας ή αθλημάτων (π.χ. γκολφ, </a:t>
            </a:r>
            <a:b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6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καζίνο, περιήγηση στα αξιοθέατα)</a:t>
            </a:r>
            <a:endParaRPr sz="1600" b="1" dirty="0">
              <a:solidFill>
                <a:schemeClr val="dk2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89" y="1168927"/>
            <a:ext cx="2400117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Επιτρέπεται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687790" y="3108733"/>
            <a:ext cx="2808010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Aft>
                <a:spcPts val="1800"/>
              </a:spcAft>
              <a:buNone/>
            </a:pPr>
            <a:r>
              <a:rPr lang="el-GR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Δεν επιτρέπεται</a:t>
            </a:r>
            <a:endParaRPr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639070" y="19731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Αλληλεπιδράσεις των HCP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(Εκπαιδευτικές)</a:t>
            </a:r>
            <a:endParaRPr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21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89" y="1578234"/>
            <a:ext cx="7411387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Τα ταξίδια και τα γεύματα μπορούν να παρέχονται στους HCP </a:t>
            </a: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σύμφωνα </a:t>
            </a:r>
            <a:endParaRPr lang="en-US" sz="15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lvl="0"/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τις </a:t>
            </a: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ακόλουθες κατευθυντήριες γραμμές ως μέρος μιας καλής </a:t>
            </a: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πίστης </a:t>
            </a:r>
            <a:br>
              <a:rPr lang="en-US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ανταλλαγής </a:t>
            </a: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επιστημονικών, εκπαιδευτικών ή επιχειρηματικών πληροφοριών: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Απλά ταξίδια στην οικονομική θέση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Τα γεύματα μπορούν να παρέχονται σε συνδυασμό με </a:t>
            </a: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μια </a:t>
            </a:r>
            <a:br>
              <a:rPr lang="en-US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παρουσίαση </a:t>
            </a: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καλή τη πίστει εμπορικών, εκπαιδευτικών </a:t>
            </a:r>
            <a:br>
              <a:rPr lang="en-US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επιστημονικών πληροφοριών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Τοποθεσία που ευνοεί την εμπορική και εκπαιδευτική παρουσίαση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Δώρα που είναι μέτρια, ωφελούν τους ασθενείς και είναι </a:t>
            </a: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εκπαιδευτικά </a:t>
            </a:r>
            <a:br>
              <a:rPr lang="en-US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</a:t>
            </a: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π.χ. ιατρικά εγχειρίδια, ανατομικά μοντέλα)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19516"/>
            <a:ext cx="6739034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Ενδέχεται να μην παρέχονται στους HCP τα ακόλουθα: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Γεύματα ή ταξίδια για τους συζύγους ή τους καλεσμένους </a:t>
            </a: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των HCP </a:t>
            </a:r>
            <a:br>
              <a:rPr lang="en-US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5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</a:t>
            </a: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οποιοδήποτε άλλο άτομο χωρίς καλόπιστο ενδιαφέρον για το γεύμα ή την εκδήλωση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Γεύματα με τους HCP που δεν ευνοούν την επιχειρηματική συζήτηση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5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Μη εκπαιδευτικά δώρα (π.χ. λουλούδια, κρασί, μετρητά)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6" y="949183"/>
            <a:ext cx="2284316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Επιτρέπεται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9" y="3748157"/>
            <a:ext cx="2791362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Δεν επιτρέπεται</a:t>
            </a:r>
            <a:endParaRPr lang="el-GR"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Δημόσιοι διαγωνισμοί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Υποδιανομείς/Αντιπρόσωποι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Αλληλεπιδράσεις των HCP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800" b="1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Συμμόρφωση με τους ισχύοντες νόμους και 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1800" b="1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κανονισμούς ABAC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22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310230"/>
            <a:ext cx="6466891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Μιλήστε με τον προϊστάμενό σας σχετικά με τυχόν ανησυχίες που μπορεί να έχετε σχετικά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τη συμμόρφωσή σας (ή άλλων) με τους νόμους και τους κανονισμούς ABAC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Ανατρέξτε στους Κώδικες Δεοντολογίας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του κλάδου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Επικοινωνήστε με τις ανοιχτές γραμμές δεοντολογίας των εταιρειών για τις οποίες διανέμετε προϊόντα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Τι μπορείτε να κάνετε εάν έχετε ερωτήσεις ή ανησυχίες;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000" b="1" spc="-20" dirty="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Συμμόρφωση με τους ισχύοντες </a:t>
            </a:r>
            <a:r>
              <a:rPr lang="el-GR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νόμους </a:t>
            </a:r>
            <a:br>
              <a:rPr lang="en-US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20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και κανονισμούς</a:t>
            </a:r>
            <a:endParaRPr sz="2000" b="1" spc="-20" dirty="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23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2141597"/>
            <a:ext cx="6356006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el-GR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Είναι δική σας ευθύνη </a:t>
            </a:r>
            <a:br>
              <a:rPr lang="en-US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κατανοήσετε και να συμμορφωθείτε με τους παγκόσμιους και τοπικούς νόμους και κανονισμούς ABAC</a:t>
            </a:r>
            <a:endParaRPr sz="3200" b="1" dirty="0">
              <a:solidFill>
                <a:schemeClr val="bg2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Δωροδοκία και διαφθορά: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Ορισμοί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13989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latin typeface="Arial Black" panose="020B0A04020102020204" pitchFamily="34" charset="0"/>
                <a:cs typeface="Helvetica" panose="020B0604020202020204" pitchFamily="34" charset="0"/>
              </a:rPr>
              <a:t>Τι είναι Διαφθορά;</a:t>
            </a:r>
            <a:endParaRPr sz="2800" b="1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849444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Ανειλικρινής ή παράνομη συμπεριφορά, ειδικά από </a:t>
            </a:r>
            <a:b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4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όσους βρίσκονται σε ισχυρές θέσεις. Η διαφθορά μπορεί να περιλαμβάνει πράξεις όπως</a:t>
            </a:r>
            <a:r>
              <a:rPr lang="el-GR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Δωροδοκίες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Μίζες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4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Κατάχρηση δημοσίου αξιώματος</a:t>
            </a:r>
            <a:endParaRPr sz="240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Δωροδοκία και διαφθορά: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Ορισμοί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6" y="1347410"/>
            <a:ext cx="5117223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l-GR" sz="2800" b="1">
                <a:latin typeface="Arial Black" panose="020B0A04020102020204" pitchFamily="34" charset="0"/>
              </a:rPr>
              <a:t>Τι είναι μια δωροδοκία;</a:t>
            </a:r>
            <a:endParaRPr sz="2800" b="1">
              <a:latin typeface="Arial Black" panose="020B0A040201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531641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Μια προσφορά, υπόσχεση ή συμφωνία για παροχή ή λήψη πληρωμής απευθείας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έμμεσα: </a:t>
            </a: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Από </a:t>
            </a: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«</a:t>
            </a: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οτιδήποτε αξίας</a:t>
            </a:r>
            <a:r>
              <a:rPr lang="en-US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»</a:t>
            </a: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· ​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Προς ή από κρατικό λειτουργό ή ιδιώτη· καθώς και ​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τον σκοπό απόκτησης ή διατήρησης της επιχείρησης ή την εξασφάλιση ανάρμοστου επιχειρηματικού πλεονεκτήματος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800">
                <a:solidFill>
                  <a:schemeClr val="dk1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Με σκοπό να επηρεάσει τον αποδέκτη ώστε να κάνει κατάχρηση της επίσημης θέσης του</a:t>
            </a:r>
            <a:endParaRPr sz="1800">
              <a:solidFill>
                <a:schemeClr val="dk1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Νόμοι περί δωροδοκίας και </a:t>
            </a:r>
            <a:br>
              <a:rPr lang="en-US" sz="22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22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διαφθοράς</a:t>
            </a:r>
            <a:endParaRPr sz="2200" b="1" spc="-2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5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628823"/>
            <a:ext cx="5821796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​Νόμοι περί δωροδοκίας </a:t>
            </a:r>
            <a:br>
              <a:rPr lang="en-US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διαφθοράς</a:t>
            </a:r>
            <a:endParaRPr sz="2800" b="1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Σχεδόν </a:t>
            </a:r>
            <a:r>
              <a:rPr lang="el-GR" sz="1700" b="1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όλες οι χώρες έχουν αυστηρούς νόμους</a:t>
            </a: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152400" lvl="0" algn="l" defTabSz="46196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l-GR" sz="170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	που απαγορεύουν τη </a:t>
            </a:r>
            <a:r>
              <a:rPr lang="el-GR" sz="17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δωροδοκία και</a:t>
            </a:r>
            <a:r>
              <a:rPr lang="en-US" sz="17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l-GR" sz="1700" spc="-2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τη </a:t>
            </a:r>
            <a:r>
              <a:rPr lang="el-GR" sz="170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διαφθορά</a:t>
            </a:r>
            <a:endParaRPr sz="1700" spc="-2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Ακολουθούν παραδείγματα νόμων και κανονισμών κατά της δωροδοκίας </a:t>
            </a:r>
            <a:r>
              <a:rPr lang="el-GR" sz="17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</a:t>
            </a:r>
            <a:br>
              <a:rPr lang="en-US" sz="17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7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της </a:t>
            </a: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διαφθοράς: ​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17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Νόμος </a:t>
            </a: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περί Πρακτικών Διαφθοράς Εξωτερικού των ΗΠΑ (Foreign Corrupt Practices Act – FCPA),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 νόμος περί δωροδοκίας του Ηνωμένου Βασιλείου του 2010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Τόσο ο FCPA όσο και ο νόμος περί δωροδοκίας του Ηνωμένου Βασιλείου έχουν </a:t>
            </a:r>
            <a:r>
              <a:rPr lang="el-GR" sz="1700" b="1" spc="-2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παγκόσμια εφαρμογή</a:t>
            </a:r>
            <a:endParaRPr sz="1700" b="1" spc="-2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154509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Συνέπειες Παραβιάσεων</a:t>
            </a:r>
            <a:r>
              <a:rPr lang="el-GR" sz="2800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Ποινική δίωξη​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Ζημιά στη φήμη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Αστικές και διοικητικές κυρώσεις (συμπεριλαμβανομένων των προσωπικών)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Ένταξη σε μαύρη λίστα σχετικά με τις κρατικές συμβάσεις​</a:t>
            </a:r>
            <a:endParaRPr sz="17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17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Καταγγελία συμβάσεων και επιχειρηματικών συμφωνιών</a:t>
            </a:r>
            <a:endParaRPr sz="1700" b="1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>
            <a:cxnSpLocks/>
          </p:cNvCxnSpPr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Νόμοι περί δωροδοκίας και </a:t>
            </a:r>
            <a:br>
              <a:rPr lang="en-US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διαφθοράς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6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4" y="1414048"/>
            <a:ext cx="7930636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Κώδικες Δεοντολογίας του κλάδου</a:t>
            </a:r>
            <a:endParaRPr sz="2800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Ανάλογα με το πού δραστηριοποιήστε, ενδέχεται </a:t>
            </a:r>
            <a:b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ισχύουν οι ακόλουθοι κώδικες του κλάδου: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MedTech Europe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el-GR" sz="2000" dirty="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el-GR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οι δύο κώδικες συνηγορούν υπέρ των μελών </a:t>
            </a:r>
            <a:br>
              <a:rPr lang="en-US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ώστε να </a:t>
            </a:r>
            <a:r>
              <a:rPr lang="el-GR" sz="2000" b="1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τηρούν τα υψηλότερα ηθικά πρότυπα</a:t>
            </a:r>
            <a:endParaRPr sz="2000" b="1" dirty="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el-GR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Πρόσθετοι κωδικοί μπορούν να εφαρμοστούν </a:t>
            </a:r>
            <a:br>
              <a:rPr lang="en-US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σε περιφερειακό ή εθνικό επίπεδο</a:t>
            </a:r>
            <a:endParaRPr sz="2000" b="1" dirty="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Τοπικοί Νόμοι</a:t>
            </a: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[Παρακαλούμε συμπεριλάβετε εδώ περιγραφές των τοπικών νόμων και των σχετικών κυρώσεων.]</a:t>
            </a:r>
            <a:endParaRPr sz="1200" b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98704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Κορυφαίες Πρακτικές </a:t>
            </a:r>
            <a:br>
              <a:rPr lang="en-US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του κλάδου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7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λαμβάνετε πάντα υπόψη την εικόνα και την αντίληψη του κλάδου όταν αλληλεπιδράτε με επαγγελματίες υγείας </a:t>
            </a:r>
            <a:r>
              <a:rPr lang="en-US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(«HCP»),</a:t>
            </a: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οργανισμούς υγειονομικής περίθαλψης </a:t>
            </a:r>
            <a:r>
              <a:rPr lang="en-US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(«HCO»)</a:t>
            </a: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ή/και κρατικούς λειτουργούς </a:t>
            </a:r>
            <a:r>
              <a:rPr lang="en-US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(«GO»)</a:t>
            </a: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(π.χ., όχι πολυτελή ξενοδοχεία ή γεύματα, αεροπορικά εισιτήρια πρώτης θέσης, διασκέδαση)</a:t>
            </a:r>
            <a:endParaRPr sz="125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Εικόνα και Αντίληψη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πληρωμές</a:t>
            </a: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στους επαγγελματίες υγείας για μια υπηρεσία πρέπει να </a:t>
            </a: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ισούνται </a:t>
            </a:r>
            <a:br>
              <a:rPr lang="en-US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την εύλογη αγοραία αξία </a:t>
            </a:r>
            <a:r>
              <a:rPr lang="en-US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(«FMV»)</a:t>
            </a: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της υπηρεσίας</a:t>
            </a:r>
            <a:endParaRPr sz="125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l-GR" sz="1800" b="1">
                <a:solidFill>
                  <a:schemeClr val="bg2"/>
                </a:solidFill>
                <a:latin typeface="Arial Black" panose="020B0A04020102020204" pitchFamily="34" charset="0"/>
                <a:sym typeface="Helvetica"/>
              </a:rPr>
              <a:t>Εύλογη αγοραία αξία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Απαιτείται επαρκής τεκμηρίωση</a:t>
            </a: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με περιγραφή του σκοπού της αλληλεπίδρασης </a:t>
            </a:r>
            <a:br>
              <a:rPr lang="en-US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και σε σχέση με την παρεχόμενη υπηρεσία, ώστε να </a:t>
            </a:r>
            <a:r>
              <a:rPr lang="el-GR" sz="1250" b="1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τεκμηριωθεί η ανάγκη για αλληλεπίδραση</a:t>
            </a:r>
            <a:r>
              <a:rPr lang="el-GR" sz="125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με τους επαγγελματίες υγείας (HCP), τους οργανισμούς υγειονομικής περίθαλψης (HCO) και τους κυβερνητικούς αξιωματούχους (GO) (δείτε την επόμενη διαφάνεια για περισσότερες λεπτομέρειες)</a:t>
            </a:r>
            <a:endParaRPr sz="1250"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l-GR" sz="1800" b="1">
                <a:solidFill>
                  <a:schemeClr val="bg2"/>
                </a:solidFill>
                <a:latin typeface="Arial Black" panose="020B0A04020102020204" pitchFamily="34" charset="0"/>
                <a:sym typeface="Helvetica"/>
              </a:rPr>
              <a:t>Τήρηση αρχείων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5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Οι αλληλεπιδράσεις με τους επαγγελματίες υγείας (HCP), οργανισμούς υγειονομικής περίθαλψης </a:t>
            </a:r>
            <a:r>
              <a:rPr lang="en-US" sz="125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(HCO)</a:t>
            </a:r>
            <a:r>
              <a:rPr lang="el-GR" sz="125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και κυβερνητικούς αξιωματούχους (GO) δεν πρέπει να χρησιμοποιούνται για να επηρεάσουν τις αποφάσεις αγοράς.</a:t>
            </a:r>
            <a:r>
              <a:rPr lang="el-GR" sz="125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Οι αλληλεπιδράσεις </a:t>
            </a:r>
            <a:br>
              <a:rPr lang="en-US" sz="125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25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θα πρέπει να συμμορφώνονται με τους τοπικούς νόμους και κανονισμούς (Σημείωση: </a:t>
            </a:r>
            <a:br>
              <a:rPr lang="en-US" sz="125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125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Σε ορισμένες χώρες, οι επαγγελματίες υγείας θεωρούνται ξένοι αξιωματούχοι)</a:t>
            </a:r>
            <a:endParaRPr sz="125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l-GR" sz="1800" b="1">
                <a:solidFill>
                  <a:schemeClr val="bg2"/>
                </a:solidFill>
                <a:latin typeface="Arial Black" panose="020B0A04020102020204" pitchFamily="34" charset="0"/>
                <a:sym typeface="Helvetica"/>
              </a:rPr>
              <a:t>Επιρροή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Σωστή τήρηση αρχείων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8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792727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Δεν πρέπει:</a:t>
            </a:r>
            <a:endParaRPr sz="20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δημιουργείτε ή να παρέχετε ψευδή αρχεία 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ή τεκμηρίωση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ταξινομείτε ακατάλληλα τις εγγραφές</a:t>
            </a: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διατηρείτε «εκτός» λογαριασμούς ή αρχεία</a:t>
            </a:r>
            <a:endParaRPr sz="200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3038548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Πρέπει: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καταγράψετε με ακρίβεια όλες τις συναλλαγές​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διατηρείτε την τεκμηρίωση για τα έξοδα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διατηρείτε ξεχωριστά βιβλία και στοιχεία </a:t>
            </a:r>
            <a:br>
              <a:rPr lang="en-US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κάθε κατασκευαστή</a:t>
            </a:r>
            <a:endParaRPr sz="2000" b="1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366934"/>
            <a:ext cx="1112257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Η διατήρηση </a:t>
            </a:r>
            <a:r>
              <a:rPr lang="el-GR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βιβλίων και αρχείων με ακρίβεια </a:t>
            </a:r>
            <a:r>
              <a:rPr lang="el-GR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θα βοηθήσει εσάς και τους υποδιανομείς/αντιπροσώπους σας </a:t>
            </a:r>
            <a:r>
              <a:rPr lang="el-GR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να καταγράψετε τις επιχειρηματικές συναλλαγές </a:t>
            </a:r>
            <a:r>
              <a:rPr lang="el-GR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όσο το δυνατόν περισσότερη λεπτομέρεια και να τηρήσει </a:t>
            </a: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90000"/>
              </a:lnSpc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ένα κατάλληλο σύστημα </a:t>
            </a:r>
            <a:r>
              <a:rPr lang="el-GR" sz="2400" b="1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για εσωτερικούς λογιστικούς ελέγχους</a:t>
            </a:r>
            <a:r>
              <a:rPr lang="el-GR" sz="2400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3106"/>
            <a:ext cx="978867" cy="1182901"/>
          </a:xfrm>
          <a:prstGeom prst="rect">
            <a:avLst/>
          </a:prstGeom>
        </p:spPr>
      </p:pic>
      <p:pic>
        <p:nvPicPr>
          <p:cNvPr id="2" name="Picture 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89274648-BCEC-CA9F-07C2-D138A4BEFA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Συχνές παραβάσεις δωροδοκίας και </a:t>
            </a:r>
            <a:br>
              <a:rPr lang="en-US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l-GR" sz="20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διαφθοράς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l-GR" sz="20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9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404958"/>
            <a:ext cx="6984110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Συχνές Παραβάσεις</a:t>
            </a: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Παροχή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ανεπαρκούς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εκπαίδευσης </a:t>
            </a:r>
            <a:r>
              <a:rPr lang="el-GR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σχετικά </a:t>
            </a: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με 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τη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συμμόρφωση FCPA στους εργαζόμενους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Έξοδα ταξιδιού, γευμάτων ή δώρων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που 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δεν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λαμβάνουν την κατάλληλη έγκριση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Πληρωμές σε μετρητά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που </a:t>
            </a: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παρακάμπτουν 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τις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τυπικές πρακτικές τήρησης βιβλίων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Παράλειψη σωστής διεξαγωγής </a:t>
            </a:r>
            <a:r>
              <a:rPr lang="el-GR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δέουσας </a:t>
            </a:r>
            <a:b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b="1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επιμέλειας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τρίτων</a:t>
            </a:r>
            <a:endParaRPr sz="20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Παραποίηση τιμολογίων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που περιλαμβάνει έλλειψη τεκμηρίωσης για την υποστήριξη των συναλλαγών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Όταν τα ανώτερα διοικητικά στελέχη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αποτυγχάνουν να ενεργήσουν σωστά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ενώ υπάρχουν προειδοποιητικά σημάδια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tx1"/>
              </a:solidFill>
              <a:latin typeface="Arial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BE10C-C597-44E8-A108-93158F9AB29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2C7E45-A9F4-4514-B08E-42C56D9E0578}"/>
</file>

<file path=customXml/itemProps3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2130</Words>
  <Application>Microsoft Office PowerPoint</Application>
  <PresentationFormat>Widescreen</PresentationFormat>
  <Paragraphs>248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Helvetica</vt:lpstr>
      <vt:lpstr>Calibri</vt:lpstr>
      <vt:lpstr>Wingdings</vt:lpstr>
      <vt:lpstr>Helvetica Neue</vt:lpstr>
      <vt:lpstr>Arial</vt:lpstr>
      <vt:lpstr>Arial Black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67</cp:revision>
  <dcterms:modified xsi:type="dcterms:W3CDTF">2022-12-07T21:20:15Z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