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Helvetica Neue" panose="02000403000000020004" pitchFamily="2" charset="0"/>
      <p:regular r:id="rId26"/>
      <p:bold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23" autoAdjust="0"/>
    <p:restoredTop sz="95501" autoAdjust="0"/>
  </p:normalViewPr>
  <p:slideViewPr>
    <p:cSldViewPr snapToGrid="0">
      <p:cViewPr varScale="1">
        <p:scale>
          <a:sx n="110" d="100"/>
          <a:sy n="110" d="100"/>
        </p:scale>
        <p:origin x="1296" y="84"/>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1913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5</a:t>
            </a:fld>
            <a:endParaRPr/>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7</a:t>
            </a:fld>
            <a:endParaRPr/>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a:t>December 5, 2022</a:t>
            </a:fld>
            <a:endParaRPr/>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0" y="6567586"/>
            <a:ext cx="40386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400" dirty="0">
                <a:solidFill>
                  <a:srgbClr val="34495E"/>
                </a:solidFill>
                <a:latin typeface="Arial" panose="020B0604020202020204" pitchFamily="34" charset="0"/>
                <a:ea typeface="Helvetica Neue Light"/>
                <a:cs typeface="Helvetica Neue Light"/>
                <a:sym typeface="Helvetica Neue Light"/>
              </a:rPr>
              <a:t>Εκπαίδευση</a:t>
            </a:r>
            <a:r>
              <a:rPr lang="el-GR" sz="1400" baseline="0" dirty="0">
                <a:solidFill>
                  <a:srgbClr val="34495E"/>
                </a:solidFill>
                <a:latin typeface="Arial" panose="020B0604020202020204" pitchFamily="34" charset="0"/>
                <a:ea typeface="Helvetica Neue Light"/>
                <a:cs typeface="Helvetica Neue Light"/>
                <a:sym typeface="Helvetica Neue Light"/>
              </a:rPr>
              <a:t> σύγκρουσης συμφερόντων</a:t>
            </a:r>
            <a:endParaRPr sz="1400" dirty="0">
              <a:solidFill>
                <a:srgbClr val="34495E"/>
              </a:solidFill>
              <a:latin typeface="Arial" panose="020B0604020202020204" pitchFamily="34" charset="0"/>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Calibri"/>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Helvetica" panose="020B0604020202020204" pitchFamily="34" charset="0"/>
              </a:rPr>
              <a:t>1</a:t>
            </a:fld>
            <a:endParaRPr dirty="0">
              <a:latin typeface="Arial"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193742" cy="1241472"/>
            <a:chOff x="599440" y="953606"/>
            <a:chExt cx="7193742"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456507"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95000"/>
                </a:lnSpc>
                <a:spcBef>
                  <a:spcPts val="0"/>
                </a:spcBef>
                <a:spcAft>
                  <a:spcPts val="800"/>
                </a:spcAft>
              </a:pPr>
              <a:r>
                <a:rPr lang="el-G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Περιγραφή</a:t>
              </a:r>
              <a:endParaRPr dirty="0">
                <a:effectLst/>
                <a:latin typeface="Arial" panose="020B0604020202020204" pitchFamily="34" charset="0"/>
                <a:ea typeface="Calibri" panose="020F0502020204030204" pitchFamily="34" charset="0"/>
                <a:cs typeface="Times New Roman" panose="02020603050405020304" pitchFamily="18" charset="0"/>
              </a:endParaRPr>
            </a:p>
            <a:p>
              <a:r>
                <a:rPr lang="el-GR" sz="1200" dirty="0">
                  <a:latin typeface="Arial" panose="020B0604020202020204" pitchFamily="34" charset="0"/>
                  <a:ea typeface="Calibri" panose="020F0502020204030204" pitchFamily="34" charset="0"/>
                  <a:cs typeface="Times New Roman" panose="02020603050405020304" pitchFamily="18" charset="0"/>
                </a:rPr>
                <a:t>Σύγκρουση συμφερόντων προκύπτει όταν ένας εργαζόμενος έχει στενή οικογενειακή σχέση ή οικονομική σχέση με άλλη εταιρεία, υπάλληλο, πελάτη, κρατικό λειτουργό, πωλητή ή άλλο σχετικό μέρος. Η Εκπαίδευση Σύγκρουσης Συμφερόντων παρέχει καθοδήγηση σχετικά με τις συγκρούσεις συμφερόντων. </a:t>
              </a:r>
            </a:p>
            <a:p>
              <a:pPr marL="0" marR="0">
                <a:lnSpc>
                  <a:spcPct val="107000"/>
                </a:lnSpc>
                <a:spcBef>
                  <a:spcPts val="0"/>
                </a:spcBef>
                <a:spcAft>
                  <a:spcPts val="800"/>
                </a:spcAft>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 </a:t>
              </a:r>
              <a:endParaRP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6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6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1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68968" cy="1331525"/>
            <a:chOff x="599440" y="3891313"/>
            <a:chExt cx="686896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173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800"/>
                </a:spcAft>
              </a:pPr>
              <a:r>
                <a:rPr lang="el-G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Οδηγίες</a:t>
              </a:r>
              <a:endParaRPr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SzPts val="1100"/>
                <a:buFont typeface="+mj-lt"/>
                <a:buAutoNum type="arabicPeriod"/>
              </a:pPr>
              <a:r>
                <a:rPr lang="el-GR" sz="1200" dirty="0">
                  <a:solidFill>
                    <a:schemeClr val="tx1"/>
                  </a:solidFill>
                  <a:latin typeface="Arial" panose="020B0604020202020204" pitchFamily="34" charset="0"/>
                  <a:ea typeface="Helvetica Neue Light"/>
                  <a:cs typeface="Helvetica" panose="020B0604020202020204" pitchFamily="34" charset="0"/>
                </a:rPr>
                <a:t>Παρέχετε στους εργαζομένους Εκπαίδευση σχετικά με την Πολιτική Σύγκρουσης Συμφερόντων ως μέρος της διαδικασίας ενσωμάτωσης και σε επαναλαμβανόμενη βάση για να διασφαλίσετε ότι οι εργαζόμενοι κατανοούν τα καθήκοντα και τις ευθύνες τους σε σχέση με τις συγκρούσεις συμφερόντων.</a:t>
              </a:r>
            </a:p>
            <a:p>
              <a:pPr marL="342900" indent="-342900">
                <a:buSzPts val="1100"/>
                <a:buFont typeface="+mj-lt"/>
                <a:buAutoNum type="arabicPeriod"/>
              </a:pPr>
              <a:r>
                <a:rPr lang="el-GR" sz="1200" dirty="0">
                  <a:latin typeface="Arial" panose="020B0604020202020204" pitchFamily="34" charset="0"/>
                  <a:ea typeface="Helvetica"/>
                  <a:cs typeface="Helvetica"/>
                  <a:sym typeface="Helvetica"/>
                </a:rPr>
                <a:t>Χρησιμοποιήστε έγγραφα συμμετοχής που θα υπογράφονται για να καταγράψετε τους συμμετέχοντες σε κάθε εκπαιδευτική συνεδρία.</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800"/>
                </a:spcAft>
              </a:pPr>
              <a:r>
                <a:rPr lang="el-GR" b="1" dirty="0">
                  <a:solidFill>
                    <a:srgbClr val="34495E"/>
                  </a:solidFill>
                  <a:latin typeface="Arial" panose="020B0604020202020204" pitchFamily="34" charset="0"/>
                  <a:ea typeface="Calibri" panose="020F0502020204030204" pitchFamily="34" charset="0"/>
                  <a:cs typeface="Times New Roman" panose="02020603050405020304" pitchFamily="18" charset="0"/>
                </a:rPr>
                <a:t>Πώς σας ωφελεί αυτό;</a:t>
              </a:r>
              <a:endParaRPr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800"/>
                </a:spcAft>
              </a:pPr>
              <a:r>
                <a:rPr lang="el-GR" sz="1200" dirty="0">
                  <a:latin typeface="Arial" panose="020B0604020202020204" pitchFamily="34" charset="0"/>
                  <a:cs typeface="Times New Roman" panose="02020603050405020304" pitchFamily="18" charset="0"/>
                </a:rPr>
                <a:t>Η παρούσα εκπαίδευση θα περιγράψει τα στοιχεία της Πολιτικής Σύγκρουσης Συμφερόντων </a:t>
              </a:r>
              <a:br>
                <a:rPr lang="en-US" sz="1200" dirty="0">
                  <a:latin typeface="Arial" panose="020B0604020202020204" pitchFamily="34" charset="0"/>
                  <a:cs typeface="Times New Roman" panose="02020603050405020304" pitchFamily="18" charset="0"/>
                </a:rPr>
              </a:br>
              <a:r>
                <a:rPr lang="el-GR" sz="1200" dirty="0">
                  <a:latin typeface="Arial" panose="020B0604020202020204" pitchFamily="34" charset="0"/>
                  <a:cs typeface="Times New Roman" panose="02020603050405020304" pitchFamily="18" charset="0"/>
                </a:rPr>
                <a:t>η οποία θεσπίζει κατευθυντήριες γραμμές που θα διασφαλίσουν ότι τα προσωπικά, κοινωνικά, οικονομικά ή πολιτικά συμφέροντα των υπαλλήλων δεν έρχονται σε σύγκρουση ή δεν φαίνεται να συγκρούονται με τα συμφέροντα της εταιρείας σας και θα αυξάνουν τη διαφάνεια αυτών των σχέσεων. Αυτό θα βοηθήσει τους υπαλλήλους να κατανοήσουν καλύτερα πιθανές συγκρούσεις συμφερόντων και τι πρέπει να κάνουν εάν προκύψουν πιθανές συγκρούσεις.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313150"/>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800"/>
                </a:spcAft>
              </a:pPr>
              <a:r>
                <a:rPr lang="el-GR"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Άλλη τεκμηρίωση προς εξέταση</a:t>
              </a:r>
              <a:endParaRPr dirty="0">
                <a:effectLst/>
                <a:latin typeface="Arial" panose="020B0604020202020204" pitchFamily="34" charset="0"/>
                <a:ea typeface="Calibri" panose="020F0502020204030204" pitchFamily="34" charset="0"/>
                <a:cs typeface="Times New Roman" panose="02020603050405020304" pitchFamily="18" charset="0"/>
              </a:endParaRPr>
            </a:p>
            <a:p>
              <a:pPr marL="171450" marR="0" indent="-171450">
                <a:spcBef>
                  <a:spcPts val="0"/>
                </a:spcBef>
                <a:spcAft>
                  <a:spcPts val="0"/>
                </a:spcAft>
                <a:buSzPct val="150000"/>
                <a:buFont typeface="Wingdings" panose="05000000000000000000" pitchFamily="2" charset="2"/>
                <a:buChar char="ü"/>
              </a:pPr>
              <a:r>
                <a:rPr lang="el-GR" sz="1200" dirty="0">
                  <a:solidFill>
                    <a:srgbClr val="000000"/>
                  </a:solidFill>
                  <a:effectLst/>
                  <a:latin typeface="Arial" panose="020B0604020202020204" pitchFamily="34" charset="0"/>
                  <a:ea typeface="Helvetica Neue Light"/>
                  <a:cs typeface="Times New Roman" panose="02020603050405020304" pitchFamily="18" charset="0"/>
                </a:rPr>
                <a:t> Φύλλο εγγραφής συμμετοχής</a:t>
              </a:r>
            </a:p>
            <a:p>
              <a:pPr marL="171450" marR="0" indent="-171450">
                <a:spcBef>
                  <a:spcPts val="0"/>
                </a:spcBef>
                <a:spcAft>
                  <a:spcPts val="0"/>
                </a:spcAft>
                <a:buSzPct val="150000"/>
                <a:buFont typeface="Wingdings" panose="05000000000000000000" pitchFamily="2" charset="2"/>
                <a:buChar char="ü"/>
              </a:pPr>
              <a:r>
                <a:rPr lang="el-GR" sz="1200" dirty="0">
                  <a:solidFill>
                    <a:srgbClr val="000000"/>
                  </a:solidFill>
                  <a:effectLst/>
                  <a:latin typeface="Arial" panose="020B0604020202020204" pitchFamily="34" charset="0"/>
                  <a:ea typeface="Helvetica Neue Light"/>
                  <a:cs typeface="Times New Roman" panose="02020603050405020304" pitchFamily="18" charset="0"/>
                </a:rPr>
                <a:t> Κώδικας δεοντολογίας</a:t>
              </a:r>
              <a:endParaRPr sz="1200" dirty="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0" indent="-171450">
                <a:spcBef>
                  <a:spcPts val="0"/>
                </a:spcBef>
                <a:spcAft>
                  <a:spcPts val="0"/>
                </a:spcAft>
                <a:buSzPct val="150000"/>
                <a:buFont typeface="Wingdings" panose="05000000000000000000" pitchFamily="2" charset="2"/>
                <a:buChar char="ü"/>
              </a:pPr>
              <a:r>
                <a:rPr lang="el-GR" sz="1200" dirty="0">
                  <a:solidFill>
                    <a:srgbClr val="000000"/>
                  </a:solidFill>
                  <a:effectLst/>
                  <a:latin typeface="Arial" panose="020B0604020202020204" pitchFamily="34" charset="0"/>
                  <a:ea typeface="Helvetica Neue Light"/>
                  <a:cs typeface="Times New Roman" panose="02020603050405020304" pitchFamily="18" charset="0"/>
                </a:rPr>
                <a:t> Πολιτική Σύγκρουσης Συμφερόντων</a:t>
              </a:r>
              <a:endParaRPr sz="1200" dirty="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r>
                <a:rPr lang="el-GR" sz="1200" b="1" dirty="0">
                  <a:solidFill>
                    <a:srgbClr val="34495E"/>
                  </a:solidFill>
                  <a:effectLst/>
                  <a:latin typeface="Arial" panose="020B0604020202020204" pitchFamily="34" charset="0"/>
                  <a:ea typeface="Calibri" panose="020F0502020204030204" pitchFamily="34" charset="0"/>
                  <a:cs typeface="Times New Roman" panose="02020603050405020304" pitchFamily="18" charset="0"/>
                </a:rPr>
                <a:t> </a:t>
              </a:r>
              <a:endParaRPr sz="1200" dirty="0">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300" b="1" dirty="0">
                <a:solidFill>
                  <a:srgbClr val="AACFD0"/>
                </a:solidFill>
                <a:latin typeface="Arial" panose="020B0604020202020204" pitchFamily="34" charset="0"/>
                <a:ea typeface="Helvetica Neue"/>
                <a:cs typeface="Helvetica Neue"/>
                <a:sym typeface="Helvetica Neue"/>
              </a:rPr>
              <a:t>Σύγκρουση συμφερόντων</a:t>
            </a:r>
          </a:p>
          <a:p>
            <a:pPr marL="0" marR="0" lvl="0" indent="0" algn="ctr" rtl="0">
              <a:spcBef>
                <a:spcPts val="0"/>
              </a:spcBef>
              <a:spcAft>
                <a:spcPts val="0"/>
              </a:spcAft>
              <a:buNone/>
            </a:pPr>
            <a:r>
              <a:rPr lang="el-GR" sz="2300" b="1" dirty="0">
                <a:solidFill>
                  <a:srgbClr val="AACFD0"/>
                </a:solidFill>
                <a:latin typeface="Arial" panose="020B0604020202020204" pitchFamily="34" charset="0"/>
                <a:ea typeface="Helvetica Neue"/>
                <a:cs typeface="Helvetica Neue"/>
                <a:sym typeface="Helvetica Neue"/>
              </a:rPr>
              <a:t>Εκπαίδευση</a:t>
            </a:r>
            <a:endParaRPr sz="2300" b="1" dirty="0">
              <a:solidFill>
                <a:srgbClr val="AACFD0"/>
              </a:solidFill>
              <a:latin typeface="Arial" panose="020B0604020202020204" pitchFamily="34" charset="0"/>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el-GR" sz="3600" dirty="0">
                <a:solidFill>
                  <a:srgbClr val="FFFFFF"/>
                </a:solidFill>
                <a:latin typeface="Arial" panose="020B0604020202020204" pitchFamily="34" charset="0"/>
                <a:ea typeface="Helvetica Neue"/>
                <a:cs typeface="Helvetica Neue"/>
                <a:sym typeface="Helvetica Neue"/>
              </a:rPr>
              <a:t>Σύγκρουση συμφερόντων</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a:t>1</a:t>
            </a:r>
            <a:endParaRPr kumimoji="0" sz="1200" b="0" i="0" u="none" strike="noStrike" cap="none" normalizeH="0" baseline="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3" y="2272637"/>
            <a:ext cx="5663714" cy="2099055"/>
          </a:xfrm>
          <a:prstGeom prst="rect">
            <a:avLst/>
          </a:prstGeom>
        </p:spPr>
        <p:txBody>
          <a:bodyPr spcFirstLastPara="1" wrap="square" lIns="91425" tIns="45700" rIns="91425" bIns="45700" anchor="t" anchorCtr="0">
            <a:noAutofit/>
          </a:bodyPr>
          <a:lstStyle/>
          <a:p>
            <a:pPr marL="0" lvl="0" indent="0" rtl="0">
              <a:lnSpc>
                <a:spcPct val="85000"/>
              </a:lnSpc>
              <a:spcBef>
                <a:spcPts val="0"/>
              </a:spcBef>
              <a:spcAft>
                <a:spcPts val="0"/>
              </a:spcAft>
              <a:buNone/>
            </a:pPr>
            <a:r>
              <a:rPr lang="el-GR" sz="2200" dirty="0">
                <a:latin typeface="Arial" panose="020B0604020202020204" pitchFamily="34" charset="0"/>
                <a:cs typeface="Helvetica" panose="020B0604020202020204" pitchFamily="34" charset="0"/>
              </a:rPr>
              <a:t>Συμφέροντα ή δραστηριότητες εργαζομένων που μπορεί να έρχονται ή να </a:t>
            </a:r>
            <a:r>
              <a:rPr lang="el-GR" sz="2200">
                <a:latin typeface="Arial" panose="020B0604020202020204" pitchFamily="34" charset="0"/>
                <a:cs typeface="Helvetica" panose="020B0604020202020204" pitchFamily="34" charset="0"/>
              </a:rPr>
              <a:t>θεωρηθεί </a:t>
            </a:r>
            <a:br>
              <a:rPr lang="en-US" sz="2200">
                <a:latin typeface="Arial" panose="020B0604020202020204" pitchFamily="34" charset="0"/>
                <a:cs typeface="Helvetica" panose="020B0604020202020204" pitchFamily="34" charset="0"/>
              </a:rPr>
            </a:br>
            <a:r>
              <a:rPr lang="el-GR" sz="2200">
                <a:latin typeface="Arial" panose="020B0604020202020204" pitchFamily="34" charset="0"/>
                <a:cs typeface="Helvetica" panose="020B0604020202020204" pitchFamily="34" charset="0"/>
              </a:rPr>
              <a:t>ότι </a:t>
            </a:r>
            <a:r>
              <a:rPr lang="el-GR" sz="2200" dirty="0">
                <a:latin typeface="Arial" panose="020B0604020202020204" pitchFamily="34" charset="0"/>
                <a:cs typeface="Helvetica" panose="020B0604020202020204" pitchFamily="34" charset="0"/>
              </a:rPr>
              <a:t>έρχονται σε σύγκρουση με </a:t>
            </a:r>
            <a:r>
              <a:rPr lang="el-GR" sz="2200">
                <a:latin typeface="Arial" panose="020B0604020202020204" pitchFamily="34" charset="0"/>
                <a:cs typeface="Helvetica" panose="020B0604020202020204" pitchFamily="34" charset="0"/>
              </a:rPr>
              <a:t>εκείνα </a:t>
            </a:r>
            <a:br>
              <a:rPr lang="en-US" sz="2200">
                <a:latin typeface="Arial" panose="020B0604020202020204" pitchFamily="34" charset="0"/>
                <a:cs typeface="Helvetica" panose="020B0604020202020204" pitchFamily="34" charset="0"/>
              </a:rPr>
            </a:br>
            <a:r>
              <a:rPr lang="el-GR" sz="2200">
                <a:latin typeface="Arial" panose="020B0604020202020204" pitchFamily="34" charset="0"/>
                <a:cs typeface="Helvetica" panose="020B0604020202020204" pitchFamily="34" charset="0"/>
              </a:rPr>
              <a:t>της εταιρείας ή </a:t>
            </a:r>
            <a:r>
              <a:rPr lang="el-GR" sz="2200" dirty="0">
                <a:latin typeface="Arial" panose="020B0604020202020204" pitchFamily="34" charset="0"/>
                <a:cs typeface="Helvetica" panose="020B0604020202020204" pitchFamily="34" charset="0"/>
              </a:rPr>
              <a:t>που θα μπορούσαν να επηρεάσουν την ικανότητα του εργαζομένου να εκτελεί αντικειμενικά τα καθήκοντα </a:t>
            </a:r>
            <a:br>
              <a:rPr lang="en-US" sz="2200" dirty="0">
                <a:latin typeface="Arial" panose="020B0604020202020204" pitchFamily="34" charset="0"/>
                <a:cs typeface="Helvetica" panose="020B0604020202020204" pitchFamily="34" charset="0"/>
              </a:rPr>
            </a:br>
            <a:r>
              <a:rPr lang="el-GR" sz="2200" dirty="0">
                <a:latin typeface="Arial" panose="020B0604020202020204" pitchFamily="34" charset="0"/>
                <a:cs typeface="Helvetica" panose="020B0604020202020204" pitchFamily="34" charset="0"/>
              </a:rPr>
              <a:t>και τις ευθύνες του.</a:t>
            </a:r>
            <a:endParaRPr sz="2200" dirty="0">
              <a:latin typeface="Arial" panose="020B0604020202020204" pitchFamily="34" charset="0"/>
              <a:cs typeface="Helvetica" panose="020B0604020202020204" pitchFamily="34" charset="0"/>
            </a:endParaRPr>
          </a:p>
          <a:p>
            <a:pPr marL="0" lvl="0" indent="0" algn="l" rtl="0">
              <a:spcBef>
                <a:spcPts val="0"/>
              </a:spcBef>
              <a:spcAft>
                <a:spcPts val="0"/>
              </a:spcAft>
              <a:buNone/>
            </a:pPr>
            <a:endParaRPr sz="2000" dirty="0">
              <a:latin typeface="Arial" panose="020B0604020202020204" pitchFamily="34" charset="0"/>
            </a:endParaRPr>
          </a:p>
          <a:p>
            <a:pPr marL="0" lvl="0" indent="0" algn="l" rtl="0">
              <a:spcBef>
                <a:spcPts val="0"/>
              </a:spcBef>
              <a:spcAft>
                <a:spcPts val="0"/>
              </a:spcAft>
              <a:buNone/>
            </a:pPr>
            <a:endParaRPr sz="2000" dirty="0">
              <a:latin typeface="Arial" panose="020B0604020202020204" pitchFamily="34" charset="0"/>
            </a:endParaRPr>
          </a:p>
          <a:p>
            <a:pPr marL="0" lvl="0" indent="0" algn="l" rtl="0">
              <a:spcBef>
                <a:spcPts val="1000"/>
              </a:spcBef>
              <a:spcAft>
                <a:spcPts val="0"/>
              </a:spcAft>
              <a:buNone/>
              <a:tabLst>
                <a:tab pos="5948363" algn="l"/>
              </a:tabLst>
            </a:pPr>
            <a:endParaRPr dirty="0">
              <a:latin typeface="Arial" panose="020B0604020202020204" pitchFamily="34" charset="0"/>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Neue"/>
                <a:sym typeface="Helvetica Neue"/>
              </a:rPr>
              <a:t>Σύγκρουση συμφερόντων</a:t>
            </a:r>
          </a:p>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Neue"/>
                <a:sym typeface="Helvetica Neue"/>
              </a:rPr>
              <a:t>Εκπαίδευση</a:t>
            </a:r>
            <a:endParaRPr sz="2400" b="1">
              <a:solidFill>
                <a:srgbClr val="AACFD0"/>
              </a:solidFill>
              <a:latin typeface="Arial" panose="020B0604020202020204" pitchFamily="34" charset="0"/>
              <a:ea typeface="Helvetica Neue"/>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l-GR" sz="3200" b="1">
                <a:solidFill>
                  <a:srgbClr val="5C9FA1"/>
                </a:solidFill>
                <a:latin typeface="Arial" panose="020B0604020202020204" pitchFamily="34" charset="0"/>
                <a:ea typeface="Helvetica Neue"/>
                <a:cs typeface="Helvetica" panose="020B0604020202020204" pitchFamily="34" charset="0"/>
                <a:sym typeface="Helvetica Neue"/>
              </a:rPr>
              <a:t>ΤΙ ΕΙΝΑΙ Η ΣΥΓΚΡΟΥΣΗ ΣΥΜΦΕΡΟΝΤΩΝ;</a:t>
            </a:r>
            <a:endParaRPr sz="3200">
              <a:latin typeface="Arial" panose="020B0604020202020204" pitchFamily="34" charset="0"/>
              <a:ea typeface="Helvetica Neue"/>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el-GR" sz="1800" dirty="0">
                    <a:solidFill>
                      <a:schemeClr val="dk1"/>
                    </a:solidFill>
                    <a:latin typeface="Arial" panose="020B0604020202020204" pitchFamily="34" charset="0"/>
                    <a:ea typeface="Helvetica Neue"/>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el-GR" sz="1600" dirty="0">
                    <a:solidFill>
                      <a:srgbClr val="AACFD0"/>
                    </a:solidFill>
                    <a:latin typeface="Arial" panose="020B0604020202020204" pitchFamily="34" charset="0"/>
                    <a:ea typeface="Helvetica Neue"/>
                    <a:cs typeface="Helvetica" panose="020B0604020202020204" pitchFamily="34" charset="0"/>
                    <a:sym typeface="Helvetica Neue"/>
                  </a:rPr>
                  <a:t>Προσωπικές σχέσεις</a:t>
                </a:r>
                <a:endParaRPr sz="1600" dirty="0">
                  <a:solidFill>
                    <a:srgbClr val="AACFD0"/>
                  </a:solidFill>
                  <a:latin typeface="Arial" panose="020B0604020202020204" pitchFamily="34" charset="0"/>
                  <a:ea typeface="Helvetica Neue"/>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el-GR" sz="1800" dirty="0">
                    <a:solidFill>
                      <a:schemeClr val="accent1"/>
                    </a:solidFill>
                    <a:latin typeface="Arial" panose="020B0604020202020204" pitchFamily="34" charset="0"/>
                    <a:ea typeface="Georgia"/>
                    <a:cs typeface="Helvetica" panose="020B0604020202020204" pitchFamily="34" charset="0"/>
                    <a:sym typeface="Georgia"/>
                  </a:rPr>
                  <a:t>        </a:t>
                </a:r>
                <a:r>
                  <a:rPr lang="el-GR" sz="1800" dirty="0">
                    <a:solidFill>
                      <a:schemeClr val="accent1"/>
                    </a:solidFill>
                    <a:latin typeface="Arial" panose="020B0604020202020204" pitchFamily="34" charset="0"/>
                    <a:ea typeface="Helvetica Neue"/>
                    <a:cs typeface="Helvetica" panose="020B0604020202020204" pitchFamily="34" charset="0"/>
                    <a:sym typeface="Helvetica Neue"/>
                  </a:rPr>
                  <a:t>    </a:t>
                </a:r>
              </a:p>
              <a:p>
                <a:pPr marL="233363" lvl="0" algn="l" rtl="0">
                  <a:lnSpc>
                    <a:spcPct val="110000"/>
                  </a:lnSpc>
                  <a:spcBef>
                    <a:spcPts val="0"/>
                  </a:spcBef>
                  <a:spcAft>
                    <a:spcPts val="0"/>
                  </a:spcAft>
                  <a:buClr>
                    <a:schemeClr val="dk1"/>
                  </a:buClr>
                  <a:buFont typeface="Arial"/>
                  <a:buNone/>
                </a:pPr>
                <a:r>
                  <a:rPr lang="el-GR" sz="1600" dirty="0">
                    <a:solidFill>
                      <a:schemeClr val="accent1"/>
                    </a:solidFill>
                    <a:latin typeface="Arial" panose="020B0604020202020204" pitchFamily="34" charset="0"/>
                    <a:ea typeface="Helvetica Neue"/>
                    <a:cs typeface="Helvetica" panose="020B0604020202020204" pitchFamily="34" charset="0"/>
                    <a:sym typeface="Helvetica Neue"/>
                  </a:rPr>
                  <a:t>     Προσωπικές Επενδύσεις</a:t>
                </a:r>
                <a:endParaRPr sz="1600" dirty="0">
                  <a:solidFill>
                    <a:schemeClr val="accent1"/>
                  </a:solidFill>
                  <a:latin typeface="Arial" panose="020B0604020202020204" pitchFamily="34" charset="0"/>
                  <a:ea typeface="Helvetica Neue"/>
                  <a:cs typeface="Helvetica" panose="020B0604020202020204" pitchFamily="34" charset="0"/>
                  <a:sym typeface="Helvetica Neue"/>
                </a:endParaRPr>
              </a:p>
              <a:p>
                <a:pPr marL="0" marR="0" lvl="0" indent="0" algn="l" rtl="0">
                  <a:lnSpc>
                    <a:spcPct val="110000"/>
                  </a:lnSpc>
                  <a:spcBef>
                    <a:spcPts val="0"/>
                  </a:spcBef>
                  <a:spcAft>
                    <a:spcPts val="0"/>
                  </a:spcAft>
                  <a:buClr>
                    <a:srgbClr val="000000"/>
                  </a:buClr>
                  <a:buFont typeface="Arial"/>
                  <a:buNone/>
                </a:pPr>
                <a:r>
                  <a:rPr lang="el-GR" sz="1600" dirty="0">
                    <a:solidFill>
                      <a:schemeClr val="accent1"/>
                    </a:solidFill>
                    <a:latin typeface="Arial" panose="020B0604020202020204" pitchFamily="34" charset="0"/>
                    <a:ea typeface="Helvetica Neue"/>
                    <a:cs typeface="Helvetica" panose="020B0604020202020204" pitchFamily="34" charset="0"/>
                    <a:sym typeface="Helvetica Neue"/>
                  </a:rPr>
                  <a:t>    &amp; Άλλα</a:t>
                </a:r>
                <a:endParaRPr sz="1600" dirty="0">
                  <a:solidFill>
                    <a:schemeClr val="accent1"/>
                  </a:solidFill>
                  <a:latin typeface="Arial" panose="020B0604020202020204" pitchFamily="34" charset="0"/>
                  <a:ea typeface="Helvetica Neue"/>
                  <a:cs typeface="Helvetica" panose="020B0604020202020204" pitchFamily="34" charset="0"/>
                  <a:sym typeface="Helvetica Neue"/>
                </a:endParaRPr>
              </a:p>
              <a:p>
                <a:pPr marL="0" marR="0" lvl="0" indent="0" algn="l" rtl="0">
                  <a:spcBef>
                    <a:spcPts val="0"/>
                  </a:spcBef>
                  <a:spcAft>
                    <a:spcPts val="0"/>
                  </a:spcAft>
                  <a:buClr>
                    <a:srgbClr val="000000"/>
                  </a:buClr>
                  <a:buFont typeface="Arial"/>
                  <a:buNone/>
                </a:pPr>
                <a:r>
                  <a:rPr lang="el-GR" sz="1600" spc="-20">
                    <a:solidFill>
                      <a:schemeClr val="accent1"/>
                    </a:solidFill>
                    <a:latin typeface="Arial" panose="020B0604020202020204" pitchFamily="34" charset="0"/>
                    <a:ea typeface="Helvetica Neue"/>
                    <a:cs typeface="Helvetica" panose="020B0604020202020204" pitchFamily="34" charset="0"/>
                    <a:sym typeface="Helvetica Neue"/>
                  </a:rPr>
                  <a:t>   Συμφέ</a:t>
                </a:r>
                <a:r>
                  <a:rPr lang="en-US" sz="1600" spc="-20">
                    <a:solidFill>
                      <a:schemeClr val="accent1"/>
                    </a:solidFill>
                    <a:latin typeface="Arial" panose="020B0604020202020204" pitchFamily="34" charset="0"/>
                    <a:ea typeface="Helvetica Neue"/>
                    <a:cs typeface="Helvetica" panose="020B0604020202020204" pitchFamily="34" charset="0"/>
                    <a:sym typeface="Helvetica Neue"/>
                  </a:rPr>
                  <a:t>-</a:t>
                </a:r>
                <a:br>
                  <a:rPr lang="en-US" sz="1600" spc="-20">
                    <a:solidFill>
                      <a:schemeClr val="accent1"/>
                    </a:solidFill>
                    <a:latin typeface="Arial" panose="020B0604020202020204" pitchFamily="34" charset="0"/>
                    <a:ea typeface="Helvetica Neue"/>
                    <a:cs typeface="Helvetica" panose="020B0604020202020204" pitchFamily="34" charset="0"/>
                    <a:sym typeface="Helvetica Neue"/>
                  </a:rPr>
                </a:br>
                <a:r>
                  <a:rPr lang="en-US" sz="1600" spc="-20">
                    <a:solidFill>
                      <a:schemeClr val="accent1"/>
                    </a:solidFill>
                    <a:latin typeface="Arial" panose="020B0604020202020204" pitchFamily="34" charset="0"/>
                    <a:ea typeface="Helvetica Neue"/>
                    <a:cs typeface="Helvetica" panose="020B0604020202020204" pitchFamily="34" charset="0"/>
                    <a:sym typeface="Helvetica Neue"/>
                  </a:rPr>
                  <a:t>   </a:t>
                </a:r>
                <a:r>
                  <a:rPr lang="el-GR" sz="1600" spc="-20">
                    <a:solidFill>
                      <a:schemeClr val="accent1"/>
                    </a:solidFill>
                    <a:latin typeface="Arial" panose="020B0604020202020204" pitchFamily="34" charset="0"/>
                    <a:ea typeface="Helvetica Neue"/>
                    <a:cs typeface="Helvetica" panose="020B0604020202020204" pitchFamily="34" charset="0"/>
                    <a:sym typeface="Helvetica Neue"/>
                  </a:rPr>
                  <a:t>ροντα</a:t>
                </a:r>
                <a:r>
                  <a:rPr lang="el-GR" sz="1500" spc="-20">
                    <a:solidFill>
                      <a:schemeClr val="accent1"/>
                    </a:solidFill>
                    <a:latin typeface="Arial" panose="020B0604020202020204" pitchFamily="34" charset="0"/>
                    <a:ea typeface="Georgia"/>
                    <a:cs typeface="Helvetica" panose="020B0604020202020204" pitchFamily="34" charset="0"/>
                    <a:sym typeface="Georgia"/>
                  </a:rPr>
                  <a:t>      </a:t>
                </a:r>
                <a:endParaRPr sz="1500" b="0" i="0" u="none" strike="noStrike" cap="none" spc="-20" dirty="0">
                  <a:solidFill>
                    <a:schemeClr val="accent1"/>
                  </a:solidFill>
                  <a:latin typeface="Arial" panose="020B0604020202020204" pitchFamily="34" charset="0"/>
                  <a:ea typeface="Georgia"/>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el-GR" sz="1200" b="1">
                    <a:latin typeface="Arial" panose="020B0604020202020204" pitchFamily="34" charset="0"/>
                    <a:ea typeface="Georgia"/>
                    <a:cs typeface="Georgia"/>
                    <a:sym typeface="Georgia"/>
                  </a:rPr>
                  <a:t>Σύγκρουση συμφερόντων</a:t>
                </a:r>
                <a:endParaRPr sz="1200">
                  <a:latin typeface="Arial" panose="020B0604020202020204" pitchFamily="34" charset="0"/>
                </a:endParaRPr>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el-GR" sz="1800" dirty="0">
                    <a:solidFill>
                      <a:schemeClr val="dk1"/>
                    </a:solidFill>
                    <a:latin typeface="Arial" panose="020B0604020202020204" pitchFamily="34" charset="0"/>
                    <a:ea typeface="Helvetica Neue"/>
                    <a:cs typeface="Helvetica" panose="020B0604020202020204" pitchFamily="34" charset="0"/>
                    <a:sym typeface="Helvetica Neue"/>
                  </a:rPr>
                  <a:t>  </a:t>
                </a:r>
              </a:p>
              <a:p>
                <a:pPr marL="0" marR="0" lvl="0" indent="0" algn="l" rtl="0">
                  <a:lnSpc>
                    <a:spcPct val="110000"/>
                  </a:lnSpc>
                  <a:spcBef>
                    <a:spcPts val="0"/>
                  </a:spcBef>
                  <a:spcAft>
                    <a:spcPts val="0"/>
                  </a:spcAft>
                  <a:buClr>
                    <a:srgbClr val="000000"/>
                  </a:buClr>
                  <a:buFont typeface="Arial"/>
                  <a:buNone/>
                </a:pPr>
                <a:r>
                  <a:rPr lang="el-GR" sz="1600" dirty="0">
                    <a:solidFill>
                      <a:schemeClr val="dk1"/>
                    </a:solidFill>
                    <a:latin typeface="Arial" panose="020B0604020202020204" pitchFamily="34" charset="0"/>
                    <a:ea typeface="Helvetica Neue"/>
                    <a:cs typeface="Helvetica" panose="020B0604020202020204" pitchFamily="34" charset="0"/>
                    <a:sym typeface="Helvetica Neue"/>
                  </a:rPr>
                  <a:t>          Δώρα,     </a:t>
                </a:r>
                <a:endParaRPr sz="1600" dirty="0">
                  <a:solidFill>
                    <a:schemeClr val="dk1"/>
                  </a:solidFill>
                  <a:latin typeface="Arial" panose="020B0604020202020204" pitchFamily="34" charset="0"/>
                  <a:ea typeface="Helvetica Neue"/>
                  <a:cs typeface="Helvetica" panose="020B0604020202020204" pitchFamily="34" charset="0"/>
                  <a:sym typeface="Helvetica Neue"/>
                </a:endParaRPr>
              </a:p>
              <a:p>
                <a:pPr marL="0" marR="0" lvl="0" indent="0" algn="l" rtl="0">
                  <a:lnSpc>
                    <a:spcPct val="110000"/>
                  </a:lnSpc>
                  <a:spcBef>
                    <a:spcPts val="0"/>
                  </a:spcBef>
                  <a:spcAft>
                    <a:spcPts val="0"/>
                  </a:spcAft>
                  <a:buClr>
                    <a:srgbClr val="000000"/>
                  </a:buClr>
                  <a:buFont typeface="Arial"/>
                  <a:buNone/>
                </a:pPr>
                <a:r>
                  <a:rPr lang="el-GR" sz="1500" dirty="0">
                    <a:solidFill>
                      <a:schemeClr val="dk1"/>
                    </a:solidFill>
                    <a:latin typeface="Arial" panose="020B0604020202020204" pitchFamily="34" charset="0"/>
                    <a:ea typeface="Helvetica Neue"/>
                    <a:cs typeface="Helvetica" panose="020B0604020202020204" pitchFamily="34" charset="0"/>
                    <a:sym typeface="Helvetica Neue"/>
                  </a:rPr>
                  <a:t>   </a:t>
                </a:r>
                <a:r>
                  <a:rPr lang="el-GR" sz="1600" dirty="0">
                    <a:solidFill>
                      <a:schemeClr val="dk1"/>
                    </a:solidFill>
                    <a:latin typeface="Arial" panose="020B0604020202020204" pitchFamily="34" charset="0"/>
                    <a:ea typeface="Helvetica Neue"/>
                    <a:cs typeface="Helvetica" panose="020B0604020202020204" pitchFamily="34" charset="0"/>
                    <a:sym typeface="Helvetica Neue"/>
                  </a:rPr>
                  <a:t>Ψυχαγωγία,</a:t>
                </a:r>
                <a:r>
                  <a:rPr lang="el-GR" sz="1500" dirty="0">
                    <a:solidFill>
                      <a:schemeClr val="dk1"/>
                    </a:solidFill>
                    <a:latin typeface="Arial" panose="020B0604020202020204" pitchFamily="34" charset="0"/>
                    <a:ea typeface="Helvetica Neue"/>
                    <a:cs typeface="Helvetica" panose="020B0604020202020204" pitchFamily="34" charset="0"/>
                    <a:sym typeface="Helvetica Neue"/>
                  </a:rPr>
                  <a:t>               </a:t>
                </a:r>
                <a:endParaRPr sz="1500" dirty="0">
                  <a:solidFill>
                    <a:schemeClr val="dk1"/>
                  </a:solidFill>
                  <a:latin typeface="Arial" panose="020B0604020202020204" pitchFamily="34" charset="0"/>
                  <a:ea typeface="Helvetica Neue"/>
                  <a:cs typeface="Helvetica" panose="020B0604020202020204" pitchFamily="34" charset="0"/>
                  <a:sym typeface="Helvetica Neue"/>
                </a:endParaRPr>
              </a:p>
              <a:p>
                <a:pPr marL="0" marR="0" lvl="0" indent="0" algn="l" rtl="0">
                  <a:lnSpc>
                    <a:spcPct val="110000"/>
                  </a:lnSpc>
                  <a:spcBef>
                    <a:spcPts val="0"/>
                  </a:spcBef>
                  <a:spcAft>
                    <a:spcPts val="0"/>
                  </a:spcAft>
                  <a:buClr>
                    <a:srgbClr val="000000"/>
                  </a:buClr>
                  <a:buFont typeface="Arial"/>
                  <a:buNone/>
                </a:pPr>
                <a:r>
                  <a:rPr lang="el-GR" sz="1500">
                    <a:solidFill>
                      <a:schemeClr val="dk1"/>
                    </a:solidFill>
                    <a:latin typeface="Arial" panose="020B0604020202020204" pitchFamily="34" charset="0"/>
                    <a:ea typeface="Helvetica Neue"/>
                    <a:cs typeface="Helvetica" panose="020B0604020202020204" pitchFamily="34" charset="0"/>
                    <a:sym typeface="Helvetica Neue"/>
                  </a:rPr>
                  <a:t>         </a:t>
                </a:r>
                <a:r>
                  <a:rPr lang="en-US" sz="1500">
                    <a:solidFill>
                      <a:schemeClr val="dk1"/>
                    </a:solidFill>
                    <a:latin typeface="Arial" panose="020B0604020202020204" pitchFamily="34" charset="0"/>
                    <a:ea typeface="Helvetica Neue"/>
                    <a:cs typeface="Helvetica" panose="020B0604020202020204" pitchFamily="34" charset="0"/>
                    <a:sym typeface="Helvetica Neue"/>
                  </a:rPr>
                  <a:t>  </a:t>
                </a:r>
                <a:r>
                  <a:rPr lang="el-GR" sz="1600">
                    <a:solidFill>
                      <a:schemeClr val="dk1"/>
                    </a:solidFill>
                    <a:latin typeface="Arial" panose="020B0604020202020204" pitchFamily="34" charset="0"/>
                    <a:ea typeface="Helvetica Neue"/>
                    <a:cs typeface="Helvetica" panose="020B0604020202020204" pitchFamily="34" charset="0"/>
                    <a:sym typeface="Helvetica Neue"/>
                  </a:rPr>
                  <a:t>&amp; </a:t>
                </a:r>
                <a:r>
                  <a:rPr lang="el-GR" sz="1600" dirty="0">
                    <a:solidFill>
                      <a:schemeClr val="dk1"/>
                    </a:solidFill>
                    <a:latin typeface="Arial" panose="020B0604020202020204" pitchFamily="34" charset="0"/>
                    <a:ea typeface="Helvetica Neue"/>
                    <a:cs typeface="Helvetica" panose="020B0604020202020204" pitchFamily="34" charset="0"/>
                    <a:sym typeface="Helvetica Neue"/>
                  </a:rPr>
                  <a:t>Άλλα       </a:t>
                </a:r>
                <a:endParaRPr sz="1500" dirty="0">
                  <a:solidFill>
                    <a:schemeClr val="dk1"/>
                  </a:solidFill>
                  <a:latin typeface="Arial" panose="020B0604020202020204" pitchFamily="34" charset="0"/>
                  <a:ea typeface="Helvetica Neue"/>
                  <a:cs typeface="Helvetica" panose="020B0604020202020204" pitchFamily="34" charset="0"/>
                  <a:sym typeface="Helvetica Neue"/>
                </a:endParaRPr>
              </a:p>
              <a:p>
                <a:pPr marL="0" marR="0" lvl="0" indent="0" algn="l" rtl="0">
                  <a:lnSpc>
                    <a:spcPct val="110000"/>
                  </a:lnSpc>
                  <a:spcBef>
                    <a:spcPts val="0"/>
                  </a:spcBef>
                  <a:spcAft>
                    <a:spcPts val="0"/>
                  </a:spcAft>
                  <a:buClr>
                    <a:srgbClr val="000000"/>
                  </a:buClr>
                  <a:buFont typeface="Arial"/>
                  <a:buNone/>
                </a:pPr>
                <a:r>
                  <a:rPr lang="el-GR" sz="1500">
                    <a:solidFill>
                      <a:schemeClr val="dk1"/>
                    </a:solidFill>
                    <a:latin typeface="Arial" panose="020B0604020202020204" pitchFamily="34" charset="0"/>
                    <a:ea typeface="Helvetica Neue"/>
                    <a:cs typeface="Helvetica" panose="020B0604020202020204" pitchFamily="34" charset="0"/>
                    <a:sym typeface="Helvetica Neue"/>
                  </a:rPr>
                  <a:t>            </a:t>
                </a:r>
                <a:r>
                  <a:rPr lang="en-US" sz="1500">
                    <a:solidFill>
                      <a:schemeClr val="dk1"/>
                    </a:solidFill>
                    <a:latin typeface="Arial" panose="020B0604020202020204" pitchFamily="34" charset="0"/>
                    <a:ea typeface="Helvetica Neue"/>
                    <a:cs typeface="Helvetica" panose="020B0604020202020204" pitchFamily="34" charset="0"/>
                    <a:sym typeface="Helvetica Neue"/>
                  </a:rPr>
                  <a:t>   </a:t>
                </a:r>
                <a:r>
                  <a:rPr lang="el-GR" sz="1600">
                    <a:solidFill>
                      <a:schemeClr val="dk1"/>
                    </a:solidFill>
                    <a:latin typeface="Arial" panose="020B0604020202020204" pitchFamily="34" charset="0"/>
                    <a:ea typeface="Helvetica Neue"/>
                    <a:cs typeface="Helvetica" panose="020B0604020202020204" pitchFamily="34" charset="0"/>
                    <a:sym typeface="Helvetica Neue"/>
                  </a:rPr>
                  <a:t>Αντικείμενα </a:t>
                </a:r>
                <a:endParaRPr sz="1600" dirty="0">
                  <a:solidFill>
                    <a:schemeClr val="dk1"/>
                  </a:solidFill>
                  <a:latin typeface="Arial" panose="020B0604020202020204" pitchFamily="34" charset="0"/>
                  <a:ea typeface="Helvetica Neue"/>
                  <a:cs typeface="Helvetica" panose="020B0604020202020204" pitchFamily="34" charset="0"/>
                  <a:sym typeface="Helvetica Neue"/>
                </a:endParaRPr>
              </a:p>
              <a:p>
                <a:pPr marL="0" marR="0" lvl="0" indent="0" algn="l" rtl="0">
                  <a:lnSpc>
                    <a:spcPct val="110000"/>
                  </a:lnSpc>
                  <a:spcBef>
                    <a:spcPts val="0"/>
                  </a:spcBef>
                  <a:spcAft>
                    <a:spcPts val="0"/>
                  </a:spcAft>
                  <a:buClr>
                    <a:srgbClr val="000000"/>
                  </a:buClr>
                  <a:buFont typeface="Arial"/>
                  <a:buNone/>
                </a:pPr>
                <a:r>
                  <a:rPr lang="el-GR" sz="1500">
                    <a:solidFill>
                      <a:schemeClr val="dk1"/>
                    </a:solidFill>
                    <a:latin typeface="Arial" panose="020B0604020202020204" pitchFamily="34" charset="0"/>
                    <a:ea typeface="Helvetica Neue"/>
                    <a:cs typeface="Helvetica" panose="020B0604020202020204" pitchFamily="34" charset="0"/>
                    <a:sym typeface="Helvetica Neue"/>
                  </a:rPr>
                  <a:t>                </a:t>
                </a:r>
                <a:r>
                  <a:rPr lang="en-US" sz="1500">
                    <a:solidFill>
                      <a:schemeClr val="dk1"/>
                    </a:solidFill>
                    <a:latin typeface="Arial" panose="020B0604020202020204" pitchFamily="34" charset="0"/>
                    <a:ea typeface="Helvetica Neue"/>
                    <a:cs typeface="Helvetica" panose="020B0604020202020204" pitchFamily="34" charset="0"/>
                    <a:sym typeface="Helvetica Neue"/>
                  </a:rPr>
                  <a:t>   </a:t>
                </a:r>
                <a:r>
                  <a:rPr lang="el-GR" sz="1600">
                    <a:solidFill>
                      <a:schemeClr val="dk1"/>
                    </a:solidFill>
                    <a:latin typeface="Arial" panose="020B0604020202020204" pitchFamily="34" charset="0"/>
                    <a:ea typeface="Helvetica Neue"/>
                    <a:cs typeface="Helvetica" panose="020B0604020202020204" pitchFamily="34" charset="0"/>
                    <a:sym typeface="Helvetica Neue"/>
                  </a:rPr>
                  <a:t>Αξίας</a:t>
                </a:r>
                <a:r>
                  <a:rPr lang="el-GR" sz="1500">
                    <a:solidFill>
                      <a:schemeClr val="dk1"/>
                    </a:solidFill>
                    <a:latin typeface="Arial" panose="020B0604020202020204" pitchFamily="34" charset="0"/>
                    <a:ea typeface="Helvetica Neue"/>
                    <a:cs typeface="Helvetica" panose="020B0604020202020204" pitchFamily="34" charset="0"/>
                    <a:sym typeface="Helvetica Neue"/>
                  </a:rPr>
                  <a:t>   </a:t>
                </a:r>
                <a:r>
                  <a:rPr lang="el-GR" sz="1500">
                    <a:solidFill>
                      <a:schemeClr val="dk1"/>
                    </a:solidFill>
                    <a:latin typeface="Arial" panose="020B0604020202020204" pitchFamily="34" charset="0"/>
                    <a:ea typeface="Georgia"/>
                    <a:cs typeface="Helvetica" panose="020B0604020202020204" pitchFamily="34" charset="0"/>
                    <a:sym typeface="Georgia"/>
                  </a:rPr>
                  <a:t>  </a:t>
                </a:r>
                <a:endParaRPr sz="1500" dirty="0">
                  <a:latin typeface="Arial" panose="020B0604020202020204" pitchFamily="34" charset="0"/>
                  <a:ea typeface="Georgia"/>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sz="1100" b="1" dirty="0">
                  <a:latin typeface="Arial" panose="020B0604020202020204" pitchFamily="34" charset="0"/>
                  <a:ea typeface="Helvetica Neue"/>
                  <a:cs typeface="Helvetica Neue"/>
                  <a:sym typeface="Helvetica Neue"/>
                </a:rPr>
                <a:t>Συγκρούσεις     </a:t>
              </a:r>
              <a:endParaRPr sz="1100" b="1" dirty="0">
                <a:latin typeface="Arial" panose="020B0604020202020204" pitchFamily="34" charset="0"/>
                <a:ea typeface="Helvetica Neue"/>
                <a:cs typeface="Helvetica Neue"/>
                <a:sym typeface="Helvetica Neue"/>
              </a:endParaRPr>
            </a:p>
            <a:p>
              <a:pPr marL="0" lvl="0" indent="0" algn="ctr" rtl="0">
                <a:spcBef>
                  <a:spcPts val="0"/>
                </a:spcBef>
                <a:spcAft>
                  <a:spcPts val="0"/>
                </a:spcAft>
                <a:buNone/>
              </a:pPr>
              <a:r>
                <a:rPr lang="el-GR" sz="1050" b="1" spc="-20" dirty="0">
                  <a:latin typeface="Arial" panose="020B0604020202020204" pitchFamily="34" charset="0"/>
                  <a:ea typeface="Helvetica Neue"/>
                  <a:cs typeface="Helvetica Neue"/>
                  <a:sym typeface="Helvetica Neue"/>
                </a:rPr>
                <a:t>Συμφερόντων</a:t>
              </a:r>
              <a:endParaRPr sz="1050" b="1" spc="-20" dirty="0">
                <a:latin typeface="Arial" panose="020B0604020202020204" pitchFamily="34" charset="0"/>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el-GR" b="0" i="0">
                <a:ln w="38100" cap="flat" cmpd="sng">
                  <a:solidFill>
                    <a:schemeClr val="accent1"/>
                  </a:solidFill>
                  <a:prstDash val="solid"/>
                  <a:round/>
                  <a:headEnd type="none" w="sm" len="sm"/>
                  <a:tailEnd type="none" w="sm" len="sm"/>
                </a:ln>
                <a:noFill/>
                <a:latin typeface="Arial" panose="020B0604020202020204" pitchFamily="34" charset="0"/>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4919574"/>
            <a:ext cx="4810034" cy="1554272"/>
          </a:xfrm>
          <a:prstGeom prst="rect">
            <a:avLst/>
          </a:prstGeom>
          <a:noFill/>
          <a:ln w="19050">
            <a:solidFill>
              <a:schemeClr val="accent5">
                <a:lumMod val="50000"/>
              </a:schemeClr>
            </a:solidFill>
          </a:ln>
        </p:spPr>
        <p:txBody>
          <a:bodyPr wrap="square" rtlCol="0">
            <a:spAutoFit/>
          </a:bodyPr>
          <a:lstStyle/>
          <a:p>
            <a:pPr algn="ctr"/>
            <a:r>
              <a:rPr lang="el-GR" sz="1500" b="1" dirty="0">
                <a:solidFill>
                  <a:schemeClr val="accent1"/>
                </a:solidFill>
                <a:latin typeface="Arial" panose="020B0604020202020204" pitchFamily="34" charset="0"/>
                <a:cs typeface="Helvetica" panose="020B0604020202020204" pitchFamily="34" charset="0"/>
              </a:rPr>
              <a:t>Σημείωση</a:t>
            </a:r>
          </a:p>
          <a:p>
            <a:pPr algn="ctr"/>
            <a:r>
              <a:rPr lang="el-GR" sz="1600" dirty="0">
                <a:solidFill>
                  <a:schemeClr val="tx1"/>
                </a:solidFill>
                <a:latin typeface="Arial" panose="020B0604020202020204" pitchFamily="34" charset="0"/>
                <a:ea typeface="Helvetica Neue"/>
                <a:cs typeface="Helvetica" panose="020B0604020202020204" pitchFamily="34" charset="0"/>
                <a:sym typeface="Helvetica Neue"/>
              </a:rPr>
              <a:t>Οι παρακάτω διαφάνειες περιγράφουν λεπτομερώς τις δραστηριότητες που μπορεί να προκαλέσουν σύγκρουση συμφερόντων. Ορισμένες από αυτές τις δραστηριότητες απαγορεύονται και/ή μπορεί </a:t>
            </a:r>
            <a:br>
              <a:rPr lang="en-US" sz="1600" dirty="0">
                <a:solidFill>
                  <a:schemeClr val="tx1"/>
                </a:solidFill>
                <a:latin typeface="Arial" panose="020B0604020202020204" pitchFamily="34" charset="0"/>
                <a:ea typeface="Helvetica Neue"/>
                <a:cs typeface="Helvetica" panose="020B0604020202020204" pitchFamily="34" charset="0"/>
                <a:sym typeface="Helvetica Neue"/>
              </a:rPr>
            </a:br>
            <a:r>
              <a:rPr lang="el-GR" sz="1600" dirty="0">
                <a:solidFill>
                  <a:schemeClr val="tx1"/>
                </a:solidFill>
                <a:latin typeface="Arial" panose="020B0604020202020204" pitchFamily="34" charset="0"/>
                <a:ea typeface="Helvetica Neue"/>
                <a:cs typeface="Helvetica" panose="020B0604020202020204" pitchFamily="34" charset="0"/>
                <a:sym typeface="Helvetica Neue"/>
              </a:rPr>
              <a:t>να χρειαστεί να αποκαλυφθούν. </a:t>
            </a:r>
            <a:endParaRPr sz="1600" dirty="0">
              <a:solidFill>
                <a:schemeClr val="tx1"/>
              </a:solidFill>
              <a:latin typeface="Arial" panose="020B0604020202020204" pitchFamily="34" charset="0"/>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el-GR" sz="2400" b="1">
                <a:solidFill>
                  <a:srgbClr val="5C9FA1"/>
                </a:solidFill>
                <a:latin typeface="Arial" panose="020B0604020202020204" pitchFamily="34" charset="0"/>
                <a:cs typeface="Helvetica" panose="020B0604020202020204" pitchFamily="34" charset="0"/>
              </a:rPr>
              <a:t>ΠΡΟΣΩΠΙΚΕΣ ΕΠΕΝΔΥΣΕΙΣ ΚΑΙ ΑΛΛΑ ΣΥΜΦΕΡΟΝΤΑ</a:t>
            </a:r>
            <a:endParaRPr sz="2400">
              <a:latin typeface="Arial" panose="020B0604020202020204" pitchFamily="34" charset="0"/>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el-GR" sz="2400" u="sng" dirty="0">
                <a:latin typeface="Arial" panose="020B0604020202020204" pitchFamily="34" charset="0"/>
                <a:cs typeface="Helvetica" panose="020B0604020202020204" pitchFamily="34" charset="0"/>
              </a:rPr>
              <a:t>Γνωστοποίηση</a:t>
            </a:r>
            <a:r>
              <a:rPr lang="el-GR" sz="2400" dirty="0">
                <a:latin typeface="Arial" panose="020B0604020202020204" pitchFamily="34" charset="0"/>
                <a:cs typeface="Helvetica" panose="020B0604020202020204" pitchFamily="34" charset="0"/>
              </a:rPr>
              <a:t> προσωπικών επιχειρηματικών σχέσεων ή </a:t>
            </a:r>
            <a:r>
              <a:rPr lang="el-GR" sz="2400">
                <a:latin typeface="Arial" panose="020B0604020202020204" pitchFamily="34" charset="0"/>
                <a:cs typeface="Helvetica" panose="020B0604020202020204" pitchFamily="34" charset="0"/>
              </a:rPr>
              <a:t>επενδύσεων </a:t>
            </a:r>
            <a:br>
              <a:rPr lang="en-US" sz="2400">
                <a:latin typeface="Arial" panose="020B0604020202020204" pitchFamily="34" charset="0"/>
                <a:cs typeface="Helvetica" panose="020B0604020202020204" pitchFamily="34" charset="0"/>
              </a:rPr>
            </a:br>
            <a:r>
              <a:rPr lang="el-GR" sz="2400">
                <a:latin typeface="Arial" panose="020B0604020202020204" pitchFamily="34" charset="0"/>
                <a:cs typeface="Helvetica" panose="020B0604020202020204" pitchFamily="34" charset="0"/>
              </a:rPr>
              <a:t>με </a:t>
            </a:r>
            <a:r>
              <a:rPr lang="el-GR" sz="2400" dirty="0">
                <a:latin typeface="Arial" panose="020B0604020202020204" pitchFamily="34" charset="0"/>
                <a:cs typeface="Helvetica" panose="020B0604020202020204" pitchFamily="34" charset="0"/>
              </a:rPr>
              <a:t>προμηθευτές, πελάτες ή ανταγωνιστές της εταιρείας.</a:t>
            </a:r>
            <a:endParaRPr sz="2400" dirty="0">
              <a:latin typeface="Arial" panose="020B0604020202020204" pitchFamily="34" charset="0"/>
              <a:cs typeface="Helvetica" panose="020B0604020202020204" pitchFamily="34" charset="0"/>
            </a:endParaRPr>
          </a:p>
          <a:p>
            <a:pPr marL="571500">
              <a:lnSpc>
                <a:spcPct val="115000"/>
              </a:lnSpc>
              <a:spcBef>
                <a:spcPts val="0"/>
              </a:spcBef>
              <a:buSzPct val="150000"/>
            </a:pPr>
            <a:r>
              <a:rPr lang="el-GR" sz="2400" u="sng" dirty="0">
                <a:latin typeface="Arial" panose="020B0604020202020204" pitchFamily="34" charset="0"/>
                <a:cs typeface="Helvetica" panose="020B0604020202020204" pitchFamily="34" charset="0"/>
              </a:rPr>
              <a:t>Κανένα εξωτερικό οικονομικό συμφέρον</a:t>
            </a:r>
            <a:r>
              <a:rPr lang="el-GR" sz="2400" dirty="0">
                <a:latin typeface="Arial" panose="020B0604020202020204" pitchFamily="34" charset="0"/>
                <a:cs typeface="Helvetica" panose="020B0604020202020204" pitchFamily="34" charset="0"/>
              </a:rPr>
              <a:t> που θα μπορούσε να υπονομεύσει </a:t>
            </a:r>
            <a:br>
              <a:rPr lang="en-US" sz="2400" dirty="0">
                <a:latin typeface="Arial" panose="020B0604020202020204" pitchFamily="34" charset="0"/>
                <a:cs typeface="Helvetica" panose="020B0604020202020204" pitchFamily="34" charset="0"/>
              </a:rPr>
            </a:br>
            <a:r>
              <a:rPr lang="el-GR" sz="2400" u="sng" dirty="0">
                <a:latin typeface="Arial" panose="020B0604020202020204" pitchFamily="34" charset="0"/>
                <a:cs typeface="Helvetica" panose="020B0604020202020204" pitchFamily="34" charset="0"/>
              </a:rPr>
              <a:t>τη φήμη</a:t>
            </a:r>
            <a:r>
              <a:rPr lang="el-GR" sz="2400" dirty="0">
                <a:latin typeface="Arial" panose="020B0604020202020204" pitchFamily="34" charset="0"/>
                <a:cs typeface="Helvetica" panose="020B0604020202020204" pitchFamily="34" charset="0"/>
              </a:rPr>
              <a:t> της Εταιρείας ή να εκθέσει την Εταιρεία σε περιττό κίνδυνο.</a:t>
            </a:r>
            <a:endParaRPr sz="2400" dirty="0">
              <a:latin typeface="Arial" panose="020B0604020202020204" pitchFamily="34" charset="0"/>
              <a:cs typeface="Helvetica" panose="020B0604020202020204" pitchFamily="34" charset="0"/>
            </a:endParaRPr>
          </a:p>
          <a:p>
            <a:pPr marL="571500">
              <a:lnSpc>
                <a:spcPct val="115000"/>
              </a:lnSpc>
              <a:spcBef>
                <a:spcPts val="0"/>
              </a:spcBef>
              <a:buSzPct val="150000"/>
            </a:pPr>
            <a:r>
              <a:rPr lang="el-GR" sz="2400" u="sng" dirty="0">
                <a:latin typeface="Arial" panose="020B0604020202020204" pitchFamily="34" charset="0"/>
                <a:cs typeface="Helvetica" panose="020B0604020202020204" pitchFamily="34" charset="0"/>
              </a:rPr>
              <a:t>Μην αποδέχεστε θέση</a:t>
            </a:r>
            <a:r>
              <a:rPr lang="el-GR" sz="2400" dirty="0">
                <a:latin typeface="Arial" panose="020B0604020202020204" pitchFamily="34" charset="0"/>
                <a:cs typeface="Helvetica" panose="020B0604020202020204" pitchFamily="34" charset="0"/>
              </a:rPr>
              <a:t> ως αξιωματούχοι, συνεργάτες, διευθυντές ή οποιαδήποτε θέση εξουσίας σε άλλη οντότητα </a:t>
            </a:r>
            <a:r>
              <a:rPr lang="el-GR" sz="2400" u="sng" dirty="0">
                <a:latin typeface="Arial" panose="020B0604020202020204" pitchFamily="34" charset="0"/>
                <a:cs typeface="Helvetica" panose="020B0604020202020204" pitchFamily="34" charset="0"/>
              </a:rPr>
              <a:t>χωρίς προηγούμενη έγκριση</a:t>
            </a:r>
            <a:r>
              <a:rPr lang="el-GR" sz="2400" dirty="0">
                <a:latin typeface="Arial" panose="020B0604020202020204" pitchFamily="34" charset="0"/>
                <a:cs typeface="Helvetica" panose="020B0604020202020204" pitchFamily="34" charset="0"/>
              </a:rPr>
              <a:t>.</a:t>
            </a:r>
            <a:endParaRPr sz="2400" dirty="0">
              <a:latin typeface="Arial" panose="020B0604020202020204" pitchFamily="34" charset="0"/>
              <a:cs typeface="Helvetica" panose="020B0604020202020204" pitchFamily="34" charset="0"/>
            </a:endParaRPr>
          </a:p>
          <a:p>
            <a:pPr marL="571500">
              <a:lnSpc>
                <a:spcPct val="115000"/>
              </a:lnSpc>
              <a:spcBef>
                <a:spcPts val="0"/>
              </a:spcBef>
              <a:buSzPct val="150000"/>
            </a:pPr>
            <a:r>
              <a:rPr lang="el-GR" sz="2400" u="sng" dirty="0">
                <a:latin typeface="Arial" panose="020B0604020202020204" pitchFamily="34" charset="0"/>
                <a:cs typeface="Helvetica" panose="020B0604020202020204" pitchFamily="34" charset="0"/>
              </a:rPr>
              <a:t>Γνωστοποιήστε τυχόν </a:t>
            </a:r>
            <a:r>
              <a:rPr lang="el-GR" sz="2400" u="sng">
                <a:latin typeface="Arial" panose="020B0604020202020204" pitchFamily="34" charset="0"/>
                <a:cs typeface="Helvetica" panose="020B0604020202020204" pitchFamily="34" charset="0"/>
              </a:rPr>
              <a:t>επιπλέον εργοδότες</a:t>
            </a:r>
            <a:r>
              <a:rPr lang="el-GR" sz="2400">
                <a:latin typeface="Arial" panose="020B0604020202020204" pitchFamily="34" charset="0"/>
                <a:cs typeface="Helvetica" panose="020B0604020202020204" pitchFamily="34" charset="0"/>
              </a:rPr>
              <a:t>.</a:t>
            </a:r>
            <a:endParaRPr sz="2400" dirty="0">
              <a:latin typeface="Arial" panose="020B0604020202020204" pitchFamily="34" charset="0"/>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Neue"/>
                <a:sym typeface="Helvetica Neue"/>
              </a:rPr>
              <a:t>Σύγκρουση συμφερόντων</a:t>
            </a:r>
          </a:p>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Neue"/>
                <a:sym typeface="Helvetica Neue"/>
              </a:rPr>
              <a:t>Εκπαίδευση</a:t>
            </a:r>
            <a:endParaRPr sz="2400" b="1">
              <a:solidFill>
                <a:srgbClr val="AACFD0"/>
              </a:solidFill>
              <a:latin typeface="Arial" panose="020B0604020202020204" pitchFamily="34" charset="0"/>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077218"/>
          </a:xfrm>
          <a:prstGeom prst="rect">
            <a:avLst/>
          </a:prstGeom>
          <a:noFill/>
        </p:spPr>
        <p:txBody>
          <a:bodyPr wrap="square" rtlCol="0">
            <a:spAutoFit/>
          </a:bodyPr>
          <a:lstStyle/>
          <a:p>
            <a:r>
              <a:rPr lang="el-GR" sz="3200" b="1">
                <a:solidFill>
                  <a:schemeClr val="accent5">
                    <a:lumMod val="75000"/>
                  </a:schemeClr>
                </a:solidFill>
                <a:latin typeface="Arial" panose="020B0604020202020204" pitchFamily="34" charset="0"/>
                <a:cs typeface="Helvetica" panose="020B0604020202020204" pitchFamily="34" charset="0"/>
              </a:rPr>
              <a:t>ΤΙ ΘΑ ΚΑΝΑΤΕ;</a:t>
            </a:r>
          </a:p>
        </p:txBody>
      </p:sp>
      <p:sp>
        <p:nvSpPr>
          <p:cNvPr id="4" name="Rectangle 3"/>
          <p:cNvSpPr/>
          <p:nvPr/>
        </p:nvSpPr>
        <p:spPr>
          <a:xfrm>
            <a:off x="3375739" y="281866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r>
              <a:rPr lang="el-GR" sz="2400" b="1" dirty="0">
                <a:solidFill>
                  <a:schemeClr val="accent1"/>
                </a:solidFill>
                <a:latin typeface="Arial Black" panose="020B0A04020102020204" pitchFamily="34" charset="0"/>
                <a:ea typeface="Helvetica Neue"/>
                <a:sym typeface="Helvetica Neue"/>
              </a:rPr>
              <a:t>Κατάσταση</a:t>
            </a:r>
          </a:p>
          <a:p>
            <a:pPr lvl="0"/>
            <a:r>
              <a:rPr lang="el-GR" sz="2400">
                <a:solidFill>
                  <a:schemeClr val="accent1"/>
                </a:solidFill>
                <a:latin typeface="Arial" panose="020B0604020202020204" pitchFamily="34" charset="0"/>
                <a:ea typeface="Helvetica Neue"/>
                <a:cs typeface="Helvetica" panose="020B0604020202020204" pitchFamily="34" charset="0"/>
                <a:sym typeface="Helvetica Neue"/>
              </a:rPr>
              <a:t>Ένας </a:t>
            </a:r>
            <a:r>
              <a:rPr lang="el-GR" sz="2400" dirty="0">
                <a:solidFill>
                  <a:schemeClr val="accent1"/>
                </a:solidFill>
                <a:latin typeface="Arial" panose="020B0604020202020204" pitchFamily="34" charset="0"/>
                <a:ea typeface="Helvetica Neue"/>
                <a:cs typeface="Helvetica" panose="020B0604020202020204" pitchFamily="34" charset="0"/>
                <a:sym typeface="Helvetica Neue"/>
              </a:rPr>
              <a:t>υπάλληλος είχε σημαντικές </a:t>
            </a:r>
            <a:r>
              <a:rPr lang="el-GR" sz="2400">
                <a:solidFill>
                  <a:schemeClr val="accent1"/>
                </a:solidFill>
                <a:latin typeface="Arial" panose="020B0604020202020204" pitchFamily="34" charset="0"/>
                <a:ea typeface="Helvetica Neue"/>
                <a:cs typeface="Helvetica" panose="020B0604020202020204" pitchFamily="34" charset="0"/>
                <a:sym typeface="Helvetica Neue"/>
              </a:rPr>
              <a:t>επενδύσεις σε </a:t>
            </a:r>
            <a:r>
              <a:rPr lang="el-GR" sz="2400" dirty="0">
                <a:solidFill>
                  <a:schemeClr val="accent1"/>
                </a:solidFill>
                <a:latin typeface="Arial" panose="020B0604020202020204" pitchFamily="34" charset="0"/>
                <a:ea typeface="Helvetica Neue"/>
                <a:cs typeface="Helvetica" panose="020B0604020202020204" pitchFamily="34" charset="0"/>
                <a:sym typeface="Helvetica Neue"/>
              </a:rPr>
              <a:t>μια εταιρεία που μόλις έγινε προμηθευτής εταιρείας. </a:t>
            </a:r>
            <a:endParaRPr sz="2400" dirty="0">
              <a:solidFill>
                <a:schemeClr val="accent1"/>
              </a:solidFill>
              <a:latin typeface="Arial" panose="020B0604020202020204" pitchFamily="34" charset="0"/>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099300" y="80015"/>
            <a:ext cx="3993401" cy="830997"/>
          </a:xfrm>
          <a:prstGeom prst="rect">
            <a:avLst/>
          </a:prstGeom>
        </p:spPr>
        <p:txBody>
          <a:bodyPr wrap="none">
            <a:spAutoFit/>
          </a:bodyPr>
          <a:lstStyle/>
          <a:p>
            <a:pPr lvl="0" algn="ctr"/>
            <a:r>
              <a:rPr lang="el-GR" sz="2400" b="1" dirty="0">
                <a:solidFill>
                  <a:srgbClr val="AACFD0"/>
                </a:solidFill>
                <a:latin typeface="Arial" panose="020B0604020202020204" pitchFamily="34" charset="0"/>
                <a:ea typeface="Helvetica Neue"/>
                <a:cs typeface="Helvetica Neue"/>
                <a:sym typeface="Helvetica Neue"/>
              </a:rPr>
              <a:t>Σύγκρουση συμφερόντων</a:t>
            </a:r>
          </a:p>
          <a:p>
            <a:pPr lvl="0" algn="ctr"/>
            <a:r>
              <a:rPr lang="el-GR" sz="2400" b="1" dirty="0">
                <a:solidFill>
                  <a:srgbClr val="AACFD0"/>
                </a:solidFill>
                <a:latin typeface="Arial" panose="020B0604020202020204" pitchFamily="34" charset="0"/>
                <a:ea typeface="Helvetica Neue"/>
                <a:cs typeface="Helvetica Neue"/>
                <a:sym typeface="Helvetica Neue"/>
              </a:rPr>
              <a:t>Εκπαίδευση</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19726"/>
            <a:ext cx="3814008"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l-GR" sz="2400" b="1" dirty="0">
                <a:solidFill>
                  <a:schemeClr val="accent1"/>
                </a:solidFill>
                <a:latin typeface="Arial Black" panose="020B0A04020102020204" pitchFamily="34" charset="0"/>
                <a:ea typeface="Helvetica Neue"/>
                <a:cs typeface="Helvetica" panose="020B0604020202020204" pitchFamily="34" charset="0"/>
                <a:sym typeface="Helvetica Neue"/>
              </a:rPr>
              <a:t>Καλύτερη έκβαση</a:t>
            </a:r>
          </a:p>
          <a:p>
            <a:pPr defTabSz="1097140">
              <a:buSzPct val="100000"/>
            </a:pPr>
            <a:r>
              <a:rPr lang="el-GR" sz="2400" dirty="0">
                <a:solidFill>
                  <a:schemeClr val="accent1"/>
                </a:solidFill>
                <a:latin typeface="Arial" panose="020B0604020202020204" pitchFamily="34" charset="0"/>
                <a:ea typeface="Helvetica Neue"/>
                <a:cs typeface="Helvetica" panose="020B0604020202020204" pitchFamily="34" charset="0"/>
                <a:sym typeface="Helvetica Neue"/>
              </a:rPr>
              <a:t>Ο εργαζόμενος θα πρέπει να γνωστοποιήσει την επένδυση και να ζητήσει έγκριση για αυτήν τη σχέση.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el-GR" sz="2400" u="sng" dirty="0">
                <a:solidFill>
                  <a:schemeClr val="dk1"/>
                </a:solidFill>
                <a:latin typeface="Arial" panose="020B0604020202020204" pitchFamily="34" charset="0"/>
                <a:ea typeface="Helvetica Neue"/>
                <a:cs typeface="Helvetica" panose="020B0604020202020204" pitchFamily="34" charset="0"/>
                <a:sym typeface="Helvetica Neue"/>
              </a:rPr>
              <a:t>Γνωστοποιήστε</a:t>
            </a:r>
            <a:r>
              <a:rPr lang="el-GR" sz="2400" dirty="0">
                <a:solidFill>
                  <a:schemeClr val="dk1"/>
                </a:solidFill>
                <a:latin typeface="Arial" panose="020B0604020202020204" pitchFamily="34" charset="0"/>
                <a:ea typeface="Helvetica Neue"/>
                <a:cs typeface="Helvetica" panose="020B0604020202020204" pitchFamily="34" charset="0"/>
                <a:sym typeface="Helvetica Neue"/>
              </a:rPr>
              <a:t> όλες τις </a:t>
            </a:r>
            <a:r>
              <a:rPr lang="el-GR" sz="2400" u="sng" dirty="0">
                <a:solidFill>
                  <a:schemeClr val="dk1"/>
                </a:solidFill>
                <a:latin typeface="Arial" panose="020B0604020202020204" pitchFamily="34" charset="0"/>
                <a:ea typeface="Helvetica Neue"/>
                <a:cs typeface="Helvetica" panose="020B0604020202020204" pitchFamily="34" charset="0"/>
                <a:sym typeface="Helvetica Neue"/>
              </a:rPr>
              <a:t>οικογενειακές σχέσεις </a:t>
            </a:r>
            <a:r>
              <a:rPr lang="el-GR" sz="2400" dirty="0">
                <a:solidFill>
                  <a:schemeClr val="dk1"/>
                </a:solidFill>
                <a:latin typeface="Arial" panose="020B0604020202020204" pitchFamily="34" charset="0"/>
                <a:ea typeface="Helvetica Neue"/>
                <a:cs typeface="Helvetica" panose="020B0604020202020204" pitchFamily="34" charset="0"/>
                <a:sym typeface="Helvetica Neue"/>
              </a:rPr>
              <a:t>(π.χ. γονείς, σύζυγος, παιδιά </a:t>
            </a:r>
            <a:br>
              <a:rPr lang="en-US" sz="2400" dirty="0">
                <a:solidFill>
                  <a:schemeClr val="dk1"/>
                </a:solidFill>
                <a:latin typeface="Arial" panose="020B0604020202020204" pitchFamily="34" charset="0"/>
                <a:ea typeface="Helvetica Neue"/>
                <a:cs typeface="Helvetica" panose="020B0604020202020204" pitchFamily="34" charset="0"/>
                <a:sym typeface="Helvetica Neue"/>
              </a:rPr>
            </a:br>
            <a:r>
              <a:rPr lang="el-GR" sz="2400" dirty="0">
                <a:solidFill>
                  <a:schemeClr val="dk1"/>
                </a:solidFill>
                <a:latin typeface="Arial" panose="020B0604020202020204" pitchFamily="34" charset="0"/>
                <a:ea typeface="Helvetica Neue"/>
                <a:cs typeface="Helvetica" panose="020B0604020202020204" pitchFamily="34" charset="0"/>
                <a:sym typeface="Helvetica Neue"/>
              </a:rPr>
              <a:t>και άλλα στενά μέλη της οικογένειας) ή οικονομικές σχέσεις με προμηθευτές, υποδιανομείς/πράκτορες, ανταγωνιστές, πελάτες ή/και συνεταίρους.</a:t>
            </a:r>
            <a:endParaRPr sz="2400" dirty="0">
              <a:solidFill>
                <a:schemeClr val="dk1"/>
              </a:solidFill>
              <a:latin typeface="Arial" panose="020B0604020202020204" pitchFamily="34" charset="0"/>
              <a:ea typeface="Helvetica Neue"/>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el-GR" sz="2400" u="sng" dirty="0">
                <a:solidFill>
                  <a:schemeClr val="dk1"/>
                </a:solidFill>
                <a:latin typeface="Arial" panose="020B0604020202020204" pitchFamily="34" charset="0"/>
                <a:ea typeface="Helvetica Neue"/>
                <a:cs typeface="Helvetica" panose="020B0604020202020204" pitchFamily="34" charset="0"/>
                <a:sym typeface="Helvetica Neue"/>
              </a:rPr>
              <a:t>Γνωστοποιήστε</a:t>
            </a:r>
            <a:r>
              <a:rPr lang="el-GR" sz="2400" dirty="0">
                <a:solidFill>
                  <a:schemeClr val="dk1"/>
                </a:solidFill>
                <a:latin typeface="Arial" panose="020B0604020202020204" pitchFamily="34" charset="0"/>
                <a:ea typeface="Helvetica Neue"/>
                <a:cs typeface="Helvetica" panose="020B0604020202020204" pitchFamily="34" charset="0"/>
                <a:sym typeface="Helvetica Neue"/>
              </a:rPr>
              <a:t> όλες τις στενές </a:t>
            </a:r>
            <a:r>
              <a:rPr lang="el-GR" sz="2400" u="sng" dirty="0">
                <a:solidFill>
                  <a:schemeClr val="dk1"/>
                </a:solidFill>
                <a:latin typeface="Arial" panose="020B0604020202020204" pitchFamily="34" charset="0"/>
                <a:ea typeface="Helvetica Neue"/>
                <a:cs typeface="Helvetica" panose="020B0604020202020204" pitchFamily="34" charset="0"/>
                <a:sym typeface="Helvetica Neue"/>
              </a:rPr>
              <a:t>οικογενειακές</a:t>
            </a:r>
            <a:r>
              <a:rPr lang="el-GR" sz="2400" dirty="0">
                <a:solidFill>
                  <a:schemeClr val="dk1"/>
                </a:solidFill>
                <a:latin typeface="Arial" panose="020B0604020202020204" pitchFamily="34" charset="0"/>
                <a:ea typeface="Helvetica Neue"/>
                <a:cs typeface="Helvetica" panose="020B0604020202020204" pitchFamily="34" charset="0"/>
                <a:sym typeface="Helvetica Neue"/>
              </a:rPr>
              <a:t> ή οικονομικές σχέσεις </a:t>
            </a:r>
            <a:br>
              <a:rPr lang="en-US" sz="2400" dirty="0">
                <a:solidFill>
                  <a:schemeClr val="dk1"/>
                </a:solidFill>
                <a:latin typeface="Arial" panose="020B0604020202020204" pitchFamily="34" charset="0"/>
                <a:ea typeface="Helvetica Neue"/>
                <a:cs typeface="Helvetica" panose="020B0604020202020204" pitchFamily="34" charset="0"/>
                <a:sym typeface="Helvetica Neue"/>
              </a:rPr>
            </a:br>
            <a:r>
              <a:rPr lang="el-GR" sz="2400" u="sng" dirty="0">
                <a:solidFill>
                  <a:schemeClr val="dk1"/>
                </a:solidFill>
                <a:latin typeface="Arial" panose="020B0604020202020204" pitchFamily="34" charset="0"/>
                <a:ea typeface="Helvetica Neue"/>
                <a:cs typeface="Helvetica" panose="020B0604020202020204" pitchFamily="34" charset="0"/>
                <a:sym typeface="Helvetica Neue"/>
              </a:rPr>
              <a:t>με</a:t>
            </a:r>
            <a:r>
              <a:rPr lang="el-GR" sz="2400" dirty="0">
                <a:solidFill>
                  <a:schemeClr val="dk1"/>
                </a:solidFill>
                <a:latin typeface="Arial" panose="020B0604020202020204" pitchFamily="34" charset="0"/>
                <a:ea typeface="Helvetica Neue"/>
                <a:cs typeface="Helvetica" panose="020B0604020202020204" pitchFamily="34" charset="0"/>
                <a:sym typeface="Helvetica Neue"/>
              </a:rPr>
              <a:t> εγχώριους ή ξένους κρατικούς λειτουργούς, συμπεριλαμβανομένων </a:t>
            </a:r>
            <a:br>
              <a:rPr lang="en-US" sz="2400" dirty="0">
                <a:solidFill>
                  <a:schemeClr val="dk1"/>
                </a:solidFill>
                <a:latin typeface="Arial" panose="020B0604020202020204" pitchFamily="34" charset="0"/>
                <a:ea typeface="Helvetica Neue"/>
                <a:cs typeface="Helvetica" panose="020B0604020202020204" pitchFamily="34" charset="0"/>
                <a:sym typeface="Helvetica Neue"/>
              </a:rPr>
            </a:br>
            <a:r>
              <a:rPr lang="el-GR" sz="2400" dirty="0">
                <a:solidFill>
                  <a:schemeClr val="dk1"/>
                </a:solidFill>
                <a:latin typeface="Arial" panose="020B0604020202020204" pitchFamily="34" charset="0"/>
                <a:ea typeface="Helvetica Neue"/>
                <a:cs typeface="Helvetica" panose="020B0604020202020204" pitchFamily="34" charset="0"/>
                <a:sym typeface="Helvetica Neue"/>
              </a:rPr>
              <a:t>των επαγγελματιών υγείας.</a:t>
            </a:r>
            <a:endParaRPr sz="2400" dirty="0">
              <a:solidFill>
                <a:schemeClr val="dk1"/>
              </a:solidFill>
              <a:latin typeface="Arial" panose="020B0604020202020204" pitchFamily="34" charset="0"/>
              <a:ea typeface="Helvetica Neue"/>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el-GR" sz="2400" b="1">
                <a:solidFill>
                  <a:srgbClr val="5C9FA1"/>
                </a:solidFill>
                <a:latin typeface="Arial" panose="020B0604020202020204" pitchFamily="34" charset="0"/>
                <a:ea typeface="Helvetica Neue"/>
                <a:cs typeface="Helvetica" panose="020B0604020202020204" pitchFamily="34" charset="0"/>
                <a:sym typeface="Helvetica Neue"/>
              </a:rPr>
              <a:t>ΠΡΟΣΩΠΙΚΕΣ</a:t>
            </a:r>
            <a:r>
              <a:rPr lang="el-GR" sz="2400" b="1">
                <a:solidFill>
                  <a:srgbClr val="5C9FA1"/>
                </a:solidFill>
                <a:latin typeface="Arial" panose="020B0604020202020204" pitchFamily="34" charset="0"/>
                <a:ea typeface="Helvetica Neue"/>
                <a:cs typeface="Helvetica Neue"/>
                <a:sym typeface="Helvetica Neue"/>
              </a:rPr>
              <a:t> ΣΧΕΣΕΙΣ</a:t>
            </a:r>
            <a:endParaRPr sz="2400">
              <a:latin typeface="Arial" panose="020B0604020202020204" pitchFamily="34" charset="0"/>
              <a:ea typeface="Helvetica Neue"/>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Neue"/>
                <a:sym typeface="Helvetica Neue"/>
              </a:rPr>
              <a:t>Σύγκρουση συμφερόντων</a:t>
            </a:r>
          </a:p>
          <a:p>
            <a:pPr marL="0" marR="0" lvl="0" indent="0" algn="ctr" rtl="0">
              <a:spcBef>
                <a:spcPts val="0"/>
              </a:spcBef>
              <a:spcAft>
                <a:spcPts val="0"/>
              </a:spcAft>
              <a:buNone/>
            </a:pPr>
            <a:r>
              <a:rPr lang="el-GR" sz="2400" b="1">
                <a:solidFill>
                  <a:srgbClr val="AACFD0"/>
                </a:solidFill>
                <a:latin typeface="Arial" panose="020B0604020202020204" pitchFamily="34" charset="0"/>
                <a:ea typeface="Helvetica Neue"/>
                <a:cs typeface="Helvetica Neue"/>
                <a:sym typeface="Helvetica Neue"/>
              </a:rPr>
              <a:t>Εκπαίδευση</a:t>
            </a:r>
            <a:endParaRPr sz="2400" b="1">
              <a:solidFill>
                <a:srgbClr val="AACFD0"/>
              </a:solidFill>
              <a:latin typeface="Arial" panose="020B0604020202020204" pitchFamily="34" charset="0"/>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077218"/>
          </a:xfrm>
          <a:prstGeom prst="rect">
            <a:avLst/>
          </a:prstGeom>
          <a:noFill/>
        </p:spPr>
        <p:txBody>
          <a:bodyPr wrap="square" rtlCol="0">
            <a:spAutoFit/>
          </a:bodyPr>
          <a:lstStyle/>
          <a:p>
            <a:r>
              <a:rPr lang="el-GR" sz="3200" b="1">
                <a:solidFill>
                  <a:schemeClr val="accent5">
                    <a:lumMod val="75000"/>
                  </a:schemeClr>
                </a:solidFill>
                <a:latin typeface="Arial" panose="020B0604020202020204" pitchFamily="34" charset="0"/>
                <a:cs typeface="Helvetica" panose="020B0604020202020204" pitchFamily="34" charset="0"/>
              </a:rPr>
              <a:t>ΤΙ ΘΑ ΚΑΝΑΤΕ;</a:t>
            </a:r>
          </a:p>
        </p:txBody>
      </p:sp>
      <p:sp>
        <p:nvSpPr>
          <p:cNvPr id="4" name="Rectangle 3"/>
          <p:cNvSpPr/>
          <p:nvPr/>
        </p:nvSpPr>
        <p:spPr>
          <a:xfrm>
            <a:off x="3375739" y="282184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l-GR" sz="2400" dirty="0">
                <a:solidFill>
                  <a:schemeClr val="accent1"/>
                </a:solidFill>
                <a:latin typeface="Arial Black" panose="020B0A04020102020204" pitchFamily="34" charset="0"/>
                <a:ea typeface="Helvetica Neue"/>
                <a:sym typeface="Helvetica Neue"/>
              </a:rPr>
              <a:t>Κατάσταση</a:t>
            </a:r>
          </a:p>
          <a:p>
            <a:pPr lvl="0"/>
            <a:r>
              <a:rPr lang="el-GR" sz="2400">
                <a:solidFill>
                  <a:schemeClr val="accent1"/>
                </a:solidFill>
                <a:latin typeface="Arial" panose="020B0604020202020204" pitchFamily="34" charset="0"/>
                <a:ea typeface="Helvetica Neue"/>
                <a:cs typeface="Helvetica" panose="020B0604020202020204" pitchFamily="34" charset="0"/>
                <a:sym typeface="Helvetica Neue"/>
              </a:rPr>
              <a:t>Η </a:t>
            </a:r>
            <a:r>
              <a:rPr lang="el-GR" sz="2400" dirty="0">
                <a:solidFill>
                  <a:schemeClr val="accent1"/>
                </a:solidFill>
                <a:latin typeface="Arial" panose="020B0604020202020204" pitchFamily="34" charset="0"/>
                <a:ea typeface="Helvetica Neue"/>
                <a:cs typeface="Helvetica" panose="020B0604020202020204" pitchFamily="34" charset="0"/>
                <a:sym typeface="Helvetica Neue"/>
              </a:rPr>
              <a:t>σύζυγος ενός υπαλλήλου έγινε πρόσφατα διευθυντής πωλήσεων σε έναν άμεσο ανταγωνιστή.</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099300" y="80015"/>
            <a:ext cx="3993401" cy="830997"/>
          </a:xfrm>
          <a:prstGeom prst="rect">
            <a:avLst/>
          </a:prstGeom>
        </p:spPr>
        <p:txBody>
          <a:bodyPr wrap="none">
            <a:spAutoFit/>
          </a:bodyPr>
          <a:lstStyle/>
          <a:p>
            <a:pPr lvl="0" algn="ctr"/>
            <a:r>
              <a:rPr lang="el-GR" sz="2400" b="1">
                <a:solidFill>
                  <a:srgbClr val="AACFD0"/>
                </a:solidFill>
                <a:latin typeface="Arial" panose="020B0604020202020204" pitchFamily="34" charset="0"/>
                <a:ea typeface="Helvetica Neue"/>
                <a:cs typeface="Helvetica Neue"/>
                <a:sym typeface="Helvetica Neue"/>
              </a:rPr>
              <a:t>Σύγκρουση συμφερόντων</a:t>
            </a:r>
          </a:p>
          <a:p>
            <a:pPr lvl="0" algn="ctr"/>
            <a:r>
              <a:rPr lang="el-GR" sz="2400" b="1">
                <a:solidFill>
                  <a:srgbClr val="AACFD0"/>
                </a:solidFill>
                <a:latin typeface="Arial" panose="020B0604020202020204" pitchFamily="34" charset="0"/>
                <a:ea typeface="Helvetica Neue"/>
                <a:cs typeface="Helvetica Neue"/>
                <a:sym typeface="Helvetica Neue"/>
              </a:rPr>
              <a:t>Εκπαίδευση</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l-GR" sz="2400" dirty="0">
                <a:solidFill>
                  <a:schemeClr val="accent1"/>
                </a:solidFill>
                <a:latin typeface="Arial Black" panose="020B0A04020102020204" pitchFamily="34" charset="0"/>
                <a:ea typeface="Helvetica Neue"/>
                <a:sym typeface="Helvetica Neue"/>
              </a:rPr>
              <a:t>Καλύτερη έκβαση</a:t>
            </a:r>
          </a:p>
          <a:p>
            <a:pPr defTabSz="1097140">
              <a:buSzPct val="100000"/>
            </a:pPr>
            <a:r>
              <a:rPr lang="el-GR" sz="2400">
                <a:solidFill>
                  <a:schemeClr val="accent1"/>
                </a:solidFill>
                <a:latin typeface="Arial" panose="020B0604020202020204" pitchFamily="34" charset="0"/>
                <a:ea typeface="Helvetica Neue"/>
                <a:cs typeface="Helvetica" panose="020B0604020202020204" pitchFamily="34" charset="0"/>
                <a:sym typeface="Helvetica Neue"/>
              </a:rPr>
              <a:t>Ο </a:t>
            </a:r>
            <a:r>
              <a:rPr lang="el-GR" sz="2400" dirty="0">
                <a:solidFill>
                  <a:schemeClr val="accent1"/>
                </a:solidFill>
                <a:latin typeface="Arial" panose="020B0604020202020204" pitchFamily="34" charset="0"/>
                <a:ea typeface="Helvetica Neue"/>
                <a:cs typeface="Helvetica" panose="020B0604020202020204" pitchFamily="34" charset="0"/>
                <a:sym typeface="Helvetica Neue"/>
              </a:rPr>
              <a:t>εργαζόμενος θα πρέπει να αποκαλύψει αυτήν τη σχέση στην εταιρεία.</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3.xml><?xml version="1.0" encoding="utf-8"?>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16D08-3387-45F7-ACC8-806A304908CD}"/>
</file>

<file path=customXml/itemProps2.xml><?xml version="1.0" encoding="utf-8"?>
<ds:datastoreItem xmlns:ds="http://schemas.openxmlformats.org/officeDocument/2006/customXml" ds:itemID="{5240F1D9-6BDA-4661-B7EE-9BEB468139EC}">
  <ds:schemaRefs>
    <ds:schemaRef ds:uri="http://purl.org/dc/terms/"/>
    <ds:schemaRef ds:uri="http://schemas.microsoft.com/office/infopath/2007/PartnerControls"/>
    <ds:schemaRef ds:uri="http://purl.org/dc/dcmitype/"/>
    <ds:schemaRef ds:uri="http://schemas.microsoft.com/office/2006/documentManagement/types"/>
    <ds:schemaRef ds:uri="d3ed967d-d92a-4424-a53f-7c4da5d2a7ff"/>
    <ds:schemaRef ds:uri="http://schemas.microsoft.com/office/2006/metadata/properties"/>
    <ds:schemaRef ds:uri="http://purl.org/dc/elements/1.1/"/>
    <ds:schemaRef ds:uri="http://schemas.openxmlformats.org/package/2006/metadata/core-properties"/>
    <ds:schemaRef ds:uri="aa124cef-80ee-4fcd-bafd-5e68c15586a5"/>
    <ds:schemaRef ds:uri="http://www.w3.org/XML/1998/namespace"/>
  </ds:schemaRefs>
</ds:datastoreItem>
</file>

<file path=customXml/itemProps3.xml><?xml version="1.0" encoding="utf-8"?>
<ds:datastoreItem xmlns:ds="http://schemas.openxmlformats.org/officeDocument/2006/customXml" ds:itemID="{56858F4C-5822-4D72-BEB7-238115C20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645</TotalTime>
  <Words>546</Words>
  <Application>Microsoft Office PowerPoint</Application>
  <PresentationFormat>Widescreen</PresentationFormat>
  <Paragraphs>75</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Wingdings</vt:lpstr>
      <vt:lpstr>Arial Black</vt:lpstr>
      <vt:lpstr>Calibri</vt:lpstr>
      <vt:lpstr>Helvetica Neue</vt:lpstr>
      <vt:lpstr>Georgia</vt:lpstr>
      <vt:lpstr>Cambria</vt:lpstr>
      <vt:lpstr>Office Theme</vt:lpstr>
      <vt:lpstr>PowerPoint Presentation</vt:lpstr>
      <vt:lpstr>PowerPoint Presentation</vt:lpstr>
      <vt:lpstr>PowerPoint Presentation</vt:lpstr>
      <vt:lpstr>ΠΡΟΣΩΠΙΚΕΣ ΕΠΕΝΔΥΣΕΙΣ ΚΑΙ ΑΛΛΑ ΣΥΜΦΕΡΟΝΤΑ</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57</cp:revision>
  <dcterms:modified xsi:type="dcterms:W3CDTF">2022-12-05T15:15:44Z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