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elvetica" panose="020B0604020202030204" pitchFamily="34" charset="0"/>
      <p:regular r:id="rId23"/>
      <p:bold r:id="rId24"/>
      <p:italic r:id="rId25"/>
      <p:boldItalic r:id="rId26"/>
    </p:embeddedFont>
    <p:embeddedFont>
      <p:font typeface="Helvetica Neue" panose="020B0403020202020204" pitchFamily="2" charset="0"/>
      <p:regular r:id="rId27"/>
      <p:bold r:id="rId28"/>
      <p:italic r:id="rId29"/>
      <p:boldItalic r:id="rId30"/>
    </p:embeddedFont>
    <p:embeddedFont>
      <p:font typeface="Helvetica Neue Light" panose="02000403000000020004"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de-de" sz="1100" b="0" dirty="0">
              <a:solidFill>
                <a:schemeClr val="tx1"/>
              </a:solidFill>
              <a:latin typeface="+mj-lt"/>
              <a:ea typeface="Helvetica Neue Light"/>
              <a:cs typeface="Helvetica" panose="020B0604020202020204" pitchFamily="34" charset="0"/>
              <a:sym typeface="Helvetica Neue Light"/>
            </a:rPr>
            <a:t>Transportdokumentation mit detaillierten Angaben zu Kosten, Reiseklasse.</a:t>
          </a:r>
          <a:endParaRPr sz="11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100" b="0">
            <a:solidFill>
              <a:schemeClr val="tx1"/>
            </a:solidFill>
            <a:latin typeface="+mj-lt"/>
            <a:cs typeface="Helvetica" panose="020B0604020202020204" pitchFamily="34" charset="0"/>
          </a:endParaRPr>
        </a:p>
      </dgm:t>
    </dgm:pt>
    <dgm:pt modelId="{D37C8983-13C3-4FCE-B586-D502E9EBA683}" type="sibTrans" cxnId="{56204148-E9AB-4D02-A1E8-8F94910B8D7C}">
      <dgm:prSet/>
      <dgm:spPr/>
      <dgm:t>
        <a:bodyPr/>
        <a:lstStyle/>
        <a:p>
          <a:endParaRPr sz="1100" b="0">
            <a:solidFill>
              <a:schemeClr val="tx1"/>
            </a:solidFill>
            <a:latin typeface="+mj-lt"/>
            <a:cs typeface="Helvetica" panose="020B0604020202020204" pitchFamily="34" charset="0"/>
          </a:endParaRPr>
        </a:p>
      </dgm:t>
    </dgm:pt>
    <dgm:pt modelId="{5267459C-A5EA-49CB-BA86-05FF09C10413}">
      <dgm:prSet phldrT="[Text]" custT="1"/>
      <dgm:spPr/>
      <dgm:t>
        <a:bodyPr/>
        <a:lstStyle/>
        <a:p>
          <a:pPr rtl="0"/>
          <a:r>
            <a:rPr lang="de-de" sz="1100" b="0">
              <a:solidFill>
                <a:schemeClr val="tx1"/>
              </a:solidFill>
              <a:latin typeface="+mj-lt"/>
              <a:ea typeface="Helvetica Neue Light"/>
              <a:cs typeface="Helvetica" panose="020B0604020202020204" pitchFamily="34" charset="0"/>
              <a:sym typeface="Helvetica Neue Light"/>
            </a:rPr>
            <a:t>Unterkunfts- und Verpflegungsdokumentation mit detaillierten Angaben zu Ausgaben, Teilnehmer(n) und Titel.</a:t>
          </a:r>
          <a:endParaRPr sz="1100" b="0">
            <a:solidFill>
              <a:schemeClr val="tx1"/>
            </a:solidFill>
            <a:latin typeface="+mj-lt"/>
            <a:cs typeface="Helvetica" panose="020B0604020202020204" pitchFamily="34" charset="0"/>
          </a:endParaRPr>
        </a:p>
      </dgm:t>
    </dgm:pt>
    <dgm:pt modelId="{DC7AD05B-630C-4374-AC33-B69A4824881B}" type="parTrans" cxnId="{66B3BDB6-6ABF-4BCF-9D21-FCDAC168D1C8}">
      <dgm:prSet/>
      <dgm:spPr/>
      <dgm:t>
        <a:bodyPr/>
        <a:lstStyle/>
        <a:p>
          <a:endParaRPr sz="1100" b="0">
            <a:solidFill>
              <a:schemeClr val="tx1"/>
            </a:solidFill>
            <a:latin typeface="+mj-lt"/>
            <a:cs typeface="Helvetica" panose="020B0604020202020204" pitchFamily="34" charset="0"/>
          </a:endParaRPr>
        </a:p>
      </dgm:t>
    </dgm:pt>
    <dgm:pt modelId="{4D10FF26-C458-4800-93E7-8F5780BB023D}" type="sibTrans" cxnId="{66B3BDB6-6ABF-4BCF-9D21-FCDAC168D1C8}">
      <dgm:prSet/>
      <dgm:spPr/>
      <dgm:t>
        <a:bodyPr/>
        <a:lstStyle/>
        <a:p>
          <a:endParaRPr sz="1100" b="0">
            <a:solidFill>
              <a:schemeClr val="tx1"/>
            </a:solidFill>
            <a:latin typeface="+mj-lt"/>
            <a:cs typeface="Helvetica" panose="020B0604020202020204" pitchFamily="34" charset="0"/>
          </a:endParaRPr>
        </a:p>
      </dgm:t>
    </dgm:pt>
    <dgm:pt modelId="{5868E86D-B0D8-46FA-93D4-ACE50682914C}">
      <dgm:prSet phldrT="[Text]" custT="1"/>
      <dgm:spPr/>
      <dgm:t>
        <a:bodyPr/>
        <a:lstStyle/>
        <a:p>
          <a:pPr rtl="0"/>
          <a:r>
            <a:rPr lang="de-de" sz="1100" b="0">
              <a:solidFill>
                <a:schemeClr val="tx1"/>
              </a:solidFill>
              <a:latin typeface="+mj-lt"/>
              <a:ea typeface="Helvetica Neue Light"/>
              <a:cs typeface="Helvetica" panose="020B0604020202020204" pitchFamily="34" charset="0"/>
              <a:sym typeface="Helvetica Neue Light"/>
            </a:rPr>
            <a:t>Spesengenehmigungen</a:t>
          </a:r>
          <a:endParaRPr sz="1100" b="0">
            <a:solidFill>
              <a:schemeClr val="tx1"/>
            </a:solidFill>
            <a:latin typeface="+mj-lt"/>
            <a:cs typeface="Helvetica" panose="020B0604020202020204" pitchFamily="34" charset="0"/>
          </a:endParaRPr>
        </a:p>
      </dgm:t>
    </dgm:pt>
    <dgm:pt modelId="{5B27692F-AB6E-432D-B48A-78F42CB3EC7F}" type="parTrans" cxnId="{789C7274-458A-41B4-81ED-C801F346FE6B}">
      <dgm:prSet/>
      <dgm:spPr/>
      <dgm:t>
        <a:bodyPr/>
        <a:lstStyle/>
        <a:p>
          <a:endParaRPr sz="1100" b="0">
            <a:solidFill>
              <a:schemeClr val="tx1"/>
            </a:solidFill>
            <a:latin typeface="+mj-lt"/>
            <a:cs typeface="Helvetica" panose="020B0604020202020204" pitchFamily="34" charset="0"/>
          </a:endParaRPr>
        </a:p>
      </dgm:t>
    </dgm:pt>
    <dgm:pt modelId="{B6DBB79C-D0E6-497A-A75F-8396F8299A45}" type="sibTrans" cxnId="{789C7274-458A-41B4-81ED-C801F346FE6B}">
      <dgm:prSet/>
      <dgm:spPr/>
      <dgm:t>
        <a:bodyPr/>
        <a:lstStyle/>
        <a:p>
          <a:endParaRPr sz="1100" b="0">
            <a:solidFill>
              <a:schemeClr val="tx1"/>
            </a:solidFill>
            <a:latin typeface="+mj-lt"/>
            <a:cs typeface="Helvetica" panose="020B0604020202020204" pitchFamily="34" charset="0"/>
          </a:endParaRPr>
        </a:p>
      </dgm:t>
    </dgm:pt>
    <dgm:pt modelId="{63B4BB88-B586-44A7-9A81-E99874433BA3}">
      <dgm:prSet phldrT="[Text]" custT="1"/>
      <dgm:spPr/>
      <dgm:t>
        <a:bodyPr/>
        <a:lstStyle/>
        <a:p>
          <a:pPr rtl="0"/>
          <a:r>
            <a:rPr lang="de-de" sz="1100" b="0">
              <a:solidFill>
                <a:schemeClr val="tx1"/>
              </a:solidFill>
              <a:latin typeface="+mj-lt"/>
              <a:ea typeface="Helvetica Neue Light"/>
              <a:cs typeface="Helvetica" panose="020B0604020202020204" pitchFamily="34" charset="0"/>
              <a:sym typeface="Helvetica Neue Light"/>
            </a:rPr>
            <a:t>Aufgeschlüsselte Originalbelege</a:t>
          </a:r>
          <a:endParaRPr sz="1100" b="0">
            <a:solidFill>
              <a:schemeClr val="tx1"/>
            </a:solidFill>
            <a:latin typeface="+mj-lt"/>
            <a:cs typeface="Helvetica" panose="020B0604020202020204" pitchFamily="34" charset="0"/>
          </a:endParaRPr>
        </a:p>
      </dgm:t>
    </dgm:pt>
    <dgm:pt modelId="{C0037D34-7873-44FF-9540-39A1D0D22A16}" type="parTrans" cxnId="{73A3EE09-2137-4490-B48D-64E2F8497C2F}">
      <dgm:prSet/>
      <dgm:spPr/>
      <dgm:t>
        <a:bodyPr/>
        <a:lstStyle/>
        <a:p>
          <a:endParaRPr sz="1100" b="0">
            <a:solidFill>
              <a:schemeClr val="tx1"/>
            </a:solidFill>
            <a:latin typeface="+mj-lt"/>
            <a:cs typeface="Helvetica" panose="020B0604020202020204" pitchFamily="34" charset="0"/>
          </a:endParaRPr>
        </a:p>
      </dgm:t>
    </dgm:pt>
    <dgm:pt modelId="{62E43A5A-9268-4FD6-BF90-175947AEB56E}" type="sibTrans" cxnId="{73A3EE09-2137-4490-B48D-64E2F8497C2F}">
      <dgm:prSet/>
      <dgm:spPr/>
      <dgm:t>
        <a:bodyPr/>
        <a:lstStyle/>
        <a:p>
          <a:endParaRPr sz="1100" b="0">
            <a:solidFill>
              <a:schemeClr val="tx1"/>
            </a:solidFill>
            <a:latin typeface="+mj-lt"/>
            <a:cs typeface="Helvetica" panose="020B0604020202020204" pitchFamily="34" charset="0"/>
          </a:endParaRPr>
        </a:p>
      </dgm:t>
    </dgm:pt>
    <dgm:pt modelId="{60F955D2-20A4-4B81-B77A-FC287CE19846}">
      <dgm:prSet phldrT="[Text]" custT="1"/>
      <dgm:spPr/>
      <dgm:t>
        <a:bodyPr/>
        <a:lstStyle/>
        <a:p>
          <a:pPr rtl="0"/>
          <a:r>
            <a:rPr lang="de-de" sz="1100" b="0">
              <a:solidFill>
                <a:schemeClr val="tx1"/>
              </a:solidFill>
              <a:latin typeface="+mj-lt"/>
              <a:cs typeface="Helvetica" panose="020B0604020202020204" pitchFamily="34" charset="0"/>
            </a:rPr>
            <a:t>Geschäftszweck</a:t>
          </a:r>
        </a:p>
      </dgm:t>
    </dgm:pt>
    <dgm:pt modelId="{4DE3B785-8C4C-4AAA-855A-65B7D7A91B16}" type="parTrans" cxnId="{810527C0-FD63-40A4-B5A5-1B4D87BBEC0C}">
      <dgm:prSet/>
      <dgm:spPr/>
      <dgm:t>
        <a:bodyPr/>
        <a:lstStyle/>
        <a:p>
          <a:endParaRPr sz="1100" b="0">
            <a:solidFill>
              <a:schemeClr val="tx1"/>
            </a:solidFill>
            <a:latin typeface="+mj-lt"/>
            <a:cs typeface="Helvetica" panose="020B0604020202020204" pitchFamily="34" charset="0"/>
          </a:endParaRPr>
        </a:p>
      </dgm:t>
    </dgm:pt>
    <dgm:pt modelId="{AF04C23E-BFDF-4598-9B09-1A094464100C}" type="sibTrans" cxnId="{810527C0-FD63-40A4-B5A5-1B4D87BBEC0C}">
      <dgm:prSet/>
      <dgm:spPr/>
      <dgm:t>
        <a:bodyPr/>
        <a:lstStyle/>
        <a:p>
          <a:endParaRPr sz="1100" b="0">
            <a:solidFill>
              <a:schemeClr val="tx1"/>
            </a:solidFill>
            <a:latin typeface="+mj-lt"/>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de-de" sz="1100" dirty="0">
              <a:solidFill>
                <a:schemeClr val="tx1"/>
              </a:solidFill>
              <a:latin typeface="+mj-lt"/>
              <a:ea typeface="Helvetica Neue Light"/>
              <a:cs typeface="Helvetica" panose="020B0604020202020204" pitchFamily="34" charset="0"/>
              <a:sym typeface="Helvetica Neue Light"/>
            </a:rPr>
            <a:t>Rechnungen mit detaillierten Angaben zu den Beträgen, Daten der Dienstleistungen und den Arten der erhaltenen Dienstleistungen und/oder Produkte</a:t>
          </a:r>
          <a:endParaRPr sz="11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100" b="0">
            <a:solidFill>
              <a:schemeClr val="tx1"/>
            </a:solidFill>
            <a:latin typeface="+mj-lt"/>
            <a:cs typeface="Helvetica" panose="020B0604020202020204" pitchFamily="34" charset="0"/>
          </a:endParaRPr>
        </a:p>
      </dgm:t>
    </dgm:pt>
    <dgm:pt modelId="{D37C8983-13C3-4FCE-B586-D502E9EBA683}" type="sibTrans" cxnId="{56204148-E9AB-4D02-A1E8-8F94910B8D7C}">
      <dgm:prSet/>
      <dgm:spPr/>
      <dgm:t>
        <a:bodyPr/>
        <a:lstStyle/>
        <a:p>
          <a:endParaRPr sz="1100" b="0">
            <a:solidFill>
              <a:schemeClr val="tx1"/>
            </a:solidFill>
            <a:latin typeface="+mj-lt"/>
            <a:cs typeface="Helvetica" panose="020B0604020202020204" pitchFamily="34" charset="0"/>
          </a:endParaRPr>
        </a:p>
      </dgm:t>
    </dgm:pt>
    <dgm:pt modelId="{5868E86D-B0D8-46FA-93D4-ACE50682914C}">
      <dgm:prSet phldrT="[Text]" custT="1"/>
      <dgm:spPr/>
      <dgm:t>
        <a:bodyPr/>
        <a:lstStyle/>
        <a:p>
          <a:pPr rtl="0"/>
          <a:r>
            <a:rPr lang="de-de" sz="1100" dirty="0">
              <a:solidFill>
                <a:schemeClr val="tx1"/>
              </a:solidFill>
              <a:latin typeface="+mj-lt"/>
              <a:ea typeface="Helvetica Neue Light"/>
              <a:cs typeface="Helvetica" panose="020B0604020202020204" pitchFamily="34" charset="0"/>
              <a:sym typeface="Helvetica Neue Light"/>
            </a:rPr>
            <a:t>Interne Genehmigungen, Bestellungen und Zahlungsnachweise</a:t>
          </a:r>
          <a:endParaRPr sz="1100" b="0" dirty="0">
            <a:solidFill>
              <a:schemeClr val="tx1"/>
            </a:solidFill>
            <a:latin typeface="+mj-lt"/>
            <a:cs typeface="Helvetica" panose="020B0604020202020204" pitchFamily="34" charset="0"/>
          </a:endParaRPr>
        </a:p>
      </dgm:t>
    </dgm:pt>
    <dgm:pt modelId="{5B27692F-AB6E-432D-B48A-78F42CB3EC7F}" type="parTrans" cxnId="{789C7274-458A-41B4-81ED-C801F346FE6B}">
      <dgm:prSet/>
      <dgm:spPr/>
      <dgm:t>
        <a:bodyPr/>
        <a:lstStyle/>
        <a:p>
          <a:endParaRPr sz="1100" b="0">
            <a:solidFill>
              <a:schemeClr val="tx1"/>
            </a:solidFill>
            <a:latin typeface="+mj-lt"/>
            <a:cs typeface="Helvetica" panose="020B0604020202020204" pitchFamily="34" charset="0"/>
          </a:endParaRPr>
        </a:p>
      </dgm:t>
    </dgm:pt>
    <dgm:pt modelId="{B6DBB79C-D0E6-497A-A75F-8396F8299A45}" type="sibTrans" cxnId="{789C7274-458A-41B4-81ED-C801F346FE6B}">
      <dgm:prSet/>
      <dgm:spPr/>
      <dgm:t>
        <a:bodyPr/>
        <a:lstStyle/>
        <a:p>
          <a:endParaRPr sz="1100" b="0">
            <a:solidFill>
              <a:schemeClr val="tx1"/>
            </a:solidFill>
            <a:latin typeface="+mj-lt"/>
            <a:cs typeface="Helvetica" panose="020B0604020202020204" pitchFamily="34" charset="0"/>
          </a:endParaRPr>
        </a:p>
      </dgm:t>
    </dgm:pt>
    <dgm:pt modelId="{63B4BB88-B586-44A7-9A81-E99874433BA3}">
      <dgm:prSet phldrT="[Text]" custT="1"/>
      <dgm:spPr/>
      <dgm:t>
        <a:bodyPr/>
        <a:lstStyle/>
        <a:p>
          <a:pPr rtl="0"/>
          <a:r>
            <a:rPr lang="de-de" sz="1100" dirty="0">
              <a:solidFill>
                <a:schemeClr val="tx1"/>
              </a:solidFill>
              <a:latin typeface="+mj-lt"/>
              <a:ea typeface="Helvetica Neue Light"/>
              <a:cs typeface="Helvetica" panose="020B0604020202020204" pitchFamily="34" charset="0"/>
              <a:sym typeface="Helvetica Neue Light"/>
            </a:rPr>
            <a:t>Leistungsnachweise (z. B. Lieferscheine, Materialien)</a:t>
          </a:r>
          <a:endParaRPr sz="1100" b="0" dirty="0">
            <a:solidFill>
              <a:schemeClr val="tx1"/>
            </a:solidFill>
            <a:latin typeface="+mj-lt"/>
            <a:cs typeface="Helvetica" panose="020B0604020202020204" pitchFamily="34" charset="0"/>
          </a:endParaRPr>
        </a:p>
      </dgm:t>
    </dgm:pt>
    <dgm:pt modelId="{C0037D34-7873-44FF-9540-39A1D0D22A16}" type="parTrans" cxnId="{73A3EE09-2137-4490-B48D-64E2F8497C2F}">
      <dgm:prSet/>
      <dgm:spPr/>
      <dgm:t>
        <a:bodyPr/>
        <a:lstStyle/>
        <a:p>
          <a:endParaRPr sz="1100" b="0">
            <a:solidFill>
              <a:schemeClr val="tx1"/>
            </a:solidFill>
            <a:latin typeface="+mj-lt"/>
            <a:cs typeface="Helvetica" panose="020B0604020202020204" pitchFamily="34" charset="0"/>
          </a:endParaRPr>
        </a:p>
      </dgm:t>
    </dgm:pt>
    <dgm:pt modelId="{62E43A5A-9268-4FD6-BF90-175947AEB56E}" type="sibTrans" cxnId="{73A3EE09-2137-4490-B48D-64E2F8497C2F}">
      <dgm:prSet/>
      <dgm:spPr/>
      <dgm:t>
        <a:bodyPr/>
        <a:lstStyle/>
        <a:p>
          <a:endParaRPr sz="1100" b="0">
            <a:solidFill>
              <a:schemeClr val="tx1"/>
            </a:solidFill>
            <a:latin typeface="+mj-lt"/>
            <a:cs typeface="Helvetica" panose="020B0604020202020204" pitchFamily="34" charset="0"/>
          </a:endParaRPr>
        </a:p>
      </dgm:t>
    </dgm:pt>
    <dgm:pt modelId="{BA268022-AA3A-45C5-B1BB-5C5AED7E439B}">
      <dgm:prSet phldrT="[Text]" custT="1"/>
      <dgm:spPr/>
      <dgm:t>
        <a:bodyPr/>
        <a:lstStyle/>
        <a:p>
          <a:pPr rtl="0"/>
          <a:r>
            <a:rPr lang="de-de" sz="1100" dirty="0">
              <a:solidFill>
                <a:schemeClr val="tx1"/>
              </a:solidFill>
              <a:latin typeface="+mj-lt"/>
              <a:ea typeface="Helvetica Neue Light"/>
              <a:cs typeface="Helvetica" panose="020B0604020202020204" pitchFamily="34" charset="0"/>
              <a:sym typeface="Helvetica Neue Light"/>
            </a:rPr>
            <a:t>Verträge, schriftliche Vereinbarungen und Nachträge</a:t>
          </a:r>
        </a:p>
      </dgm:t>
    </dgm:pt>
    <dgm:pt modelId="{AFF33A1A-BC00-4F40-B666-A2CC56EFABA1}" type="parTrans" cxnId="{C0B87CFE-7D98-4100-BAFE-0F713ECBA14D}">
      <dgm:prSet/>
      <dgm:spPr/>
      <dgm:t>
        <a:bodyPr/>
        <a:lstStyle/>
        <a:p>
          <a:endParaRPr sz="1100">
            <a:solidFill>
              <a:schemeClr val="tx1"/>
            </a:solidFill>
            <a:latin typeface="+mj-lt"/>
          </a:endParaRPr>
        </a:p>
      </dgm:t>
    </dgm:pt>
    <dgm:pt modelId="{649B58FA-43ED-4DDD-8571-0D7B4F21BE9F}" type="sibTrans" cxnId="{C0B87CFE-7D98-4100-BAFE-0F713ECBA14D}">
      <dgm:prSet/>
      <dgm:spPr/>
      <dgm:t>
        <a:bodyPr/>
        <a:lstStyle/>
        <a:p>
          <a:endParaRPr sz="1100">
            <a:solidFill>
              <a:schemeClr val="tx1"/>
            </a:solidFill>
            <a:latin typeface="+mj-lt"/>
          </a:endParaRPr>
        </a:p>
      </dgm:t>
    </dgm:pt>
    <dgm:pt modelId="{74C66EFE-10A1-4391-8F65-95A3F36980F6}">
      <dgm:prSet phldrT="[Text]" custT="1"/>
      <dgm:spPr/>
      <dgm:t>
        <a:bodyPr/>
        <a:lstStyle/>
        <a:p>
          <a:pPr rtl="0"/>
          <a:r>
            <a:rPr lang="de-de" sz="1100" b="0">
              <a:solidFill>
                <a:schemeClr val="tx1"/>
              </a:solidFill>
              <a:latin typeface="+mj-lt"/>
              <a:cs typeface="Helvetica" panose="020B0604020202020204" pitchFamily="34" charset="0"/>
            </a:rPr>
            <a:t>Korrespondenz</a:t>
          </a:r>
        </a:p>
      </dgm:t>
    </dgm:pt>
    <dgm:pt modelId="{714B8EDC-1E37-4AB0-8BEA-1AE0B13638E3}" type="parTrans" cxnId="{7EADD52D-3F58-4377-97B8-C197E535DE4B}">
      <dgm:prSet/>
      <dgm:spPr/>
      <dgm:t>
        <a:bodyPr/>
        <a:lstStyle/>
        <a:p>
          <a:endParaRPr sz="1100">
            <a:solidFill>
              <a:schemeClr val="tx1"/>
            </a:solidFill>
            <a:latin typeface="+mj-lt"/>
          </a:endParaRPr>
        </a:p>
      </dgm:t>
    </dgm:pt>
    <dgm:pt modelId="{65D71DBA-9C9C-4868-95B4-CE39F3F3963C}" type="sibTrans" cxnId="{7EADD52D-3F58-4377-97B8-C197E535DE4B}">
      <dgm:prSet/>
      <dgm:spPr/>
      <dgm:t>
        <a:bodyPr/>
        <a:lstStyle/>
        <a:p>
          <a:endParaRPr sz="1100">
            <a:solidFill>
              <a:schemeClr val="tx1"/>
            </a:solidFill>
            <a:latin typeface="+mj-lt"/>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de-de" sz="1300">
              <a:solidFill>
                <a:schemeClr val="tx1"/>
              </a:solidFill>
              <a:latin typeface="+mj-lt"/>
              <a:ea typeface="Helvetica Neue Light"/>
              <a:cs typeface="Helvetica" panose="020B0604020202020204" pitchFamily="34" charset="0"/>
              <a:sym typeface="Helvetica Neue Light"/>
            </a:rPr>
            <a:t>Belege</a:t>
          </a:r>
          <a:endParaRPr sz="1300" b="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300" b="0">
            <a:solidFill>
              <a:schemeClr val="tx1"/>
            </a:solidFill>
            <a:latin typeface="+mj-lt"/>
            <a:cs typeface="Helvetica" panose="020B0604020202020204" pitchFamily="34" charset="0"/>
          </a:endParaRPr>
        </a:p>
      </dgm:t>
    </dgm:pt>
    <dgm:pt modelId="{D37C8983-13C3-4FCE-B586-D502E9EBA683}" type="sibTrans" cxnId="{56204148-E9AB-4D02-A1E8-8F94910B8D7C}">
      <dgm:prSet/>
      <dgm:spPr/>
      <dgm:t>
        <a:bodyPr/>
        <a:lstStyle/>
        <a:p>
          <a:endParaRPr sz="1300" b="0">
            <a:solidFill>
              <a:schemeClr val="tx1"/>
            </a:solidFill>
            <a:latin typeface="+mj-lt"/>
            <a:cs typeface="Helvetica" panose="020B0604020202020204" pitchFamily="34" charset="0"/>
          </a:endParaRPr>
        </a:p>
      </dgm:t>
    </dgm:pt>
    <dgm:pt modelId="{CAA791F0-5C40-4967-A6FC-6C122F174CDA}">
      <dgm:prSet phldrT="[Text]" custT="1"/>
      <dgm:spPr/>
      <dgm:t>
        <a:bodyPr/>
        <a:lstStyle/>
        <a:p>
          <a:pPr rtl="0"/>
          <a:r>
            <a:rPr lang="de-de" sz="1300" dirty="0">
              <a:solidFill>
                <a:schemeClr val="tx1"/>
              </a:solidFill>
              <a:latin typeface="+mj-lt"/>
              <a:ea typeface="Helvetica Neue Light"/>
              <a:cs typeface="Helvetica" panose="020B0604020202020204" pitchFamily="34" charset="0"/>
              <a:sym typeface="Helvetica Neue Light"/>
            </a:rPr>
            <a:t>Gutscheine mit Verwendungszweck und Beträgen anfordern.</a:t>
          </a:r>
          <a:endParaRPr sz="1300" b="0" dirty="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sz="1300">
            <a:latin typeface="+mj-lt"/>
          </a:endParaRPr>
        </a:p>
      </dgm:t>
    </dgm:pt>
    <dgm:pt modelId="{0162DE3B-D570-4497-8CB5-5BE992CFB326}" type="sibTrans" cxnId="{C67094FA-61BD-4C84-8574-F5CCFACE2595}">
      <dgm:prSet/>
      <dgm:spPr/>
      <dgm:t>
        <a:bodyPr/>
        <a:lstStyle/>
        <a:p>
          <a:endParaRPr sz="1300">
            <a:latin typeface="+mj-lt"/>
          </a:endParaRPr>
        </a:p>
      </dgm:t>
    </dgm:pt>
    <dgm:pt modelId="{80F0B496-0ADE-4C13-921F-ECC941009888}">
      <dgm:prSet phldrT="[Text]" custT="1"/>
      <dgm:spPr/>
      <dgm:t>
        <a:bodyPr/>
        <a:lstStyle/>
        <a:p>
          <a:pPr rtl="0"/>
          <a:r>
            <a:rPr lang="de-de" sz="1300">
              <a:solidFill>
                <a:schemeClr val="tx1"/>
              </a:solidFill>
              <a:latin typeface="+mj-lt"/>
              <a:ea typeface="Helvetica Neue Light"/>
              <a:cs typeface="Helvetica" panose="020B0604020202020204" pitchFamily="34" charset="0"/>
              <a:sym typeface="Helvetica Neue Light"/>
            </a:rPr>
            <a:t>Abzeichnung des Genehmigers und Auszahlungsdatum</a:t>
          </a:r>
          <a:endParaRPr sz="13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sz="1300">
            <a:latin typeface="+mj-lt"/>
          </a:endParaRPr>
        </a:p>
      </dgm:t>
    </dgm:pt>
    <dgm:pt modelId="{E3AC64C9-4732-4E73-9D67-15938A129625}" type="sibTrans" cxnId="{7E6D1CE8-F355-403B-99AB-26BE2E3B6963}">
      <dgm:prSet/>
      <dgm:spPr/>
      <dgm:t>
        <a:bodyPr/>
        <a:lstStyle/>
        <a:p>
          <a:endParaRPr sz="1300">
            <a:latin typeface="+mj-lt"/>
          </a:endParaRPr>
        </a:p>
      </dgm:t>
    </dgm:pt>
    <dgm:pt modelId="{F0987542-6049-44E4-B7A5-12F97F18C521}">
      <dgm:prSet phldrT="[Text]" custT="1"/>
      <dgm:spPr/>
      <dgm:t>
        <a:bodyPr/>
        <a:lstStyle/>
        <a:p>
          <a:pPr rtl="0"/>
          <a:r>
            <a:rPr lang="de-de" sz="1300" dirty="0">
              <a:solidFill>
                <a:schemeClr val="tx1"/>
              </a:solidFill>
              <a:latin typeface="+mj-lt"/>
              <a:ea typeface="Helvetica Neue Light"/>
              <a:cs typeface="Helvetica" panose="020B0604020202020204" pitchFamily="34" charset="0"/>
              <a:sym typeface="Helvetica Neue Light"/>
            </a:rPr>
            <a:t>Abgleiche (z. B. ausgezahlt vs. ausgegeben) </a:t>
          </a:r>
          <a:br>
            <a:rPr lang="de-de" sz="1300" dirty="0">
              <a:solidFill>
                <a:schemeClr val="tx1"/>
              </a:solidFill>
              <a:latin typeface="+mj-lt"/>
              <a:ea typeface="Helvetica Neue Light"/>
              <a:cs typeface="Helvetica" panose="020B0604020202020204" pitchFamily="34" charset="0"/>
              <a:sym typeface="Helvetica Neue Light"/>
            </a:rPr>
          </a:br>
          <a:r>
            <a:rPr lang="de-de" sz="1300" dirty="0">
              <a:solidFill>
                <a:schemeClr val="tx1"/>
              </a:solidFill>
              <a:latin typeface="+mj-lt"/>
              <a:ea typeface="Helvetica Neue Light"/>
              <a:cs typeface="Helvetica" panose="020B0604020202020204" pitchFamily="34" charset="0"/>
              <a:sym typeface="Helvetica Neue Light"/>
            </a:rPr>
            <a:t>und Nachweise, dass nicht verwendete Gelder zurückgezahlt wurden</a:t>
          </a:r>
          <a:r>
            <a:rPr lang="en-US" sz="1300" dirty="0">
              <a:solidFill>
                <a:schemeClr val="tx1"/>
              </a:solidFill>
              <a:latin typeface="+mj-lt"/>
              <a:sym typeface="Helvetica Neue Light"/>
            </a:rPr>
            <a:t>.</a:t>
          </a:r>
          <a:endParaRPr sz="1300" b="0" dirty="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sz="1300">
            <a:latin typeface="+mj-lt"/>
          </a:endParaRPr>
        </a:p>
      </dgm:t>
    </dgm:pt>
    <dgm:pt modelId="{886FCEE0-BF7F-470D-B6F9-E8D9CB3FA985}" type="sibTrans" cxnId="{FA2B6AB7-E9C3-441A-AB45-39375863C3AA}">
      <dgm:prSet/>
      <dgm:spPr/>
      <dgm:t>
        <a:bodyPr/>
        <a:lstStyle/>
        <a:p>
          <a:endParaRPr sz="1300">
            <a:latin typeface="+mj-lt"/>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de-de" sz="1200" dirty="0">
              <a:solidFill>
                <a:srgbClr val="323643"/>
              </a:solidFill>
              <a:latin typeface="+mj-lt"/>
              <a:ea typeface="Helvetica Neue Light"/>
              <a:cs typeface="Helvetica" panose="020B0604020202020204" pitchFamily="34" charset="0"/>
              <a:sym typeface="Helvetica Neue Light"/>
            </a:rPr>
            <a:t>Dokumentation vor der Genehmigung, einschließlich Antragsformulare und geschäftliche Begründung.</a:t>
          </a:r>
          <a:endParaRPr sz="12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200" b="0">
            <a:solidFill>
              <a:schemeClr val="tx1"/>
            </a:solidFill>
            <a:latin typeface="+mj-lt"/>
            <a:cs typeface="Helvetica" panose="020B0604020202020204" pitchFamily="34" charset="0"/>
          </a:endParaRPr>
        </a:p>
      </dgm:t>
    </dgm:pt>
    <dgm:pt modelId="{D37C8983-13C3-4FCE-B586-D502E9EBA683}" type="sibTrans" cxnId="{56204148-E9AB-4D02-A1E8-8F94910B8D7C}">
      <dgm:prSet/>
      <dgm:spPr/>
      <dgm:t>
        <a:bodyPr/>
        <a:lstStyle/>
        <a:p>
          <a:endParaRPr sz="1200" b="0">
            <a:solidFill>
              <a:schemeClr val="tx1"/>
            </a:solidFill>
            <a:latin typeface="+mj-lt"/>
            <a:cs typeface="Helvetica" panose="020B0604020202020204" pitchFamily="34" charset="0"/>
          </a:endParaRPr>
        </a:p>
      </dgm:t>
    </dgm:pt>
    <dgm:pt modelId="{CAA791F0-5C40-4967-A6FC-6C122F174CDA}">
      <dgm:prSet phldrT="[Text]" custT="1"/>
      <dgm:spPr/>
      <dgm:t>
        <a:bodyPr/>
        <a:lstStyle/>
        <a:p>
          <a:pPr rtl="0"/>
          <a:r>
            <a:rPr lang="de-de" sz="1200" dirty="0">
              <a:solidFill>
                <a:srgbClr val="323643"/>
              </a:solidFill>
              <a:latin typeface="+mj-lt"/>
              <a:ea typeface="Helvetica Neue Light"/>
              <a:cs typeface="Helvetica" panose="020B0604020202020204" pitchFamily="34" charset="0"/>
              <a:sym typeface="Helvetica Neue Light"/>
            </a:rPr>
            <a:t>Nachweise über die Verwendung der Mittel </a:t>
          </a:r>
          <a:br>
            <a:rPr lang="de-de" sz="1200" dirty="0">
              <a:solidFill>
                <a:srgbClr val="323643"/>
              </a:solidFill>
              <a:latin typeface="+mj-lt"/>
              <a:ea typeface="Helvetica Neue Light"/>
              <a:cs typeface="Helvetica" panose="020B0604020202020204" pitchFamily="34" charset="0"/>
              <a:sym typeface="Helvetica Neue Light"/>
            </a:rPr>
          </a:br>
          <a:r>
            <a:rPr lang="de-de" sz="1200" dirty="0">
              <a:solidFill>
                <a:srgbClr val="323643"/>
              </a:solidFill>
              <a:latin typeface="+mj-lt"/>
              <a:ea typeface="Helvetica Neue Light"/>
              <a:cs typeface="Helvetica" panose="020B0604020202020204" pitchFamily="34" charset="0"/>
              <a:sym typeface="Helvetica Neue Light"/>
            </a:rPr>
            <a:t>(z. B. Tagesordnungen, Whitepapers, Recherchen)</a:t>
          </a:r>
          <a:endParaRPr sz="1200" b="0" dirty="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sz="1200">
            <a:latin typeface="+mj-lt"/>
          </a:endParaRPr>
        </a:p>
      </dgm:t>
    </dgm:pt>
    <dgm:pt modelId="{0162DE3B-D570-4497-8CB5-5BE992CFB326}" type="sibTrans" cxnId="{C67094FA-61BD-4C84-8574-F5CCFACE2595}">
      <dgm:prSet/>
      <dgm:spPr/>
      <dgm:t>
        <a:bodyPr/>
        <a:lstStyle/>
        <a:p>
          <a:endParaRPr sz="1200">
            <a:latin typeface="+mj-lt"/>
          </a:endParaRPr>
        </a:p>
      </dgm:t>
    </dgm:pt>
    <dgm:pt modelId="{80F0B496-0ADE-4C13-921F-ECC941009888}">
      <dgm:prSet phldrT="[Text]" custT="1"/>
      <dgm:spPr/>
      <dgm:t>
        <a:bodyPr/>
        <a:lstStyle/>
        <a:p>
          <a:pPr rtl="0"/>
          <a:r>
            <a:rPr lang="de-de" sz="1200">
              <a:solidFill>
                <a:srgbClr val="323643"/>
              </a:solidFill>
              <a:latin typeface="+mj-lt"/>
              <a:ea typeface="Helvetica Neue Light"/>
              <a:cs typeface="Helvetica" panose="020B0604020202020204" pitchFamily="34" charset="0"/>
              <a:sym typeface="Helvetica Neue Light"/>
            </a:rPr>
            <a:t>Dokumentation zu Transport, Unterkunft und Verpflegung.</a:t>
          </a:r>
          <a:endParaRPr sz="12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sz="1200">
            <a:latin typeface="+mj-lt"/>
          </a:endParaRPr>
        </a:p>
      </dgm:t>
    </dgm:pt>
    <dgm:pt modelId="{E3AC64C9-4732-4E73-9D67-15938A129625}" type="sibTrans" cxnId="{7E6D1CE8-F355-403B-99AB-26BE2E3B6963}">
      <dgm:prSet/>
      <dgm:spPr/>
      <dgm:t>
        <a:bodyPr/>
        <a:lstStyle/>
        <a:p>
          <a:endParaRPr sz="1200">
            <a:latin typeface="+mj-lt"/>
          </a:endParaRPr>
        </a:p>
      </dgm:t>
    </dgm:pt>
    <dgm:pt modelId="{F0987542-6049-44E4-B7A5-12F97F18C521}">
      <dgm:prSet phldrT="[Text]" custT="1"/>
      <dgm:spPr/>
      <dgm:t>
        <a:bodyPr/>
        <a:lstStyle/>
        <a:p>
          <a:pPr rtl="0"/>
          <a:r>
            <a:rPr lang="de-de" sz="1200">
              <a:solidFill>
                <a:srgbClr val="323643"/>
              </a:solidFill>
              <a:latin typeface="+mj-lt"/>
              <a:ea typeface="Helvetica Neue Light"/>
              <a:cs typeface="Helvetica" panose="020B0604020202020204" pitchFamily="34" charset="0"/>
              <a:sym typeface="Helvetica Neue Light"/>
            </a:rPr>
            <a:t>Falls Veranstaltung oder Konferenz: Teilnehmerlisten, Bilder von Messeständen etc.</a:t>
          </a:r>
          <a:endParaRPr sz="1200" b="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sz="1200">
            <a:latin typeface="+mj-lt"/>
          </a:endParaRPr>
        </a:p>
      </dgm:t>
    </dgm:pt>
    <dgm:pt modelId="{886FCEE0-BF7F-470D-B6F9-E8D9CB3FA985}" type="sibTrans" cxnId="{FA2B6AB7-E9C3-441A-AB45-39375863C3AA}">
      <dgm:prSet/>
      <dgm:spPr/>
      <dgm:t>
        <a:bodyPr/>
        <a:lstStyle/>
        <a:p>
          <a:endParaRPr sz="1200">
            <a:latin typeface="+mj-lt"/>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de-de" sz="1400" dirty="0">
              <a:solidFill>
                <a:srgbClr val="323643"/>
              </a:solidFill>
              <a:latin typeface="+mj-lt"/>
              <a:ea typeface="Helvetica Neue Light"/>
              <a:cs typeface="Helvetica" panose="020B0604020202020204" pitchFamily="34" charset="0"/>
              <a:sym typeface="Helvetica Neue Light"/>
            </a:rPr>
            <a:t>Spediteur-/Zollagenten-/Agentenvereinbarung</a:t>
          </a:r>
          <a:endParaRPr sz="1400" b="0" dirty="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mj-lt"/>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mj-lt"/>
            <a:cs typeface="Helvetica" panose="020B0604020202020204" pitchFamily="34" charset="0"/>
          </a:endParaRPr>
        </a:p>
      </dgm:t>
    </dgm:pt>
    <dgm:pt modelId="{80F0B496-0ADE-4C13-921F-ECC941009888}">
      <dgm:prSet phldrT="[Text]" custT="1"/>
      <dgm:spPr/>
      <dgm:t>
        <a:bodyPr/>
        <a:lstStyle/>
        <a:p>
          <a:pPr rtl="0"/>
          <a:r>
            <a:rPr lang="de-de" sz="1400">
              <a:solidFill>
                <a:srgbClr val="323643"/>
              </a:solidFill>
              <a:latin typeface="+mj-lt"/>
              <a:ea typeface="Helvetica Neue Light"/>
              <a:cs typeface="Helvetica" panose="020B0604020202020204" pitchFamily="34" charset="0"/>
              <a:sym typeface="Helvetica Neue Light"/>
            </a:rPr>
            <a:t>Zoll-/Frachtrechnungen und Belege</a:t>
          </a:r>
          <a:endParaRPr sz="14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a:latin typeface="+mj-lt"/>
          </a:endParaRPr>
        </a:p>
      </dgm:t>
    </dgm:pt>
    <dgm:pt modelId="{E3AC64C9-4732-4E73-9D67-15938A129625}" type="sibTrans" cxnId="{7E6D1CE8-F355-403B-99AB-26BE2E3B6963}">
      <dgm:prSet/>
      <dgm:spPr/>
      <dgm:t>
        <a:bodyPr/>
        <a:lstStyle/>
        <a:p>
          <a:endParaRPr>
            <a:latin typeface="+mj-lt"/>
          </a:endParaRPr>
        </a:p>
      </dgm:t>
    </dgm:pt>
    <dgm:pt modelId="{F0987542-6049-44E4-B7A5-12F97F18C521}">
      <dgm:prSet phldrT="[Text]" custT="1"/>
      <dgm:spPr/>
      <dgm:t>
        <a:bodyPr/>
        <a:lstStyle/>
        <a:p>
          <a:pPr rtl="0"/>
          <a:r>
            <a:rPr lang="de-de" sz="1400">
              <a:solidFill>
                <a:srgbClr val="323643"/>
              </a:solidFill>
              <a:latin typeface="+mj-lt"/>
              <a:ea typeface="Helvetica Neue Light"/>
              <a:cs typeface="Helvetica" panose="020B0604020202020204" pitchFamily="34" charset="0"/>
              <a:sym typeface="Helvetica Neue Light"/>
            </a:rPr>
            <a:t>Zollformulare und Preislisten</a:t>
          </a:r>
          <a:endParaRPr sz="1400" b="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a:latin typeface="+mj-lt"/>
          </a:endParaRPr>
        </a:p>
      </dgm:t>
    </dgm:pt>
    <dgm:pt modelId="{886FCEE0-BF7F-470D-B6F9-E8D9CB3FA985}" type="sibTrans" cxnId="{FA2B6AB7-E9C3-441A-AB45-39375863C3AA}">
      <dgm:prSet/>
      <dgm:spPr/>
      <dgm:t>
        <a:bodyPr/>
        <a:lstStyle/>
        <a:p>
          <a:endParaRPr>
            <a:latin typeface="+mj-lt"/>
          </a:endParaRPr>
        </a:p>
      </dgm:t>
    </dgm:pt>
    <dgm:pt modelId="{C25EB313-CDC5-49DF-B799-F73E98AD6985}">
      <dgm:prSet phldrT="[Text]" custT="1"/>
      <dgm:spPr/>
      <dgm:t>
        <a:bodyPr/>
        <a:lstStyle/>
        <a:p>
          <a:pPr rtl="0"/>
          <a:r>
            <a:rPr lang="de-de" sz="1400" dirty="0">
              <a:solidFill>
                <a:srgbClr val="323643"/>
              </a:solidFill>
              <a:latin typeface="+mj-lt"/>
              <a:ea typeface="Helvetica Neue Light"/>
              <a:cs typeface="Helvetica" panose="020B0604020202020204" pitchFamily="34" charset="0"/>
              <a:sym typeface="Helvetica Neue Light"/>
            </a:rPr>
            <a:t>Überweisungsformulare von Drittanbietern</a:t>
          </a:r>
          <a:endParaRPr sz="1400" b="0" dirty="0">
            <a:solidFill>
              <a:schemeClr val="tx1"/>
            </a:solidFill>
            <a:latin typeface="+mj-lt"/>
            <a:cs typeface="Helvetica" panose="020B0604020202020204" pitchFamily="34" charset="0"/>
          </a:endParaRPr>
        </a:p>
      </dgm:t>
    </dgm:pt>
    <dgm:pt modelId="{9A1531E9-FA47-4A88-862E-663D76FC25CC}" type="parTrans" cxnId="{AFA61C07-1DE3-4F2A-9E05-C0672BDC99DA}">
      <dgm:prSet/>
      <dgm:spPr/>
      <dgm:t>
        <a:bodyPr/>
        <a:lstStyle/>
        <a:p>
          <a:endParaRPr>
            <a:latin typeface="+mj-lt"/>
          </a:endParaRPr>
        </a:p>
      </dgm:t>
    </dgm:pt>
    <dgm:pt modelId="{2A0921D2-9A6E-4475-B180-8B56AB17F9F4}" type="sibTrans" cxnId="{AFA61C07-1DE3-4F2A-9E05-C0672BDC99DA}">
      <dgm:prSet/>
      <dgm:spPr/>
      <dgm:t>
        <a:bodyPr/>
        <a:lstStyle/>
        <a:p>
          <a:endParaRPr>
            <a:latin typeface="+mj-lt"/>
          </a:endParaRPr>
        </a:p>
      </dgm:t>
    </dgm:pt>
    <dgm:pt modelId="{726F3B80-F250-494F-9D5F-489F9AD80326}">
      <dgm:prSet phldrT="[Text]" custT="1"/>
      <dgm:spPr/>
      <dgm:t>
        <a:bodyPr/>
        <a:lstStyle/>
        <a:p>
          <a:r>
            <a:rPr lang="de-de" sz="1400">
              <a:solidFill>
                <a:srgbClr val="323643"/>
              </a:solidFill>
              <a:latin typeface="+mj-lt"/>
              <a:ea typeface="Helvetica Neue Light"/>
              <a:cs typeface="Helvetica" panose="020B0604020202020204" pitchFamily="34" charset="0"/>
              <a:sym typeface="Helvetica Neue Light"/>
            </a:rPr>
            <a:t>Behördlich ausgestellte Steuerbescheinigungen</a:t>
          </a:r>
          <a:endParaRPr sz="1400" b="0" dirty="0">
            <a:solidFill>
              <a:schemeClr val="tx1"/>
            </a:solidFill>
            <a:latin typeface="+mj-lt"/>
            <a:cs typeface="Helvetica" panose="020B0604020202020204" pitchFamily="34" charset="0"/>
          </a:endParaRPr>
        </a:p>
      </dgm:t>
    </dgm:pt>
    <dgm:pt modelId="{F7894FE3-27CF-4E6D-8168-84A1DA2A44B5}" type="parTrans" cxnId="{D96962CA-F074-4C55-9BF7-25B4654C60AA}">
      <dgm:prSet/>
      <dgm:spPr/>
      <dgm:t>
        <a:bodyPr/>
        <a:lstStyle/>
        <a:p>
          <a:endParaRPr>
            <a:latin typeface="+mj-lt"/>
          </a:endParaRPr>
        </a:p>
      </dgm:t>
    </dgm:pt>
    <dgm:pt modelId="{EC8C96D5-E438-428E-BBF5-D29EE7038221}" type="sibTrans" cxnId="{D96962CA-F074-4C55-9BF7-25B4654C60AA}">
      <dgm:prSet/>
      <dgm:spPr/>
      <dgm:t>
        <a:bodyPr/>
        <a:lstStyle/>
        <a:p>
          <a:endParaRPr>
            <a:latin typeface="+mj-lt"/>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de-de" sz="1400">
              <a:solidFill>
                <a:srgbClr val="323643"/>
              </a:solidFill>
              <a:latin typeface="+mj-lt"/>
              <a:ea typeface="Helvetica Neue Light"/>
              <a:cs typeface="Helvetica" panose="020B0604020202020204" pitchFamily="34" charset="0"/>
              <a:sym typeface="Helvetica Neue Light"/>
            </a:rPr>
            <a:t>Kundenbestellungen</a:t>
          </a:r>
          <a:endParaRPr sz="1400" b="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mj-lt"/>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mj-lt"/>
            <a:cs typeface="Helvetica" panose="020B0604020202020204" pitchFamily="34" charset="0"/>
          </a:endParaRPr>
        </a:p>
      </dgm:t>
    </dgm:pt>
    <dgm:pt modelId="{CAA791F0-5C40-4967-A6FC-6C122F174CDA}">
      <dgm:prSet phldrT="[Text]" custT="1"/>
      <dgm:spPr/>
      <dgm:t>
        <a:bodyPr/>
        <a:lstStyle/>
        <a:p>
          <a:pPr rtl="0"/>
          <a:r>
            <a:rPr lang="de-de" sz="1400">
              <a:solidFill>
                <a:srgbClr val="323643"/>
              </a:solidFill>
              <a:latin typeface="+mj-lt"/>
              <a:ea typeface="Helvetica Neue Light"/>
              <a:cs typeface="Helvetica" panose="020B0604020202020204" pitchFamily="34" charset="0"/>
              <a:sym typeface="Helvetica Neue Light"/>
            </a:rPr>
            <a:t>Verkaufsrechnungen</a:t>
          </a:r>
          <a:endParaRPr sz="1400" b="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a:latin typeface="+mj-lt"/>
          </a:endParaRPr>
        </a:p>
      </dgm:t>
    </dgm:pt>
    <dgm:pt modelId="{0162DE3B-D570-4497-8CB5-5BE992CFB326}" type="sibTrans" cxnId="{C67094FA-61BD-4C84-8574-F5CCFACE2595}">
      <dgm:prSet/>
      <dgm:spPr/>
      <dgm:t>
        <a:bodyPr/>
        <a:lstStyle/>
        <a:p>
          <a:endParaRPr>
            <a:latin typeface="+mj-lt"/>
          </a:endParaRPr>
        </a:p>
      </dgm:t>
    </dgm:pt>
    <dgm:pt modelId="{80F0B496-0ADE-4C13-921F-ECC941009888}">
      <dgm:prSet phldrT="[Text]" custT="1"/>
      <dgm:spPr/>
      <dgm:t>
        <a:bodyPr/>
        <a:lstStyle/>
        <a:p>
          <a:pPr rtl="0"/>
          <a:r>
            <a:rPr lang="de-de" sz="1400">
              <a:solidFill>
                <a:srgbClr val="323643"/>
              </a:solidFill>
              <a:latin typeface="+mj-lt"/>
              <a:ea typeface="Helvetica Neue Light"/>
              <a:cs typeface="Helvetica" panose="020B0604020202020204" pitchFamily="34" charset="0"/>
              <a:sym typeface="Helvetica Neue Light"/>
            </a:rPr>
            <a:t>Versanddokumentation</a:t>
          </a:r>
          <a:endParaRPr sz="14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a:latin typeface="+mj-lt"/>
          </a:endParaRPr>
        </a:p>
      </dgm:t>
    </dgm:pt>
    <dgm:pt modelId="{E3AC64C9-4732-4E73-9D67-15938A129625}" type="sibTrans" cxnId="{7E6D1CE8-F355-403B-99AB-26BE2E3B6963}">
      <dgm:prSet/>
      <dgm:spPr/>
      <dgm:t>
        <a:bodyPr/>
        <a:lstStyle/>
        <a:p>
          <a:endParaRPr>
            <a:latin typeface="+mj-lt"/>
          </a:endParaRPr>
        </a:p>
      </dgm:t>
    </dgm:pt>
    <dgm:pt modelId="{F0987542-6049-44E4-B7A5-12F97F18C521}">
      <dgm:prSet phldrT="[Text]" custT="1"/>
      <dgm:spPr/>
      <dgm:t>
        <a:bodyPr/>
        <a:lstStyle/>
        <a:p>
          <a:pPr rtl="0"/>
          <a:r>
            <a:rPr lang="de-de" sz="1400">
              <a:solidFill>
                <a:srgbClr val="323643"/>
              </a:solidFill>
              <a:latin typeface="+mj-lt"/>
              <a:ea typeface="Helvetica Neue Light"/>
              <a:cs typeface="Helvetica" panose="020B0604020202020204" pitchFamily="34" charset="0"/>
              <a:sym typeface="Helvetica Neue Light"/>
            </a:rPr>
            <a:t>Preislisten einschließlich gewährter Rabatte</a:t>
          </a:r>
          <a:endParaRPr sz="1400" b="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a:latin typeface="+mj-lt"/>
          </a:endParaRPr>
        </a:p>
      </dgm:t>
    </dgm:pt>
    <dgm:pt modelId="{886FCEE0-BF7F-470D-B6F9-E8D9CB3FA985}" type="sibTrans" cxnId="{FA2B6AB7-E9C3-441A-AB45-39375863C3AA}">
      <dgm:prSet/>
      <dgm:spPr/>
      <dgm:t>
        <a:bodyPr/>
        <a:lstStyle/>
        <a:p>
          <a:endParaRPr>
            <a:latin typeface="+mj-lt"/>
          </a:endParaRPr>
        </a:p>
      </dgm:t>
    </dgm:pt>
    <dgm:pt modelId="{C25EB313-CDC5-49DF-B799-F73E98AD6985}">
      <dgm:prSet phldrT="[Text]" custT="1"/>
      <dgm:spPr/>
      <dgm:t>
        <a:bodyPr/>
        <a:lstStyle/>
        <a:p>
          <a:pPr rtl="0"/>
          <a:r>
            <a:rPr lang="de-de" sz="1400">
              <a:solidFill>
                <a:srgbClr val="323643"/>
              </a:solidFill>
              <a:latin typeface="+mj-lt"/>
              <a:ea typeface="Helvetica Neue Light"/>
              <a:cs typeface="Helvetica" panose="020B0604020202020204" pitchFamily="34" charset="0"/>
              <a:sym typeface="Helvetica Neue Light"/>
            </a:rPr>
            <a:t>Vom Kunden erhaltener Zahlungsnachweis</a:t>
          </a:r>
          <a:endParaRPr sz="1400" b="0">
            <a:solidFill>
              <a:schemeClr val="tx1"/>
            </a:solidFill>
            <a:latin typeface="+mj-lt"/>
            <a:cs typeface="Helvetica" panose="020B0604020202020204" pitchFamily="34" charset="0"/>
          </a:endParaRPr>
        </a:p>
      </dgm:t>
    </dgm:pt>
    <dgm:pt modelId="{9A1531E9-FA47-4A88-862E-663D76FC25CC}" type="parTrans" cxnId="{AFA61C07-1DE3-4F2A-9E05-C0672BDC99DA}">
      <dgm:prSet/>
      <dgm:spPr/>
      <dgm:t>
        <a:bodyPr/>
        <a:lstStyle/>
        <a:p>
          <a:endParaRPr>
            <a:latin typeface="+mj-lt"/>
          </a:endParaRPr>
        </a:p>
      </dgm:t>
    </dgm:pt>
    <dgm:pt modelId="{2A0921D2-9A6E-4475-B180-8B56AB17F9F4}" type="sibTrans" cxnId="{AFA61C07-1DE3-4F2A-9E05-C0672BDC99DA}">
      <dgm:prSet/>
      <dgm:spPr/>
      <dgm:t>
        <a:bodyPr/>
        <a:lstStyle/>
        <a:p>
          <a:endParaRPr>
            <a:latin typeface="+mj-lt"/>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a:p>
      </dgm:t>
    </dgm:pt>
    <dgm:pt modelId="{6DD2897F-B2DA-4D4B-BF41-46218636EBA5}">
      <dgm:prSet phldrT="[Text]" custT="1"/>
      <dgm:spPr/>
      <dgm:t>
        <a:bodyPr/>
        <a:lstStyle/>
        <a:p>
          <a:r>
            <a:rPr lang="de-de" sz="1800" b="1" dirty="0">
              <a:solidFill>
                <a:schemeClr val="tx1"/>
              </a:solidFill>
              <a:latin typeface="+mj-lt"/>
              <a:cs typeface="Helvetica" panose="020B0604020202020204" pitchFamily="34" charset="0"/>
            </a:rPr>
            <a:t>Ausreichende Begleitdokumentation, </a:t>
          </a:r>
          <a:br>
            <a:rPr lang="de-de" sz="1800" b="1" dirty="0">
              <a:solidFill>
                <a:schemeClr val="tx1"/>
              </a:solidFill>
              <a:latin typeface="+mj-lt"/>
              <a:cs typeface="Helvetica" panose="020B0604020202020204" pitchFamily="34" charset="0"/>
            </a:rPr>
          </a:br>
          <a:r>
            <a:rPr lang="de-de" sz="1800" b="1" dirty="0">
              <a:solidFill>
                <a:schemeClr val="tx1"/>
              </a:solidFill>
              <a:latin typeface="+mj-lt"/>
              <a:cs typeface="Helvetica" panose="020B0604020202020204" pitchFamily="34" charset="0"/>
            </a:rPr>
            <a:t>die die Art der verkauften Produkte und/oder erbrachten Dienstleistungen widerspiegelt</a:t>
          </a:r>
        </a:p>
      </dgm:t>
    </dgm:pt>
    <dgm:pt modelId="{C1528CF7-A78D-4E90-8D3F-6C524833805D}" type="parTrans" cxnId="{9CCBE55B-C45C-413F-B5DD-B6D73F3FB67F}">
      <dgm:prSet/>
      <dgm:spPr/>
      <dgm:t>
        <a:bodyPr/>
        <a:lstStyle/>
        <a:p>
          <a:endParaRPr sz="1900" b="1">
            <a:solidFill>
              <a:schemeClr val="tx1"/>
            </a:solidFill>
            <a:latin typeface="+mj-lt"/>
            <a:cs typeface="Helvetica" panose="020B0604020202020204" pitchFamily="34" charset="0"/>
          </a:endParaRPr>
        </a:p>
      </dgm:t>
    </dgm:pt>
    <dgm:pt modelId="{C09CDF41-FC6D-4658-8BB8-4D8442067654}" type="sibTrans" cxnId="{9CCBE55B-C45C-413F-B5DD-B6D73F3FB67F}">
      <dgm:prSet/>
      <dgm:spPr/>
      <dgm:t>
        <a:bodyPr/>
        <a:lstStyle/>
        <a:p>
          <a:endParaRPr sz="1900" b="1">
            <a:solidFill>
              <a:schemeClr val="tx1"/>
            </a:solidFill>
            <a:latin typeface="+mj-lt"/>
            <a:cs typeface="Helvetica" panose="020B0604020202020204" pitchFamily="34" charset="0"/>
          </a:endParaRPr>
        </a:p>
      </dgm:t>
    </dgm:pt>
    <dgm:pt modelId="{569A83D3-1BB6-4F63-9ECA-909FBE76F06A}">
      <dgm:prSet phldrT="[Text]" custT="1"/>
      <dgm:spPr/>
      <dgm:t>
        <a:bodyPr/>
        <a:lstStyle/>
        <a:p>
          <a:r>
            <a:rPr lang="de-de" sz="1800" b="1" dirty="0">
              <a:solidFill>
                <a:schemeClr val="tx1"/>
              </a:solidFill>
              <a:latin typeface="+mj-lt"/>
              <a:cs typeface="Helvetica" panose="020B0604020202020204" pitchFamily="34" charset="0"/>
            </a:rPr>
            <a:t>Detaillierte Beschreibung der erbrachten Leistungen</a:t>
          </a:r>
        </a:p>
      </dgm:t>
    </dgm:pt>
    <dgm:pt modelId="{9BCBFEB3-BE27-4704-A8A0-605F6B81014D}" type="parTrans" cxnId="{BD9F53E6-42CF-4D63-BA52-581C3906B3C7}">
      <dgm:prSet/>
      <dgm:spPr/>
      <dgm:t>
        <a:bodyPr/>
        <a:lstStyle/>
        <a:p>
          <a:endParaRPr sz="1900" b="1">
            <a:solidFill>
              <a:schemeClr val="tx1"/>
            </a:solidFill>
            <a:latin typeface="+mj-lt"/>
            <a:cs typeface="Helvetica" panose="020B0604020202020204" pitchFamily="34" charset="0"/>
          </a:endParaRPr>
        </a:p>
      </dgm:t>
    </dgm:pt>
    <dgm:pt modelId="{341F84FB-1E33-42FB-8CB5-4F1C110DEC84}" type="sibTrans" cxnId="{BD9F53E6-42CF-4D63-BA52-581C3906B3C7}">
      <dgm:prSet/>
      <dgm:spPr/>
      <dgm:t>
        <a:bodyPr/>
        <a:lstStyle/>
        <a:p>
          <a:endParaRPr sz="1900" b="1">
            <a:solidFill>
              <a:schemeClr val="tx1"/>
            </a:solidFill>
            <a:latin typeface="+mj-lt"/>
            <a:cs typeface="Helvetica" panose="020B0604020202020204" pitchFamily="34" charset="0"/>
          </a:endParaRPr>
        </a:p>
      </dgm:t>
    </dgm:pt>
    <dgm:pt modelId="{C6DB9553-06B6-4792-BD94-E7F0A2637E77}">
      <dgm:prSet phldrT="[Text]" custT="1"/>
      <dgm:spPr/>
      <dgm:t>
        <a:bodyPr/>
        <a:lstStyle/>
        <a:p>
          <a:r>
            <a:rPr lang="de-de" sz="1800" b="1" dirty="0">
              <a:solidFill>
                <a:schemeClr val="tx1"/>
              </a:solidFill>
              <a:latin typeface="+mj-lt"/>
              <a:cs typeface="Helvetica" panose="020B0604020202020204" pitchFamily="34" charset="0"/>
            </a:rPr>
            <a:t>Support stimmt den Tarifen im Vertrag zu</a:t>
          </a:r>
        </a:p>
      </dgm:t>
    </dgm:pt>
    <dgm:pt modelId="{703B01EA-76C2-415E-9AAF-0D5FAD81AD46}" type="parTrans" cxnId="{C46DA2CC-F856-470F-8634-D3DEFF2B2DC9}">
      <dgm:prSet/>
      <dgm:spPr/>
      <dgm:t>
        <a:bodyPr/>
        <a:lstStyle/>
        <a:p>
          <a:endParaRPr sz="1900" b="1">
            <a:solidFill>
              <a:schemeClr val="tx1"/>
            </a:solidFill>
            <a:latin typeface="+mj-lt"/>
            <a:cs typeface="Helvetica" panose="020B0604020202020204" pitchFamily="34" charset="0"/>
          </a:endParaRPr>
        </a:p>
      </dgm:t>
    </dgm:pt>
    <dgm:pt modelId="{9D32D0FF-09B0-44C7-A169-256EA9496951}" type="sibTrans" cxnId="{C46DA2CC-F856-470F-8634-D3DEFF2B2DC9}">
      <dgm:prSet/>
      <dgm:spPr/>
      <dgm:t>
        <a:bodyPr/>
        <a:lstStyle/>
        <a:p>
          <a:endParaRPr sz="1900" b="1">
            <a:solidFill>
              <a:schemeClr val="tx1"/>
            </a:solidFill>
            <a:latin typeface="+mj-lt"/>
            <a:cs typeface="Helvetica" panose="020B0604020202020204" pitchFamily="34" charset="0"/>
          </a:endParaRPr>
        </a:p>
      </dgm:t>
    </dgm:pt>
    <dgm:pt modelId="{817FCF08-59D6-4A5A-ABC0-A77E388FE907}">
      <dgm:prSet phldrT="[Text]" custT="1"/>
      <dgm:spPr/>
      <dgm:t>
        <a:bodyPr/>
        <a:lstStyle/>
        <a:p>
          <a:r>
            <a:rPr lang="de-de" sz="1800" b="1">
              <a:solidFill>
                <a:schemeClr val="tx1"/>
              </a:solidFill>
              <a:latin typeface="+mj-lt"/>
              <a:cs typeface="Helvetica" panose="020B0604020202020204" pitchFamily="34" charset="0"/>
            </a:rPr>
            <a:t>Dienstleistungen dienten einem legitimen und rechtmäßigen Geschäftszweck</a:t>
          </a:r>
        </a:p>
      </dgm:t>
    </dgm:pt>
    <dgm:pt modelId="{3A1EE0EE-0E8C-4FF9-A747-0D8547433E8D}" type="parTrans" cxnId="{38E6FDA1-2EBC-4078-BE09-CA6BBEB2F696}">
      <dgm:prSet/>
      <dgm:spPr/>
      <dgm:t>
        <a:bodyPr/>
        <a:lstStyle/>
        <a:p>
          <a:endParaRPr sz="1900" b="1">
            <a:solidFill>
              <a:schemeClr val="tx1"/>
            </a:solidFill>
            <a:latin typeface="+mj-lt"/>
            <a:cs typeface="Helvetica" panose="020B0604020202020204" pitchFamily="34" charset="0"/>
          </a:endParaRPr>
        </a:p>
      </dgm:t>
    </dgm:pt>
    <dgm:pt modelId="{753A7CFA-04DA-4DCF-BF9F-5F9FA37D100B}" type="sibTrans" cxnId="{38E6FDA1-2EBC-4078-BE09-CA6BBEB2F696}">
      <dgm:prSet/>
      <dgm:spPr/>
      <dgm:t>
        <a:bodyPr/>
        <a:lstStyle/>
        <a:p>
          <a:endParaRPr sz="1900" b="1">
            <a:solidFill>
              <a:schemeClr val="tx1"/>
            </a:solidFill>
            <a:latin typeface="+mj-lt"/>
            <a:cs typeface="Helvetica" panose="020B0604020202020204" pitchFamily="34" charset="0"/>
          </a:endParaRPr>
        </a:p>
      </dgm:t>
    </dgm:pt>
    <dgm:pt modelId="{51B58929-7B48-49E8-8957-D4E6A2994950}">
      <dgm:prSet phldrT="[Text]" custT="1"/>
      <dgm:spPr/>
      <dgm:t>
        <a:bodyPr/>
        <a:lstStyle/>
        <a:p>
          <a:r>
            <a:rPr lang="de-de" sz="1800" b="1">
              <a:solidFill>
                <a:schemeClr val="tx1"/>
              </a:solidFill>
              <a:latin typeface="+mj-lt"/>
              <a:cs typeface="Helvetica" panose="020B0604020202020204" pitchFamily="34" charset="0"/>
            </a:rPr>
            <a:t>Ordnungsgemäß nachgewiesene Genehmigung</a:t>
          </a:r>
        </a:p>
      </dgm:t>
    </dgm:pt>
    <dgm:pt modelId="{A33F112A-74DA-44C1-B209-BA2FD91199E9}" type="parTrans" cxnId="{1F20BAF1-CA0C-4636-A584-DDA7D5C4E89F}">
      <dgm:prSet/>
      <dgm:spPr/>
      <dgm:t>
        <a:bodyPr/>
        <a:lstStyle/>
        <a:p>
          <a:endParaRPr sz="1900" b="1">
            <a:solidFill>
              <a:schemeClr val="tx1"/>
            </a:solidFill>
            <a:latin typeface="+mj-lt"/>
            <a:cs typeface="Helvetica" panose="020B0604020202020204" pitchFamily="34" charset="0"/>
          </a:endParaRPr>
        </a:p>
      </dgm:t>
    </dgm:pt>
    <dgm:pt modelId="{AF84D842-BAA9-4211-8032-F6EC435A3EB3}" type="sibTrans" cxnId="{1F20BAF1-CA0C-4636-A584-DDA7D5C4E89F}">
      <dgm:prSet/>
      <dgm:spPr/>
      <dgm:t>
        <a:bodyPr/>
        <a:lstStyle/>
        <a:p>
          <a:endParaRPr sz="1900" b="1">
            <a:solidFill>
              <a:schemeClr val="tx1"/>
            </a:solidFill>
            <a:latin typeface="+mj-lt"/>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b="0" kern="1200" dirty="0">
              <a:solidFill>
                <a:schemeClr val="tx1"/>
              </a:solidFill>
              <a:latin typeface="+mj-lt"/>
              <a:ea typeface="Helvetica Neue Light"/>
              <a:cs typeface="Helvetica" panose="020B0604020202020204" pitchFamily="34" charset="0"/>
              <a:sym typeface="Helvetica Neue Light"/>
            </a:rPr>
            <a:t>Transportdokumentation mit detaillierten Angaben zu Kosten, Reiseklasse.</a:t>
          </a:r>
          <a:endParaRPr sz="1100" b="0" kern="1200" dirty="0">
            <a:solidFill>
              <a:schemeClr val="tx1"/>
            </a:solidFill>
            <a:latin typeface="+mj-lt"/>
            <a:cs typeface="Helvetica" panose="020B0604020202020204" pitchFamily="34" charset="0"/>
          </a:endParaRPr>
        </a:p>
      </dsp:txBody>
      <dsp:txXfrm>
        <a:off x="314306" y="30814"/>
        <a:ext cx="4054437"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b="0" kern="1200">
              <a:solidFill>
                <a:schemeClr val="tx1"/>
              </a:solidFill>
              <a:latin typeface="+mj-lt"/>
              <a:ea typeface="Helvetica Neue Light"/>
              <a:cs typeface="Helvetica" panose="020B0604020202020204" pitchFamily="34" charset="0"/>
              <a:sym typeface="Helvetica Neue Light"/>
            </a:rPr>
            <a:t>Unterkunfts- und Verpflegungsdokumentation mit detaillierten Angaben zu Ausgaben, Teilnehmer(n) und Titel.</a:t>
          </a:r>
          <a:endParaRPr sz="1100" b="0" kern="1200">
            <a:solidFill>
              <a:schemeClr val="tx1"/>
            </a:solidFill>
            <a:latin typeface="+mj-lt"/>
            <a:cs typeface="Helvetica" panose="020B0604020202020204" pitchFamily="34" charset="0"/>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b="0" kern="1200">
              <a:solidFill>
                <a:schemeClr val="tx1"/>
              </a:solidFill>
              <a:latin typeface="+mj-lt"/>
              <a:ea typeface="Helvetica Neue Light"/>
              <a:cs typeface="Helvetica" panose="020B0604020202020204" pitchFamily="34" charset="0"/>
              <a:sym typeface="Helvetica Neue Light"/>
            </a:rPr>
            <a:t>Spesengenehmigungen</a:t>
          </a:r>
          <a:endParaRPr sz="1100" b="0" kern="1200">
            <a:solidFill>
              <a:schemeClr val="tx1"/>
            </a:solidFill>
            <a:latin typeface="+mj-lt"/>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b="0" kern="1200">
              <a:solidFill>
                <a:schemeClr val="tx1"/>
              </a:solidFill>
              <a:latin typeface="+mj-lt"/>
              <a:ea typeface="Helvetica Neue Light"/>
              <a:cs typeface="Helvetica" panose="020B0604020202020204" pitchFamily="34" charset="0"/>
              <a:sym typeface="Helvetica Neue Light"/>
            </a:rPr>
            <a:t>Aufgeschlüsselte Originalbelege</a:t>
          </a:r>
          <a:endParaRPr sz="1100" b="0" kern="1200">
            <a:solidFill>
              <a:schemeClr val="tx1"/>
            </a:solidFill>
            <a:latin typeface="+mj-lt"/>
            <a:cs typeface="Helvetica" panose="020B0604020202020204" pitchFamily="34" charset="0"/>
          </a:endParaRPr>
        </a:p>
      </dsp:txBody>
      <dsp:txXfrm>
        <a:off x="314306" y="2072014"/>
        <a:ext cx="4054437"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b="0" kern="1200">
              <a:solidFill>
                <a:schemeClr val="tx1"/>
              </a:solidFill>
              <a:latin typeface="+mj-lt"/>
              <a:cs typeface="Helvetica" panose="020B0604020202020204" pitchFamily="34" charset="0"/>
            </a:rPr>
            <a:t>Geschäftszweck</a:t>
          </a:r>
        </a:p>
      </dsp:txBody>
      <dsp:txXfrm>
        <a:off x="314306" y="2752414"/>
        <a:ext cx="40544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kern="1200" dirty="0">
              <a:solidFill>
                <a:schemeClr val="tx1"/>
              </a:solidFill>
              <a:latin typeface="+mj-lt"/>
              <a:ea typeface="Helvetica Neue Light"/>
              <a:cs typeface="Helvetica" panose="020B0604020202020204" pitchFamily="34" charset="0"/>
              <a:sym typeface="Helvetica Neue Light"/>
            </a:rPr>
            <a:t>Rechnungen mit detaillierten Angaben zu den Beträgen, Daten der Dienstleistungen und den Arten der erhaltenen Dienstleistungen und/oder Produkte</a:t>
          </a:r>
          <a:endParaRPr sz="1100" b="0" kern="1200" dirty="0">
            <a:solidFill>
              <a:schemeClr val="tx1"/>
            </a:solidFill>
            <a:latin typeface="+mj-lt"/>
            <a:cs typeface="Helvetica" panose="020B0604020202020204" pitchFamily="34" charset="0"/>
          </a:endParaRPr>
        </a:p>
      </dsp:txBody>
      <dsp:txXfrm>
        <a:off x="314306" y="30814"/>
        <a:ext cx="4054437"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kern="1200" dirty="0">
              <a:solidFill>
                <a:schemeClr val="tx1"/>
              </a:solidFill>
              <a:latin typeface="+mj-lt"/>
              <a:ea typeface="Helvetica Neue Light"/>
              <a:cs typeface="Helvetica" panose="020B0604020202020204" pitchFamily="34" charset="0"/>
              <a:sym typeface="Helvetica Neue Light"/>
            </a:rPr>
            <a:t>Verträge, schriftliche Vereinbarungen und Nachträge</a:t>
          </a: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kern="1200" dirty="0">
              <a:solidFill>
                <a:schemeClr val="tx1"/>
              </a:solidFill>
              <a:latin typeface="+mj-lt"/>
              <a:ea typeface="Helvetica Neue Light"/>
              <a:cs typeface="Helvetica" panose="020B0604020202020204" pitchFamily="34" charset="0"/>
              <a:sym typeface="Helvetica Neue Light"/>
            </a:rPr>
            <a:t>Interne Genehmigungen, Bestellungen und Zahlungsnachweise</a:t>
          </a:r>
          <a:endParaRPr sz="1100" b="0" kern="1200" dirty="0">
            <a:solidFill>
              <a:schemeClr val="tx1"/>
            </a:solidFill>
            <a:latin typeface="+mj-lt"/>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kern="1200" dirty="0">
              <a:solidFill>
                <a:schemeClr val="tx1"/>
              </a:solidFill>
              <a:latin typeface="+mj-lt"/>
              <a:ea typeface="Helvetica Neue Light"/>
              <a:cs typeface="Helvetica" panose="020B0604020202020204" pitchFamily="34" charset="0"/>
              <a:sym typeface="Helvetica Neue Light"/>
            </a:rPr>
            <a:t>Leistungsnachweise (z. B. Lieferscheine, Materialien)</a:t>
          </a:r>
          <a:endParaRPr sz="1100" b="0" kern="1200" dirty="0">
            <a:solidFill>
              <a:schemeClr val="tx1"/>
            </a:solidFill>
            <a:latin typeface="+mj-lt"/>
            <a:cs typeface="Helvetica" panose="020B0604020202020204" pitchFamily="34" charset="0"/>
          </a:endParaRPr>
        </a:p>
      </dsp:txBody>
      <dsp:txXfrm>
        <a:off x="314306" y="2072014"/>
        <a:ext cx="405443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488950" rtl="0">
            <a:lnSpc>
              <a:spcPct val="90000"/>
            </a:lnSpc>
            <a:spcBef>
              <a:spcPct val="0"/>
            </a:spcBef>
            <a:spcAft>
              <a:spcPct val="35000"/>
            </a:spcAft>
            <a:buNone/>
          </a:pPr>
          <a:r>
            <a:rPr lang="de-de" sz="1100" b="0" kern="1200">
              <a:solidFill>
                <a:schemeClr val="tx1"/>
              </a:solidFill>
              <a:latin typeface="+mj-lt"/>
              <a:cs typeface="Helvetica" panose="020B0604020202020204" pitchFamily="34" charset="0"/>
            </a:rPr>
            <a:t>Korrespondenz</a:t>
          </a:r>
        </a:p>
      </dsp:txBody>
      <dsp:txXfrm>
        <a:off x="314306" y="2752414"/>
        <a:ext cx="405443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de-de" sz="1300" kern="1200">
              <a:solidFill>
                <a:schemeClr val="tx1"/>
              </a:solidFill>
              <a:latin typeface="+mj-lt"/>
              <a:ea typeface="Helvetica Neue Light"/>
              <a:cs typeface="Helvetica" panose="020B0604020202020204" pitchFamily="34" charset="0"/>
              <a:sym typeface="Helvetica Neue Light"/>
            </a:rPr>
            <a:t>Belege</a:t>
          </a:r>
          <a:endParaRPr sz="1300" b="0" kern="1200">
            <a:solidFill>
              <a:schemeClr val="tx1"/>
            </a:solidFill>
            <a:latin typeface="+mj-lt"/>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de-de" sz="1300" kern="1200" dirty="0">
              <a:solidFill>
                <a:schemeClr val="tx1"/>
              </a:solidFill>
              <a:latin typeface="+mj-lt"/>
              <a:ea typeface="Helvetica Neue Light"/>
              <a:cs typeface="Helvetica" panose="020B0604020202020204" pitchFamily="34" charset="0"/>
              <a:sym typeface="Helvetica Neue Light"/>
            </a:rPr>
            <a:t>Gutscheine mit Verwendungszweck und Beträgen anfordern.</a:t>
          </a:r>
          <a:endParaRPr sz="1300" b="0" kern="1200" dirty="0">
            <a:solidFill>
              <a:schemeClr val="tx1"/>
            </a:solidFill>
            <a:latin typeface="+mj-lt"/>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de-de" sz="1300" kern="1200">
              <a:solidFill>
                <a:schemeClr val="tx1"/>
              </a:solidFill>
              <a:latin typeface="+mj-lt"/>
              <a:ea typeface="Helvetica Neue Light"/>
              <a:cs typeface="Helvetica" panose="020B0604020202020204" pitchFamily="34" charset="0"/>
              <a:sym typeface="Helvetica Neue Light"/>
            </a:rPr>
            <a:t>Abzeichnung des Genehmigers und Auszahlungsdatum</a:t>
          </a:r>
          <a:endParaRPr sz="1300" b="0" kern="1200">
            <a:solidFill>
              <a:schemeClr val="tx1"/>
            </a:solidFill>
            <a:latin typeface="+mj-lt"/>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de-de" sz="1300" kern="1200" dirty="0">
              <a:solidFill>
                <a:schemeClr val="tx1"/>
              </a:solidFill>
              <a:latin typeface="+mj-lt"/>
              <a:ea typeface="Helvetica Neue Light"/>
              <a:cs typeface="Helvetica" panose="020B0604020202020204" pitchFamily="34" charset="0"/>
              <a:sym typeface="Helvetica Neue Light"/>
            </a:rPr>
            <a:t>Abgleiche (z. B. ausgezahlt vs. ausgegeben) </a:t>
          </a:r>
          <a:br>
            <a:rPr lang="de-de" sz="1300" kern="1200" dirty="0">
              <a:solidFill>
                <a:schemeClr val="tx1"/>
              </a:solidFill>
              <a:latin typeface="+mj-lt"/>
              <a:ea typeface="Helvetica Neue Light"/>
              <a:cs typeface="Helvetica" panose="020B0604020202020204" pitchFamily="34" charset="0"/>
              <a:sym typeface="Helvetica Neue Light"/>
            </a:rPr>
          </a:br>
          <a:r>
            <a:rPr lang="de-de" sz="1300" kern="1200" dirty="0">
              <a:solidFill>
                <a:schemeClr val="tx1"/>
              </a:solidFill>
              <a:latin typeface="+mj-lt"/>
              <a:ea typeface="Helvetica Neue Light"/>
              <a:cs typeface="Helvetica" panose="020B0604020202020204" pitchFamily="34" charset="0"/>
              <a:sym typeface="Helvetica Neue Light"/>
            </a:rPr>
            <a:t>und Nachweise, dass nicht verwendete Gelder zurückgezahlt wurden</a:t>
          </a:r>
          <a:r>
            <a:rPr lang="en-US" sz="1300" kern="1200" dirty="0">
              <a:solidFill>
                <a:schemeClr val="tx1"/>
              </a:solidFill>
              <a:latin typeface="+mj-lt"/>
              <a:sym typeface="Helvetica Neue Light"/>
            </a:rPr>
            <a:t>.</a:t>
          </a:r>
          <a:endParaRPr sz="1300" b="0" kern="1200" dirty="0">
            <a:solidFill>
              <a:schemeClr val="tx1"/>
            </a:solidFill>
            <a:latin typeface="+mj-lt"/>
            <a:cs typeface="Helvetica"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de-de" sz="1200" kern="1200" dirty="0">
              <a:solidFill>
                <a:srgbClr val="323643"/>
              </a:solidFill>
              <a:latin typeface="+mj-lt"/>
              <a:ea typeface="Helvetica Neue Light"/>
              <a:cs typeface="Helvetica" panose="020B0604020202020204" pitchFamily="34" charset="0"/>
              <a:sym typeface="Helvetica Neue Light"/>
            </a:rPr>
            <a:t>Dokumentation vor der Genehmigung, einschließlich Antragsformulare und geschäftliche Begründung.</a:t>
          </a:r>
          <a:endParaRPr sz="1200" b="0" kern="1200" dirty="0">
            <a:solidFill>
              <a:schemeClr val="tx1"/>
            </a:solidFill>
            <a:latin typeface="+mj-lt"/>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de-de" sz="1200" kern="1200" dirty="0">
              <a:solidFill>
                <a:srgbClr val="323643"/>
              </a:solidFill>
              <a:latin typeface="+mj-lt"/>
              <a:ea typeface="Helvetica Neue Light"/>
              <a:cs typeface="Helvetica" panose="020B0604020202020204" pitchFamily="34" charset="0"/>
              <a:sym typeface="Helvetica Neue Light"/>
            </a:rPr>
            <a:t>Nachweise über die Verwendung der Mittel </a:t>
          </a:r>
          <a:br>
            <a:rPr lang="de-de" sz="1200" kern="1200" dirty="0">
              <a:solidFill>
                <a:srgbClr val="323643"/>
              </a:solidFill>
              <a:latin typeface="+mj-lt"/>
              <a:ea typeface="Helvetica Neue Light"/>
              <a:cs typeface="Helvetica" panose="020B0604020202020204" pitchFamily="34" charset="0"/>
              <a:sym typeface="Helvetica Neue Light"/>
            </a:rPr>
          </a:br>
          <a:r>
            <a:rPr lang="de-de" sz="1200" kern="1200" dirty="0">
              <a:solidFill>
                <a:srgbClr val="323643"/>
              </a:solidFill>
              <a:latin typeface="+mj-lt"/>
              <a:ea typeface="Helvetica Neue Light"/>
              <a:cs typeface="Helvetica" panose="020B0604020202020204" pitchFamily="34" charset="0"/>
              <a:sym typeface="Helvetica Neue Light"/>
            </a:rPr>
            <a:t>(z. B. Tagesordnungen, Whitepapers, Recherchen)</a:t>
          </a:r>
          <a:endParaRPr sz="1200" b="0" kern="1200" dirty="0">
            <a:solidFill>
              <a:schemeClr val="tx1"/>
            </a:solidFill>
            <a:latin typeface="+mj-lt"/>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de-de" sz="1200" kern="1200">
              <a:solidFill>
                <a:srgbClr val="323643"/>
              </a:solidFill>
              <a:latin typeface="+mj-lt"/>
              <a:ea typeface="Helvetica Neue Light"/>
              <a:cs typeface="Helvetica" panose="020B0604020202020204" pitchFamily="34" charset="0"/>
              <a:sym typeface="Helvetica Neue Light"/>
            </a:rPr>
            <a:t>Dokumentation zu Transport, Unterkunft und Verpflegung.</a:t>
          </a:r>
          <a:endParaRPr sz="1200" b="0" kern="1200">
            <a:solidFill>
              <a:schemeClr val="tx1"/>
            </a:solidFill>
            <a:latin typeface="+mj-lt"/>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de-de" sz="1200" kern="1200">
              <a:solidFill>
                <a:srgbClr val="323643"/>
              </a:solidFill>
              <a:latin typeface="+mj-lt"/>
              <a:ea typeface="Helvetica Neue Light"/>
              <a:cs typeface="Helvetica" panose="020B0604020202020204" pitchFamily="34" charset="0"/>
              <a:sym typeface="Helvetica Neue Light"/>
            </a:rPr>
            <a:t>Falls Veranstaltung oder Konferenz: Teilnehmerlisten, Bilder von Messeständen etc.</a:t>
          </a:r>
          <a:endParaRPr sz="1200" b="0" kern="1200">
            <a:solidFill>
              <a:schemeClr val="tx1"/>
            </a:solidFill>
            <a:latin typeface="+mj-lt"/>
            <a:cs typeface="Helvetica" panose="020B0604020202020204" pitchFamily="34" charset="0"/>
          </a:endParaRPr>
        </a:p>
      </dsp:txBody>
      <dsp:txXfrm>
        <a:off x="318629" y="2560717"/>
        <a:ext cx="404579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dirty="0">
              <a:solidFill>
                <a:srgbClr val="323643"/>
              </a:solidFill>
              <a:latin typeface="+mj-lt"/>
              <a:ea typeface="Helvetica Neue Light"/>
              <a:cs typeface="Helvetica" panose="020B0604020202020204" pitchFamily="34" charset="0"/>
              <a:sym typeface="Helvetica Neue Light"/>
            </a:rPr>
            <a:t>Spediteur-/Zollagenten-/Agentenvereinbarung</a:t>
          </a:r>
          <a:endParaRPr sz="1400" b="0" kern="1200" dirty="0">
            <a:solidFill>
              <a:schemeClr val="tx1"/>
            </a:solidFill>
            <a:latin typeface="+mj-lt"/>
            <a:cs typeface="Helvetica"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Zoll-/Frachtrechnungen und Belege</a:t>
          </a:r>
          <a:endParaRPr sz="1400" b="0" kern="1200">
            <a:solidFill>
              <a:schemeClr val="tx1"/>
            </a:solidFill>
            <a:latin typeface="+mj-lt"/>
            <a:cs typeface="Helvetica"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Zollformulare und Preislisten</a:t>
          </a:r>
          <a:endParaRPr sz="1400" b="0" kern="1200">
            <a:solidFill>
              <a:schemeClr val="tx1"/>
            </a:solidFill>
            <a:latin typeface="+mj-lt"/>
            <a:cs typeface="Helvetica"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dirty="0">
              <a:solidFill>
                <a:srgbClr val="323643"/>
              </a:solidFill>
              <a:latin typeface="+mj-lt"/>
              <a:ea typeface="Helvetica Neue Light"/>
              <a:cs typeface="Helvetica" panose="020B0604020202020204" pitchFamily="34" charset="0"/>
              <a:sym typeface="Helvetica Neue Light"/>
            </a:rPr>
            <a:t>Überweisungsformulare von Drittanbietern</a:t>
          </a:r>
          <a:endParaRPr sz="1400" b="0" kern="1200" dirty="0">
            <a:solidFill>
              <a:schemeClr val="tx1"/>
            </a:solidFill>
            <a:latin typeface="+mj-lt"/>
            <a:cs typeface="Helvetica"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Behördlich ausgestellte Steuerbescheinigungen</a:t>
          </a:r>
          <a:endParaRPr sz="1400" b="0" kern="1200" dirty="0">
            <a:solidFill>
              <a:schemeClr val="tx1"/>
            </a:solidFill>
            <a:latin typeface="+mj-lt"/>
            <a:cs typeface="Helvetica"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Kundenbestellungen</a:t>
          </a:r>
          <a:endParaRPr sz="1400" b="0" kern="1200">
            <a:solidFill>
              <a:schemeClr val="tx1"/>
            </a:solidFill>
            <a:latin typeface="+mj-lt"/>
            <a:cs typeface="Helvetica"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Verkaufsrechnungen</a:t>
          </a:r>
          <a:endParaRPr sz="1400" b="0" kern="1200">
            <a:solidFill>
              <a:schemeClr val="tx1"/>
            </a:solidFill>
            <a:latin typeface="+mj-lt"/>
            <a:cs typeface="Helvetica"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Versanddokumentation</a:t>
          </a:r>
          <a:endParaRPr sz="1400" b="0" kern="1200">
            <a:solidFill>
              <a:schemeClr val="tx1"/>
            </a:solidFill>
            <a:latin typeface="+mj-lt"/>
            <a:cs typeface="Helvetica"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Preislisten einschließlich gewährter Rabatte</a:t>
          </a:r>
          <a:endParaRPr sz="1400" b="0" kern="1200">
            <a:solidFill>
              <a:schemeClr val="tx1"/>
            </a:solidFill>
            <a:latin typeface="+mj-lt"/>
            <a:cs typeface="Helvetica"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de-de" sz="1400" kern="1200">
              <a:solidFill>
                <a:srgbClr val="323643"/>
              </a:solidFill>
              <a:latin typeface="+mj-lt"/>
              <a:ea typeface="Helvetica Neue Light"/>
              <a:cs typeface="Helvetica" panose="020B0604020202020204" pitchFamily="34" charset="0"/>
              <a:sym typeface="Helvetica Neue Light"/>
            </a:rPr>
            <a:t>Vom Kunden erhaltener Zahlungsnachweis</a:t>
          </a:r>
          <a:endParaRPr sz="1400" b="0" kern="1200">
            <a:solidFill>
              <a:schemeClr val="tx1"/>
            </a:solidFill>
            <a:latin typeface="+mj-lt"/>
            <a:cs typeface="Helvetica"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latin typeface="+mj-lt"/>
              <a:cs typeface="Helvetica" panose="020B0604020202020204" pitchFamily="34" charset="0"/>
            </a:rPr>
            <a:t>Ausreichende Begleitdokumentation, </a:t>
          </a:r>
          <a:br>
            <a:rPr lang="de-de" sz="1800" b="1" kern="1200" dirty="0">
              <a:solidFill>
                <a:schemeClr val="tx1"/>
              </a:solidFill>
              <a:latin typeface="+mj-lt"/>
              <a:cs typeface="Helvetica" panose="020B0604020202020204" pitchFamily="34" charset="0"/>
            </a:rPr>
          </a:br>
          <a:r>
            <a:rPr lang="de-de" sz="1800" b="1" kern="1200" dirty="0">
              <a:solidFill>
                <a:schemeClr val="tx1"/>
              </a:solidFill>
              <a:latin typeface="+mj-lt"/>
              <a:cs typeface="Helvetica" panose="020B0604020202020204" pitchFamily="34" charset="0"/>
            </a:rPr>
            <a:t>die die Art der verkauften Produkte und/oder erbrachten Dienstleistungen widerspiegelt</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latin typeface="+mj-lt"/>
              <a:cs typeface="Helvetica" panose="020B0604020202020204" pitchFamily="34" charset="0"/>
            </a:rPr>
            <a:t>Detaillierte Beschreibung der erbrachten Leistungen</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latin typeface="+mj-lt"/>
              <a:cs typeface="Helvetica" panose="020B0604020202020204" pitchFamily="34" charset="0"/>
            </a:rPr>
            <a:t>Support stimmt den Tarifen im Vertrag zu</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solidFill>
                <a:schemeClr val="tx1"/>
              </a:solidFill>
              <a:latin typeface="+mj-lt"/>
              <a:cs typeface="Helvetica" panose="020B0604020202020204" pitchFamily="34" charset="0"/>
            </a:rPr>
            <a:t>Dienstleistungen dienten einem legitimen und rechtmäßigen Geschäftszweck</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solidFill>
                <a:schemeClr val="tx1"/>
              </a:solidFill>
              <a:latin typeface="+mj-lt"/>
              <a:cs typeface="Helvetica" panose="020B0604020202020204" pitchFamily="34" charset="0"/>
            </a:rPr>
            <a:t>Ordnungsgemäß nachgewiesene Genehmigung</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j-lt"/>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a:t>2/24/2022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a:t>2/24/2022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8F56FA35-C290-44D3-B743-4DED569EAEB9}" type="datetime1">
              <a:rPr lang="en-US"/>
              <a:t>2/24/2022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39C5305-6E2D-4645-8114-9C0339B96F2F}" type="datetime1">
              <a:rPr lang="en-US"/>
              <a:t>2/24/2022</a:t>
            </a:fld>
            <a:endParaRPr/>
          </a:p>
        </p:txBody>
      </p:sp>
      <p:sp>
        <p:nvSpPr>
          <p:cNvPr id="8" name="Footer Placeholder 7"/>
          <p:cNvSpPr>
            <a:spLocks noGrp="1"/>
          </p:cNvSpPr>
          <p:nvPr>
            <p:ph type="ftr" sz="quarter" idx="11"/>
          </p:nvPr>
        </p:nvSpPr>
        <p:spPr/>
        <p:txBody>
          <a:bodyPr/>
          <a:lstStyle/>
          <a:p>
            <a:r>
              <a:t>MedTech code training</a:t>
            </a:r>
          </a:p>
        </p:txBody>
      </p:sp>
      <p:sp>
        <p:nvSpPr>
          <p:cNvPr id="9" name="Slide Number Placeholder 8"/>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a:t>2/24/2022</a:t>
            </a:fld>
            <a:endParaRPr/>
          </a:p>
        </p:txBody>
      </p:sp>
      <p:sp>
        <p:nvSpPr>
          <p:cNvPr id="4" name="Footer Placeholder 3"/>
          <p:cNvSpPr>
            <a:spLocks noGrp="1"/>
          </p:cNvSpPr>
          <p:nvPr>
            <p:ph type="ftr" sz="quarter" idx="11"/>
          </p:nvPr>
        </p:nvSpPr>
        <p:spPr/>
        <p:txBody>
          <a:bodyPr/>
          <a:lstStyle/>
          <a:p>
            <a:r>
              <a:t>MedTech code training</a:t>
            </a:r>
          </a:p>
        </p:txBody>
      </p:sp>
      <p:sp>
        <p:nvSpPr>
          <p:cNvPr id="5" name="Slide Number Placeholder 4"/>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a:t>2/24/2022</a:t>
            </a:fld>
            <a:endParaRPr/>
          </a:p>
        </p:txBody>
      </p:sp>
      <p:sp>
        <p:nvSpPr>
          <p:cNvPr id="3" name="Footer Placeholder 2"/>
          <p:cNvSpPr>
            <a:spLocks noGrp="1"/>
          </p:cNvSpPr>
          <p:nvPr>
            <p:ph type="ftr" sz="quarter" idx="11"/>
          </p:nvPr>
        </p:nvSpPr>
        <p:spPr/>
        <p:txBody>
          <a:bodyPr/>
          <a:lstStyle/>
          <a:p>
            <a:r>
              <a:t>MedTech code training</a:t>
            </a:r>
          </a:p>
        </p:txBody>
      </p:sp>
      <p:sp>
        <p:nvSpPr>
          <p:cNvPr id="4" name="Slide Number Placeholder 3"/>
          <p:cNvSpPr>
            <a:spLocks noGrp="1"/>
          </p:cNvSpPr>
          <p:nvPr>
            <p:ph type="sldNum" sz="quarter" idx="12"/>
          </p:nvPr>
        </p:nvSpPr>
        <p:spPr/>
        <p:txBody>
          <a:bodyPr/>
          <a:lstStyle>
            <a:lvl1pPr>
              <a:defRPr/>
            </a:lvl1pPr>
          </a:lstStyle>
          <a:p>
            <a:r>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a:t>2/24/2022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a:t>2/24/2022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F450268-A4AE-4A00-9DB6-B4AACCD0D8B7}" type="datetime1">
              <a:rPr lang="en-US"/>
              <a:t>2/24/2022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88E3B1C-FE85-4C10-942C-9C256DE4BCA4}" type="datetime1">
              <a:rPr lang="en-US"/>
              <a:t>2/24/2022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1" y="6567586"/>
            <a:ext cx="5544457" cy="5879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34495E"/>
                </a:solidFill>
                <a:latin typeface="Helvetica Neue Light"/>
                <a:ea typeface="Helvetica Neue Light"/>
                <a:cs typeface="Helvetica Neue Light"/>
                <a:sym typeface="Helvetica Neue Light"/>
              </a:rPr>
              <a:t>Schulung zu Anforderungen an Bücher und Aufzeichnungen</a:t>
            </a:r>
            <a:endParaRPr sz="1400" dirty="0">
              <a:solidFill>
                <a:srgbClr val="34495E"/>
              </a:solidFill>
              <a:latin typeface="Helvetica Neue Ligh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a:t>2/24/2022</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a:p>
          <a:p>
            <a:endParaRPr/>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166" name="Google Shape;166;p25"/>
          <p:cNvSpPr txBox="1"/>
          <p:nvPr/>
        </p:nvSpPr>
        <p:spPr>
          <a:xfrm>
            <a:off x="2703988" y="75311"/>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1950" b="1" dirty="0">
                <a:solidFill>
                  <a:srgbClr val="AACFD0"/>
                </a:solidFill>
                <a:latin typeface="+mj-lt"/>
                <a:ea typeface="Helvetica Neue"/>
                <a:cs typeface="Helvetica" panose="020B0604020202020204" pitchFamily="34" charset="0"/>
                <a:sym typeface="Helvetica Neue"/>
              </a:rPr>
              <a:t>Anforderungen an Bücher und </a:t>
            </a:r>
            <a:br>
              <a:rPr lang="de-de" sz="1950" b="1" dirty="0">
                <a:solidFill>
                  <a:srgbClr val="AACFD0"/>
                </a:solidFill>
                <a:latin typeface="+mj-lt"/>
                <a:ea typeface="Helvetica Neue"/>
                <a:cs typeface="Helvetica" panose="020B0604020202020204" pitchFamily="34" charset="0"/>
                <a:sym typeface="Helvetica Neue"/>
              </a:rPr>
            </a:br>
            <a:r>
              <a:rPr lang="de-de" sz="1950" b="1" dirty="0">
                <a:solidFill>
                  <a:srgbClr val="AACFD0"/>
                </a:solidFill>
                <a:latin typeface="+mj-lt"/>
                <a:ea typeface="Helvetica Neue"/>
                <a:cs typeface="Helvetica" panose="020B0604020202020204" pitchFamily="34" charset="0"/>
                <a:sym typeface="Helvetica Neue"/>
              </a:rPr>
              <a:t>Aufzeichnungen – Schulung</a:t>
            </a:r>
            <a:endParaRPr sz="1950" b="1" dirty="0">
              <a:solidFill>
                <a:srgbClr val="AACFD0"/>
              </a:solidFill>
              <a:latin typeface="+mj-lt"/>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1</a:t>
            </a:fld>
            <a:endParaRPr>
              <a:latin typeface="+mj-lt"/>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430059" cy="1228066"/>
            <a:chOff x="599440" y="953606"/>
            <a:chExt cx="7430059"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1"/>
              <a:ext cx="6692824"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b="1" dirty="0">
                  <a:solidFill>
                    <a:srgbClr val="34495E"/>
                  </a:solidFill>
                  <a:effectLst/>
                  <a:latin typeface="+mj-lt"/>
                  <a:ea typeface="Calibri" panose="020F0502020204030204" pitchFamily="34" charset="0"/>
                  <a:cs typeface="Times New Roman" panose="02020603050405020304" pitchFamily="18" charset="0"/>
                </a:rPr>
                <a:t>Beschreibung</a:t>
              </a:r>
              <a:endParaRPr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de-de" sz="1100" dirty="0">
                  <a:effectLst/>
                  <a:latin typeface="+mj-lt"/>
                  <a:ea typeface="Calibri" panose="020F0502020204030204" pitchFamily="34" charset="0"/>
                  <a:cs typeface="Times New Roman" panose="02020603050405020304" pitchFamily="18" charset="0"/>
                </a:rPr>
                <a:t>Anleitung zur Führung von vollständiger und genauer Begleitdokumentation für Aktivitäten, Zahlungen und Konten mit hohem Risiko (z. B. Spesenabrechnungen, Portokasse usw.). Mitarbeiter sollten diese Schulung absolvieren, um den Stellenwert der Aufbewahrung von Dokumentation besser zu verstehen und zu erfahren, wie man angemessene Bücher und Aufzeichnungen führt.</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100" dirty="0">
                  <a:effectLst/>
                  <a:latin typeface="+mj-lt"/>
                  <a:ea typeface="Times New Roman" panose="02020603050405020304" pitchFamily="18"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100" dirty="0">
                  <a:effectLst/>
                  <a:latin typeface="+mj-lt"/>
                  <a:ea typeface="Times New Roman" panose="02020603050405020304" pitchFamily="18"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600" b="1" dirty="0">
                  <a:solidFill>
                    <a:srgbClr val="34495E"/>
                  </a:solidFill>
                  <a:effectLst/>
                  <a:latin typeface="+mj-lt"/>
                  <a:ea typeface="Calibri" panose="020F0502020204030204" pitchFamily="34"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600" b="1" dirty="0">
                  <a:solidFill>
                    <a:srgbClr val="34495E"/>
                  </a:solidFill>
                  <a:effectLst/>
                  <a:latin typeface="+mj-lt"/>
                  <a:ea typeface="Calibri" panose="020F0502020204030204" pitchFamily="34"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7298398" cy="1390689"/>
            <a:chOff x="599440" y="3831139"/>
            <a:chExt cx="7298398"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6561163"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b="1" dirty="0">
                  <a:solidFill>
                    <a:srgbClr val="34495E"/>
                  </a:solidFill>
                  <a:effectLst/>
                  <a:latin typeface="+mj-lt"/>
                  <a:ea typeface="Calibri" panose="020F0502020204030204" pitchFamily="34" charset="0"/>
                  <a:cs typeface="Times New Roman" panose="02020603050405020304" pitchFamily="18" charset="0"/>
                </a:rPr>
                <a:t>Anweisungen</a:t>
              </a:r>
              <a:endParaRPr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de-de" sz="1100" dirty="0">
                  <a:solidFill>
                    <a:srgbClr val="000000"/>
                  </a:solidFill>
                  <a:effectLst/>
                  <a:latin typeface="+mj-lt"/>
                  <a:ea typeface="Helvetica Neue Light"/>
                  <a:cs typeface="Helvetica Neue Light"/>
                </a:rPr>
                <a:t>Bieten Sie regelmäßige Schulungen für Mitarbeiter an, die für die Führung von Büchern und Aufzeichnungen verantwortlich sind, einschließlich für neu eingestellte Mitarbeiter mit entsprechenden Verantwortlichkeiten. </a:t>
              </a:r>
            </a:p>
            <a:p>
              <a:pPr marL="342900" marR="0" lvl="0" indent="-342900">
                <a:lnSpc>
                  <a:spcPct val="115000"/>
                </a:lnSpc>
                <a:spcBef>
                  <a:spcPts val="0"/>
                </a:spcBef>
                <a:spcAft>
                  <a:spcPts val="0"/>
                </a:spcAft>
                <a:buClr>
                  <a:srgbClr val="000000"/>
                </a:buClr>
                <a:buSzPts val="1100"/>
                <a:buFont typeface="+mj-lt"/>
                <a:buAutoNum type="arabicPeriod"/>
              </a:pPr>
              <a:r>
                <a:rPr lang="de-de" sz="1100" dirty="0">
                  <a:solidFill>
                    <a:srgbClr val="000000"/>
                  </a:solidFill>
                  <a:effectLst/>
                  <a:latin typeface="+mj-lt"/>
                  <a:ea typeface="Helvetica Neue Light"/>
                  <a:cs typeface="Helvetica Neue Light"/>
                </a:rPr>
                <a:t>Stellen Sie sicher, dass den Mitarbeitern bei Bedarf Schulungsmaterialien zur Verfügung stehen.</a:t>
              </a:r>
            </a:p>
            <a:p>
              <a:pPr marL="342900" indent="-342900">
                <a:lnSpc>
                  <a:spcPct val="115000"/>
                </a:lnSpc>
                <a:buSzPts val="1100"/>
                <a:buFont typeface="+mj-lt"/>
                <a:buAutoNum type="arabicPeriod"/>
              </a:pPr>
              <a:r>
                <a:rPr lang="de-de" sz="1100" dirty="0">
                  <a:latin typeface="+mj-lt"/>
                  <a:ea typeface="Helvetica"/>
                  <a:cs typeface="Helvetica"/>
                  <a:sym typeface="Helvetica"/>
                </a:rPr>
                <a:t>Verwenden Sie eine oder mehrere Anwesenheitslisten, um die Anwesenheit bei jeder Schulungssitzung zu erfassen.</a:t>
              </a:r>
            </a:p>
            <a:p>
              <a:pPr marL="342900" marR="0" lvl="0" indent="-342900">
                <a:lnSpc>
                  <a:spcPct val="115000"/>
                </a:lnSpc>
                <a:spcBef>
                  <a:spcPts val="0"/>
                </a:spcBef>
                <a:spcAft>
                  <a:spcPts val="0"/>
                </a:spcAft>
                <a:buClr>
                  <a:srgbClr val="000000"/>
                </a:buClr>
                <a:buSzPts val="1100"/>
                <a:buFont typeface="+mj-lt"/>
                <a:buAutoNum type="arabicPeriod"/>
              </a:pPr>
              <a:endParaRPr sz="1100" dirty="0">
                <a:solidFill>
                  <a:srgbClr val="2E74B5"/>
                </a:solidFill>
                <a:effectLst/>
                <a:latin typeface="+mj-lt"/>
                <a:ea typeface="Helvetica Neue Light"/>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b="1" dirty="0">
                  <a:solidFill>
                    <a:srgbClr val="34495E"/>
                  </a:solidFill>
                  <a:latin typeface="+mj-lt"/>
                  <a:ea typeface="Calibri" panose="020F0502020204030204" pitchFamily="34" charset="0"/>
                  <a:cs typeface="Times New Roman" panose="02020603050405020304" pitchFamily="18" charset="0"/>
                </a:rPr>
                <a:t>Inwiefern profitieren Sie davon?</a:t>
              </a:r>
              <a:endParaRPr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de-de" sz="1100" dirty="0">
                  <a:latin typeface="+mj-lt"/>
                  <a:cs typeface="Times New Roman" panose="02020603050405020304" pitchFamily="18" charset="0"/>
                </a:rPr>
                <a:t>Die Führung genauer Bücher und Aufzeichnungen wird Ihrem Unternehmen dabei helfen, Geschäftstransaktionen in angemessener Ausführlichkeit aufzuzeichnen und ein angemessenes System interner Buchhaltungskontrollen zu unterhalten. Genaue Bücher und Aufzeichnungen unterstützen Sie bei der effektiven Planung, Budgetierung, Berichterstattung und Zuweisung von Ressourcen.</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b="1" dirty="0">
                  <a:solidFill>
                    <a:srgbClr val="34495E"/>
                  </a:solidFill>
                  <a:effectLst/>
                  <a:latin typeface="+mj-lt"/>
                  <a:ea typeface="Calibri" panose="020F0502020204030204" pitchFamily="34" charset="0"/>
                  <a:cs typeface="Times New Roman" panose="02020603050405020304" pitchFamily="18" charset="0"/>
                </a:rPr>
                <a:t>Weitere zu berücksichtigende Dokumentation</a:t>
              </a:r>
              <a:endParaRPr dirty="0">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de-de" sz="1100" dirty="0">
                  <a:solidFill>
                    <a:srgbClr val="000000"/>
                  </a:solidFill>
                  <a:effectLst/>
                  <a:latin typeface="+mj-lt"/>
                  <a:ea typeface="Helvetica Neue Light"/>
                  <a:cs typeface="Times New Roman" panose="02020603050405020304" pitchFamily="18" charset="0"/>
                </a:rPr>
                <a:t>Anwesenheitsliste</a:t>
              </a:r>
              <a:endParaRPr sz="1100" dirty="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de-de" sz="1100" dirty="0">
                  <a:solidFill>
                    <a:srgbClr val="000000"/>
                  </a:solidFill>
                  <a:effectLst/>
                  <a:latin typeface="+mj-lt"/>
                  <a:ea typeface="Helvetica Neue Light"/>
                  <a:cs typeface="Times New Roman" panose="02020603050405020304" pitchFamily="18" charset="0"/>
                </a:rPr>
                <a:t>Leitfaden zu Büchern und Aufzeichnungen</a:t>
              </a:r>
              <a:endParaRPr sz="1100" dirty="0">
                <a:solidFill>
                  <a:srgbClr val="2E74B5"/>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de-de" sz="1200" b="1" dirty="0">
                  <a:solidFill>
                    <a:srgbClr val="34495E"/>
                  </a:solidFill>
                  <a:effectLst/>
                  <a:latin typeface="+mj-lt"/>
                  <a:ea typeface="Calibri" panose="020F0502020204030204" pitchFamily="34" charset="0"/>
                  <a:cs typeface="Times New Roman" panose="02020603050405020304" pitchFamily="18" charset="0"/>
                </a:rPr>
                <a:t> </a:t>
              </a:r>
              <a:endParaRPr sz="1200" dirty="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mj-lt"/>
                <a:ea typeface="Helvetica Neue"/>
                <a:cs typeface="Helvetica" panose="020B0604020202020204" pitchFamily="34" charset="0"/>
                <a:sym typeface="Helvetica Neue"/>
              </a:rPr>
              <a:t>Wichtigste Erkenntnisse</a:t>
            </a:r>
            <a:endParaRPr sz="2400" b="1">
              <a:solidFill>
                <a:srgbClr val="AACFD0"/>
              </a:solidFill>
              <a:latin typeface="+mj-lt"/>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cs typeface="Helvetica" panose="020B0604020202020204" pitchFamily="34" charset="0"/>
              </a:rPr>
              <a:t>10</a:t>
            </a:fld>
            <a:endParaRPr>
              <a:cs typeface="Helvetica" panose="020B0604020202020204" pitchFamily="34" charset="0"/>
            </a:endParaRPr>
          </a:p>
        </p:txBody>
      </p:sp>
      <p:graphicFrame>
        <p:nvGraphicFramePr>
          <p:cNvPr id="2" name="Diagram 1"/>
          <p:cNvGraphicFramePr/>
          <p:nvPr>
            <p:extLst>
              <p:ext uri="{D42A27DB-BD31-4B8C-83A1-F6EECF244321}">
                <p14:modId xmlns:p14="http://schemas.microsoft.com/office/powerpoint/2010/main" val="1392818080"/>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Arial" panose="020B0604020202020204" pitchFamily="34" charset="0"/>
              <a:cs typeface="Arial" panose="020B0604020202020204" pitchFamily="34" charset="0"/>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Arial" panose="020B0604020202020204" pitchFamily="34" charset="0"/>
              <a:cs typeface="Arial" panose="020B0604020202020204" pitchFamily="34" charset="0"/>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275208" y="4281136"/>
            <a:ext cx="7856737" cy="1200329"/>
          </a:xfrm>
          <a:prstGeom prst="rect">
            <a:avLst/>
          </a:prstGeom>
          <a:noFill/>
        </p:spPr>
        <p:txBody>
          <a:bodyPr wrap="square" rtlCol="0">
            <a:spAutoFit/>
          </a:bodyPr>
          <a:lstStyle/>
          <a:p>
            <a:pPr defTabSz="1219170">
              <a:defRPr/>
            </a:pPr>
            <a:r>
              <a:rPr lang="de-de" sz="3600" b="1" dirty="0">
                <a:solidFill>
                  <a:srgbClr val="FFFFFF"/>
                </a:solidFill>
                <a:latin typeface="Arial" panose="020B0604020202020204" pitchFamily="34" charset="0"/>
                <a:ea typeface="Helvetica Neue"/>
                <a:cs typeface="Arial" panose="020B0604020202020204" pitchFamily="34" charset="0"/>
                <a:sym typeface="Helvetica Neue"/>
              </a:rPr>
              <a:t>Anforderungen an Bücher und Aufzeichnungen</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0" i="0" u="none" strike="noStrike" cap="none" normalizeH="0" baseline="0">
                <a:ln>
                  <a:noFill/>
                </a:ln>
                <a:solidFill>
                  <a:prstClr val="black">
                    <a:tint val="75000"/>
                  </a:prstClr>
                </a:solidFill>
                <a:effectLst/>
                <a:uLnTx/>
                <a:uFillTx/>
                <a:latin typeface="Arial" panose="020B0604020202020204" pitchFamily="34" charset="0"/>
                <a:ea typeface="+mn-ea"/>
                <a:cs typeface="Arial" panose="020B0604020202020204" pitchFamily="34" charset="0"/>
              </a:rPr>
              <a:t>1</a:t>
            </a: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dirty="0">
                <a:solidFill>
                  <a:srgbClr val="AACFD0"/>
                </a:solidFill>
                <a:latin typeface="Helvetica" panose="020B0604020202020204" pitchFamily="34" charset="0"/>
                <a:ea typeface="Helvetica Neue"/>
                <a:cs typeface="Helvetica" panose="020B0604020202020204" pitchFamily="34" charset="0"/>
                <a:sym typeface="Helvetica Neue"/>
              </a:rPr>
              <a:t>Vorteile genauer Bücher und Aufzeichnungen</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Helvetica" panose="020B0604020202020204" pitchFamily="34" charset="0"/>
                <a:cs typeface="Helvetica" panose="020B0604020202020204" pitchFamily="34" charset="0"/>
              </a:rPr>
              <a:t>3</a:t>
            </a:fld>
            <a:endParaRPr>
              <a:latin typeface="Helvetica" panose="020B0604020202020204" pitchFamily="34" charset="0"/>
              <a:cs typeface="Helvetica"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500" dirty="0">
                  <a:latin typeface="+mj-lt"/>
                  <a:cs typeface="Helvetica" panose="020B0604020202020204" pitchFamily="34" charset="0"/>
                  <a:sym typeface="Helvetica Neue Light"/>
                </a:rPr>
                <a:t>Einfache Trennung von Büchern und Aufzeichnungen nach Herstellern, was oft in Verträgen vorgeschrieben ist.</a:t>
              </a:r>
              <a:endParaRPr sz="1500" dirty="0">
                <a:latin typeface="+mj-lt"/>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500" dirty="0">
                  <a:latin typeface="+mj-lt"/>
                  <a:cs typeface="Helvetica" panose="020B0604020202020204" pitchFamily="34" charset="0"/>
                  <a:sym typeface="Helvetica Neue Light"/>
                </a:rPr>
                <a:t>Verbesserte Fähigkeit, fundierte Geschäftsentscheidungen zu treffen und potenzielle Chancen zu erkennen</a:t>
              </a:r>
              <a:r>
                <a:rPr lang="de-de" sz="1500" dirty="0">
                  <a:latin typeface="+mj-lt"/>
                  <a:ea typeface="Helvetica Neue Light"/>
                  <a:cs typeface="Helvetica" panose="020B0604020202020204" pitchFamily="34" charset="0"/>
                  <a:sym typeface="Helvetica Neue Light"/>
                </a:rPr>
                <a:t>.</a:t>
              </a:r>
              <a:endParaRPr sz="1500" dirty="0">
                <a:solidFill>
                  <a:srgbClr val="000000"/>
                </a:solidFill>
                <a:latin typeface="+mj-lt"/>
                <a:ea typeface="Helvetica Neue Light"/>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500" dirty="0">
                  <a:solidFill>
                    <a:srgbClr val="000000"/>
                  </a:solidFill>
                  <a:latin typeface="+mj-lt"/>
                  <a:ea typeface="Helvetica Neue Light"/>
                  <a:cs typeface="Helvetica" panose="020B0604020202020204" pitchFamily="34" charset="0"/>
                  <a:sym typeface="Helvetica Neue Light"/>
                </a:rPr>
                <a:t>Schnelle Vorlage von Dokumenten als Reaktion auf ein Audit</a:t>
              </a:r>
              <a:r>
                <a:rPr lang="de-de" sz="1500" dirty="0">
                  <a:latin typeface="+mj-lt"/>
                  <a:ea typeface="Helvetica Neue Light"/>
                  <a:cs typeface="Helvetica" panose="020B0604020202020204" pitchFamily="34" charset="0"/>
                  <a:sym typeface="Helvetica Neue Light"/>
                </a:rPr>
                <a:t> (</a:t>
              </a:r>
              <a:r>
                <a:rPr lang="de-de" sz="1500" dirty="0">
                  <a:solidFill>
                    <a:srgbClr val="000000"/>
                  </a:solidFill>
                  <a:latin typeface="+mj-lt"/>
                  <a:ea typeface="Helvetica Neue Light"/>
                  <a:cs typeface="Helvetica" panose="020B0604020202020204" pitchFamily="34" charset="0"/>
                  <a:sym typeface="Helvetica Neue Light"/>
                </a:rPr>
                <a:t>Viele Verträge enthalten eine</a:t>
              </a:r>
              <a:r>
                <a:rPr lang="de-de" sz="1500" dirty="0">
                  <a:latin typeface="+mj-lt"/>
                  <a:ea typeface="Helvetica Neue Light"/>
                  <a:cs typeface="Helvetica" panose="020B0604020202020204" pitchFamily="34" charset="0"/>
                  <a:sym typeface="Helvetica Neue Light"/>
                </a:rPr>
                <a:t> ausübbare</a:t>
              </a:r>
              <a:r>
                <a:rPr lang="de-de" sz="1500" dirty="0">
                  <a:solidFill>
                    <a:srgbClr val="000000"/>
                  </a:solidFill>
                  <a:latin typeface="+mj-lt"/>
                  <a:ea typeface="Helvetica Neue Light"/>
                  <a:cs typeface="Helvetica" panose="020B0604020202020204" pitchFamily="34" charset="0"/>
                  <a:sym typeface="Helvetica Neue Light"/>
                </a:rPr>
                <a:t> Auditklausel</a:t>
              </a:r>
              <a:r>
                <a:rPr lang="de-de" sz="1500" dirty="0">
                  <a:latin typeface="+mj-lt"/>
                  <a:ea typeface="Helvetica Neue Light"/>
                  <a:cs typeface="Helvetica" panose="020B0604020202020204" pitchFamily="34" charset="0"/>
                  <a:sym typeface="Helvetica Neue Light"/>
                </a:rPr>
                <a:t>).</a:t>
              </a:r>
              <a:endParaRPr sz="1500" dirty="0">
                <a:solidFill>
                  <a:srgbClr val="000000"/>
                </a:solidFill>
                <a:latin typeface="+mj-lt"/>
                <a:ea typeface="Helvetica Neue Light"/>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500">
                  <a:solidFill>
                    <a:srgbClr val="000000"/>
                  </a:solidFill>
                  <a:latin typeface="+mj-lt"/>
                  <a:ea typeface="Helvetica Neue Light"/>
                  <a:cs typeface="Helvetica" panose="020B0604020202020204" pitchFamily="34" charset="0"/>
                  <a:sym typeface="Helvetica Neue Light"/>
                </a:rPr>
                <a:t>Schnelle Reaktion auf steuerliche und behördliche Anfragen.</a:t>
              </a:r>
              <a:endParaRPr sz="1500">
                <a:solidFill>
                  <a:srgbClr val="000000"/>
                </a:solidFill>
                <a:latin typeface="+mj-lt"/>
                <a:ea typeface="Helvetica Neue Light"/>
                <a:cs typeface="Helvetica"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82" name="Google Shape;182;p25"/>
              <p:cNvSpPr txBox="1"/>
              <p:nvPr/>
            </p:nvSpPr>
            <p:spPr>
              <a:xfrm>
                <a:off x="1890313" y="2491746"/>
                <a:ext cx="11700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1800" b="1">
                    <a:solidFill>
                      <a:srgbClr val="ACCBF9"/>
                    </a:solidFill>
                    <a:latin typeface="+mj-lt"/>
                    <a:ea typeface="Helvetica Neue"/>
                    <a:cs typeface="Helvetica" panose="020B0604020202020204" pitchFamily="34" charset="0"/>
                    <a:sym typeface="Helvetica Neue"/>
                  </a:rPr>
                  <a:t>Anfragen</a:t>
                </a:r>
                <a:endParaRPr sz="1800">
                  <a:latin typeface="+mj-lt"/>
                  <a:cs typeface="Helvetica" panose="020B0604020202020204" pitchFamily="34" charset="0"/>
                </a:endParaRPr>
              </a:p>
            </p:txBody>
          </p:sp>
          <p:sp>
            <p:nvSpPr>
              <p:cNvPr id="183" name="Google Shape;183;p25"/>
              <p:cNvSpPr txBox="1"/>
              <p:nvPr/>
            </p:nvSpPr>
            <p:spPr>
              <a:xfrm>
                <a:off x="1043252" y="3628771"/>
                <a:ext cx="2011673"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1800" b="1" dirty="0">
                    <a:solidFill>
                      <a:srgbClr val="E0EBF6"/>
                    </a:solidFill>
                    <a:latin typeface="+mj-lt"/>
                    <a:ea typeface="Helvetica Neue"/>
                    <a:cs typeface="Helvetica" panose="020B0604020202020204" pitchFamily="34" charset="0"/>
                    <a:sym typeface="Helvetica Neue"/>
                  </a:rPr>
                  <a:t>Entscheidungen</a:t>
                </a:r>
                <a:endParaRPr sz="1800" dirty="0">
                  <a:latin typeface="+mj-lt"/>
                  <a:cs typeface="Helvetica" panose="020B0604020202020204" pitchFamily="34" charset="0"/>
                </a:endParaRPr>
              </a:p>
            </p:txBody>
          </p:sp>
          <p:sp>
            <p:nvSpPr>
              <p:cNvPr id="184" name="Google Shape;184;p25"/>
              <p:cNvSpPr txBox="1"/>
              <p:nvPr/>
            </p:nvSpPr>
            <p:spPr>
              <a:xfrm>
                <a:off x="1890316" y="4805572"/>
                <a:ext cx="914400"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1800" b="1">
                    <a:solidFill>
                      <a:srgbClr val="242852"/>
                    </a:solidFill>
                    <a:latin typeface="+mj-lt"/>
                    <a:ea typeface="Helvetica Neue"/>
                    <a:cs typeface="Helvetica" panose="020B0604020202020204" pitchFamily="34" charset="0"/>
                    <a:sym typeface="Helvetica Neue"/>
                  </a:rPr>
                  <a:t>Audits</a:t>
                </a:r>
                <a:endParaRPr sz="1800">
                  <a:latin typeface="+mj-lt"/>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1800" b="1">
                    <a:solidFill>
                      <a:srgbClr val="072C62"/>
                    </a:solidFill>
                    <a:latin typeface="+mj-lt"/>
                    <a:ea typeface="Helvetica Neue"/>
                    <a:cs typeface="Helvetica" panose="020B0604020202020204" pitchFamily="34" charset="0"/>
                    <a:sym typeface="Helvetica Neue"/>
                  </a:rPr>
                  <a:t>Datensätze</a:t>
                </a:r>
                <a:endParaRPr sz="1800">
                  <a:latin typeface="+mj-lt"/>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Calibri"/>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300" dirty="0">
                <a:solidFill>
                  <a:schemeClr val="lt1"/>
                </a:solidFill>
                <a:latin typeface="+mj-lt"/>
                <a:ea typeface="Helvetica Neue"/>
                <a:cs typeface="Helvetica" panose="020B0604020202020204" pitchFamily="34" charset="0"/>
                <a:sym typeface="Helvetica Neue"/>
              </a:rPr>
              <a:t>Auf den folgenden Folien werden die Arten von Dokumentation beschrieben, die für bestimmte Arten von Transaktionen einbehalten werden sollten. Soweit eine Dokumentation nicht verfügbar ist, sollten Sie eine Erklärung dokumentieren, warum sie nicht verfügbar ist.</a:t>
            </a:r>
            <a:endParaRPr sz="1300" dirty="0">
              <a:solidFill>
                <a:schemeClr val="lt1"/>
              </a:solidFill>
              <a:latin typeface="+mj-lt"/>
              <a:ea typeface="Helvetica Neue"/>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Calibri"/>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200" name="Google Shape;200;p26"/>
          <p:cNvSpPr txBox="1"/>
          <p:nvPr/>
        </p:nvSpPr>
        <p:spPr>
          <a:xfrm>
            <a:off x="3559377" y="113848"/>
            <a:ext cx="507324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dirty="0">
                <a:solidFill>
                  <a:srgbClr val="AACFD0"/>
                </a:solidFill>
                <a:latin typeface="+mj-lt"/>
                <a:ea typeface="Helvetica Neue"/>
                <a:cs typeface="Helvetica" panose="020B0604020202020204" pitchFamily="34" charset="0"/>
                <a:sym typeface="Helvetica Neue"/>
              </a:rPr>
              <a:t>Spesenabrechnungen der Mitarbeiter</a:t>
            </a:r>
            <a:endParaRPr sz="2400" b="1" dirty="0">
              <a:solidFill>
                <a:srgbClr val="AACFD0"/>
              </a:solidFill>
              <a:latin typeface="+mj-lt"/>
              <a:ea typeface="Helvetica Neue"/>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cs typeface="Helvetica" panose="020B0604020202020204" pitchFamily="34" charset="0"/>
              </a:rPr>
              <a:t>4</a:t>
            </a:fld>
            <a:endParaRPr>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dirty="0">
                      <a:solidFill>
                        <a:srgbClr val="F4F7F7"/>
                      </a:solidFill>
                      <a:latin typeface="+mj-lt"/>
                      <a:ea typeface="Helvetica Neue Light"/>
                      <a:cs typeface="Helvetica" panose="020B0604020202020204" pitchFamily="34" charset="0"/>
                      <a:sym typeface="Helvetica Neue Light"/>
                    </a:rPr>
                    <a:t>Spesenabrechnungen der Mitarbeiter</a:t>
                  </a:r>
                  <a:endParaRPr sz="12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Auszahlungen</a:t>
                  </a:r>
                  <a:endParaRPr>
                    <a:latin typeface="+mj-lt"/>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Portokasse</a:t>
                  </a:r>
                  <a:endParaRPr>
                    <a:latin typeface="+mj-lt"/>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dirty="0">
                    <a:solidFill>
                      <a:srgbClr val="F4F7F7"/>
                    </a:solidFill>
                    <a:latin typeface="+mj-lt"/>
                    <a:ea typeface="Helvetica Neue Light"/>
                    <a:cs typeface="Helvetica" panose="020B0604020202020204" pitchFamily="34" charset="0"/>
                    <a:sym typeface="Helvetica Neue Light"/>
                  </a:rPr>
                  <a:t>Fördermittel, Spenden, Anlagen und Sponsorings</a:t>
                </a:r>
                <a:endParaRPr dirty="0">
                  <a:latin typeface="+mj-lt"/>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Lizenzen, Fracht, Transport, Zollgebühren</a:t>
                </a:r>
                <a:endParaRPr>
                  <a:latin typeface="+mj-lt"/>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Kundenaufträge</a:t>
              </a:r>
              <a:endParaRPr>
                <a:latin typeface="+mj-lt"/>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de-de" dirty="0">
                <a:solidFill>
                  <a:schemeClr val="dk1"/>
                </a:solidFill>
                <a:latin typeface="+mj-lt"/>
                <a:ea typeface="Helvetica Neue Light"/>
                <a:cs typeface="Helvetica" panose="020B0604020202020204" pitchFamily="34" charset="0"/>
                <a:sym typeface="Helvetica Neue Light"/>
              </a:rPr>
              <a:t>Es sollte mindestens folgende Dokumentation geführt werden:</a:t>
            </a:r>
            <a:endParaRPr dirty="0">
              <a:latin typeface="+mj-lt"/>
              <a:ea typeface="Helvetica Neue"/>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242688424"/>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Helvetica" panose="020B0604020202020204" pitchFamily="34" charset="0"/>
                <a:ea typeface="Helvetica Neue"/>
                <a:cs typeface="Helvetica" panose="020B0604020202020204" pitchFamily="34" charset="0"/>
                <a:sym typeface="Helvetica Neue"/>
              </a:rPr>
              <a:t>Auszahlungen</a:t>
            </a:r>
            <a:endParaRPr sz="2400" b="1">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Helvetica" panose="020B0604020202020204" pitchFamily="34" charset="0"/>
                <a:cs typeface="Helvetica" panose="020B0604020202020204" pitchFamily="34" charset="0"/>
              </a:rPr>
              <a:t>5</a:t>
            </a:fld>
            <a:endParaRPr>
              <a:latin typeface="Helvetica" panose="020B0604020202020204" pitchFamily="34" charset="0"/>
              <a:cs typeface="Helvetica"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de-de" dirty="0">
                <a:solidFill>
                  <a:schemeClr val="dk1"/>
                </a:solidFill>
                <a:latin typeface="+mj-lt"/>
                <a:ea typeface="Helvetica Neue Light"/>
                <a:cs typeface="Helvetica" panose="020B0604020202020204" pitchFamily="34" charset="0"/>
                <a:sym typeface="Helvetica Neue Light"/>
              </a:rPr>
              <a:t>Es sollte mindestens folgende Dokumentation geführt werden:</a:t>
            </a:r>
            <a:endParaRPr dirty="0">
              <a:latin typeface="+mj-lt"/>
              <a:ea typeface="Helvetica Neue"/>
              <a:cs typeface="Helvetica"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2955372555"/>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dirty="0">
                      <a:solidFill>
                        <a:srgbClr val="F4F7F7"/>
                      </a:solidFill>
                      <a:latin typeface="+mj-lt"/>
                      <a:ea typeface="Helvetica Neue Light"/>
                      <a:cs typeface="Helvetica" panose="020B0604020202020204" pitchFamily="34" charset="0"/>
                      <a:sym typeface="Helvetica Neue Light"/>
                    </a:rPr>
                    <a:t>Spesenabrechnungen der Mitarbeiter</a:t>
                  </a:r>
                  <a:endParaRPr sz="1200" b="1" i="0" u="none" strike="noStrike" cap="none" dirty="0">
                    <a:solidFill>
                      <a:srgbClr val="F4F7F7"/>
                    </a:solidFill>
                    <a:latin typeface="+mj-lt"/>
                    <a:ea typeface="Helvetica Neue Light"/>
                    <a:cs typeface="Helvetica"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dirty="0">
                      <a:solidFill>
                        <a:srgbClr val="F4F7F7"/>
                      </a:solidFill>
                      <a:latin typeface="+mj-lt"/>
                      <a:ea typeface="Helvetica Neue Light"/>
                      <a:cs typeface="Helvetica" panose="020B0604020202020204" pitchFamily="34" charset="0"/>
                      <a:sym typeface="Helvetica Neue Light"/>
                    </a:rPr>
                    <a:t>Auszahlungen</a:t>
                  </a:r>
                  <a:endParaRPr dirty="0">
                    <a:latin typeface="+mj-lt"/>
                    <a:cs typeface="Helvetica"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dirty="0">
                      <a:solidFill>
                        <a:srgbClr val="F4F7F7"/>
                      </a:solidFill>
                      <a:latin typeface="+mj-lt"/>
                      <a:ea typeface="Helvetica Neue Light"/>
                      <a:cs typeface="Helvetica" panose="020B0604020202020204" pitchFamily="34" charset="0"/>
                      <a:sym typeface="Helvetica Neue Light"/>
                    </a:rPr>
                    <a:t>Portokasse</a:t>
                  </a:r>
                  <a:endParaRPr dirty="0">
                    <a:latin typeface="+mj-lt"/>
                    <a:cs typeface="Helvetica"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dirty="0">
                    <a:solidFill>
                      <a:srgbClr val="F4F7F7"/>
                    </a:solidFill>
                    <a:latin typeface="+mj-lt"/>
                    <a:ea typeface="Helvetica Neue Light"/>
                    <a:cs typeface="Helvetica" panose="020B0604020202020204" pitchFamily="34" charset="0"/>
                    <a:sym typeface="Helvetica Neue Light"/>
                  </a:rPr>
                  <a:t>Fördermittel, Spenden, Anlagen und Sponsorings</a:t>
                </a:r>
                <a:endParaRPr dirty="0">
                  <a:latin typeface="+mj-lt"/>
                  <a:cs typeface="Helvetica"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dirty="0">
                    <a:solidFill>
                      <a:srgbClr val="F4F7F7"/>
                    </a:solidFill>
                    <a:latin typeface="+mj-lt"/>
                    <a:ea typeface="Helvetica Neue Light"/>
                    <a:cs typeface="Helvetica" panose="020B0604020202020204" pitchFamily="34" charset="0"/>
                    <a:sym typeface="Helvetica Neue Light"/>
                  </a:rPr>
                  <a:t>Lizenzen, Fracht, Transport, Zollgebühren</a:t>
                </a:r>
                <a:endParaRPr dirty="0">
                  <a:latin typeface="+mj-lt"/>
                  <a:cs typeface="Helvetica"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dirty="0">
                  <a:solidFill>
                    <a:srgbClr val="F4F7F7"/>
                  </a:solidFill>
                  <a:latin typeface="+mj-lt"/>
                  <a:ea typeface="Helvetica Neue Light"/>
                  <a:cs typeface="Helvetica" panose="020B0604020202020204" pitchFamily="34" charset="0"/>
                  <a:sym typeface="Helvetica Neue Light"/>
                </a:rPr>
                <a:t>Kundenaufträge</a:t>
              </a:r>
              <a:endParaRPr dirty="0">
                <a:latin typeface="+mj-lt"/>
                <a:cs typeface="Helvetica"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mj-lt"/>
                <a:ea typeface="Helvetica Neue"/>
                <a:cs typeface="Helvetica" panose="020B0604020202020204" pitchFamily="34" charset="0"/>
                <a:sym typeface="Helvetica Neue"/>
              </a:rPr>
              <a:t>Portokasse</a:t>
            </a:r>
            <a:endParaRPr sz="2400" b="1">
              <a:solidFill>
                <a:srgbClr val="AACFD0"/>
              </a:solidFill>
              <a:latin typeface="+mj-lt"/>
              <a:ea typeface="Helvetica Neue"/>
              <a:cs typeface="Helvetica"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cs typeface="Helvetica" panose="020B0604020202020204" pitchFamily="34" charset="0"/>
              </a:rPr>
              <a:t>6</a:t>
            </a:fld>
            <a:endParaRPr>
              <a:cs typeface="Helvetica"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de-de">
                <a:solidFill>
                  <a:schemeClr val="dk1"/>
                </a:solidFill>
                <a:latin typeface="+mj-lt"/>
                <a:ea typeface="Helvetica Neue Light"/>
                <a:cs typeface="Helvetica" panose="020B0604020202020204" pitchFamily="34" charset="0"/>
                <a:sym typeface="Helvetica Neue Light"/>
              </a:rPr>
              <a:t>Es sollte mindestens folgende Dokumentation geführt werden:</a:t>
            </a:r>
            <a:endParaRPr>
              <a:latin typeface="+mj-lt"/>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Spesenabrechnungen der Mitarbeiter</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Auszahlungen</a:t>
                  </a:r>
                  <a:endParaRPr>
                    <a:latin typeface="+mj-lt"/>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Portokasse</a:t>
                  </a:r>
                  <a:endParaRPr>
                    <a:latin typeface="+mj-lt"/>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Fördermittel, Spenden, Anlagen und Sponsorings</a:t>
                </a:r>
                <a:endParaRPr>
                  <a:latin typeface="+mj-lt"/>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Lizenzen, Fracht, Transport, Zollgebühren</a:t>
                </a:r>
                <a:endParaRPr>
                  <a:latin typeface="+mj-lt"/>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Kundenaufträge</a:t>
              </a:r>
              <a:endParaRPr>
                <a:latin typeface="+mj-lt"/>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77704811"/>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b="1" dirty="0">
                <a:solidFill>
                  <a:srgbClr val="AACFD0"/>
                </a:solidFill>
                <a:latin typeface="+mj-lt"/>
                <a:ea typeface="Helvetica Neue"/>
                <a:cs typeface="Helvetica" panose="020B0604020202020204" pitchFamily="34" charset="0"/>
                <a:sym typeface="Helvetica Neue"/>
              </a:rPr>
              <a:t>Fördermittel, Spenden und Sponsorings</a:t>
            </a:r>
            <a:endParaRPr sz="2000" b="1" dirty="0">
              <a:solidFill>
                <a:srgbClr val="AACFD0"/>
              </a:solidFill>
              <a:latin typeface="+mj-lt"/>
              <a:ea typeface="Helvetica Neue"/>
              <a:cs typeface="Helvetica"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cs typeface="Helvetica" panose="020B0604020202020204" pitchFamily="34" charset="0"/>
              </a:rPr>
              <a:t>7</a:t>
            </a:fld>
            <a:endParaRPr>
              <a:cs typeface="Helvetica"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de-de">
                <a:solidFill>
                  <a:schemeClr val="dk1"/>
                </a:solidFill>
                <a:latin typeface="+mj-lt"/>
                <a:ea typeface="Helvetica Neue Light"/>
                <a:cs typeface="Helvetica" panose="020B0604020202020204" pitchFamily="34" charset="0"/>
                <a:sym typeface="Helvetica Neue Light"/>
              </a:rPr>
              <a:t>Es sollte mindestens folgende Dokumentation geführt werden:</a:t>
            </a:r>
            <a:endParaRPr>
              <a:latin typeface="+mj-lt"/>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Spesenabrechnungen der Mitarbeiter</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Auszahlungen</a:t>
                  </a:r>
                  <a:endParaRPr>
                    <a:latin typeface="+mj-lt"/>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Portokasse</a:t>
                  </a:r>
                  <a:endParaRPr>
                    <a:latin typeface="+mj-lt"/>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Fördermittel, Spenden, Anlagen und Sponsorings</a:t>
                </a:r>
                <a:endParaRPr>
                  <a:latin typeface="+mj-lt"/>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Lizenzen, Fracht, Transport, Zollgebühren</a:t>
                </a:r>
                <a:endParaRPr>
                  <a:latin typeface="+mj-lt"/>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Kundenaufträge</a:t>
              </a:r>
              <a:endParaRPr>
                <a:latin typeface="+mj-lt"/>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1513624738"/>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cs typeface="Helvetica" panose="020B0604020202020204" pitchFamily="34" charset="0"/>
              </a:rPr>
              <a:t>8</a:t>
            </a:fld>
            <a:endParaRPr>
              <a:cs typeface="Helvetica" panose="020B0604020202020204" pitchFamily="34" charset="0"/>
            </a:endParaRPr>
          </a:p>
        </p:txBody>
      </p:sp>
      <p:sp>
        <p:nvSpPr>
          <p:cNvPr id="344" name="Google Shape;344;p30"/>
          <p:cNvSpPr txBox="1"/>
          <p:nvPr/>
        </p:nvSpPr>
        <p:spPr>
          <a:xfrm>
            <a:off x="2493352" y="11392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200" b="1">
                <a:solidFill>
                  <a:srgbClr val="AACFD0"/>
                </a:solidFill>
                <a:latin typeface="+mj-lt"/>
                <a:ea typeface="Helvetica Neue"/>
                <a:cs typeface="Helvetica" panose="020B0604020202020204" pitchFamily="34" charset="0"/>
                <a:sym typeface="Helvetica Neue"/>
              </a:rPr>
              <a:t>Lizenzen, Fracht, Transport und</a:t>
            </a:r>
          </a:p>
          <a:p>
            <a:pPr marL="0" marR="0" lvl="0" indent="0" algn="ctr" rtl="0">
              <a:spcBef>
                <a:spcPts val="0"/>
              </a:spcBef>
              <a:spcAft>
                <a:spcPts val="0"/>
              </a:spcAft>
              <a:buNone/>
            </a:pPr>
            <a:r>
              <a:rPr lang="de-de" sz="2200" b="1">
                <a:solidFill>
                  <a:srgbClr val="AACFD0"/>
                </a:solidFill>
                <a:latin typeface="+mj-lt"/>
                <a:ea typeface="Helvetica Neue"/>
                <a:cs typeface="Helvetica" panose="020B0604020202020204" pitchFamily="34" charset="0"/>
                <a:sym typeface="Helvetica Neue"/>
              </a:rPr>
              <a:t>Zollgebühren</a:t>
            </a:r>
            <a:endParaRPr sz="2200" b="1">
              <a:solidFill>
                <a:srgbClr val="AACFD0"/>
              </a:solidFill>
              <a:latin typeface="+mj-lt"/>
              <a:ea typeface="Helvetica Neue"/>
              <a:cs typeface="Helvetica"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de-de">
                <a:solidFill>
                  <a:schemeClr val="dk1"/>
                </a:solidFill>
                <a:latin typeface="+mj-lt"/>
                <a:ea typeface="Helvetica Neue Light"/>
                <a:cs typeface="Helvetica" panose="020B0604020202020204" pitchFamily="34" charset="0"/>
                <a:sym typeface="Helvetica Neue Light"/>
              </a:rPr>
              <a:t>Es sollte mindestens folgende Dokumentation geführt werden:</a:t>
            </a:r>
            <a:endParaRPr>
              <a:latin typeface="+mj-lt"/>
              <a:ea typeface="Helvetica Neue"/>
              <a:cs typeface="Helvetica"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Spesenabrechnungen der Mitarbeiter</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Auszahlungen</a:t>
                  </a:r>
                  <a:endParaRPr>
                    <a:latin typeface="+mj-lt"/>
                    <a:cs typeface="Helvetica"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Portokasse</a:t>
                  </a:r>
                  <a:endParaRPr>
                    <a:latin typeface="+mj-lt"/>
                    <a:cs typeface="Helvetica"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Fördermittel, Spenden, Anlagen und Sponsorings</a:t>
                </a:r>
                <a:endParaRPr>
                  <a:latin typeface="+mj-lt"/>
                  <a:cs typeface="Helvetica"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Lizenzen, Fracht, Transport, Zollgebühren</a:t>
                </a:r>
                <a:endParaRPr>
                  <a:latin typeface="+mj-lt"/>
                  <a:cs typeface="Helvetica"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Kundenaufträge</a:t>
              </a:r>
              <a:endParaRPr>
                <a:latin typeface="+mj-lt"/>
                <a:cs typeface="Helvetica"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3681519802"/>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mj-lt"/>
                <a:ea typeface="Helvetica Neue"/>
                <a:cs typeface="Helvetica" panose="020B0604020202020204" pitchFamily="34" charset="0"/>
                <a:sym typeface="Helvetica Neue"/>
              </a:rPr>
              <a:t>Kundenaufträge</a:t>
            </a:r>
            <a:endParaRPr sz="2400" b="1">
              <a:solidFill>
                <a:srgbClr val="AACFD0"/>
              </a:solidFill>
              <a:latin typeface="+mj-lt"/>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cs typeface="Helvetica" panose="020B0604020202020204" pitchFamily="34" charset="0"/>
              </a:rPr>
              <a:t>9</a:t>
            </a:fld>
            <a:endParaRPr>
              <a:cs typeface="Helvetica"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de-de">
                <a:solidFill>
                  <a:schemeClr val="dk1"/>
                </a:solidFill>
                <a:latin typeface="+mj-lt"/>
                <a:ea typeface="Helvetica Neue Light"/>
                <a:cs typeface="Helvetica" panose="020B0604020202020204" pitchFamily="34" charset="0"/>
                <a:sym typeface="Helvetica Neue Light"/>
              </a:rPr>
              <a:t>Es sollte mindestens folgende Dokumentation geführt werden:</a:t>
            </a:r>
            <a:endParaRPr>
              <a:latin typeface="+mj-lt"/>
              <a:ea typeface="Helvetica Neue"/>
              <a:cs typeface="Helvetica"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Spesenabrechnungen der Mitarbeiter</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a:solidFill>
                        <a:srgbClr val="F4F7F7"/>
                      </a:solidFill>
                      <a:latin typeface="+mj-lt"/>
                      <a:ea typeface="Helvetica Neue Light"/>
                      <a:cs typeface="Helvetica" panose="020B0604020202020204" pitchFamily="34" charset="0"/>
                      <a:sym typeface="Helvetica Neue Light"/>
                    </a:rPr>
                    <a:t>Auszahlungen</a:t>
                  </a:r>
                  <a:endParaRPr>
                    <a:latin typeface="+mj-lt"/>
                    <a:cs typeface="Helvetica"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Portokasse</a:t>
                  </a:r>
                  <a:endParaRPr>
                    <a:latin typeface="+mj-lt"/>
                    <a:cs typeface="Helvetica"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Fördermittel, Spenden, Anlagen und Sponsorings</a:t>
                </a:r>
                <a:endParaRPr>
                  <a:latin typeface="+mj-lt"/>
                  <a:cs typeface="Helvetica"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Lizenzen, Fracht, Transport, Zollgebühren</a:t>
                </a:r>
                <a:endParaRPr>
                  <a:latin typeface="+mj-lt"/>
                  <a:cs typeface="Helvetica"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de-de" sz="1200" b="1" i="0" u="none" strike="noStrike" cap="none">
                  <a:solidFill>
                    <a:srgbClr val="F4F7F7"/>
                  </a:solidFill>
                  <a:latin typeface="+mj-lt"/>
                  <a:ea typeface="Helvetica Neue Light"/>
                  <a:cs typeface="Helvetica" panose="020B0604020202020204" pitchFamily="34" charset="0"/>
                  <a:sym typeface="Helvetica Neue Light"/>
                </a:rPr>
                <a:t>Kundenaufträge</a:t>
              </a:r>
              <a:endParaRPr>
                <a:latin typeface="+mj-lt"/>
                <a:cs typeface="Helvetica"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291817728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8417DF3E9AC8A4EBF1066F52AD337C7" ma:contentTypeVersion="13" ma:contentTypeDescription="Crear nuevo documento." ma:contentTypeScope="" ma:versionID="b51ed631b1f3918c79acdb57bd9504c4">
  <xsd:schema xmlns:xsd="http://www.w3.org/2001/XMLSchema" xmlns:xs="http://www.w3.org/2001/XMLSchema" xmlns:p="http://schemas.microsoft.com/office/2006/metadata/properties" xmlns:ns2="0c57d584-0ba6-4809-8927-f67494eaa97b" xmlns:ns3="40137564-cbdf-4a05-8f61-f832abfcc7f6" targetNamespace="http://schemas.microsoft.com/office/2006/metadata/properties" ma:root="true" ma:fieldsID="54129c438230fd2ea65a5c3ab0b9d8d6" ns2:_="" ns3:_="">
    <xsd:import namespace="0c57d584-0ba6-4809-8927-f67494eaa97b"/>
    <xsd:import namespace="40137564-cbdf-4a05-8f61-f832abfcc7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7d584-0ba6-4809-8927-f67494eaa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137564-cbdf-4a05-8f61-f832abfcc7f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5240F1D9-6BDA-4661-B7EE-9BEB468139EC}">
  <ds:schemaRef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d3ed967d-d92a-4424-a53f-7c4da5d2a7ff"/>
    <ds:schemaRef ds:uri="aa124cef-80ee-4fcd-bafd-5e68c15586a5"/>
    <ds:schemaRef ds:uri="http://purl.org/dc/terms/"/>
  </ds:schemaRefs>
</ds:datastoreItem>
</file>

<file path=customXml/itemProps3.xml><?xml version="1.0" encoding="utf-8"?>
<ds:datastoreItem xmlns:ds="http://schemas.openxmlformats.org/officeDocument/2006/customXml" ds:itemID="{FBDBEDC1-C597-4809-9000-56A650BF4D3A}"/>
</file>

<file path=docProps/app.xml><?xml version="1.0" encoding="utf-8"?>
<Properties xmlns="http://schemas.openxmlformats.org/officeDocument/2006/extended-properties" xmlns:vt="http://schemas.openxmlformats.org/officeDocument/2006/docPropsVTypes">
  <TotalTime>228</TotalTime>
  <Words>719</Words>
  <Application>Microsoft Office PowerPoint</Application>
  <PresentationFormat>Widescreen</PresentationFormat>
  <Paragraphs>121</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Helvetica Neue</vt:lpstr>
      <vt:lpstr>Wingdings</vt:lpstr>
      <vt:lpstr>Helvetica Neue Light</vt:lpstr>
      <vt:lpstr>Helvetica</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ANSARI, FAIZAN (Contractor)</cp:lastModifiedBy>
  <cp:revision>35</cp:revision>
  <dcterms:modified xsi:type="dcterms:W3CDTF">2022-02-24T17:35:37Z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0x01010088417DF3E9AC8A4EBF1066F52AD337C7</vt:lpwstr>
  </property>
</Properties>
</file>