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604020202030204" pitchFamily="34" charset="0"/>
      <p:regular r:id="rId19"/>
      <p:bold r:id="rId20"/>
      <p:italic r:id="rId21"/>
      <p:boldItalic r:id="rId22"/>
    </p:embeddedFont>
    <p:embeddedFont>
      <p:font typeface="Helvetica Neue" panose="020B04030202020202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957" autoAdjust="0"/>
  </p:normalViewPr>
  <p:slideViewPr>
    <p:cSldViewPr snapToGrid="0">
      <p:cViewPr varScale="1">
        <p:scale>
          <a:sx n="146" d="100"/>
          <a:sy n="146" d="100"/>
        </p:scale>
        <p:origin x="51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lvl1pPr>
              <a:defRPr>
                <a:latin typeface="+mj-lt"/>
              </a:defRPr>
            </a:lvl1pPr>
          </a:lstStyle>
          <a:p>
            <a:r>
              <a:t>Click to edit Master title style</a:t>
            </a:r>
          </a:p>
        </p:txBody>
      </p:sp>
      <p:sp>
        <p:nvSpPr>
          <p:cNvPr id="3" name="Date Placeholder 2"/>
          <p:cNvSpPr>
            <a:spLocks noGrp="1"/>
          </p:cNvSpPr>
          <p:nvPr>
            <p:ph type="dt" idx="10"/>
          </p:nvPr>
        </p:nvSpPr>
        <p:spPr/>
        <p:txBody>
          <a:bodyPr/>
          <a:lstStyle>
            <a:lvl1pPr>
              <a:defRPr>
                <a:latin typeface="+mj-lt"/>
              </a:defRPr>
            </a:lvl1pPr>
          </a:lstStyle>
          <a:p>
            <a:endParaRPr lang="en-US"/>
          </a:p>
        </p:txBody>
      </p:sp>
      <p:sp>
        <p:nvSpPr>
          <p:cNvPr id="4" name="Footer Placeholder 3"/>
          <p:cNvSpPr>
            <a:spLocks noGrp="1"/>
          </p:cNvSpPr>
          <p:nvPr>
            <p:ph type="ftr" idx="11"/>
          </p:nvPr>
        </p:nvSpPr>
        <p:spPr/>
        <p:txBody>
          <a:bodyPr/>
          <a:lstStyle>
            <a:lvl1pPr>
              <a:defRPr>
                <a:latin typeface="+mj-lt"/>
              </a:defRPr>
            </a:lvl1pPr>
          </a:lstStyle>
          <a:p>
            <a:endParaRPr lang="en-US"/>
          </a:p>
        </p:txBody>
      </p:sp>
      <p:sp>
        <p:nvSpPr>
          <p:cNvPr id="5" name="Slide Number Placeholder 4"/>
          <p:cNvSpPr>
            <a:spLocks noGrp="1"/>
          </p:cNvSpPr>
          <p:nvPr>
            <p:ph type="sldNum" idx="12"/>
          </p:nvPr>
        </p:nvSpPr>
        <p:spPr/>
        <p:txBody>
          <a:bodyPr/>
          <a:lstStyle>
            <a:lvl1pPr>
              <a:defRPr>
                <a:latin typeface="+mj-lt"/>
              </a:defRPr>
            </a:lvl1pPr>
          </a:lstStyle>
          <a:p>
            <a:fld id="{00000000-1234-1234-1234-123412341234}" type="slidenum">
              <a:rPr lang="en-US" smtClean="0"/>
              <a:pPr/>
              <a:t>‹#›</a:t>
            </a:fld>
            <a:endParaRPr lang="en-US"/>
          </a:p>
        </p:txBody>
      </p:sp>
      <p:sp>
        <p:nvSpPr>
          <p:cNvPr id="6" name="Rectangle 5"/>
          <p:cNvSpPr/>
          <p:nvPr userDrawn="1"/>
        </p:nvSpPr>
        <p:spPr>
          <a:xfrm>
            <a:off x="2561674" y="125423"/>
            <a:ext cx="4020652" cy="307777"/>
          </a:xfrm>
          <a:prstGeom prst="rect">
            <a:avLst/>
          </a:prstGeom>
        </p:spPr>
        <p:txBody>
          <a:bodyPr wrap="none">
            <a:spAutoFit/>
          </a:bodyPr>
          <a:lstStyle/>
          <a:p>
            <a:pPr marL="0" marR="0" lvl="0" indent="0" algn="ctr" rtl="0">
              <a:spcBef>
                <a:spcPts val="0"/>
              </a:spcBef>
              <a:spcAft>
                <a:spcPts val="0"/>
              </a:spcAft>
              <a:buNone/>
            </a:pPr>
            <a:r>
              <a:rPr lang="de-de" sz="1400" b="1">
                <a:solidFill>
                  <a:srgbClr val="AACFD0"/>
                </a:solidFill>
                <a:latin typeface="+mj-lt"/>
                <a:ea typeface="Helvetica"/>
                <a:cs typeface="Helvetica"/>
                <a:sym typeface="Helvetica"/>
              </a:rPr>
              <a:t>Rechte und Erwartungen in Bezug auf Audits</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mj-lt"/>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mj-lt"/>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mj-lt"/>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56" name="Google Shape;56;p13"/>
          <p:cNvSpPr txBox="1"/>
          <p:nvPr/>
        </p:nvSpPr>
        <p:spPr>
          <a:xfrm>
            <a:off x="45076" y="4904213"/>
            <a:ext cx="4769295" cy="27159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de" sz="1100" b="0" i="0" u="none" strike="noStrike" cap="none" dirty="0">
                <a:solidFill>
                  <a:srgbClr val="34495E"/>
                </a:solidFill>
                <a:latin typeface="+mj-lt"/>
                <a:ea typeface="Helvetica Neue Light"/>
                <a:cs typeface="Helvetica Neue Light"/>
                <a:sym typeface="Helvetica Neue Light"/>
              </a:rPr>
              <a:t>Schulung zu Rechten und Erwartungen in Bezug auf Audits</a:t>
            </a:r>
            <a:endParaRPr sz="1100" b="0" i="0" u="none" strike="noStrike" cap="none" dirty="0">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mj-lt"/>
              </a:rPr>
              <a:t>1</a:t>
            </a:fld>
            <a:endParaRPr>
              <a:latin typeface="+mj-lt"/>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de-de" sz="900" b="1" dirty="0">
                  <a:solidFill>
                    <a:schemeClr val="dk2"/>
                  </a:solidFill>
                  <a:latin typeface="+mj-lt"/>
                  <a:ea typeface="Helvetica"/>
                  <a:cs typeface="Helvetica"/>
                  <a:sym typeface="Helvetica"/>
                </a:rPr>
                <a:t>Beschreibung</a:t>
              </a:r>
              <a:endParaRPr sz="900" b="1" dirty="0">
                <a:solidFill>
                  <a:schemeClr val="dk2"/>
                </a:solidFill>
                <a:latin typeface="+mj-lt"/>
                <a:ea typeface="Helvetica"/>
                <a:cs typeface="Helvetica"/>
                <a:sym typeface="Helvetica"/>
              </a:endParaRPr>
            </a:p>
            <a:p>
              <a:pPr lvl="0">
                <a:spcBef>
                  <a:spcPts val="800"/>
                </a:spcBef>
                <a:buSzPts val="1100"/>
              </a:pPr>
              <a:r>
                <a:rPr lang="de-de" sz="900" dirty="0">
                  <a:solidFill>
                    <a:schemeClr val="dk1"/>
                  </a:solidFill>
                  <a:latin typeface="+mj-lt"/>
                  <a:ea typeface="Helvetica"/>
                  <a:cs typeface="Helvetica"/>
                  <a:sym typeface="Helvetica"/>
                </a:rPr>
                <a:t>Durch die Schulung zu Rechten und Erwartungen in Bezug auf Audits erhalten die Verantwortlichen der Distributoren/Agenten und das</a:t>
              </a:r>
              <a:r>
                <a:rPr lang="de-de" sz="900" dirty="0">
                  <a:solidFill>
                    <a:schemeClr val="tx1"/>
                  </a:solidFill>
                  <a:latin typeface="+mj-lt"/>
                  <a:ea typeface="Helvetica"/>
                  <a:cs typeface="Helvetica"/>
                  <a:sym typeface="Helvetica"/>
                </a:rPr>
                <a:t> Management ein besseres Verständnis davon, was es bedeutet, auditiert zu werden (von einem Hersteller oder einem von ihm ernannten externen Auditor), wie man sich auf ein Audit vorbereitet und womit während eines Audits zu rechnen ist.</a:t>
              </a:r>
            </a:p>
            <a:p>
              <a:pPr marL="0" marR="0" lvl="0" indent="0" algn="l" rtl="0">
                <a:lnSpc>
                  <a:spcPct val="100000"/>
                </a:lnSpc>
                <a:spcBef>
                  <a:spcPts val="800"/>
                </a:spcBef>
                <a:spcAft>
                  <a:spcPts val="0"/>
                </a:spcAft>
                <a:buSzPts val="1100"/>
                <a:buNone/>
              </a:pPr>
              <a:endParaRPr sz="900" b="1" dirty="0">
                <a:solidFill>
                  <a:srgbClr val="34495E"/>
                </a:solidFill>
                <a:latin typeface="+mj-lt"/>
                <a:ea typeface="Helvetica"/>
                <a:cs typeface="Helvetica"/>
                <a:sym typeface="Helvetica"/>
              </a:endParaRPr>
            </a:p>
            <a:p>
              <a:pPr marL="0" marR="0" lvl="0" indent="0" algn="l" rtl="0">
                <a:lnSpc>
                  <a:spcPct val="107000"/>
                </a:lnSpc>
                <a:spcBef>
                  <a:spcPts val="800"/>
                </a:spcBef>
                <a:spcAft>
                  <a:spcPts val="0"/>
                </a:spcAft>
                <a:buNone/>
              </a:pPr>
              <a:r>
                <a:rPr lang="de-de" sz="900" i="0" u="none" strike="noStrike" cap="none" dirty="0">
                  <a:solidFill>
                    <a:srgbClr val="000000"/>
                  </a:solidFill>
                  <a:latin typeface="+mj-lt"/>
                  <a:ea typeface="Helvetica"/>
                  <a:cs typeface="Helvetica"/>
                  <a:sym typeface="Helvetica"/>
                </a:rPr>
                <a:t> </a:t>
              </a:r>
              <a:endParaRPr sz="9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de-de" sz="900" b="1" i="0" u="none" strike="noStrike" cap="none" dirty="0">
                  <a:solidFill>
                    <a:srgbClr val="34495E"/>
                  </a:solidFill>
                  <a:latin typeface="+mj-lt"/>
                  <a:ea typeface="Helvetica"/>
                  <a:cs typeface="Helvetica"/>
                  <a:sym typeface="Helvetica"/>
                </a:rPr>
                <a:t> </a:t>
              </a:r>
              <a:endParaRPr sz="9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de-de" sz="900" b="1" i="0" u="none" strike="noStrike" cap="none" dirty="0">
                  <a:solidFill>
                    <a:srgbClr val="34495E"/>
                  </a:solidFill>
                  <a:latin typeface="+mj-lt"/>
                  <a:ea typeface="Helvetica"/>
                  <a:cs typeface="Helvetica"/>
                  <a:sym typeface="Helvetica"/>
                </a:rPr>
                <a:t> </a:t>
              </a:r>
              <a:endParaRPr sz="900" i="0" u="none" strike="noStrike" cap="none" dirty="0">
                <a:solidFill>
                  <a:srgbClr val="000000"/>
                </a:solidFill>
                <a:latin typeface="+mj-lt"/>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de-de" sz="900" b="1" dirty="0">
                  <a:solidFill>
                    <a:schemeClr val="dk2"/>
                  </a:solidFill>
                  <a:latin typeface="+mj-lt"/>
                  <a:ea typeface="Helvetica"/>
                  <a:cs typeface="Helvetica"/>
                  <a:sym typeface="Helvetica"/>
                </a:rPr>
                <a:t>Anweisungen</a:t>
              </a:r>
              <a:endParaRPr sz="900" dirty="0">
                <a:solidFill>
                  <a:schemeClr val="dk2"/>
                </a:solidFill>
                <a:latin typeface="+mj-lt"/>
                <a:ea typeface="Helvetica"/>
                <a:cs typeface="Helvetica"/>
                <a:sym typeface="Helvetica"/>
              </a:endParaRPr>
            </a:p>
            <a:p>
              <a:pPr marL="457200" lvl="0" indent="-292100">
                <a:lnSpc>
                  <a:spcPct val="115000"/>
                </a:lnSpc>
                <a:buClr>
                  <a:schemeClr val="dk1"/>
                </a:buClr>
                <a:buSzPts val="1000"/>
                <a:buFont typeface="Helvetica"/>
                <a:buAutoNum type="arabicPeriod"/>
              </a:pPr>
              <a:r>
                <a:rPr lang="de-de" sz="900" dirty="0">
                  <a:solidFill>
                    <a:schemeClr val="dk1"/>
                  </a:solidFill>
                  <a:latin typeface="+mj-lt"/>
                  <a:ea typeface="Helvetica"/>
                  <a:cs typeface="Helvetica"/>
                  <a:sym typeface="Helvetica"/>
                </a:rPr>
                <a:t>Stellen Sie sicher, dass die entsprechenden Mitarbeiter die Schulung zu Rechten und Erwartungen in Bezug auf Audits erhalten und verstehen.</a:t>
              </a:r>
            </a:p>
            <a:p>
              <a:pPr marL="457200" lvl="0" indent="-292100">
                <a:lnSpc>
                  <a:spcPct val="115000"/>
                </a:lnSpc>
                <a:buClr>
                  <a:schemeClr val="dk1"/>
                </a:buClr>
                <a:buSzPts val="1000"/>
                <a:buFont typeface="Helvetica"/>
                <a:buAutoNum type="arabicPeriod"/>
              </a:pPr>
              <a:r>
                <a:rPr lang="de-de" sz="900" dirty="0">
                  <a:solidFill>
                    <a:schemeClr val="dk1"/>
                  </a:solidFill>
                  <a:latin typeface="+mj-lt"/>
                  <a:ea typeface="Helvetica"/>
                  <a:cs typeface="Helvetica"/>
                  <a:sym typeface="Helvetica"/>
                </a:rPr>
                <a:t>Stellen Sie sicher, dass alle Mitarbeiter, die für die Korrespondenz mit und die Bereitstellung von Informationen an Auditoren verantwortlich sind, Ihre Erwartungen in Bezug auf die Erfüllung von Auditanforderungen kennen.</a:t>
              </a:r>
              <a:endParaRPr sz="900" dirty="0">
                <a:solidFill>
                  <a:schemeClr val="dk1"/>
                </a:solidFill>
                <a:latin typeface="+mj-lt"/>
                <a:ea typeface="Helvetica"/>
                <a:cs typeface="Helvetica"/>
                <a:sym typeface="Helvetica"/>
              </a:endParaRPr>
            </a:p>
            <a:p>
              <a:pPr marL="0" marR="0" lvl="0" indent="0" algn="l" rtl="0">
                <a:lnSpc>
                  <a:spcPct val="115000"/>
                </a:lnSpc>
                <a:spcBef>
                  <a:spcPts val="800"/>
                </a:spcBef>
                <a:spcAft>
                  <a:spcPts val="0"/>
                </a:spcAft>
                <a:buNone/>
              </a:pPr>
              <a:endParaRPr sz="900" dirty="0">
                <a:solidFill>
                  <a:srgbClr val="34495E"/>
                </a:solidFill>
                <a:latin typeface="+mj-lt"/>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de-de" sz="900" b="1" dirty="0">
                  <a:solidFill>
                    <a:schemeClr val="dk2"/>
                  </a:solidFill>
                  <a:latin typeface="+mj-lt"/>
                  <a:ea typeface="Helvetica"/>
                  <a:cs typeface="Helvetica"/>
                  <a:sym typeface="Helvetica"/>
                </a:rPr>
                <a:t>Inwiefern profitieren Sie davon?</a:t>
              </a:r>
              <a:endParaRPr sz="900" b="1" dirty="0">
                <a:solidFill>
                  <a:schemeClr val="dk2"/>
                </a:solidFill>
                <a:latin typeface="+mj-lt"/>
                <a:ea typeface="Helvetica"/>
                <a:cs typeface="Helvetica"/>
                <a:sym typeface="Helvetica"/>
              </a:endParaRPr>
            </a:p>
            <a:p>
              <a:pPr lvl="0">
                <a:lnSpc>
                  <a:spcPct val="115000"/>
                </a:lnSpc>
                <a:buSzPts val="1100"/>
              </a:pPr>
              <a:r>
                <a:rPr lang="de-de" sz="900" dirty="0">
                  <a:solidFill>
                    <a:schemeClr val="dk1"/>
                  </a:solidFill>
                  <a:latin typeface="+mj-lt"/>
                  <a:ea typeface="Helvetica"/>
                  <a:cs typeface="Helvetica"/>
                  <a:sym typeface="Helvetica"/>
                </a:rPr>
                <a:t>Diese Schulung hilft Ihnen, den gesamten Auditprozess besser zu verstehen, was Ihnen wiederum dabei hilft, sich auf ein erfolgreiches Audit vorzubereiten, minimale Unterbrechungen Ihres Geschäfts ermöglichen und Ihre Beziehungen zu Ihren Herstellern zu verbessern.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721125"/>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de-de" sz="900" b="1" i="0" u="none" strike="noStrike" cap="none" dirty="0">
                  <a:solidFill>
                    <a:schemeClr val="dk2"/>
                  </a:solidFill>
                  <a:latin typeface="+mj-lt"/>
                  <a:ea typeface="Helvetica Neue"/>
                  <a:cs typeface="Helvetica Neue"/>
                  <a:sym typeface="Helvetica Neue"/>
                </a:rPr>
                <a:t>Andere zu berücksichtigende Dokumentation</a:t>
              </a:r>
              <a:endParaRPr sz="900" b="0" i="0" u="none" strike="noStrike" cap="none" dirty="0">
                <a:solidFill>
                  <a:schemeClr val="dk2"/>
                </a:solidFill>
                <a:latin typeface="+mj-lt"/>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de-de" sz="900" dirty="0">
                  <a:solidFill>
                    <a:schemeClr val="dk1"/>
                  </a:solidFill>
                  <a:latin typeface="+mj-lt"/>
                  <a:ea typeface="Helvetica"/>
                  <a:cs typeface="Helvetica" panose="020B0604020202020204" pitchFamily="34" charset="0"/>
                  <a:sym typeface="Helvetica"/>
                </a:rPr>
                <a:t> Verhaltenskodex</a:t>
              </a:r>
              <a:endParaRPr sz="900" dirty="0">
                <a:solidFill>
                  <a:schemeClr val="dk1"/>
                </a:solidFill>
                <a:latin typeface="+mj-lt"/>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de-de" sz="900" dirty="0">
                  <a:solidFill>
                    <a:schemeClr val="dk1"/>
                  </a:solidFill>
                  <a:latin typeface="+mj-lt"/>
                  <a:ea typeface="Helvetica Neue"/>
                  <a:cs typeface="Helvetica" panose="020B0604020202020204" pitchFamily="34" charset="0"/>
                  <a:sym typeface="Helvetica Neue"/>
                </a:rPr>
                <a:t> Leitfaden zu Büchern und Aufzeichnungen</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de-de" sz="900" b="0" i="0" u="none" strike="noStrike" cap="none" dirty="0">
                  <a:solidFill>
                    <a:schemeClr val="dk1"/>
                  </a:solidFill>
                  <a:latin typeface="+mj-lt"/>
                  <a:ea typeface="Cambria"/>
                  <a:cs typeface="Helvetica" panose="020B0604020202020204" pitchFamily="34" charset="0"/>
                  <a:sym typeface="Helvetica Neue"/>
                </a:rPr>
                <a:t> </a:t>
              </a:r>
              <a:r>
                <a:rPr lang="de-de" sz="900" dirty="0">
                  <a:solidFill>
                    <a:schemeClr val="dk1"/>
                  </a:solidFill>
                  <a:latin typeface="+mj-lt"/>
                  <a:cs typeface="Helvetica" panose="020B0604020202020204" pitchFamily="34" charset="0"/>
                  <a:sym typeface="Helvetica Neue"/>
                </a:rPr>
                <a:t>Schulung zur Bekämpfung von Bestechung und Korruption</a:t>
              </a:r>
              <a:endParaRPr sz="900" dirty="0">
                <a:solidFill>
                  <a:schemeClr val="dk1"/>
                </a:solidFill>
                <a:latin typeface="+mj-lt"/>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600" b="1" dirty="0">
                <a:solidFill>
                  <a:srgbClr val="AACFD0"/>
                </a:solidFill>
                <a:latin typeface="+mj-lt"/>
                <a:ea typeface="Helvetica"/>
                <a:cs typeface="Helvetica"/>
                <a:sym typeface="Helvetica"/>
              </a:rPr>
              <a:t>Rechte und Erwartungen in Bezug auf </a:t>
            </a:r>
            <a:br>
              <a:rPr lang="de-de" sz="1600" b="1" dirty="0">
                <a:solidFill>
                  <a:srgbClr val="AACFD0"/>
                </a:solidFill>
                <a:latin typeface="+mj-lt"/>
                <a:ea typeface="Helvetica"/>
                <a:cs typeface="Helvetica"/>
                <a:sym typeface="Helvetica"/>
              </a:rPr>
            </a:br>
            <a:r>
              <a:rPr lang="de-de" sz="1600" b="1" dirty="0">
                <a:solidFill>
                  <a:srgbClr val="AACFD0"/>
                </a:solidFill>
                <a:latin typeface="+mj-lt"/>
                <a:ea typeface="Helvetica"/>
                <a:cs typeface="Helvetica"/>
                <a:sym typeface="Helvetica"/>
              </a:rPr>
              <a:t>Audits – Schulung</a:t>
            </a:r>
            <a:endParaRPr sz="1600" b="1" dirty="0">
              <a:solidFill>
                <a:srgbClr val="AACFD0"/>
              </a:solidFill>
              <a:latin typeface="+mj-lt"/>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j-lt"/>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j-lt"/>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mj-lt"/>
              <a:ea typeface="Calibri"/>
              <a:cs typeface="Calibri"/>
              <a:sym typeface="Calibri"/>
            </a:endParaRPr>
          </a:p>
        </p:txBody>
      </p:sp>
      <p:sp>
        <p:nvSpPr>
          <p:cNvPr id="221" name="Google Shape;221;p37"/>
          <p:cNvSpPr txBox="1"/>
          <p:nvPr/>
        </p:nvSpPr>
        <p:spPr>
          <a:xfrm>
            <a:off x="301031" y="3126752"/>
            <a:ext cx="5564510" cy="653100"/>
          </a:xfrm>
          <a:prstGeom prst="rect">
            <a:avLst/>
          </a:prstGeom>
          <a:noFill/>
          <a:ln>
            <a:noFill/>
          </a:ln>
        </p:spPr>
        <p:txBody>
          <a:bodyPr spcFirstLastPara="1" wrap="square" lIns="68575" tIns="34275" rIns="68575" bIns="34275" anchor="t" anchorCtr="0">
            <a:noAutofit/>
          </a:bodyPr>
          <a:lstStyle/>
          <a:p>
            <a:pPr lvl="0"/>
            <a:r>
              <a:rPr lang="de-de" sz="2400" b="1" dirty="0">
                <a:solidFill>
                  <a:schemeClr val="lt1"/>
                </a:solidFill>
                <a:latin typeface="+mj-lt"/>
                <a:ea typeface="Helvetica Neue"/>
                <a:cs typeface="Helvetica Neue"/>
                <a:sym typeface="Helvetica Neue"/>
              </a:rPr>
              <a:t>Rechte und Erwartungen in Bezug auf Audits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800" b="1">
                <a:solidFill>
                  <a:srgbClr val="AACFD0"/>
                </a:solidFill>
                <a:latin typeface="+mj-lt"/>
                <a:ea typeface="Helvetica"/>
                <a:cs typeface="Helvetica"/>
                <a:sym typeface="Helvetica"/>
              </a:rPr>
              <a:t>Einführung</a:t>
            </a:r>
            <a:endParaRPr sz="1800" b="1">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21510" y="1179172"/>
            <a:ext cx="8700979"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de-de" sz="1300" b="1" dirty="0">
                <a:solidFill>
                  <a:schemeClr val="bg2"/>
                </a:solidFill>
                <a:latin typeface="+mj-lt"/>
                <a:cs typeface="Helvetica" panose="020B0604020202020204" pitchFamily="34" charset="0"/>
              </a:rPr>
              <a:t>Warum werden wir auditiert? </a:t>
            </a:r>
            <a:endParaRPr sz="1300" b="1" dirty="0">
              <a:solidFill>
                <a:schemeClr val="bg2"/>
              </a:solidFill>
              <a:latin typeface="+mj-lt"/>
              <a:cs typeface="Helvetica" panose="020B0604020202020204" pitchFamily="34" charset="0"/>
            </a:endParaRPr>
          </a:p>
          <a:p>
            <a:pPr marL="342900" indent="0">
              <a:lnSpc>
                <a:spcPct val="100000"/>
              </a:lnSpc>
              <a:spcBef>
                <a:spcPts val="0"/>
              </a:spcBef>
              <a:buSzPts val="1100"/>
              <a:buNone/>
            </a:pPr>
            <a:r>
              <a:rPr lang="de-de" sz="1050" dirty="0">
                <a:solidFill>
                  <a:schemeClr val="tx1"/>
                </a:solidFill>
                <a:latin typeface="+mj-lt"/>
                <a:cs typeface="Helvetica" panose="020B0604020202020204" pitchFamily="34" charset="0"/>
              </a:rPr>
              <a:t>Hersteller üben Auditrechte aus, um die allgemeine Einhaltung durch ihre externen Geschäftspartner sicherzustellen und um potenzielle Risiken zu identifizieren und zu mindern. In den meisten Fällen werden Audits durchgeführt, um eine bessere und effizientere Arbeitsbeziehung zwischen dem Hersteller und seinen Drittparteien zu fördern. In der Regel enthalten Vereinbarungen zwischen Distributoren und Herstellern eine „Auditrechte“-Klausel, in der die Verpflichtung des Distributors, einem angeforderten Audit nachzukommen, bestätigt wird.</a:t>
            </a:r>
          </a:p>
          <a:p>
            <a:pPr marL="342900" indent="0">
              <a:lnSpc>
                <a:spcPct val="100000"/>
              </a:lnSpc>
              <a:spcBef>
                <a:spcPts val="0"/>
              </a:spcBef>
              <a:buSzPts val="1100"/>
              <a:buNone/>
            </a:pPr>
            <a:endParaRPr sz="1100" dirty="0">
              <a:solidFill>
                <a:schemeClr val="tx1"/>
              </a:solidFill>
              <a:latin typeface="+mj-lt"/>
              <a:cs typeface="Helvetica" panose="020B0604020202020204" pitchFamily="34" charset="0"/>
            </a:endParaRPr>
          </a:p>
          <a:p>
            <a:pPr marL="0" indent="0">
              <a:lnSpc>
                <a:spcPct val="115000"/>
              </a:lnSpc>
              <a:spcBef>
                <a:spcPts val="300"/>
              </a:spcBef>
              <a:buSzPts val="1100"/>
              <a:buNone/>
            </a:pPr>
            <a:r>
              <a:rPr lang="de-de" sz="1300" b="1" dirty="0">
                <a:solidFill>
                  <a:schemeClr val="tx1"/>
                </a:solidFill>
                <a:latin typeface="+mj-lt"/>
                <a:cs typeface="Helvetica" panose="020B0604020202020204" pitchFamily="34" charset="0"/>
              </a:rPr>
              <a:t>Was ist der Zweck eines Audits? </a:t>
            </a:r>
            <a:endParaRPr sz="1300" b="1" dirty="0">
              <a:solidFill>
                <a:schemeClr val="tx1"/>
              </a:solidFill>
              <a:latin typeface="+mj-lt"/>
              <a:cs typeface="Helvetica" panose="020B0604020202020204" pitchFamily="34" charset="0"/>
            </a:endParaRPr>
          </a:p>
          <a:p>
            <a:pPr marL="342900" indent="0">
              <a:lnSpc>
                <a:spcPct val="100000"/>
              </a:lnSpc>
              <a:spcBef>
                <a:spcPts val="0"/>
              </a:spcBef>
              <a:buSzPts val="1100"/>
              <a:buNone/>
            </a:pPr>
            <a:r>
              <a:rPr lang="de-de" sz="1050" dirty="0">
                <a:solidFill>
                  <a:schemeClr val="tx1"/>
                </a:solidFill>
                <a:latin typeface="+mj-lt"/>
                <a:cs typeface="Helvetica" panose="020B0604020202020204" pitchFamily="34" charset="0"/>
              </a:rPr>
              <a:t>Der Zweck eines Audits besteht darin, dass ein Hersteller (durch Anfragen sowie Dokument- und Transaktionsanalysen) unsere Compliance-Programme, Richtlinien, Verfahren und internen Kontrollen über Aktivitäten, die für Korruptionsrisiken anfällig sind, bewertet und ein Verständnis dafür erlangt. Dieser Prozess trägt dazu bei, sicherzustellen, dass wir integer handeln und unsere Geschäfte in Übereinstimmung mit unseren schriftlichen Vereinbarungen und auf gesetzeskonforme Weise tätigen. </a:t>
            </a:r>
          </a:p>
          <a:p>
            <a:pPr marL="342900" indent="0">
              <a:lnSpc>
                <a:spcPct val="100000"/>
              </a:lnSpc>
              <a:spcBef>
                <a:spcPts val="0"/>
              </a:spcBef>
              <a:buSzPts val="1100"/>
              <a:buNone/>
            </a:pPr>
            <a:endParaRPr sz="1100" b="1" dirty="0">
              <a:solidFill>
                <a:schemeClr val="tx1"/>
              </a:solidFill>
              <a:latin typeface="+mj-lt"/>
              <a:cs typeface="Helvetica" panose="020B0604020202020204" pitchFamily="34" charset="0"/>
            </a:endParaRPr>
          </a:p>
          <a:p>
            <a:pPr marL="0" indent="0">
              <a:lnSpc>
                <a:spcPct val="100000"/>
              </a:lnSpc>
              <a:spcBef>
                <a:spcPts val="0"/>
              </a:spcBef>
              <a:buSzPts val="1100"/>
              <a:buNone/>
            </a:pPr>
            <a:r>
              <a:rPr lang="de-de" sz="1200" b="1" dirty="0">
                <a:solidFill>
                  <a:schemeClr val="tx1"/>
                </a:solidFill>
                <a:latin typeface="+mj-lt"/>
                <a:cs typeface="Helvetica" panose="020B0604020202020204" pitchFamily="34" charset="0"/>
              </a:rPr>
              <a:t>Wie werden unsere Daten und Informationen verwendet? </a:t>
            </a:r>
          </a:p>
          <a:p>
            <a:pPr marL="341313" indent="0">
              <a:lnSpc>
                <a:spcPct val="100000"/>
              </a:lnSpc>
              <a:spcBef>
                <a:spcPts val="0"/>
              </a:spcBef>
              <a:buSzPts val="1100"/>
              <a:buNone/>
            </a:pPr>
            <a:r>
              <a:rPr lang="de-de" sz="1050" dirty="0">
                <a:solidFill>
                  <a:schemeClr val="tx1"/>
                </a:solidFill>
                <a:latin typeface="+mj-lt"/>
                <a:cs typeface="Helvetica" panose="020B0604020202020204" pitchFamily="34" charset="0"/>
              </a:rPr>
              <a:t>In der Regel lässt ein Hersteller Audits von Dritten durchführen – entweder von internen Gruppen, die über beträchtliche Erfahrung mit diesen Arten von Aktivitäten verfügen, oder von externen Auditoren. Solche internen Gruppen sind wahrscheinlich in den internen </a:t>
            </a:r>
            <a:br>
              <a:rPr lang="de-de" sz="1050" dirty="0">
                <a:solidFill>
                  <a:schemeClr val="tx1"/>
                </a:solidFill>
                <a:latin typeface="+mj-lt"/>
                <a:cs typeface="Helvetica" panose="020B0604020202020204" pitchFamily="34" charset="0"/>
              </a:rPr>
            </a:br>
            <a:r>
              <a:rPr lang="de-de" sz="1050" dirty="0">
                <a:solidFill>
                  <a:schemeClr val="tx1"/>
                </a:solidFill>
                <a:latin typeface="+mj-lt"/>
                <a:cs typeface="Helvetica" panose="020B0604020202020204" pitchFamily="34" charset="0"/>
              </a:rPr>
              <a:t>Audit- oder Compliance-Funktionen des Herstellers angesiedelt. Auditteams wie diese sind wahrscheinlich sehr erfahren im Umgang mit sensiblen Informationen und Daten Dritter. Sie können davon ausgehen, dass sie sich professionell verhalten und Ihre Daten oder Informationen nur nach dem Need-to-Know-Prinzip weitergeben. Daten und Informationen, die zu Auditzwecken erhoben werden, </a:t>
            </a:r>
            <a:br>
              <a:rPr lang="de-de" sz="1050" dirty="0">
                <a:solidFill>
                  <a:schemeClr val="tx1"/>
                </a:solidFill>
                <a:latin typeface="+mj-lt"/>
                <a:cs typeface="Helvetica" panose="020B0604020202020204" pitchFamily="34" charset="0"/>
              </a:rPr>
            </a:br>
            <a:r>
              <a:rPr lang="de-de" sz="1050" dirty="0">
                <a:solidFill>
                  <a:schemeClr val="tx1"/>
                </a:solidFill>
                <a:latin typeface="+mj-lt"/>
                <a:cs typeface="Helvetica" panose="020B0604020202020204" pitchFamily="34" charset="0"/>
              </a:rPr>
              <a:t>werden ausschließlich zur Übermittlung von Auditergebnissen an kommerzielle Interessengruppen weitergegeben.</a:t>
            </a:r>
          </a:p>
          <a:p>
            <a:pPr marL="0" indent="0">
              <a:lnSpc>
                <a:spcPct val="100000"/>
              </a:lnSpc>
              <a:spcBef>
                <a:spcPts val="0"/>
              </a:spcBef>
              <a:buSzPts val="1100"/>
              <a:buNone/>
            </a:pPr>
            <a:endParaRPr sz="1400" b="1" dirty="0">
              <a:solidFill>
                <a:schemeClr val="tx1"/>
              </a:solidFill>
              <a:latin typeface="+mj-lt"/>
              <a:cs typeface="Helvetica" panose="020B0604020202020204" pitchFamily="34" charset="0"/>
            </a:endParaRPr>
          </a:p>
          <a:p>
            <a:pPr marL="342900" indent="0">
              <a:lnSpc>
                <a:spcPct val="100000"/>
              </a:lnSpc>
              <a:spcBef>
                <a:spcPts val="0"/>
              </a:spcBef>
              <a:buSzPts val="1100"/>
              <a:buNone/>
            </a:pPr>
            <a:endParaRPr sz="1100" b="1" dirty="0">
              <a:solidFill>
                <a:schemeClr val="bg2"/>
              </a:solidFill>
              <a:latin typeface="+mj-lt"/>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mj-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de-de" sz="4400" b="1" dirty="0">
                <a:ln w="0"/>
                <a:solidFill>
                  <a:schemeClr val="bg2"/>
                </a:solidFill>
                <a:effectLst>
                  <a:innerShdw blurRad="63500" dist="50800" dir="13500000">
                    <a:srgbClr val="000000">
                      <a:alpha val="50000"/>
                    </a:srgbClr>
                  </a:innerShdw>
                </a:effectLst>
                <a:latin typeface="+mj-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de-de" sz="4000" dirty="0">
                <a:solidFill>
                  <a:schemeClr val="accent5">
                    <a:lumMod val="75000"/>
                  </a:schemeClr>
                </a:solidFill>
                <a:latin typeface="+mj-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de-de" sz="4400">
                <a:latin typeface="+mj-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de-de" sz="3000">
                <a:latin typeface="+mj-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de-de" sz="4000">
                <a:effectLst>
                  <a:innerShdw blurRad="215900" dist="279400" dir="13500000">
                    <a:schemeClr val="accent5">
                      <a:alpha val="60000"/>
                    </a:schemeClr>
                  </a:innerShdw>
                </a:effectLst>
                <a:latin typeface="+mj-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de-de" sz="7200" b="1">
                <a:solidFill>
                  <a:srgbClr val="AACFD0"/>
                </a:solidFill>
                <a:latin typeface="+mj-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de-de" sz="4000">
                <a:solidFill>
                  <a:schemeClr val="accent5">
                    <a:lumMod val="75000"/>
                  </a:schemeClr>
                </a:solidFill>
                <a:latin typeface="+mj-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de-de" sz="7200" b="1">
                <a:solidFill>
                  <a:srgbClr val="AACFD0"/>
                </a:solidFill>
                <a:latin typeface="+mj-lt"/>
                <a:ea typeface="Helvetica"/>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800" b="1" dirty="0">
                <a:solidFill>
                  <a:srgbClr val="AACFD0"/>
                </a:solidFill>
                <a:latin typeface="+mj-lt"/>
                <a:ea typeface="Helvetica"/>
                <a:cs typeface="Helvetica"/>
                <a:sym typeface="Helvetica"/>
              </a:rPr>
              <a:t>Einführung</a:t>
            </a:r>
            <a:endParaRPr sz="1800" b="1" dirty="0">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21510" y="1379891"/>
            <a:ext cx="8700979"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de-de" sz="1300" b="1" dirty="0">
                <a:solidFill>
                  <a:schemeClr val="bg2"/>
                </a:solidFill>
                <a:latin typeface="+mj-lt"/>
                <a:cs typeface="Helvetica" panose="020B0604020202020204" pitchFamily="34" charset="0"/>
              </a:rPr>
              <a:t>Was sind die Ziele eines Audits? </a:t>
            </a:r>
            <a:endParaRPr sz="1300" b="1" dirty="0">
              <a:solidFill>
                <a:schemeClr val="bg2"/>
              </a:solidFill>
              <a:latin typeface="+mj-lt"/>
              <a:cs typeface="Helvetica" panose="020B0604020202020204" pitchFamily="34" charset="0"/>
            </a:endParaRPr>
          </a:p>
          <a:p>
            <a:pPr marL="342900" indent="0">
              <a:spcBef>
                <a:spcPts val="0"/>
              </a:spcBef>
              <a:buSzPts val="1100"/>
              <a:buNone/>
            </a:pPr>
            <a:r>
              <a:rPr lang="de-de" sz="1100" dirty="0">
                <a:solidFill>
                  <a:schemeClr val="bg2"/>
                </a:solidFill>
                <a:latin typeface="+mj-lt"/>
                <a:cs typeface="Helvetica" panose="020B0604020202020204" pitchFamily="34" charset="0"/>
              </a:rPr>
              <a:t>1. Die Einhaltung der Bekämpfung von Bestechung und Korruption („ABAC”) zu gewährleisten, die die folgenden Schwerpunktbereiche umfasst:</a:t>
            </a:r>
            <a:endParaRPr sz="1100" dirty="0">
              <a:solidFill>
                <a:schemeClr val="bg2"/>
              </a:solidFill>
              <a:latin typeface="+mj-lt"/>
              <a:cs typeface="Helvetica" panose="020B0604020202020204" pitchFamily="34" charset="0"/>
            </a:endParaRPr>
          </a:p>
          <a:p>
            <a:pPr marL="1028700" indent="-238125">
              <a:spcBef>
                <a:spcPts val="0"/>
              </a:spcBef>
              <a:buClr>
                <a:schemeClr val="bg2"/>
              </a:buClr>
            </a:pPr>
            <a:r>
              <a:rPr lang="de-de" sz="1100" dirty="0">
                <a:solidFill>
                  <a:schemeClr val="bg2"/>
                </a:solidFill>
                <a:latin typeface="+mj-lt"/>
                <a:cs typeface="Helvetica" panose="020B0604020202020204" pitchFamily="34" charset="0"/>
              </a:rPr>
              <a:t>Die Arten von Finanztransaktionen und Compliance-bezogenen Aktivitäten</a:t>
            </a:r>
          </a:p>
          <a:p>
            <a:pPr marL="1028700" indent="-238125">
              <a:spcBef>
                <a:spcPts val="0"/>
              </a:spcBef>
              <a:buClr>
                <a:schemeClr val="bg2"/>
              </a:buClr>
            </a:pPr>
            <a:r>
              <a:rPr lang="de-de" sz="1100" dirty="0">
                <a:solidFill>
                  <a:schemeClr val="bg2"/>
                </a:solidFill>
                <a:latin typeface="+mj-lt"/>
                <a:cs typeface="Helvetica" panose="020B0604020202020204" pitchFamily="34" charset="0"/>
              </a:rPr>
              <a:t>Korrekte und vollständige Bücher und Aufzeichnungen</a:t>
            </a:r>
            <a:endParaRPr sz="1100" dirty="0">
              <a:solidFill>
                <a:schemeClr val="bg2"/>
              </a:solidFill>
              <a:latin typeface="+mj-lt"/>
              <a:cs typeface="Helvetica" panose="020B0604020202020204" pitchFamily="34" charset="0"/>
            </a:endParaRPr>
          </a:p>
          <a:p>
            <a:pPr marL="1028700" indent="-238125">
              <a:spcBef>
                <a:spcPts val="0"/>
              </a:spcBef>
              <a:spcAft>
                <a:spcPts val="300"/>
              </a:spcAft>
              <a:buClr>
                <a:schemeClr val="bg2"/>
              </a:buClr>
            </a:pPr>
            <a:r>
              <a:rPr lang="de-de" sz="1100" dirty="0">
                <a:solidFill>
                  <a:schemeClr val="bg2"/>
                </a:solidFill>
                <a:latin typeface="+mj-lt"/>
                <a:cs typeface="Helvetica" panose="020B0604020202020204" pitchFamily="34" charset="0"/>
              </a:rPr>
              <a:t>Angemessene interne Kontrollen und Governance</a:t>
            </a:r>
            <a:endParaRPr sz="1100" dirty="0">
              <a:solidFill>
                <a:schemeClr val="bg2"/>
              </a:solidFill>
              <a:latin typeface="+mj-lt"/>
              <a:cs typeface="Helvetica" panose="020B0604020202020204" pitchFamily="34" charset="0"/>
            </a:endParaRPr>
          </a:p>
          <a:p>
            <a:pPr marL="342900" indent="0">
              <a:spcBef>
                <a:spcPts val="0"/>
              </a:spcBef>
              <a:buNone/>
            </a:pPr>
            <a:r>
              <a:rPr lang="de-de" sz="1100" dirty="0">
                <a:solidFill>
                  <a:schemeClr val="bg2"/>
                </a:solidFill>
                <a:latin typeface="+mj-lt"/>
                <a:cs typeface="Helvetica" panose="020B0604020202020204" pitchFamily="34" charset="0"/>
              </a:rPr>
              <a:t>2. Die Identifizierung von</a:t>
            </a:r>
            <a:endParaRPr sz="1100" dirty="0">
              <a:solidFill>
                <a:schemeClr val="bg2"/>
              </a:solidFill>
              <a:latin typeface="+mj-lt"/>
              <a:cs typeface="Helvetica" panose="020B0604020202020204" pitchFamily="34" charset="0"/>
            </a:endParaRPr>
          </a:p>
          <a:p>
            <a:pPr marL="1028700" indent="-238125">
              <a:spcBef>
                <a:spcPts val="0"/>
              </a:spcBef>
              <a:buClr>
                <a:srgbClr val="000000"/>
              </a:buClr>
            </a:pPr>
            <a:r>
              <a:rPr lang="de-de" sz="1100" dirty="0">
                <a:solidFill>
                  <a:schemeClr val="bg2"/>
                </a:solidFill>
                <a:latin typeface="+mj-lt"/>
                <a:cs typeface="Helvetica" panose="020B0604020202020204" pitchFamily="34" charset="0"/>
              </a:rPr>
              <a:t>Risikofaktoren</a:t>
            </a:r>
            <a:endParaRPr sz="1100" dirty="0">
              <a:solidFill>
                <a:schemeClr val="bg2"/>
              </a:solidFill>
              <a:latin typeface="+mj-lt"/>
              <a:cs typeface="Helvetica" panose="020B0604020202020204" pitchFamily="34" charset="0"/>
            </a:endParaRPr>
          </a:p>
          <a:p>
            <a:pPr marL="1028700" indent="-238125">
              <a:spcBef>
                <a:spcPts val="0"/>
              </a:spcBef>
              <a:spcAft>
                <a:spcPts val="300"/>
              </a:spcAft>
              <a:buClr>
                <a:srgbClr val="000000"/>
              </a:buClr>
            </a:pPr>
            <a:r>
              <a:rPr lang="de-de" sz="1100" dirty="0">
                <a:solidFill>
                  <a:schemeClr val="bg2"/>
                </a:solidFill>
                <a:latin typeface="+mj-lt"/>
                <a:cs typeface="Helvetica" panose="020B0604020202020204" pitchFamily="34" charset="0"/>
              </a:rPr>
              <a:t>Potenzielle Verbesserungsbereiche</a:t>
            </a:r>
          </a:p>
          <a:p>
            <a:pPr marL="790575" indent="0">
              <a:spcBef>
                <a:spcPts val="0"/>
              </a:spcBef>
              <a:spcAft>
                <a:spcPts val="300"/>
              </a:spcAft>
              <a:buClr>
                <a:srgbClr val="000000"/>
              </a:buClr>
              <a:buNone/>
            </a:pPr>
            <a:endParaRPr sz="1100" dirty="0">
              <a:solidFill>
                <a:schemeClr val="bg2"/>
              </a:solidFill>
              <a:latin typeface="+mj-lt"/>
              <a:cs typeface="Helvetica" panose="020B0604020202020204" pitchFamily="34" charset="0"/>
            </a:endParaRPr>
          </a:p>
          <a:p>
            <a:pPr marL="0" indent="0">
              <a:lnSpc>
                <a:spcPct val="115000"/>
              </a:lnSpc>
              <a:spcBef>
                <a:spcPts val="300"/>
              </a:spcBef>
              <a:buSzPts val="1100"/>
              <a:buNone/>
            </a:pPr>
            <a:r>
              <a:rPr lang="de-de" sz="1300" b="1" dirty="0">
                <a:solidFill>
                  <a:schemeClr val="bg2"/>
                </a:solidFill>
                <a:latin typeface="+mj-lt"/>
                <a:cs typeface="Helvetica" panose="020B0604020202020204" pitchFamily="34" charset="0"/>
              </a:rPr>
              <a:t>Welche Vorteile haben wir durch ein Audit? </a:t>
            </a:r>
            <a:endParaRPr sz="1300" b="1" dirty="0">
              <a:solidFill>
                <a:schemeClr val="bg2"/>
              </a:solidFill>
              <a:latin typeface="+mj-lt"/>
              <a:cs typeface="Helvetica" panose="020B0604020202020204" pitchFamily="34" charset="0"/>
              <a:sym typeface="Arial"/>
            </a:endParaRPr>
          </a:p>
          <a:p>
            <a:pPr marL="342900" indent="0">
              <a:lnSpc>
                <a:spcPct val="100000"/>
              </a:lnSpc>
              <a:spcBef>
                <a:spcPts val="0"/>
              </a:spcBef>
              <a:buSzPts val="1100"/>
              <a:buNone/>
            </a:pPr>
            <a:r>
              <a:rPr lang="de-de" sz="1100" dirty="0">
                <a:solidFill>
                  <a:schemeClr val="bg2"/>
                </a:solidFill>
                <a:latin typeface="+mj-lt"/>
                <a:cs typeface="Helvetica" panose="020B0604020202020204" pitchFamily="34" charset="0"/>
              </a:rPr>
              <a:t>Audits tragen dazu bei, potenzielle Probleme</a:t>
            </a:r>
            <a:r>
              <a:rPr lang="de-de" sz="1100" dirty="0">
                <a:solidFill>
                  <a:srgbClr val="00B0F0"/>
                </a:solidFill>
                <a:latin typeface="+mj-lt"/>
                <a:cs typeface="Helvetica" panose="020B0604020202020204" pitchFamily="34" charset="0"/>
              </a:rPr>
              <a:t> </a:t>
            </a:r>
            <a:r>
              <a:rPr lang="de-de" sz="1100" dirty="0">
                <a:solidFill>
                  <a:schemeClr val="bg2"/>
                </a:solidFill>
                <a:latin typeface="+mj-lt"/>
                <a:cs typeface="Helvetica" panose="020B0604020202020204" pitchFamily="34" charset="0"/>
              </a:rPr>
              <a:t>oder Risikobereiche zu identifizieren, die wir beheben und/oder verbessern können. Nach Abschluss des Audits erhalten wir Empfehlungen für Verbesserungen unserer Geschäftsfunktionen und unseres Compliance-Programms, durch die es uns möglich ist, das Geschäft auszubauen und Risiken zu mindern. Ein Audit kann auch dazu beitragen, einen weiteren Kommunikationskanal mit unseren Herstellern zu eröffnen und so unsere Beziehungen zu diesen wichtigen Geschäftspartnern zu verbessern. </a:t>
            </a:r>
            <a:endParaRPr sz="1100" dirty="0">
              <a:solidFill>
                <a:schemeClr val="bg2"/>
              </a:solidFill>
              <a:latin typeface="+mj-lt"/>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mj-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de-de" sz="4400" b="1">
                <a:ln w="0"/>
                <a:solidFill>
                  <a:schemeClr val="bg2"/>
                </a:solidFill>
                <a:effectLst>
                  <a:innerShdw blurRad="63500" dist="50800" dir="13500000">
                    <a:srgbClr val="000000">
                      <a:alpha val="50000"/>
                    </a:srgbClr>
                  </a:innerShdw>
                </a:effectLst>
                <a:latin typeface="+mj-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de-de" sz="4000">
                <a:solidFill>
                  <a:schemeClr val="accent5">
                    <a:lumMod val="75000"/>
                  </a:schemeClr>
                </a:solidFill>
                <a:latin typeface="+mj-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de-de" sz="4400">
                <a:latin typeface="+mj-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de-de" sz="3000">
                <a:latin typeface="+mj-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de-de" sz="4000">
                <a:effectLst>
                  <a:innerShdw blurRad="215900" dist="279400" dir="13500000">
                    <a:schemeClr val="accent5">
                      <a:alpha val="60000"/>
                    </a:schemeClr>
                  </a:innerShdw>
                </a:effectLst>
                <a:latin typeface="+mj-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de-de" sz="7200" b="1">
                <a:solidFill>
                  <a:srgbClr val="AACFD0"/>
                </a:solidFill>
                <a:latin typeface="+mj-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de-de" sz="4000">
                <a:solidFill>
                  <a:schemeClr val="accent5">
                    <a:lumMod val="75000"/>
                  </a:schemeClr>
                </a:solidFill>
                <a:latin typeface="+mj-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de-de" sz="7200" b="1">
                <a:solidFill>
                  <a:srgbClr val="AACFD0"/>
                </a:solidFill>
                <a:latin typeface="+mj-lt"/>
                <a:ea typeface="Helvetica"/>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600" b="1" dirty="0">
                <a:solidFill>
                  <a:srgbClr val="AACFD0"/>
                </a:solidFill>
                <a:latin typeface="+mj-lt"/>
                <a:ea typeface="Helvetica"/>
                <a:cs typeface="Helvetica"/>
                <a:sym typeface="Helvetica"/>
              </a:rPr>
              <a:t>Vorbereitung und Erwartungen in </a:t>
            </a:r>
            <a:br>
              <a:rPr lang="de-de" sz="1600" b="1" dirty="0">
                <a:solidFill>
                  <a:srgbClr val="AACFD0"/>
                </a:solidFill>
                <a:latin typeface="+mj-lt"/>
                <a:ea typeface="Helvetica"/>
                <a:cs typeface="Helvetica"/>
                <a:sym typeface="Helvetica"/>
              </a:rPr>
            </a:br>
            <a:r>
              <a:rPr lang="de-de" sz="1600" b="1" dirty="0">
                <a:solidFill>
                  <a:srgbClr val="AACFD0"/>
                </a:solidFill>
                <a:latin typeface="+mj-lt"/>
                <a:ea typeface="Helvetica"/>
                <a:cs typeface="Helvetica"/>
                <a:sym typeface="Helvetica"/>
              </a:rPr>
              <a:t>Bezug auf Audits</a:t>
            </a:r>
            <a:endParaRPr sz="1600" b="1" dirty="0">
              <a:solidFill>
                <a:srgbClr val="AACFD0"/>
              </a:solidFill>
              <a:latin typeface="+mj-lt"/>
              <a:ea typeface="Helvetica"/>
              <a:cs typeface="Helvetica"/>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de-de" sz="1200" b="1" dirty="0">
                <a:solidFill>
                  <a:schemeClr val="bg2"/>
                </a:solidFill>
                <a:latin typeface="+mj-lt"/>
                <a:ea typeface="Helvetica Neue"/>
                <a:cs typeface="Helvetica" panose="020B0604020202020204" pitchFamily="34" charset="0"/>
                <a:sym typeface="Helvetica Neue"/>
              </a:rPr>
              <a:t>Zu den allgemeinen Vorbereitungen und Erwartungen in Bezug auf Audits können folgende Aufgaben gehören: </a:t>
            </a:r>
            <a:endParaRPr sz="1200"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de-de" sz="1200" b="1" u="sng" dirty="0">
                <a:solidFill>
                  <a:schemeClr val="bg2"/>
                </a:solidFill>
                <a:latin typeface="+mj-lt"/>
                <a:ea typeface="Helvetica Neue"/>
                <a:cs typeface="Helvetica" panose="020B0604020202020204" pitchFamily="34" charset="0"/>
                <a:sym typeface="Helvetica Neue"/>
              </a:rPr>
              <a:t>Standortbesuch</a:t>
            </a:r>
            <a:endParaRPr sz="12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Ein Besuch vor Ort in unseren Büros und/oder Betriebsstätten gehört in der Regel zu jedem Audit dazu. Auch wenn die Unterbringung eines Teams in unseren Räumlichkeiten möglicherweise als störend empfunden wird, ist dies für den Hersteller oder seinen designierten externen Auditor oft der effizienteste Weg, das Audit schnell und mit minimaler Unterbrechung der betrieblichen Abläufe abzuschließen.</a:t>
            </a:r>
            <a:endParaRPr sz="10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Typischerweise fordert das Team Folgendes an:</a:t>
            </a:r>
            <a:endParaRPr sz="1000" dirty="0">
              <a:solidFill>
                <a:schemeClr val="bg2"/>
              </a:solidFill>
              <a:latin typeface="+mj-lt"/>
              <a:ea typeface="Helvetica Neue"/>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de-de" sz="1000" dirty="0">
                <a:solidFill>
                  <a:schemeClr val="bg2"/>
                </a:solidFill>
                <a:latin typeface="+mj-lt"/>
                <a:ea typeface="Helvetica Neue"/>
                <a:cs typeface="Helvetica" panose="020B0604020202020204" pitchFamily="34" charset="0"/>
                <a:sym typeface="Helvetica Neue"/>
              </a:rPr>
              <a:t>Ein privates Büro oder einen Konferenzraum</a:t>
            </a:r>
            <a:endParaRPr sz="10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de-de" sz="1200" b="1" u="sng" dirty="0">
                <a:solidFill>
                  <a:schemeClr val="bg2"/>
                </a:solidFill>
                <a:latin typeface="+mj-lt"/>
                <a:ea typeface="Helvetica Neue"/>
                <a:cs typeface="Helvetica" panose="020B0604020202020204" pitchFamily="34" charset="0"/>
                <a:sym typeface="Helvetica Neue"/>
              </a:rPr>
              <a:t>Transparente Gespräche</a:t>
            </a:r>
            <a:endParaRPr sz="12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Gespräche mit Auditoren sollten offen und ehrlich sein. Es gibt keine falschen Antworten.</a:t>
            </a:r>
            <a:endParaRPr sz="10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Mitarbeiter sollten nicht nervös werden, wenn sie Fragen nicht auf Anhieb beantworten können. Es wird immer eine Möglichkeit zum </a:t>
            </a:r>
            <a:br>
              <a:rPr lang="de-de" sz="1000" dirty="0">
                <a:solidFill>
                  <a:schemeClr val="bg2"/>
                </a:solidFill>
                <a:latin typeface="+mj-lt"/>
                <a:ea typeface="Helvetica Neue"/>
                <a:cs typeface="Helvetica" panose="020B0604020202020204" pitchFamily="34" charset="0"/>
                <a:sym typeface="Helvetica Neue"/>
              </a:rPr>
            </a:br>
            <a:r>
              <a:rPr lang="de-de" sz="1000" dirty="0">
                <a:solidFill>
                  <a:schemeClr val="bg2"/>
                </a:solidFill>
                <a:latin typeface="+mj-lt"/>
                <a:ea typeface="Helvetica Neue"/>
                <a:cs typeface="Helvetica" panose="020B0604020202020204" pitchFamily="34" charset="0"/>
                <a:sym typeface="Helvetica Neue"/>
              </a:rPr>
              <a:t>Nachfassen geben.</a:t>
            </a:r>
            <a:endParaRPr sz="10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300"/>
              </a:spcBef>
              <a:buSzPts val="1600"/>
            </a:pPr>
            <a:r>
              <a:rPr lang="de-de" sz="1200" b="1" u="sng" dirty="0">
                <a:solidFill>
                  <a:schemeClr val="bg2"/>
                </a:solidFill>
                <a:latin typeface="+mj-lt"/>
                <a:ea typeface="Helvetica Neue"/>
                <a:cs typeface="Helvetica" panose="020B0604020202020204" pitchFamily="34" charset="0"/>
                <a:sym typeface="Helvetica Neue"/>
              </a:rPr>
              <a:t>Reaktionsfähigkeit auf Anfragen</a:t>
            </a:r>
            <a:endParaRPr sz="1200" b="1" u="sng"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Auf Anfragen des Auditors sollte zeitnah reagiert werden. Im Allgemeinen gilt: Je früher Anfragen bearbeitet werden, desto eher können wir zum normalen Geschäftsbetrieb zurückkehren.</a:t>
            </a:r>
            <a:endParaRPr sz="1000" dirty="0">
              <a:solidFill>
                <a:schemeClr val="bg2"/>
              </a:solidFill>
              <a:latin typeface="+mj-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de-de" sz="1000" dirty="0">
                <a:solidFill>
                  <a:schemeClr val="bg2"/>
                </a:solidFill>
                <a:latin typeface="+mj-lt"/>
                <a:ea typeface="Helvetica Neue"/>
                <a:cs typeface="Helvetica" panose="020B0604020202020204" pitchFamily="34" charset="0"/>
                <a:sym typeface="Helvetica Neue"/>
              </a:rPr>
              <a:t>Beispiele für Anfragen sind u. a.:</a:t>
            </a:r>
            <a:endParaRPr sz="10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de-de" sz="1000" dirty="0">
                <a:solidFill>
                  <a:schemeClr val="bg2"/>
                </a:solidFill>
                <a:latin typeface="+mj-lt"/>
                <a:ea typeface="Helvetica Neue"/>
                <a:cs typeface="Helvetica" panose="020B0604020202020204" pitchFamily="34" charset="0"/>
                <a:sym typeface="Helvetica Neue"/>
              </a:rPr>
              <a:t>Hintergrundinformationen zum Unternehmen (z. B. Organigramm, Satzung)</a:t>
            </a:r>
            <a:endParaRPr sz="10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de-de" sz="1000" dirty="0">
                <a:solidFill>
                  <a:schemeClr val="bg2"/>
                </a:solidFill>
                <a:latin typeface="+mj-lt"/>
                <a:ea typeface="Helvetica Neue"/>
                <a:cs typeface="Helvetica" panose="020B0604020202020204" pitchFamily="34" charset="0"/>
                <a:sym typeface="Helvetica Neue"/>
              </a:rPr>
              <a:t>Richtlinien, Verfahren und andere maßgebliche Dokumente</a:t>
            </a:r>
            <a:endParaRPr sz="10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de-de" sz="1000" dirty="0">
                <a:solidFill>
                  <a:schemeClr val="bg2"/>
                </a:solidFill>
                <a:latin typeface="+mj-lt"/>
                <a:ea typeface="Helvetica Neue"/>
                <a:cs typeface="Helvetica" panose="020B0604020202020204" pitchFamily="34" charset="0"/>
                <a:sym typeface="Helvetica Neue"/>
              </a:rPr>
              <a:t>Finanzdaten (z. B. Rohbilanz, Hauptbuch, Auszahlungsunterlagen)</a:t>
            </a:r>
            <a:endParaRPr sz="1000" dirty="0">
              <a:solidFill>
                <a:schemeClr val="bg2"/>
              </a:solidFill>
              <a:latin typeface="+mj-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de-de" sz="1000" dirty="0">
                <a:solidFill>
                  <a:schemeClr val="bg2"/>
                </a:solidFill>
                <a:latin typeface="+mj-lt"/>
                <a:ea typeface="Helvetica Neue"/>
                <a:cs typeface="Helvetica" panose="020B0604020202020204" pitchFamily="34" charset="0"/>
                <a:sym typeface="Helvetica Neue"/>
              </a:rPr>
              <a:t>Begleitdokumentation zur Transaktion (z. B. Rechnungen, Spesenabrechnung, Verträge, Genehmigungsunterlagen)</a:t>
            </a:r>
            <a:endParaRPr sz="1000" dirty="0">
              <a:solidFill>
                <a:schemeClr val="bg2"/>
              </a:solidFill>
              <a:latin typeface="+mj-lt"/>
              <a:ea typeface="Helvetica Neue"/>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3351799" y="1942901"/>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de-de" sz="1000" dirty="0">
                <a:solidFill>
                  <a:schemeClr val="bg2"/>
                </a:solidFill>
                <a:latin typeface="+mj-lt"/>
                <a:ea typeface="Helvetica Neue"/>
                <a:cs typeface="Helvetica" panose="020B0604020202020204" pitchFamily="34" charset="0"/>
                <a:sym typeface="Helvetica Neue"/>
              </a:rPr>
              <a:t>ii.     WLAN-Zugang               iii.    Zugang zu Steckdosen.</a:t>
            </a:r>
          </a:p>
          <a:p>
            <a:pPr marL="800100" lvl="2">
              <a:buSzPts val="1200"/>
            </a:pPr>
            <a:endParaRPr sz="1000" dirty="0">
              <a:solidFill>
                <a:srgbClr val="00B0F0"/>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39509"/>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600" b="1" dirty="0">
                <a:solidFill>
                  <a:srgbClr val="AACFD0"/>
                </a:solidFill>
                <a:latin typeface="+mj-lt"/>
                <a:ea typeface="Helvetica"/>
                <a:cs typeface="Helvetica"/>
                <a:sym typeface="Helvetica"/>
              </a:rPr>
              <a:t>Vorbereitung und Erwartungen in Bezug </a:t>
            </a:r>
            <a:br>
              <a:rPr lang="de-de" sz="1600" b="1" dirty="0">
                <a:solidFill>
                  <a:srgbClr val="AACFD0"/>
                </a:solidFill>
                <a:latin typeface="+mj-lt"/>
                <a:ea typeface="Helvetica"/>
                <a:cs typeface="Helvetica"/>
                <a:sym typeface="Helvetica"/>
              </a:rPr>
            </a:br>
            <a:r>
              <a:rPr lang="de-de" sz="1600" b="1" dirty="0">
                <a:solidFill>
                  <a:srgbClr val="AACFD0"/>
                </a:solidFill>
                <a:latin typeface="+mj-lt"/>
                <a:ea typeface="Helvetica"/>
                <a:cs typeface="Helvetica"/>
                <a:sym typeface="Helvetica"/>
              </a:rPr>
              <a:t>auf Audits (Fortsetzung)</a:t>
            </a:r>
            <a:endParaRPr sz="1600" b="1" dirty="0">
              <a:solidFill>
                <a:srgbClr val="AACFD0"/>
              </a:solidFill>
              <a:latin typeface="+mj-lt"/>
              <a:ea typeface="Helvetica"/>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de-de" b="1" dirty="0">
                <a:solidFill>
                  <a:schemeClr val="bg2"/>
                </a:solidFill>
                <a:latin typeface="+mj-lt"/>
                <a:ea typeface="Helvetica Neue"/>
                <a:cs typeface="Helvetica" panose="020B0604020202020204" pitchFamily="34" charset="0"/>
                <a:sym typeface="Helvetica Neue"/>
              </a:rPr>
              <a:t>Zu den allgemeinen Vorbereitungen und Erwartungen in Bezug auf Audits können folgende Aufgaben gehören (Fortsetzung):</a:t>
            </a:r>
            <a:endParaRPr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de-de" sz="1200" b="1" u="sng" dirty="0">
                <a:solidFill>
                  <a:schemeClr val="bg2"/>
                </a:solidFill>
                <a:latin typeface="+mj-lt"/>
                <a:ea typeface="Helvetica Neue"/>
                <a:cs typeface="Helvetica" panose="020B0604020202020204" pitchFamily="34" charset="0"/>
                <a:sym typeface="Helvetica Neue"/>
              </a:rPr>
              <a:t>Vollständige Dokumentation</a:t>
            </a:r>
            <a:endParaRPr sz="12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Eine vollständige Dokumentation ist vorzulegen. Wenn Sie Fragen dazu haben, welche Unterlagen verlangt werden, stellen Sie diese bitte so früh wie möglich im Verfahren. Eine von Anfang an vollständige Dokumentation kann bestimmte Folgeanfragen überflüssig machen.</a:t>
            </a:r>
            <a:endParaRPr sz="1050"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Organisieren Sie Dokumente nach Anforderungslisten-Identifikatoren (z. B. Transaktions-ID), damit Auditoren Dokumente schnell identifizieren und geordnet an Sie zurückgeben können.</a:t>
            </a:r>
            <a:endParaRPr sz="105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de-de" sz="1200" b="1" u="sng" dirty="0">
                <a:solidFill>
                  <a:schemeClr val="bg2"/>
                </a:solidFill>
                <a:latin typeface="+mj-lt"/>
                <a:ea typeface="Helvetica Neue"/>
                <a:cs typeface="Helvetica" panose="020B0604020202020204" pitchFamily="34" charset="0"/>
                <a:sym typeface="Helvetica Neue"/>
              </a:rPr>
              <a:t>Stakeholder-Zugang für Folgeanfragen und zusätzliche Fragen</a:t>
            </a:r>
            <a:endParaRPr sz="12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Unter Umständen können nachfassende Auskunftsersuchen gestellt werden. Daher ist es wichtig, dass Auditoren Zugang zu allen Mitarbeitern haben und zeitnah eine Antwort erhalten können. Es kann manchmal erforderlich sein, dass das Auditteam direkt mit einem oder mehreren Mitarbeitern spricht, die unmittelbare Kenntnis von bestimmten Mustertransaktionen haben.</a:t>
            </a:r>
            <a:endParaRPr sz="105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de-de" sz="1200" b="1" u="sng" dirty="0">
                <a:solidFill>
                  <a:schemeClr val="bg2"/>
                </a:solidFill>
                <a:latin typeface="+mj-lt"/>
                <a:ea typeface="Helvetica Neue"/>
                <a:cs typeface="Helvetica" panose="020B0604020202020204" pitchFamily="34" charset="0"/>
                <a:sym typeface="Helvetica Neue"/>
              </a:rPr>
              <a:t>Durchgehen der Buchhaltungssysteme, falls erforderlich</a:t>
            </a:r>
            <a:endParaRPr sz="12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In einigen Fällen können die Auditoren beantragen, unsere Buchhaltungssysteme durchzugehen, um ein Verständnis von unseren Prozessen zu erlangen oder sich mit diesen vertraut zu machen. </a:t>
            </a:r>
            <a:endParaRPr sz="1050" dirty="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50660"/>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600" b="1" dirty="0">
                <a:solidFill>
                  <a:srgbClr val="AACFD0"/>
                </a:solidFill>
                <a:latin typeface="+mj-lt"/>
                <a:ea typeface="Helvetica"/>
                <a:cs typeface="Helvetica"/>
                <a:sym typeface="Helvetica"/>
              </a:rPr>
              <a:t>Vorbereitung und Erwartungen in Bezug </a:t>
            </a:r>
            <a:br>
              <a:rPr lang="de-de" sz="1600" b="1" dirty="0">
                <a:solidFill>
                  <a:srgbClr val="AACFD0"/>
                </a:solidFill>
                <a:latin typeface="+mj-lt"/>
                <a:ea typeface="Helvetica"/>
                <a:cs typeface="Helvetica"/>
                <a:sym typeface="Helvetica"/>
              </a:rPr>
            </a:br>
            <a:r>
              <a:rPr lang="de-de" sz="1600" b="1" dirty="0">
                <a:solidFill>
                  <a:srgbClr val="AACFD0"/>
                </a:solidFill>
                <a:latin typeface="+mj-lt"/>
                <a:ea typeface="Helvetica"/>
                <a:cs typeface="Helvetica"/>
                <a:sym typeface="Helvetica"/>
              </a:rPr>
              <a:t>auf Audits (Fortsetzung)</a:t>
            </a:r>
            <a:endParaRPr sz="1600" b="1" dirty="0">
              <a:solidFill>
                <a:srgbClr val="AACFD0"/>
              </a:solidFill>
              <a:latin typeface="+mj-lt"/>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de-de" b="1" dirty="0">
                <a:solidFill>
                  <a:schemeClr val="bg2"/>
                </a:solidFill>
                <a:latin typeface="+mj-lt"/>
                <a:ea typeface="Helvetica Neue"/>
                <a:cs typeface="Helvetica"/>
                <a:sym typeface="Helvetica Neue"/>
              </a:rPr>
              <a:t>Dinge, die Sie heute tun können, um sicherzustellen, dass Sie auf jedes Audit vorbereitet sind:</a:t>
            </a:r>
            <a:endParaRPr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de-de" sz="1200" b="1" u="sng" dirty="0">
                <a:solidFill>
                  <a:schemeClr val="bg2"/>
                </a:solidFill>
                <a:latin typeface="+mj-lt"/>
                <a:ea typeface="Helvetica Neue"/>
                <a:cs typeface="Helvetica" panose="020B0604020202020204" pitchFamily="34" charset="0"/>
                <a:sym typeface="Helvetica Neue"/>
              </a:rPr>
              <a:t>Richtlinien und Verfahren</a:t>
            </a:r>
            <a:endParaRPr sz="12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a:sym typeface="Helvetica Neue"/>
              </a:rPr>
              <a:t>Stellen Sie sicher, dass die aktuellen, implementierten Versionen unserer Richtlinien und Verfahren leicht zugänglich und verfügbar sind.</a:t>
            </a:r>
            <a:endParaRPr sz="1050" dirty="0">
              <a:solidFill>
                <a:schemeClr val="bg2"/>
              </a:solidFill>
              <a:latin typeface="+mj-lt"/>
              <a:ea typeface="Helvetica Neue"/>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a:sym typeface="Helvetica Neue"/>
              </a:rPr>
              <a:t>Stellen Sie sicher, dass unsere Richtlinien und Verfahren endgültig, datiert und mit einem Versionsstempel versehen sind</a:t>
            </a:r>
            <a:endParaRPr sz="1050" dirty="0">
              <a:solidFill>
                <a:schemeClr val="bg2"/>
              </a:solidFill>
              <a:latin typeface="+mj-lt"/>
              <a:ea typeface="Helvetica Neue"/>
              <a:cs typeface="Helvetica"/>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a:sym typeface="Helvetica Neue"/>
              </a:rPr>
              <a:t>Stellen Sie sicher, dass alle endgültigen Richtlinien und Verfahren als PDF-Datei gespeichert werden, damit Richtlinienentwürfe nicht versehentlich Auditoren zur Verfügung gestellt werden</a:t>
            </a:r>
            <a:endParaRPr sz="800" dirty="0">
              <a:solidFill>
                <a:schemeClr val="bg2"/>
              </a:solidFill>
              <a:latin typeface="+mj-lt"/>
              <a:ea typeface="Helvetica Neue"/>
              <a:cs typeface="Helvetica"/>
              <a:sym typeface="Helvetica Neue"/>
            </a:endParaRPr>
          </a:p>
          <a:p>
            <a:pPr marL="200025">
              <a:lnSpc>
                <a:spcPct val="115000"/>
              </a:lnSpc>
              <a:buSzPts val="1600"/>
            </a:pPr>
            <a:r>
              <a:rPr lang="de-de" sz="1200" b="1" u="sng" dirty="0">
                <a:solidFill>
                  <a:schemeClr val="bg2"/>
                </a:solidFill>
                <a:latin typeface="+mj-lt"/>
                <a:ea typeface="Helvetica Neue"/>
                <a:cs typeface="Helvetica" panose="020B0604020202020204" pitchFamily="34" charset="0"/>
                <a:sym typeface="Helvetica Neue"/>
              </a:rPr>
              <a:t>Bücher und Aufzeichnungen</a:t>
            </a:r>
            <a:endParaRPr sz="12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a:sym typeface="Helvetica Neue"/>
              </a:rPr>
              <a:t>Isolieren Sie gegebenenfalls alle herstellerspezifischen Geschäftstransaktionen innerhalb unserer Buchhaltungssysteme. Beachten </a:t>
            </a:r>
            <a:br>
              <a:rPr lang="de-de" sz="1050" dirty="0">
                <a:solidFill>
                  <a:schemeClr val="bg2"/>
                </a:solidFill>
                <a:latin typeface="+mj-lt"/>
                <a:ea typeface="Helvetica Neue"/>
                <a:cs typeface="Helvetica"/>
                <a:sym typeface="Helvetica Neue"/>
              </a:rPr>
            </a:br>
            <a:r>
              <a:rPr lang="de-de" sz="1050" dirty="0">
                <a:solidFill>
                  <a:schemeClr val="bg2"/>
                </a:solidFill>
                <a:latin typeface="+mj-lt"/>
                <a:ea typeface="Helvetica Neue"/>
                <a:cs typeface="Helvetica"/>
                <a:sym typeface="Helvetica Neue"/>
              </a:rPr>
              <a:t>Sie aber, dass unsere allgemeinen und administrativen Aktivitäten, die sich auf mehrere Hersteller beziehen, oder unser allgemeines Geschäft Gegenstand eines Audits sein können.</a:t>
            </a:r>
            <a:endParaRPr sz="1050" dirty="0">
              <a:solidFill>
                <a:schemeClr val="bg2"/>
              </a:solidFill>
              <a:latin typeface="+mj-lt"/>
              <a:ea typeface="Helvetica Neue"/>
              <a:cs typeface="Helvetica"/>
              <a:sym typeface="Helvetica Neue"/>
            </a:endParaRPr>
          </a:p>
          <a:p>
            <a:pPr marL="200025">
              <a:lnSpc>
                <a:spcPct val="115000"/>
              </a:lnSpc>
              <a:buSzPts val="1600"/>
            </a:pPr>
            <a:r>
              <a:rPr lang="de-de" sz="1200" b="1" u="sng" dirty="0">
                <a:solidFill>
                  <a:schemeClr val="bg2"/>
                </a:solidFill>
                <a:latin typeface="+mj-lt"/>
                <a:ea typeface="Helvetica Neue"/>
                <a:cs typeface="Helvetica" panose="020B0604020202020204" pitchFamily="34" charset="0"/>
                <a:sym typeface="Helvetica Neue"/>
              </a:rPr>
              <a:t>Interne Kontrollen</a:t>
            </a:r>
            <a:endParaRPr sz="12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Dokumentieren Sie unsere Finanz- und Buchhaltungsverfahren in Protokollen oder Arbeitsabläufen, um effiziente Prozessbegehungen </a:t>
            </a:r>
            <a:br>
              <a:rPr lang="de-de" sz="1050" dirty="0">
                <a:solidFill>
                  <a:schemeClr val="bg2"/>
                </a:solidFill>
                <a:latin typeface="+mj-lt"/>
                <a:ea typeface="Helvetica Neue"/>
                <a:cs typeface="Helvetica" panose="020B0604020202020204" pitchFamily="34" charset="0"/>
                <a:sym typeface="Helvetica Neue"/>
              </a:rPr>
            </a:br>
            <a:r>
              <a:rPr lang="de-de" sz="1050" dirty="0">
                <a:solidFill>
                  <a:schemeClr val="bg2"/>
                </a:solidFill>
                <a:latin typeface="+mj-lt"/>
                <a:ea typeface="Helvetica Neue"/>
                <a:cs typeface="Helvetica" panose="020B0604020202020204" pitchFamily="34" charset="0"/>
                <a:sym typeface="Helvetica Neue"/>
              </a:rPr>
              <a:t>zu ermöglichen. Dies ermöglicht auch eine einfachere Übertragung von Zuständigkeiten von einem Mitarbeiter zum anderen.</a:t>
            </a:r>
          </a:p>
          <a:p>
            <a:pPr marL="200025">
              <a:lnSpc>
                <a:spcPct val="115000"/>
              </a:lnSpc>
              <a:buSzPts val="1600"/>
            </a:pPr>
            <a:r>
              <a:rPr lang="de-de" sz="1200" b="1" u="sng" dirty="0">
                <a:solidFill>
                  <a:schemeClr val="bg2"/>
                </a:solidFill>
                <a:latin typeface="+mj-lt"/>
                <a:ea typeface="Helvetica Neue"/>
                <a:cs typeface="Helvetica" panose="020B0604020202020204" pitchFamily="34" charset="0"/>
                <a:sym typeface="Helvetica Neue"/>
              </a:rPr>
              <a:t>Herstellervereinbarungen und -richtlinien</a:t>
            </a:r>
            <a:endParaRPr sz="12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Überprüfen Sie die Verträge mit unseren Herstellern, um unsere Compliance-Verpflichtungen und -Auflagen besser zu verstehen, </a:t>
            </a:r>
            <a:br>
              <a:rPr lang="de-de" sz="1050" dirty="0">
                <a:solidFill>
                  <a:schemeClr val="bg2"/>
                </a:solidFill>
                <a:latin typeface="+mj-lt"/>
                <a:ea typeface="Helvetica Neue"/>
                <a:cs typeface="Helvetica" panose="020B0604020202020204" pitchFamily="34" charset="0"/>
                <a:sym typeface="Helvetica Neue"/>
              </a:rPr>
            </a:br>
            <a:r>
              <a:rPr lang="de-de" sz="1050" dirty="0">
                <a:solidFill>
                  <a:schemeClr val="bg2"/>
                </a:solidFill>
                <a:latin typeface="+mj-lt"/>
                <a:ea typeface="Helvetica Neue"/>
                <a:cs typeface="Helvetica" panose="020B0604020202020204" pitchFamily="34" charset="0"/>
                <a:sym typeface="Helvetica Neue"/>
              </a:rPr>
              <a:t>falls sie ein Audit verlangen.</a:t>
            </a:r>
            <a:endParaRPr sz="1050"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050" dirty="0">
                <a:solidFill>
                  <a:schemeClr val="bg2"/>
                </a:solidFill>
                <a:latin typeface="+mj-lt"/>
                <a:ea typeface="Helvetica Neue"/>
                <a:cs typeface="Helvetica" panose="020B0604020202020204" pitchFamily="34" charset="0"/>
                <a:sym typeface="Helvetica Neue"/>
              </a:rPr>
              <a:t>Machen Sie sich mit den Richtlinien unserer Hersteller vertraut (z. B. Verhaltenskodizes von Drittanbietern), um sicherzustellen, </a:t>
            </a:r>
            <a:br>
              <a:rPr lang="de-de" sz="1050" dirty="0">
                <a:solidFill>
                  <a:schemeClr val="bg2"/>
                </a:solidFill>
                <a:latin typeface="+mj-lt"/>
                <a:ea typeface="Helvetica Neue"/>
                <a:cs typeface="Helvetica" panose="020B0604020202020204" pitchFamily="34" charset="0"/>
                <a:sym typeface="Helvetica Neue"/>
              </a:rPr>
            </a:br>
            <a:r>
              <a:rPr lang="de-de" sz="1050" dirty="0">
                <a:solidFill>
                  <a:schemeClr val="bg2"/>
                </a:solidFill>
                <a:latin typeface="+mj-lt"/>
                <a:ea typeface="Helvetica Neue"/>
                <a:cs typeface="Helvetica" panose="020B0604020202020204" pitchFamily="34" charset="0"/>
                <a:sym typeface="Helvetica Neue"/>
              </a:rPr>
              <a:t>dass wir alle Anforderungen verstehen und einhalten.</a:t>
            </a:r>
            <a:endParaRPr sz="1050" dirty="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de-de" sz="1600" b="1" dirty="0">
                <a:solidFill>
                  <a:srgbClr val="AACFD0"/>
                </a:solidFill>
                <a:latin typeface="+mj-lt"/>
                <a:ea typeface="Helvetica"/>
                <a:cs typeface="Helvetica"/>
                <a:sym typeface="Helvetica"/>
              </a:rPr>
              <a:t>Vorbereitung und Erwartungen in Bezug </a:t>
            </a:r>
            <a:br>
              <a:rPr lang="de-de" sz="1600" b="1" dirty="0">
                <a:solidFill>
                  <a:srgbClr val="AACFD0"/>
                </a:solidFill>
                <a:latin typeface="+mj-lt"/>
                <a:ea typeface="Helvetica"/>
                <a:cs typeface="Helvetica"/>
                <a:sym typeface="Helvetica"/>
              </a:rPr>
            </a:br>
            <a:r>
              <a:rPr lang="de-de" sz="1600" b="1" dirty="0">
                <a:solidFill>
                  <a:srgbClr val="AACFD0"/>
                </a:solidFill>
                <a:latin typeface="+mj-lt"/>
                <a:ea typeface="Helvetica"/>
                <a:cs typeface="Helvetica"/>
                <a:sym typeface="Helvetica"/>
              </a:rPr>
              <a:t>auf Audits (Fortsetzung)</a:t>
            </a:r>
            <a:endParaRPr sz="1600" b="1" dirty="0">
              <a:solidFill>
                <a:srgbClr val="AACFD0"/>
              </a:solidFill>
              <a:latin typeface="+mj-lt"/>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de-de" sz="1500" b="1" dirty="0">
                <a:solidFill>
                  <a:schemeClr val="bg2"/>
                </a:solidFill>
                <a:latin typeface="+mj-lt"/>
                <a:ea typeface="Helvetica Neue"/>
                <a:cs typeface="Helvetica"/>
                <a:sym typeface="Helvetica Neue"/>
              </a:rPr>
              <a:t>Wenn Ihr Audit aus der Ferne durchgeführt wird:</a:t>
            </a:r>
            <a:endParaRPr sz="1500"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de-de" sz="1300" b="1" u="sng" dirty="0">
                <a:solidFill>
                  <a:schemeClr val="bg2"/>
                </a:solidFill>
                <a:latin typeface="+mj-lt"/>
                <a:ea typeface="Helvetica Neue"/>
                <a:cs typeface="Helvetica" panose="020B0604020202020204" pitchFamily="34" charset="0"/>
                <a:sym typeface="Helvetica Neue"/>
              </a:rPr>
              <a:t>Gehen Sie mit der Erfahrung so um, als ob das Team vor Ort wäre</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100" dirty="0">
                <a:solidFill>
                  <a:schemeClr val="bg2"/>
                </a:solidFill>
                <a:latin typeface="+mj-lt"/>
                <a:ea typeface="Helvetica Neue"/>
                <a:cs typeface="Helvetica"/>
                <a:sym typeface="Helvetica Neue"/>
              </a:rPr>
              <a:t>Auch wenn das Auditteam Sie nicht vor Ort begleitet, führt es dennoch ähnliche Verfahren mit denselben Zielen durch.</a:t>
            </a:r>
          </a:p>
          <a:p>
            <a:pPr marL="685800" lvl="1" indent="-228600">
              <a:lnSpc>
                <a:spcPct val="115000"/>
              </a:lnSpc>
              <a:buClr>
                <a:schemeClr val="bg2"/>
              </a:buClr>
              <a:buSzPts val="1200"/>
              <a:buFont typeface="Arial" panose="020B0604020202020204" pitchFamily="34" charset="0"/>
              <a:buChar char="•"/>
            </a:pPr>
            <a:r>
              <a:rPr lang="de-de" sz="1100" dirty="0">
                <a:solidFill>
                  <a:schemeClr val="bg2"/>
                </a:solidFill>
                <a:latin typeface="+mj-lt"/>
                <a:ea typeface="Helvetica Neue"/>
                <a:cs typeface="Helvetica"/>
                <a:sym typeface="Helvetica Neue"/>
              </a:rPr>
              <a:t>Wenn Sie mit der Auditerfahrung so umgehen, als wäre das Team vor Ort, sollte der Audit insgesamt eine reibungslose und nützliche Erfahrung sein.</a:t>
            </a:r>
            <a:endParaRPr sz="900" dirty="0">
              <a:solidFill>
                <a:schemeClr val="bg2"/>
              </a:solidFill>
              <a:latin typeface="+mj-lt"/>
              <a:ea typeface="Helvetica Neue"/>
              <a:cs typeface="Helvetica"/>
              <a:sym typeface="Helvetica Neue"/>
            </a:endParaRPr>
          </a:p>
          <a:p>
            <a:pPr marL="200025">
              <a:lnSpc>
                <a:spcPct val="115000"/>
              </a:lnSpc>
              <a:buSzPts val="1600"/>
            </a:pPr>
            <a:r>
              <a:rPr lang="de-de" sz="1300" b="1" u="sng" dirty="0">
                <a:solidFill>
                  <a:schemeClr val="bg2"/>
                </a:solidFill>
                <a:latin typeface="+mj-lt"/>
                <a:ea typeface="Helvetica Neue"/>
                <a:cs typeface="Helvetica" panose="020B0604020202020204" pitchFamily="34" charset="0"/>
                <a:sym typeface="Helvetica Neue"/>
              </a:rPr>
              <a:t>Reagieren Sie weiterhin zeitnah auf Anfragen</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100" dirty="0">
                <a:solidFill>
                  <a:schemeClr val="bg2"/>
                </a:solidFill>
                <a:latin typeface="+mj-lt"/>
                <a:ea typeface="Helvetica Neue"/>
                <a:cs typeface="Helvetica"/>
                <a:sym typeface="Helvetica Neue"/>
              </a:rPr>
              <a:t>Reagieren Sie rechtzeitig auf Anfragen der Auditoren, als ob sie bei Ihnen in Ihrem Büro wären.</a:t>
            </a:r>
          </a:p>
          <a:p>
            <a:pPr marL="685800" lvl="1" indent="-228600">
              <a:lnSpc>
                <a:spcPct val="115000"/>
              </a:lnSpc>
              <a:buClr>
                <a:schemeClr val="bg2"/>
              </a:buClr>
              <a:buSzPts val="1200"/>
              <a:buFont typeface="Arial" panose="020B0604020202020204" pitchFamily="34" charset="0"/>
              <a:buChar char="•"/>
            </a:pPr>
            <a:r>
              <a:rPr lang="de-de" sz="1100" dirty="0">
                <a:solidFill>
                  <a:schemeClr val="bg2"/>
                </a:solidFill>
                <a:latin typeface="+mj-lt"/>
                <a:ea typeface="Helvetica Neue"/>
                <a:cs typeface="Helvetica"/>
                <a:sym typeface="Helvetica Neue"/>
              </a:rPr>
              <a:t>Dadurch wird sichergestellt, dass das Auditteam die Verfahren rechtzeitig und effizient abschließen kann, sodass wir wieder wie gewohnt arbeiten können.</a:t>
            </a:r>
            <a:endParaRPr sz="1100" dirty="0">
              <a:solidFill>
                <a:schemeClr val="bg2"/>
              </a:solidFill>
              <a:latin typeface="+mj-lt"/>
              <a:ea typeface="Helvetica Neue"/>
              <a:cs typeface="Helvetica"/>
              <a:sym typeface="Helvetica Neue"/>
            </a:endParaRPr>
          </a:p>
          <a:p>
            <a:pPr marL="200025">
              <a:lnSpc>
                <a:spcPct val="115000"/>
              </a:lnSpc>
              <a:buSzPts val="1600"/>
            </a:pPr>
            <a:r>
              <a:rPr lang="de-de" sz="1300" b="1" u="sng" dirty="0">
                <a:solidFill>
                  <a:schemeClr val="bg2"/>
                </a:solidFill>
                <a:latin typeface="+mj-lt"/>
                <a:ea typeface="Helvetica Neue"/>
                <a:cs typeface="Helvetica" panose="020B0604020202020204" pitchFamily="34" charset="0"/>
                <a:sym typeface="Helvetica Neue"/>
              </a:rPr>
              <a:t>Nutzen Sie nach Möglichkeit Videokonferenzen</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de-de" sz="1100" dirty="0">
                <a:solidFill>
                  <a:schemeClr val="bg2"/>
                </a:solidFill>
                <a:latin typeface="+mj-lt"/>
                <a:ea typeface="Helvetica Neue"/>
                <a:cs typeface="Helvetica" panose="020B0604020202020204" pitchFamily="34" charset="0"/>
                <a:sym typeface="Helvetica Neue"/>
              </a:rPr>
              <a:t>Das Auditteam wird dennoch Gespräche mit bestimmten Interessenvertretern führen wollen – nutzen Sie nach Möglichkeit Videokonferenztechnologie, um eine persönliche Interaktion abzuhalten, die viel wirkungsvoller ist als ein einfaches Telefongespräch.</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8417DF3E9AC8A4EBF1066F52AD337C7" ma:contentTypeVersion="13" ma:contentTypeDescription="Crear nuevo documento." ma:contentTypeScope="" ma:versionID="b51ed631b1f3918c79acdb57bd9504c4">
  <xsd:schema xmlns:xsd="http://www.w3.org/2001/XMLSchema" xmlns:xs="http://www.w3.org/2001/XMLSchema" xmlns:p="http://schemas.microsoft.com/office/2006/metadata/properties" xmlns:ns2="0c57d584-0ba6-4809-8927-f67494eaa97b" xmlns:ns3="40137564-cbdf-4a05-8f61-f832abfcc7f6" targetNamespace="http://schemas.microsoft.com/office/2006/metadata/properties" ma:root="true" ma:fieldsID="54129c438230fd2ea65a5c3ab0b9d8d6" ns2:_="" ns3:_="">
    <xsd:import namespace="0c57d584-0ba6-4809-8927-f67494eaa97b"/>
    <xsd:import namespace="40137564-cbdf-4a05-8f61-f832abfcc7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7d584-0ba6-4809-8927-f67494eaa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37564-cbdf-4a05-8f61-f832abfcc7f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D7B2C-57D4-4C85-8A5F-630BEBC035EF}"/>
</file>

<file path=customXml/itemProps2.xml><?xml version="1.0" encoding="utf-8"?>
<ds:datastoreItem xmlns:ds="http://schemas.openxmlformats.org/officeDocument/2006/customXml" ds:itemID="{927C9718-29B1-4F47-BF94-B92B05D49214}">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17a1e4b-72df-449d-84f0-0965c6302828"/>
    <ds:schemaRef ds:uri="http://schemas.openxmlformats.org/package/2006/metadata/core-properties"/>
    <ds:schemaRef ds:uri="b79241f8-c8fe-441b-bad5-56514653fd5b"/>
    <ds:schemaRef ds:uri="http://www.w3.org/XML/1998/namespace"/>
    <ds:schemaRef ds:uri="http://purl.org/dc/dcmitype/"/>
  </ds:schemaRefs>
</ds:datastoreItem>
</file>

<file path=customXml/itemProps3.xml><?xml version="1.0" encoding="utf-8"?>
<ds:datastoreItem xmlns:ds="http://schemas.openxmlformats.org/officeDocument/2006/customXml" ds:itemID="{2FFDEBAE-F1C8-4F58-931B-97667EF0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3398</TotalTime>
  <Words>1453</Words>
  <Application>Microsoft Office PowerPoint</Application>
  <PresentationFormat>On-screen Show (16:9)</PresentationFormat>
  <Paragraphs>104</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Helvetica Neue</vt:lpstr>
      <vt:lpstr>Helvetica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ANSARI, FAIZAN (Contractor)</cp:lastModifiedBy>
  <cp:revision>46</cp:revision>
  <dcterms:modified xsi:type="dcterms:W3CDTF">2022-02-24T16:30:45Z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0x01010088417DF3E9AC8A4EBF1066F52AD337C7</vt:lpwstr>
  </property>
</Properties>
</file>