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Arial Black" panose="020B0A04020102020204" pitchFamily="34" charset="0"/>
      <p:regular r:id="rId13"/>
      <p:bold r:id="rId14"/>
    </p:embeddedFont>
    <p:embeddedFont>
      <p:font typeface="Calibri" panose="020F0502020204030204" pitchFamily="34" charset="0"/>
      <p:regular r:id="rId15"/>
      <p:bold r:id="rId16"/>
      <p:italic r:id="rId17"/>
      <p:boldItalic r:id="rId18"/>
    </p:embeddedFont>
    <p:embeddedFont>
      <p:font typeface="Cambria" panose="02040503050406030204" pitchFamily="18" charset="0"/>
      <p:regular r:id="rId19"/>
      <p:bold r:id="rId20"/>
      <p:italic r:id="rId21"/>
      <p:boldItalic r:id="rId22"/>
    </p:embeddedFont>
    <p:embeddedFont>
      <p:font typeface="Georgia" panose="02040502050405020303" pitchFamily="18" charset="0"/>
      <p:regular r:id="rId23"/>
      <p:bold r:id="rId24"/>
      <p:italic r:id="rId25"/>
      <p:boldItalic r:id="rId26"/>
    </p:embeddedFont>
    <p:embeddedFont>
      <p:font typeface="Helvetica Neue" panose="020B0403020202020204" pitchFamily="2" charset="0"/>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90" autoAdjust="0"/>
  </p:normalViewPr>
  <p:slideViewPr>
    <p:cSldViewPr snapToGrid="0">
      <p:cViewPr varScale="1">
        <p:scale>
          <a:sx n="110" d="100"/>
          <a:sy n="110" d="100"/>
        </p:scale>
        <p:origin x="516" y="84"/>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5</a:t>
            </a:fld>
            <a:endParaRPr/>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D253FAC2-9E7A-4CE7-BE42-0DE5251A48FD}" type="slidenum">
              <a:rPr/>
              <a:t>7</a:t>
            </a:fld>
            <a:endParaRPr/>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a:t>February 24, 2022</a:t>
            </a:fld>
            <a:endParaRPr/>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atin typeface="+mj-l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latin typeface="+mj-lt"/>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mj-l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atin typeface="+mj-l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atin typeface="+mj-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j-lt"/>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mj-lt"/>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mj-lt"/>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mj-lt"/>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de" sz="1400" dirty="0">
                <a:solidFill>
                  <a:srgbClr val="34495E"/>
                </a:solidFill>
                <a:latin typeface="+mj-lt"/>
                <a:ea typeface="Helvetica Neue Light"/>
                <a:cs typeface="Helvetica Neue Light"/>
                <a:sym typeface="Helvetica Neue Light"/>
              </a:rPr>
              <a:t>Schulung</a:t>
            </a:r>
            <a:r>
              <a:rPr lang="de-de" sz="1400" baseline="0" dirty="0">
                <a:solidFill>
                  <a:srgbClr val="34495E"/>
                </a:solidFill>
                <a:latin typeface="+mj-lt"/>
                <a:ea typeface="Helvetica Neue Light"/>
                <a:cs typeface="Helvetica Neue Light"/>
                <a:sym typeface="Helvetica Neue Light"/>
              </a:rPr>
              <a:t> zu Interessenkonflikten</a:t>
            </a:r>
            <a:endParaRPr sz="1400" dirty="0">
              <a:solidFill>
                <a:srgbClr val="34495E"/>
              </a:solidFill>
              <a:latin typeface="+mj-lt"/>
              <a:ea typeface="Helvetica Neue Light"/>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j-lt"/>
              <a:ea typeface="Calibri"/>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a:latin typeface="+mj-lt"/>
                <a:cs typeface="Helvetica" panose="020B0604020202020204" pitchFamily="34" charset="0"/>
              </a:rPr>
              <a:t>1</a:t>
            </a:fld>
            <a:endParaRPr>
              <a:latin typeface="+mj-lt"/>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sz="1200" b="1" dirty="0">
                  <a:solidFill>
                    <a:srgbClr val="34495E"/>
                  </a:solidFill>
                  <a:effectLst/>
                  <a:latin typeface="+mj-lt"/>
                  <a:ea typeface="Calibri" panose="020F0502020204030204" pitchFamily="34" charset="0"/>
                  <a:cs typeface="Times New Roman" panose="02020603050405020304" pitchFamily="18" charset="0"/>
                </a:rPr>
                <a:t>Beschreibung</a:t>
              </a:r>
              <a:endParaRPr sz="1200" dirty="0">
                <a:effectLst/>
                <a:latin typeface="+mj-lt"/>
                <a:ea typeface="Calibri" panose="020F0502020204030204" pitchFamily="34" charset="0"/>
                <a:cs typeface="Times New Roman" panose="02020603050405020304" pitchFamily="18" charset="0"/>
              </a:endParaRPr>
            </a:p>
            <a:p>
              <a:r>
                <a:rPr lang="de-de" sz="1050" dirty="0">
                  <a:latin typeface="+mj-lt"/>
                  <a:ea typeface="Calibri" panose="020F0502020204030204" pitchFamily="34" charset="0"/>
                  <a:cs typeface="Times New Roman" panose="02020603050405020304" pitchFamily="18" charset="0"/>
                </a:rPr>
                <a:t>Ein Interessenkonflikt entsteht, wenn ein Mitarbeiter eine enge familiäre oder finanzielle Beziehung zu einem anderen Unternehmen, Mitarbeiter, Kunden, Regierungsbeamten, Anbieter oder einer anderen verbundenen Partei hat. Die Schulung zu Interessenkonflikten bietet Hilfestellung im Zusammenhang mit Interessenkonflikten. </a:t>
              </a:r>
            </a:p>
            <a:p>
              <a:pPr marL="0" marR="0">
                <a:lnSpc>
                  <a:spcPct val="107000"/>
                </a:lnSpc>
                <a:spcBef>
                  <a:spcPts val="0"/>
                </a:spcBef>
                <a:spcAft>
                  <a:spcPts val="800"/>
                </a:spcAft>
              </a:pPr>
              <a:r>
                <a:rPr lang="de-de" sz="1050" dirty="0">
                  <a:effectLst/>
                  <a:latin typeface="+mj-lt"/>
                  <a:ea typeface="Times New Roman" panose="02020603050405020304" pitchFamily="18" charset="0"/>
                  <a:cs typeface="Times New Roman" panose="02020603050405020304" pitchFamily="18" charset="0"/>
                </a:rPr>
                <a:t> </a:t>
              </a:r>
              <a:endParaRPr sz="105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050" dirty="0">
                  <a:effectLst/>
                  <a:latin typeface="+mj-lt"/>
                  <a:ea typeface="Times New Roman" panose="02020603050405020304" pitchFamily="18" charset="0"/>
                  <a:cs typeface="Times New Roman" panose="02020603050405020304" pitchFamily="18" charset="0"/>
                </a:rPr>
                <a:t> </a:t>
              </a:r>
              <a:endParaRPr sz="105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b="1" dirty="0">
                  <a:solidFill>
                    <a:srgbClr val="34495E"/>
                  </a:solidFill>
                  <a:effectLst/>
                  <a:latin typeface="+mj-lt"/>
                  <a:ea typeface="Calibri" panose="020F0502020204030204" pitchFamily="34" charset="0"/>
                  <a:cs typeface="Times New Roman" panose="02020603050405020304" pitchFamily="18" charset="0"/>
                </a:rPr>
                <a:t> </a:t>
              </a:r>
              <a:endParaRPr sz="105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b="1" dirty="0">
                  <a:solidFill>
                    <a:srgbClr val="34495E"/>
                  </a:solidFill>
                  <a:effectLst/>
                  <a:latin typeface="+mj-lt"/>
                  <a:ea typeface="Calibri" panose="020F0502020204030204" pitchFamily="34" charset="0"/>
                  <a:cs typeface="Times New Roman" panose="02020603050405020304" pitchFamily="18" charset="0"/>
                </a:rPr>
                <a:t> </a:t>
              </a:r>
              <a:endParaRPr sz="1050" dirty="0">
                <a:effectLst/>
                <a:latin typeface="+mj-lt"/>
                <a:ea typeface="Calibri" panose="020F0502020204030204" pitchFamily="34" charset="0"/>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sz="1200" b="1" dirty="0">
                  <a:solidFill>
                    <a:srgbClr val="34495E"/>
                  </a:solidFill>
                  <a:effectLst/>
                  <a:latin typeface="+mj-lt"/>
                  <a:ea typeface="Calibri" panose="020F0502020204030204" pitchFamily="34" charset="0"/>
                  <a:cs typeface="Times New Roman" panose="02020603050405020304" pitchFamily="18" charset="0"/>
                </a:rPr>
                <a:t>Anweisungen</a:t>
              </a:r>
              <a:endParaRPr sz="1200" dirty="0">
                <a:effectLst/>
                <a:latin typeface="+mj-lt"/>
                <a:ea typeface="Calibri" panose="020F0502020204030204" pitchFamily="34" charset="0"/>
                <a:cs typeface="Times New Roman" panose="02020603050405020304" pitchFamily="18" charset="0"/>
              </a:endParaRPr>
            </a:p>
            <a:p>
              <a:pPr marL="342900" lvl="0" indent="-342900">
                <a:lnSpc>
                  <a:spcPct val="115000"/>
                </a:lnSpc>
                <a:buSzPts val="1100"/>
                <a:buFont typeface="+mj-lt"/>
                <a:buAutoNum type="arabicPeriod"/>
              </a:pPr>
              <a:r>
                <a:rPr lang="de-de" sz="1050" dirty="0">
                  <a:solidFill>
                    <a:schemeClr val="tx1"/>
                  </a:solidFill>
                  <a:latin typeface="+mj-lt"/>
                  <a:ea typeface="Helvetica Neue Light"/>
                  <a:cs typeface="Helvetica" panose="020B0604020202020204" pitchFamily="34" charset="0"/>
                </a:rPr>
                <a:t>Stellen Sie Ihren Mitarbeitern die Schulung zu Interessenkonflikten als Teil des Onboarding-Prozesses und regelmäßig zur Verfügung, damit sichergestellt ist, dass die Mitarbeiter ihre Pflichten und Verantwortlichkeiten im Zusammenhang mit Interessenkonflikten verstehen.</a:t>
              </a:r>
            </a:p>
            <a:p>
              <a:pPr marL="342900" indent="-342900">
                <a:lnSpc>
                  <a:spcPct val="115000"/>
                </a:lnSpc>
                <a:buSzPts val="1100"/>
                <a:buFont typeface="+mj-lt"/>
                <a:buAutoNum type="arabicPeriod"/>
              </a:pPr>
              <a:r>
                <a:rPr lang="de-de" sz="1050" dirty="0">
                  <a:latin typeface="+mj-lt"/>
                  <a:ea typeface="Helvetica"/>
                  <a:cs typeface="Helvetica"/>
                  <a:sym typeface="Helvetica"/>
                </a:rPr>
                <a:t>Verwenden Sie eine oder mehrere Anwesenheitslisten, um die Anwesenheit bei jeder Schulungssitzung zu erfassen.</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sz="1200" b="1" dirty="0">
                  <a:solidFill>
                    <a:srgbClr val="34495E"/>
                  </a:solidFill>
                  <a:latin typeface="+mj-lt"/>
                  <a:ea typeface="Calibri" panose="020F0502020204030204" pitchFamily="34" charset="0"/>
                  <a:cs typeface="Times New Roman" panose="02020603050405020304" pitchFamily="18" charset="0"/>
                </a:rPr>
                <a:t>Inwiefern profitieren Sie davon?</a:t>
              </a:r>
              <a:endParaRPr sz="12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de-de" sz="1050" dirty="0">
                  <a:latin typeface="+mj-lt"/>
                  <a:cs typeface="Times New Roman" panose="02020603050405020304" pitchFamily="18" charset="0"/>
                </a:rPr>
                <a:t>In dieser Schulung werden die Bestandteile der Richtlinie zu Interessenkonflikten beschrieben, die Richtlinien etabliert, um sicherzustellen, dass die persönlichen, sozialen, finanziellen oder politischen Interessen von Mitarbeitern, Führungskräften und Direktoren nicht tatsächlich oder vermeintlich in Konflikt mit den Interessen Ihres Unternehmens in Konflikt stehen, und die Transparenz dieser Beziehungen erhöhen. Dies hilft den Mitarbeitern, potenzielle Interessenkonflikte besser zu verstehen und zu wissen, was zu tun ist, wenn potenzielle Interessenkonflikte auftreten. </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de-de" sz="1200" b="1" dirty="0">
                  <a:solidFill>
                    <a:srgbClr val="34495E"/>
                  </a:solidFill>
                  <a:effectLst/>
                  <a:latin typeface="+mj-lt"/>
                  <a:ea typeface="Calibri" panose="020F0502020204030204" pitchFamily="34" charset="0"/>
                  <a:cs typeface="Times New Roman" panose="02020603050405020304" pitchFamily="18" charset="0"/>
                </a:rPr>
                <a:t>Weitere zu berücksichtigende Dokumentation</a:t>
              </a:r>
              <a:endParaRPr sz="1200" dirty="0">
                <a:effectLst/>
                <a:latin typeface="+mj-lt"/>
                <a:ea typeface="Calibri" panose="020F0502020204030204" pitchFamily="34"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de-de" sz="1100" dirty="0">
                  <a:solidFill>
                    <a:srgbClr val="000000"/>
                  </a:solidFill>
                  <a:effectLst/>
                  <a:latin typeface="+mj-lt"/>
                  <a:ea typeface="Helvetica Neue Light"/>
                  <a:cs typeface="Times New Roman" panose="02020603050405020304" pitchFamily="18" charset="0"/>
                </a:rPr>
                <a:t> </a:t>
              </a:r>
              <a:r>
                <a:rPr lang="de-de" sz="1050" dirty="0">
                  <a:solidFill>
                    <a:srgbClr val="000000"/>
                  </a:solidFill>
                  <a:effectLst/>
                  <a:latin typeface="+mj-lt"/>
                  <a:ea typeface="Helvetica Neue Light"/>
                  <a:cs typeface="Times New Roman" panose="02020603050405020304" pitchFamily="18" charset="0"/>
                </a:rPr>
                <a:t>Anwesenheitsliste</a:t>
              </a:r>
            </a:p>
            <a:p>
              <a:pPr marL="171450" marR="0" indent="-171450">
                <a:lnSpc>
                  <a:spcPct val="115000"/>
                </a:lnSpc>
                <a:spcBef>
                  <a:spcPts val="0"/>
                </a:spcBef>
                <a:spcAft>
                  <a:spcPts val="0"/>
                </a:spcAft>
                <a:buSzPct val="150000"/>
                <a:buFont typeface="Wingdings" panose="05000000000000000000" pitchFamily="2" charset="2"/>
                <a:buChar char="ü"/>
              </a:pPr>
              <a:r>
                <a:rPr lang="de-de" sz="1050" dirty="0">
                  <a:solidFill>
                    <a:srgbClr val="000000"/>
                  </a:solidFill>
                  <a:effectLst/>
                  <a:latin typeface="+mj-lt"/>
                  <a:ea typeface="Helvetica Neue Light"/>
                  <a:cs typeface="Times New Roman" panose="02020603050405020304" pitchFamily="18" charset="0"/>
                </a:rPr>
                <a:t> Verhaltenskodex</a:t>
              </a:r>
              <a:endParaRPr sz="1050" dirty="0">
                <a:solidFill>
                  <a:srgbClr val="2E74B5"/>
                </a:solidFill>
                <a:effectLst/>
                <a:latin typeface="+mj-lt"/>
                <a:ea typeface="Times New Roman" panose="02020603050405020304" pitchFamily="18" charset="0"/>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de-de" sz="1050" dirty="0">
                  <a:solidFill>
                    <a:srgbClr val="000000"/>
                  </a:solidFill>
                  <a:effectLst/>
                  <a:latin typeface="+mj-lt"/>
                  <a:ea typeface="Helvetica Neue Light"/>
                  <a:cs typeface="Times New Roman" panose="02020603050405020304" pitchFamily="18" charset="0"/>
                </a:rPr>
                <a:t> Richtlinie zu Interessenkonflikten</a:t>
              </a:r>
              <a:endParaRPr sz="1050" dirty="0">
                <a:solidFill>
                  <a:srgbClr val="2E74B5"/>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de-de" sz="1100" b="1" dirty="0">
                  <a:solidFill>
                    <a:srgbClr val="34495E"/>
                  </a:solidFill>
                  <a:effectLst/>
                  <a:latin typeface="+mj-lt"/>
                  <a:ea typeface="Calibri" panose="020F0502020204030204" pitchFamily="34" charset="0"/>
                  <a:cs typeface="Times New Roman" panose="02020603050405020304" pitchFamily="18" charset="0"/>
                </a:rPr>
                <a:t> </a:t>
              </a:r>
              <a:endParaRPr sz="1100" dirty="0">
                <a:effectLst/>
                <a:latin typeface="+mj-lt"/>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Interessenkonflikt</a:t>
            </a:r>
          </a:p>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 – Schulung</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mj-lt"/>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white"/>
              </a:solidFill>
              <a:effectLst/>
              <a:uLnTx/>
              <a:uFillTx/>
              <a:latin typeface="+mj-lt"/>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mj-lt"/>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cap="none" normalizeH="0" baseline="0">
              <a:ln>
                <a:noFill/>
              </a:ln>
              <a:solidFill>
                <a:prstClr val="black"/>
              </a:solidFill>
              <a:effectLst/>
              <a:uLnTx/>
              <a:uFillTx/>
              <a:latin typeface="+mj-lt"/>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de-de" sz="3600" b="1">
                <a:solidFill>
                  <a:srgbClr val="FFFFFF"/>
                </a:solidFill>
                <a:latin typeface="+mj-lt"/>
                <a:ea typeface="Helvetica Neue"/>
                <a:cs typeface="Helvetica Neue"/>
                <a:sym typeface="Helvetica Neue"/>
              </a:rPr>
              <a:t>Interessenkonflikt</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atin typeface="+mj-lt"/>
              </a:rPr>
              <a:t>1</a:t>
            </a:r>
            <a:endParaRPr kumimoji="0" sz="1200" b="0" i="0" u="none" strike="noStrike" cap="none" normalizeH="0" baseline="0">
              <a:ln>
                <a:noFill/>
              </a:ln>
              <a:solidFill>
                <a:prstClr val="black">
                  <a:tint val="75000"/>
                </a:prstClr>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de-de" sz="2100" dirty="0">
                <a:latin typeface="+mj-lt"/>
                <a:cs typeface="Helvetica" panose="020B0604020202020204" pitchFamily="34" charset="0"/>
              </a:rPr>
              <a:t>Interessen oder Aktivitäten von Mitarbeitern, die möglicherweise tatsächlich oder vermeintlich in Konflikt mit den Interessen oder Aktivitäten des Unternehmens stehen oder die die Fähigkeit des Mitarbeiters beeinträchtigen könnten, seine Pflichten und Verantwortlichkeiten objektiv zu erfüllen.</a:t>
            </a:r>
            <a:endParaRPr sz="2100" dirty="0">
              <a:latin typeface="+mj-lt"/>
              <a:cs typeface="Helvetica" panose="020B0604020202020204" pitchFamily="34" charset="0"/>
            </a:endParaRPr>
          </a:p>
          <a:p>
            <a:pPr marL="0" lvl="0" indent="0" algn="l" rtl="0">
              <a:spcBef>
                <a:spcPts val="0"/>
              </a:spcBef>
              <a:spcAft>
                <a:spcPts val="0"/>
              </a:spcAft>
              <a:buNone/>
            </a:pPr>
            <a:endParaRPr sz="2100" dirty="0">
              <a:latin typeface="+mj-lt"/>
            </a:endParaRPr>
          </a:p>
          <a:p>
            <a:pPr marL="0" lvl="0" indent="0" algn="l" rtl="0">
              <a:spcBef>
                <a:spcPts val="0"/>
              </a:spcBef>
              <a:spcAft>
                <a:spcPts val="0"/>
              </a:spcAft>
              <a:buNone/>
            </a:pPr>
            <a:endParaRPr sz="2100" dirty="0">
              <a:latin typeface="+mj-lt"/>
            </a:endParaRPr>
          </a:p>
          <a:p>
            <a:pPr marL="0" lvl="0" indent="0" algn="l" rtl="0">
              <a:spcBef>
                <a:spcPts val="1000"/>
              </a:spcBef>
              <a:spcAft>
                <a:spcPts val="0"/>
              </a:spcAft>
              <a:buNone/>
              <a:tabLst>
                <a:tab pos="5948363" algn="l"/>
              </a:tabLst>
            </a:pPr>
            <a:endParaRPr sz="2100" dirty="0">
              <a:latin typeface="+mj-lt"/>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Interessenkonflikt</a:t>
            </a:r>
          </a:p>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 – Schulung</a:t>
            </a:r>
            <a:endParaRPr sz="2400" b="1">
              <a:solidFill>
                <a:srgbClr val="AACFD0"/>
              </a:solidFill>
              <a:latin typeface="+mj-lt"/>
              <a:ea typeface="Helvetica Neue"/>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de-de" sz="3200" b="1">
                <a:solidFill>
                  <a:srgbClr val="5C9FA1"/>
                </a:solidFill>
                <a:latin typeface="+mj-lt"/>
                <a:ea typeface="Helvetica Neue"/>
                <a:cs typeface="Helvetica" panose="020B0604020202020204" pitchFamily="34" charset="0"/>
                <a:sym typeface="Helvetica Neue"/>
              </a:rPr>
              <a:t>WAS IST EIN INTERESSENKONFLIKT?</a:t>
            </a:r>
            <a:endParaRPr sz="3200">
              <a:latin typeface="+mj-lt"/>
              <a:ea typeface="Helvetica Neue"/>
              <a:cs typeface="Helvetica" panose="020B0604020202020204" pitchFamily="34" charset="0"/>
              <a:sym typeface="Helvetica Neue"/>
            </a:endParaRPr>
          </a:p>
        </p:txBody>
      </p:sp>
      <p:grpSp>
        <p:nvGrpSpPr>
          <p:cNvPr id="6" name="Group 5"/>
          <p:cNvGrpSpPr>
            <a:grpSpLocks noChangeAspect="1"/>
          </p:cNvGrpSpPr>
          <p:nvPr/>
        </p:nvGrpSpPr>
        <p:grpSpPr>
          <a:xfrm>
            <a:off x="7226788" y="1847819"/>
            <a:ext cx="3999574" cy="3998794"/>
            <a:chOff x="6908573" y="2440804"/>
            <a:chExt cx="4526279" cy="4525398"/>
          </a:xfrm>
        </p:grpSpPr>
        <p:grpSp>
          <p:nvGrpSpPr>
            <p:cNvPr id="168" name="Google Shape;168;p25"/>
            <p:cNvGrpSpPr>
              <a:grpSpLocks noChangeAspect="1"/>
            </p:cNvGrpSpPr>
            <p:nvPr/>
          </p:nvGrpSpPr>
          <p:grpSpPr>
            <a:xfrm>
              <a:off x="6908573" y="2440819"/>
              <a:ext cx="4526279" cy="4525383"/>
              <a:chOff x="8255763" y="1847397"/>
              <a:chExt cx="1382965"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de-de" sz="1100" dirty="0">
                    <a:solidFill>
                      <a:schemeClr val="dk1"/>
                    </a:solidFill>
                    <a:latin typeface="+mj-lt"/>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endParaRPr lang="de-de" sz="1100" dirty="0">
                  <a:solidFill>
                    <a:srgbClr val="AACFD0"/>
                  </a:solidFill>
                  <a:latin typeface="+mj-lt"/>
                  <a:ea typeface="Helvetica Neue"/>
                  <a:cs typeface="Helvetica" panose="020B0604020202020204" pitchFamily="34" charset="0"/>
                  <a:sym typeface="Helvetica Neue"/>
                </a:endParaRPr>
              </a:p>
              <a:p>
                <a:pPr marL="0" lvl="0" indent="0" algn="ctr" rtl="0">
                  <a:spcBef>
                    <a:spcPts val="0"/>
                  </a:spcBef>
                  <a:spcAft>
                    <a:spcPts val="0"/>
                  </a:spcAft>
                  <a:buClr>
                    <a:schemeClr val="dk1"/>
                  </a:buClr>
                  <a:buFont typeface="Arial"/>
                  <a:buNone/>
                </a:pPr>
                <a:r>
                  <a:rPr lang="de-de" sz="1500" dirty="0">
                    <a:solidFill>
                      <a:srgbClr val="AACFD0"/>
                    </a:solidFill>
                    <a:latin typeface="+mj-lt"/>
                    <a:ea typeface="Helvetica Neue"/>
                    <a:cs typeface="Helvetica" panose="020B0604020202020204" pitchFamily="34" charset="0"/>
                    <a:sym typeface="Helvetica Neue"/>
                  </a:rPr>
                  <a:t>Persönliche Beziehungen</a:t>
                </a:r>
                <a:endParaRPr sz="1500" dirty="0">
                  <a:solidFill>
                    <a:srgbClr val="AACFD0"/>
                  </a:solidFill>
                  <a:latin typeface="+mj-lt"/>
                  <a:ea typeface="Helvetica Neue"/>
                  <a:cs typeface="Helvetica" panose="020B0604020202020204" pitchFamily="34" charset="0"/>
                  <a:sym typeface="Helvetica Neue"/>
                </a:endParaRPr>
              </a:p>
            </p:txBody>
          </p:sp>
          <p:sp>
            <p:nvSpPr>
              <p:cNvPr id="170" name="Google Shape;170;p25"/>
              <p:cNvSpPr/>
              <p:nvPr/>
            </p:nvSpPr>
            <p:spPr>
              <a:xfrm>
                <a:off x="8255763"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de-de" sz="1100" dirty="0">
                    <a:solidFill>
                      <a:schemeClr val="accent1"/>
                    </a:solidFill>
                    <a:latin typeface="+mj-lt"/>
                    <a:ea typeface="Georgia"/>
                    <a:cs typeface="Helvetica" panose="020B0604020202020204" pitchFamily="34" charset="0"/>
                    <a:sym typeface="Georgia"/>
                  </a:rPr>
                  <a:t>        </a:t>
                </a:r>
                <a:r>
                  <a:rPr lang="de-de" sz="1100" dirty="0">
                    <a:solidFill>
                      <a:schemeClr val="accent1"/>
                    </a:solidFill>
                    <a:latin typeface="+mj-lt"/>
                    <a:ea typeface="Helvetica Neue"/>
                    <a:cs typeface="Helvetica" panose="020B0604020202020204" pitchFamily="34" charset="0"/>
                    <a:sym typeface="Helvetica Neue"/>
                  </a:rPr>
                  <a:t>    </a:t>
                </a:r>
              </a:p>
              <a:p>
                <a:pPr lvl="0" algn="ctr" rtl="0">
                  <a:spcBef>
                    <a:spcPts val="0"/>
                  </a:spcBef>
                  <a:spcAft>
                    <a:spcPts val="0"/>
                  </a:spcAft>
                  <a:buClr>
                    <a:schemeClr val="dk1"/>
                  </a:buClr>
                  <a:buFont typeface="Arial"/>
                  <a:buNone/>
                </a:pPr>
                <a:r>
                  <a:rPr lang="de-de" sz="1500" dirty="0">
                    <a:solidFill>
                      <a:schemeClr val="accent1"/>
                    </a:solidFill>
                    <a:latin typeface="+mj-lt"/>
                    <a:ea typeface="Helvetica Neue"/>
                    <a:cs typeface="Helvetica" panose="020B0604020202020204" pitchFamily="34" charset="0"/>
                    <a:sym typeface="Helvetica Neue"/>
                  </a:rPr>
                  <a:t>   Persönliche Investitionen</a:t>
                </a:r>
                <a:endParaRPr sz="1500" dirty="0">
                  <a:solidFill>
                    <a:schemeClr val="accent1"/>
                  </a:solidFill>
                  <a:latin typeface="+mj-lt"/>
                  <a:ea typeface="Helvetica Neue"/>
                  <a:cs typeface="Helvetica" panose="020B0604020202020204" pitchFamily="34" charset="0"/>
                  <a:sym typeface="Helvetica Neue"/>
                </a:endParaRPr>
              </a:p>
              <a:p>
                <a:pPr marR="0" lvl="0" algn="ctr" rtl="0">
                  <a:lnSpc>
                    <a:spcPct val="100000"/>
                  </a:lnSpc>
                  <a:spcBef>
                    <a:spcPts val="0"/>
                  </a:spcBef>
                  <a:spcAft>
                    <a:spcPts val="0"/>
                  </a:spcAft>
                  <a:buClr>
                    <a:srgbClr val="000000"/>
                  </a:buClr>
                  <a:buFont typeface="Arial"/>
                  <a:buNone/>
                </a:pPr>
                <a:r>
                  <a:rPr lang="de-de" sz="1500" dirty="0">
                    <a:solidFill>
                      <a:schemeClr val="accent1"/>
                    </a:solidFill>
                    <a:latin typeface="+mj-lt"/>
                    <a:ea typeface="Helvetica Neue"/>
                    <a:cs typeface="Helvetica" panose="020B0604020202020204" pitchFamily="34" charset="0"/>
                    <a:sym typeface="Helvetica Neue"/>
                  </a:rPr>
                  <a:t>und andere</a:t>
                </a:r>
                <a:endParaRPr sz="1500" dirty="0">
                  <a:solidFill>
                    <a:schemeClr val="accent1"/>
                  </a:solidFill>
                  <a:latin typeface="+mj-lt"/>
                  <a:ea typeface="Helvetica Neue"/>
                  <a:cs typeface="Helvetica" panose="020B0604020202020204" pitchFamily="34" charset="0"/>
                  <a:sym typeface="Helvetica Neue"/>
                </a:endParaRPr>
              </a:p>
              <a:p>
                <a:pPr marR="0" lvl="0" rtl="0">
                  <a:lnSpc>
                    <a:spcPct val="100000"/>
                  </a:lnSpc>
                  <a:spcBef>
                    <a:spcPts val="0"/>
                  </a:spcBef>
                  <a:spcAft>
                    <a:spcPts val="0"/>
                  </a:spcAft>
                  <a:buClr>
                    <a:srgbClr val="000000"/>
                  </a:buClr>
                  <a:buFont typeface="Arial"/>
                  <a:buNone/>
                </a:pPr>
                <a:r>
                  <a:rPr lang="de-de" sz="1500" dirty="0">
                    <a:solidFill>
                      <a:schemeClr val="accent1"/>
                    </a:solidFill>
                    <a:latin typeface="+mj-lt"/>
                    <a:ea typeface="Helvetica Neue"/>
                    <a:cs typeface="Helvetica" panose="020B0604020202020204" pitchFamily="34" charset="0"/>
                    <a:sym typeface="Helvetica Neue"/>
                  </a:rPr>
                  <a:t>      Interessen</a:t>
                </a:r>
                <a:r>
                  <a:rPr lang="de-de" sz="1500" dirty="0">
                    <a:solidFill>
                      <a:schemeClr val="accent1"/>
                    </a:solidFill>
                    <a:latin typeface="+mj-lt"/>
                    <a:ea typeface="Georgia"/>
                    <a:cs typeface="Helvetica" panose="020B0604020202020204" pitchFamily="34" charset="0"/>
                    <a:sym typeface="Georgia"/>
                  </a:rPr>
                  <a:t>      </a:t>
                </a:r>
                <a:endParaRPr sz="1500" b="0" i="0" u="none" strike="noStrike" cap="none" dirty="0">
                  <a:solidFill>
                    <a:schemeClr val="accent1"/>
                  </a:solidFill>
                  <a:latin typeface="+mj-lt"/>
                  <a:ea typeface="Georgia"/>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endParaRPr sz="1200" dirty="0">
                  <a:latin typeface="+mj-lt"/>
                </a:endParaRPr>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0" marR="0" lvl="0" indent="0" algn="l" rtl="0">
                  <a:lnSpc>
                    <a:spcPct val="100000"/>
                  </a:lnSpc>
                  <a:spcBef>
                    <a:spcPts val="0"/>
                  </a:spcBef>
                  <a:spcAft>
                    <a:spcPts val="0"/>
                  </a:spcAft>
                  <a:buClr>
                    <a:srgbClr val="000000"/>
                  </a:buClr>
                  <a:buFont typeface="Arial"/>
                  <a:buNone/>
                </a:pPr>
                <a:r>
                  <a:rPr lang="de-de" sz="1100" dirty="0">
                    <a:solidFill>
                      <a:schemeClr val="dk1"/>
                    </a:solidFill>
                    <a:latin typeface="+mj-lt"/>
                    <a:ea typeface="Helvetica Neue"/>
                    <a:cs typeface="Helvetica" panose="020B0604020202020204" pitchFamily="34" charset="0"/>
                    <a:sym typeface="Helvetica Neue"/>
                  </a:rPr>
                  <a:t>  </a:t>
                </a:r>
              </a:p>
              <a:p>
                <a:pPr marR="0" lvl="0" rtl="0">
                  <a:lnSpc>
                    <a:spcPct val="100000"/>
                  </a:lnSpc>
                  <a:spcBef>
                    <a:spcPts val="0"/>
                  </a:spcBef>
                  <a:spcAft>
                    <a:spcPts val="0"/>
                  </a:spcAft>
                  <a:buClr>
                    <a:srgbClr val="000000"/>
                  </a:buClr>
                  <a:buFont typeface="Arial"/>
                  <a:buNone/>
                </a:pPr>
                <a:r>
                  <a:rPr lang="de-de" sz="1500" dirty="0">
                    <a:solidFill>
                      <a:schemeClr val="dk1"/>
                    </a:solidFill>
                    <a:latin typeface="+mj-lt"/>
                    <a:ea typeface="Helvetica Neue"/>
                    <a:cs typeface="Helvetica" panose="020B0604020202020204" pitchFamily="34" charset="0"/>
                    <a:sym typeface="Helvetica Neue"/>
                  </a:rPr>
                  <a:t>    Geschenke,     </a:t>
                </a:r>
                <a:endParaRPr sz="1500" dirty="0">
                  <a:solidFill>
                    <a:schemeClr val="dk1"/>
                  </a:solidFill>
                  <a:latin typeface="+mj-lt"/>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Font typeface="Arial"/>
                  <a:buNone/>
                </a:pPr>
                <a:r>
                  <a:rPr lang="de-de" sz="1500" dirty="0">
                    <a:solidFill>
                      <a:schemeClr val="dk1"/>
                    </a:solidFill>
                    <a:latin typeface="+mj-lt"/>
                    <a:ea typeface="Helvetica Neue"/>
                    <a:cs typeface="Helvetica" panose="020B0604020202020204" pitchFamily="34" charset="0"/>
                    <a:sym typeface="Helvetica Neue"/>
                  </a:rPr>
                  <a:t>Unterhaltungs-angebote               </a:t>
                </a:r>
                <a:endParaRPr sz="1500" dirty="0">
                  <a:solidFill>
                    <a:schemeClr val="dk1"/>
                  </a:solidFill>
                  <a:latin typeface="+mj-lt"/>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Font typeface="Arial"/>
                  <a:buNone/>
                </a:pPr>
                <a:r>
                  <a:rPr lang="de-de" sz="1500" dirty="0">
                    <a:solidFill>
                      <a:schemeClr val="dk1"/>
                    </a:solidFill>
                    <a:latin typeface="+mj-lt"/>
                    <a:ea typeface="Helvetica Neue"/>
                    <a:cs typeface="Helvetica" panose="020B0604020202020204" pitchFamily="34" charset="0"/>
                    <a:sym typeface="Helvetica Neue"/>
                  </a:rPr>
                  <a:t>      und andere </a:t>
                </a:r>
                <a:br>
                  <a:rPr lang="de-de" sz="1500" dirty="0">
                    <a:solidFill>
                      <a:schemeClr val="dk1"/>
                    </a:solidFill>
                    <a:latin typeface="+mj-lt"/>
                    <a:ea typeface="Helvetica Neue"/>
                    <a:cs typeface="Helvetica" panose="020B0604020202020204" pitchFamily="34" charset="0"/>
                    <a:sym typeface="Helvetica Neue"/>
                  </a:rPr>
                </a:br>
                <a:r>
                  <a:rPr lang="de-de" sz="1500" dirty="0">
                    <a:solidFill>
                      <a:schemeClr val="dk1"/>
                    </a:solidFill>
                    <a:latin typeface="+mj-lt"/>
                    <a:ea typeface="Helvetica Neue"/>
                    <a:cs typeface="Helvetica" panose="020B0604020202020204" pitchFamily="34" charset="0"/>
                    <a:sym typeface="Helvetica Neue"/>
                  </a:rPr>
                  <a:t>   Wert-</a:t>
                </a:r>
                <a:endParaRPr sz="1500" dirty="0">
                  <a:solidFill>
                    <a:schemeClr val="dk1"/>
                  </a:solidFill>
                  <a:latin typeface="+mj-lt"/>
                  <a:ea typeface="Helvetica Neue"/>
                  <a:cs typeface="Helvetica" panose="020B0604020202020204" pitchFamily="34" charset="0"/>
                  <a:sym typeface="Helvetica Neue"/>
                </a:endParaRPr>
              </a:p>
              <a:p>
                <a:pPr marL="0" marR="0" lvl="0" indent="0" algn="ctr" rtl="0">
                  <a:lnSpc>
                    <a:spcPct val="100000"/>
                  </a:lnSpc>
                  <a:spcBef>
                    <a:spcPts val="0"/>
                  </a:spcBef>
                  <a:spcAft>
                    <a:spcPts val="0"/>
                  </a:spcAft>
                  <a:buClr>
                    <a:srgbClr val="000000"/>
                  </a:buClr>
                  <a:buFont typeface="Arial"/>
                  <a:buNone/>
                </a:pPr>
                <a:r>
                  <a:rPr lang="de-de" sz="1500" spc="-20" dirty="0">
                    <a:solidFill>
                      <a:schemeClr val="dk1"/>
                    </a:solidFill>
                    <a:latin typeface="+mj-lt"/>
                    <a:ea typeface="Helvetica Neue"/>
                    <a:cs typeface="Helvetica" panose="020B0604020202020204" pitchFamily="34" charset="0"/>
                    <a:sym typeface="Helvetica Neue"/>
                  </a:rPr>
                  <a:t>                gegenstände   </a:t>
                </a:r>
                <a:r>
                  <a:rPr lang="de-de" sz="1500" spc="-20" dirty="0">
                    <a:solidFill>
                      <a:schemeClr val="dk1"/>
                    </a:solidFill>
                    <a:latin typeface="+mj-lt"/>
                    <a:ea typeface="Georgia"/>
                    <a:cs typeface="Helvetica" panose="020B0604020202020204" pitchFamily="34" charset="0"/>
                    <a:sym typeface="Georgia"/>
                  </a:rPr>
                  <a:t>  </a:t>
                </a:r>
                <a:endParaRPr sz="1500" spc="-20" dirty="0">
                  <a:latin typeface="+mj-lt"/>
                  <a:ea typeface="Georgia"/>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74101" y="3832430"/>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de-de" sz="1200" b="1" dirty="0">
                  <a:latin typeface="+mj-lt"/>
                  <a:ea typeface="Helvetica Neue"/>
                  <a:cs typeface="Helvetica Neue"/>
                  <a:sym typeface="Helvetica Neue"/>
                </a:rPr>
                <a:t>Interessen-</a:t>
              </a:r>
              <a:endParaRPr sz="1200" b="1" dirty="0">
                <a:latin typeface="+mj-lt"/>
                <a:ea typeface="Helvetica Neue"/>
                <a:cs typeface="Helvetica Neue"/>
                <a:sym typeface="Helvetica Neue"/>
              </a:endParaRPr>
            </a:p>
            <a:p>
              <a:pPr marL="0" lvl="0" indent="0" algn="ctr" rtl="0">
                <a:spcBef>
                  <a:spcPts val="0"/>
                </a:spcBef>
                <a:spcAft>
                  <a:spcPts val="0"/>
                </a:spcAft>
                <a:buNone/>
              </a:pPr>
              <a:r>
                <a:rPr lang="de-de" sz="1200" b="1" dirty="0">
                  <a:latin typeface="+mj-lt"/>
                  <a:ea typeface="Helvetica Neue"/>
                  <a:cs typeface="Helvetica Neue"/>
                  <a:sym typeface="Helvetica Neue"/>
                </a:rPr>
                <a:t>konflikte</a:t>
              </a:r>
              <a:endParaRPr sz="1200" b="1" dirty="0">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mj-lt"/>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de-de" b="0" i="0">
                <a:ln w="38100" cap="flat" cmpd="sng">
                  <a:solidFill>
                    <a:schemeClr val="accent1"/>
                  </a:solidFill>
                  <a:prstDash val="solid"/>
                  <a:round/>
                  <a:headEnd type="none" w="sm" len="sm"/>
                  <a:tailEnd type="none" w="sm" len="sm"/>
                </a:ln>
                <a:noFill/>
                <a:latin typeface="+mj-lt"/>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231106"/>
          </a:xfrm>
          <a:prstGeom prst="rect">
            <a:avLst/>
          </a:prstGeom>
          <a:noFill/>
          <a:ln w="19050">
            <a:solidFill>
              <a:schemeClr val="accent5">
                <a:lumMod val="50000"/>
              </a:schemeClr>
            </a:solidFill>
          </a:ln>
        </p:spPr>
        <p:txBody>
          <a:bodyPr wrap="square" rtlCol="0">
            <a:spAutoFit/>
          </a:bodyPr>
          <a:lstStyle/>
          <a:p>
            <a:pPr algn="ctr"/>
            <a:r>
              <a:rPr lang="de-de" sz="1600" b="1" dirty="0">
                <a:solidFill>
                  <a:schemeClr val="accent1"/>
                </a:solidFill>
                <a:latin typeface="+mj-lt"/>
                <a:cs typeface="Helvetica" panose="020B0604020202020204" pitchFamily="34" charset="0"/>
              </a:rPr>
              <a:t>Hinweis</a:t>
            </a:r>
          </a:p>
          <a:p>
            <a:pPr algn="ctr"/>
            <a:r>
              <a:rPr lang="de-de" dirty="0">
                <a:solidFill>
                  <a:schemeClr val="tx1"/>
                </a:solidFill>
                <a:latin typeface="+mj-lt"/>
                <a:ea typeface="Helvetica Neue"/>
                <a:cs typeface="Helvetica" panose="020B0604020202020204" pitchFamily="34" charset="0"/>
                <a:sym typeface="Helvetica Neue"/>
              </a:rPr>
              <a:t>Auf den folgenden Folien sind Aktivitäten beschrieben</a:t>
            </a:r>
            <a:r>
              <a:rPr lang="de-de">
                <a:solidFill>
                  <a:schemeClr val="tx1"/>
                </a:solidFill>
                <a:latin typeface="+mj-lt"/>
                <a:ea typeface="Helvetica Neue"/>
                <a:cs typeface="Helvetica" panose="020B0604020202020204" pitchFamily="34" charset="0"/>
                <a:sym typeface="Helvetica Neue"/>
              </a:rPr>
              <a:t>, </a:t>
            </a:r>
            <a:br>
              <a:rPr lang="de-de">
                <a:solidFill>
                  <a:schemeClr val="tx1"/>
                </a:solidFill>
                <a:latin typeface="+mj-lt"/>
                <a:ea typeface="Helvetica Neue"/>
                <a:cs typeface="Helvetica" panose="020B0604020202020204" pitchFamily="34" charset="0"/>
                <a:sym typeface="Helvetica Neue"/>
              </a:rPr>
            </a:br>
            <a:r>
              <a:rPr lang="de-de">
                <a:solidFill>
                  <a:schemeClr val="tx1"/>
                </a:solidFill>
                <a:latin typeface="+mj-lt"/>
                <a:ea typeface="Helvetica Neue"/>
                <a:cs typeface="Helvetica" panose="020B0604020202020204" pitchFamily="34" charset="0"/>
                <a:sym typeface="Helvetica Neue"/>
              </a:rPr>
              <a:t>die </a:t>
            </a:r>
            <a:r>
              <a:rPr lang="de-de" dirty="0">
                <a:solidFill>
                  <a:schemeClr val="tx1"/>
                </a:solidFill>
                <a:latin typeface="+mj-lt"/>
                <a:ea typeface="Helvetica Neue"/>
                <a:cs typeface="Helvetica" panose="020B0604020202020204" pitchFamily="34" charset="0"/>
                <a:sym typeface="Helvetica Neue"/>
              </a:rPr>
              <a:t>einen Interessenkonflikt verursachen können. Einige dieser Aktivitäten sind verboten und/oder müssen möglicherweise offengelegt werden. </a:t>
            </a:r>
            <a:endParaRPr dirty="0">
              <a:solidFill>
                <a:schemeClr val="tx1"/>
              </a:solidFill>
              <a:latin typeface="+mj-lt"/>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319643" y="1040537"/>
            <a:ext cx="9552715"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de-de" sz="2400" b="1" dirty="0">
                <a:solidFill>
                  <a:srgbClr val="5C9FA1"/>
                </a:solidFill>
                <a:latin typeface="+mj-lt"/>
                <a:cs typeface="Helvetica" panose="020B0604020202020204" pitchFamily="34" charset="0"/>
              </a:rPr>
              <a:t>PERSÖNLICHE INVESTITIONEN UND ANDERE INTERESSEN</a:t>
            </a:r>
            <a:endParaRPr sz="2400" dirty="0">
              <a:latin typeface="+mj-lt"/>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de-de" sz="2300" u="sng" dirty="0">
                <a:latin typeface="+mj-lt"/>
                <a:cs typeface="Helvetica" panose="020B0604020202020204" pitchFamily="34" charset="0"/>
              </a:rPr>
              <a:t>Legen</a:t>
            </a:r>
            <a:r>
              <a:rPr lang="de-de" sz="2300" dirty="0">
                <a:latin typeface="+mj-lt"/>
                <a:cs typeface="Helvetica" panose="020B0604020202020204" pitchFamily="34" charset="0"/>
              </a:rPr>
              <a:t> Sie persönliche Geschäftsbeziehungen oder Investitionen mit Lieferanten, Kunden oder Wettbewerbern des Unternehmens </a:t>
            </a:r>
            <a:r>
              <a:rPr lang="de-de" sz="2300" u="sng" dirty="0">
                <a:latin typeface="+mj-lt"/>
                <a:cs typeface="Helvetica" panose="020B0604020202020204" pitchFamily="34" charset="0"/>
              </a:rPr>
              <a:t>offen</a:t>
            </a:r>
            <a:r>
              <a:rPr lang="de-de" sz="2300" dirty="0">
                <a:latin typeface="+mj-lt"/>
                <a:cs typeface="Helvetica" panose="020B0604020202020204" pitchFamily="34" charset="0"/>
              </a:rPr>
              <a:t>.</a:t>
            </a:r>
            <a:endParaRPr sz="2300" dirty="0">
              <a:latin typeface="+mj-lt"/>
              <a:cs typeface="Helvetica" panose="020B0604020202020204" pitchFamily="34" charset="0"/>
            </a:endParaRPr>
          </a:p>
          <a:p>
            <a:pPr marL="571500">
              <a:lnSpc>
                <a:spcPct val="115000"/>
              </a:lnSpc>
              <a:spcBef>
                <a:spcPts val="0"/>
              </a:spcBef>
              <a:buSzPct val="150000"/>
            </a:pPr>
            <a:r>
              <a:rPr lang="de-de" sz="2300" u="sng" dirty="0">
                <a:latin typeface="+mj-lt"/>
                <a:cs typeface="Helvetica" panose="020B0604020202020204" pitchFamily="34" charset="0"/>
              </a:rPr>
              <a:t>Gehen Sie keinen Nebeninteressen nach,</a:t>
            </a:r>
            <a:r>
              <a:rPr lang="de-de" sz="2300" dirty="0">
                <a:latin typeface="+mj-lt"/>
                <a:cs typeface="Helvetica" panose="020B0604020202020204" pitchFamily="34" charset="0"/>
              </a:rPr>
              <a:t> die den Ruf des Unternehmens </a:t>
            </a:r>
            <a:r>
              <a:rPr lang="de-de" sz="2300" u="sng" dirty="0">
                <a:latin typeface="+mj-lt"/>
                <a:cs typeface="Helvetica" panose="020B0604020202020204" pitchFamily="34" charset="0"/>
              </a:rPr>
              <a:t>untergraben</a:t>
            </a:r>
            <a:r>
              <a:rPr lang="de-de" sz="2300" dirty="0">
                <a:latin typeface="+mj-lt"/>
                <a:cs typeface="Helvetica" panose="020B0604020202020204" pitchFamily="34" charset="0"/>
              </a:rPr>
              <a:t> oder das Unternehmen unnötigen Risiken aussetzen könnten.</a:t>
            </a:r>
            <a:endParaRPr sz="2300" dirty="0">
              <a:latin typeface="+mj-lt"/>
              <a:cs typeface="Helvetica" panose="020B0604020202020204" pitchFamily="34" charset="0"/>
            </a:endParaRPr>
          </a:p>
          <a:p>
            <a:pPr marL="571500">
              <a:lnSpc>
                <a:spcPct val="115000"/>
              </a:lnSpc>
              <a:spcBef>
                <a:spcPts val="0"/>
              </a:spcBef>
              <a:buSzPct val="150000"/>
            </a:pPr>
            <a:r>
              <a:rPr lang="de-de" sz="2300" u="sng" dirty="0">
                <a:latin typeface="+mj-lt"/>
                <a:cs typeface="Helvetica" panose="020B0604020202020204" pitchFamily="34" charset="0"/>
              </a:rPr>
              <a:t>Eine Position</a:t>
            </a:r>
            <a:r>
              <a:rPr lang="de-de" sz="2300" dirty="0">
                <a:latin typeface="+mj-lt"/>
                <a:cs typeface="Helvetica" panose="020B0604020202020204" pitchFamily="34" charset="0"/>
              </a:rPr>
              <a:t> als Führungskraft, Partner, Direktor oder irgendeine Autoritätsposition in einer anderen Einheit </a:t>
            </a:r>
            <a:r>
              <a:rPr lang="de-de" sz="2300" u="sng" dirty="0">
                <a:latin typeface="+mj-lt"/>
                <a:cs typeface="Helvetica" panose="020B0604020202020204" pitchFamily="34" charset="0"/>
              </a:rPr>
              <a:t>darf nicht ohne vorherige Genehmigung angenommen werden</a:t>
            </a:r>
            <a:r>
              <a:rPr lang="de-de" sz="2300" dirty="0">
                <a:latin typeface="+mj-lt"/>
                <a:cs typeface="Helvetica" panose="020B0604020202020204" pitchFamily="34" charset="0"/>
              </a:rPr>
              <a:t>.</a:t>
            </a:r>
            <a:endParaRPr sz="2300" dirty="0">
              <a:latin typeface="+mj-lt"/>
              <a:cs typeface="Helvetica" panose="020B0604020202020204" pitchFamily="34" charset="0"/>
            </a:endParaRPr>
          </a:p>
          <a:p>
            <a:pPr marL="571500">
              <a:lnSpc>
                <a:spcPct val="115000"/>
              </a:lnSpc>
              <a:spcBef>
                <a:spcPts val="0"/>
              </a:spcBef>
              <a:buSzPct val="150000"/>
            </a:pPr>
            <a:r>
              <a:rPr lang="de-de" sz="2300" u="sng" dirty="0">
                <a:latin typeface="+mj-lt"/>
                <a:cs typeface="Helvetica" panose="020B0604020202020204" pitchFamily="34" charset="0"/>
              </a:rPr>
              <a:t>Geben Sie weitere Arbeitgeber an</a:t>
            </a:r>
            <a:r>
              <a:rPr lang="de-de" sz="2300" dirty="0">
                <a:latin typeface="+mj-lt"/>
                <a:cs typeface="Helvetica" panose="020B0604020202020204" pitchFamily="34" charset="0"/>
              </a:rPr>
              <a:t>.</a:t>
            </a:r>
            <a:endParaRPr sz="2300" dirty="0">
              <a:latin typeface="+mj-lt"/>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Interessenkonflikt</a:t>
            </a:r>
          </a:p>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 – Schulung</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de-de" sz="3200" b="1">
                <a:solidFill>
                  <a:schemeClr val="accent5">
                    <a:lumMod val="75000"/>
                  </a:schemeClr>
                </a:solidFill>
                <a:latin typeface="+mj-lt"/>
                <a:cs typeface="Helvetica" panose="020B0604020202020204" pitchFamily="34" charset="0"/>
              </a:rPr>
              <a:t>WAS WÜRDEN SIE TUN?</a:t>
            </a:r>
          </a:p>
        </p:txBody>
      </p:sp>
      <p:sp>
        <p:nvSpPr>
          <p:cNvPr id="4" name="Rectangle 3"/>
          <p:cNvSpPr/>
          <p:nvPr/>
        </p:nvSpPr>
        <p:spPr>
          <a:xfrm>
            <a:off x="3375739" y="3121395"/>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de-de" sz="2400" dirty="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de-de" sz="2400" dirty="0">
                <a:solidFill>
                  <a:schemeClr val="accent1"/>
                </a:solidFill>
                <a:latin typeface="+mj-lt"/>
                <a:ea typeface="Helvetica Neue"/>
                <a:cs typeface="Helvetica" panose="020B0604020202020204" pitchFamily="34" charset="0"/>
                <a:sym typeface="Helvetica Neue"/>
              </a:rPr>
              <a:t>Ein Mitarbeiter hält bedeutende Beteiligungen an einem Unternehmen, das gerade ein Lieferant des Unternehmens geworden ist. </a:t>
            </a:r>
            <a:endParaRPr sz="2400" dirty="0">
              <a:solidFill>
                <a:schemeClr val="accent1"/>
              </a:solidFill>
              <a:latin typeface="+mj-lt"/>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635504" y="80015"/>
            <a:ext cx="2920992" cy="830997"/>
          </a:xfrm>
          <a:prstGeom prst="rect">
            <a:avLst/>
          </a:prstGeom>
        </p:spPr>
        <p:txBody>
          <a:bodyPr wrap="none">
            <a:spAutoFit/>
          </a:bodyPr>
          <a:lstStyle/>
          <a:p>
            <a:pPr lvl="0" algn="ctr"/>
            <a:r>
              <a:rPr lang="de-de" sz="2400" b="1">
                <a:solidFill>
                  <a:srgbClr val="AACFD0"/>
                </a:solidFill>
                <a:latin typeface="+mj-lt"/>
                <a:ea typeface="Helvetica Neue"/>
                <a:cs typeface="Helvetica Neue"/>
                <a:sym typeface="Helvetica Neue"/>
              </a:rPr>
              <a:t>Interessenkonflikt</a:t>
            </a:r>
          </a:p>
          <a:p>
            <a:pPr lvl="0" algn="ctr"/>
            <a:r>
              <a:rPr lang="de-de" sz="2400" b="1">
                <a:solidFill>
                  <a:srgbClr val="AACFD0"/>
                </a:solidFill>
                <a:latin typeface="+mj-lt"/>
                <a:ea typeface="Helvetica Neue"/>
                <a:cs typeface="Helvetica Neue"/>
                <a:sym typeface="Helvetica Neue"/>
              </a:rPr>
              <a:t> – Schulung</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3058331"/>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de-de" sz="2400" dirty="0">
                <a:solidFill>
                  <a:schemeClr val="accent1"/>
                </a:solidFill>
                <a:latin typeface="Arial Black" panose="020B0A04020102020204" pitchFamily="34" charset="0"/>
                <a:ea typeface="Helvetica Neue"/>
                <a:cs typeface="Helvetica" panose="020B0604020202020204" pitchFamily="34" charset="0"/>
                <a:sym typeface="Helvetica Neue"/>
              </a:rPr>
              <a:t>Bestes Ergebnis</a:t>
            </a:r>
          </a:p>
          <a:p>
            <a:pPr defTabSz="1097140">
              <a:buSzPct val="100000"/>
            </a:pPr>
            <a:r>
              <a:rPr lang="de-de" sz="2400" dirty="0">
                <a:solidFill>
                  <a:schemeClr val="accent1"/>
                </a:solidFill>
                <a:latin typeface="+mj-lt"/>
                <a:ea typeface="Helvetica Neue"/>
                <a:cs typeface="Helvetica" panose="020B0604020202020204" pitchFamily="34" charset="0"/>
                <a:sym typeface="Helvetica Neue"/>
              </a:rPr>
              <a:t>Der Mitarbeiter sollte die Investition offenlegen und die Genehmigung für diese Beziehung einholen. </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213995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de-de" sz="2400" u="sng" dirty="0">
                <a:solidFill>
                  <a:schemeClr val="dk1"/>
                </a:solidFill>
                <a:latin typeface="+mj-lt"/>
                <a:ea typeface="Helvetica Neue"/>
                <a:cs typeface="Helvetica" panose="020B0604020202020204" pitchFamily="34" charset="0"/>
                <a:sym typeface="Helvetica Neue"/>
              </a:rPr>
              <a:t>Legen</a:t>
            </a:r>
            <a:r>
              <a:rPr lang="de-de" sz="2400" dirty="0">
                <a:solidFill>
                  <a:schemeClr val="dk1"/>
                </a:solidFill>
                <a:latin typeface="+mj-lt"/>
                <a:ea typeface="Helvetica Neue"/>
                <a:cs typeface="Helvetica" panose="020B0604020202020204" pitchFamily="34" charset="0"/>
                <a:sym typeface="Helvetica Neue"/>
              </a:rPr>
              <a:t> Sie alle engen </a:t>
            </a:r>
            <a:r>
              <a:rPr lang="de-de" sz="2400" u="sng" dirty="0">
                <a:solidFill>
                  <a:schemeClr val="dk1"/>
                </a:solidFill>
                <a:latin typeface="+mj-lt"/>
                <a:ea typeface="Helvetica Neue"/>
                <a:cs typeface="Helvetica" panose="020B0604020202020204" pitchFamily="34" charset="0"/>
                <a:sym typeface="Helvetica Neue"/>
              </a:rPr>
              <a:t>familiären Beziehungen</a:t>
            </a:r>
            <a:r>
              <a:rPr lang="de-de" sz="2400" dirty="0">
                <a:solidFill>
                  <a:schemeClr val="dk1"/>
                </a:solidFill>
                <a:latin typeface="+mj-lt"/>
                <a:ea typeface="Helvetica Neue"/>
                <a:cs typeface="Helvetica" panose="020B0604020202020204" pitchFamily="34" charset="0"/>
                <a:sym typeface="Helvetica Neue"/>
              </a:rPr>
              <a:t> (z. B. Eltern, Ehepartner, Kinder </a:t>
            </a:r>
            <a:br>
              <a:rPr lang="de-de" sz="2400" dirty="0">
                <a:solidFill>
                  <a:schemeClr val="dk1"/>
                </a:solidFill>
                <a:latin typeface="+mj-lt"/>
                <a:ea typeface="Helvetica Neue"/>
                <a:cs typeface="Helvetica" panose="020B0604020202020204" pitchFamily="34" charset="0"/>
                <a:sym typeface="Helvetica Neue"/>
              </a:rPr>
            </a:br>
            <a:r>
              <a:rPr lang="de-de" sz="2400" dirty="0">
                <a:solidFill>
                  <a:schemeClr val="dk1"/>
                </a:solidFill>
                <a:latin typeface="+mj-lt"/>
                <a:ea typeface="Helvetica Neue"/>
                <a:cs typeface="Helvetica" panose="020B0604020202020204" pitchFamily="34" charset="0"/>
                <a:sym typeface="Helvetica Neue"/>
              </a:rPr>
              <a:t>und andere unmittelbare Familienangehörige) zu Lieferanten, Untervertragspartnern/Agenten, Wettbewerbern, Kunden und/oder Geschäftspartnern </a:t>
            </a:r>
            <a:r>
              <a:rPr lang="de-de" sz="2400" u="sng" dirty="0">
                <a:solidFill>
                  <a:schemeClr val="dk1"/>
                </a:solidFill>
                <a:latin typeface="+mj-lt"/>
                <a:ea typeface="Helvetica Neue"/>
                <a:cs typeface="Helvetica" panose="020B0604020202020204" pitchFamily="34" charset="0"/>
                <a:sym typeface="Helvetica Neue"/>
              </a:rPr>
              <a:t>offen</a:t>
            </a:r>
            <a:r>
              <a:rPr lang="de-de" sz="2400" dirty="0">
                <a:solidFill>
                  <a:schemeClr val="dk1"/>
                </a:solidFill>
                <a:latin typeface="+mj-lt"/>
                <a:ea typeface="Helvetica Neue"/>
                <a:cs typeface="Helvetica" panose="020B0604020202020204" pitchFamily="34" charset="0"/>
                <a:sym typeface="Helvetica Neue"/>
              </a:rPr>
              <a:t>.</a:t>
            </a:r>
            <a:endParaRPr sz="2400" dirty="0">
              <a:solidFill>
                <a:schemeClr val="dk1"/>
              </a:solidFill>
              <a:latin typeface="+mj-lt"/>
              <a:ea typeface="Helvetica Neue"/>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de-de" sz="2400" u="sng" dirty="0">
                <a:solidFill>
                  <a:schemeClr val="dk1"/>
                </a:solidFill>
                <a:latin typeface="+mj-lt"/>
                <a:ea typeface="Helvetica Neue"/>
                <a:cs typeface="Helvetica" panose="020B0604020202020204" pitchFamily="34" charset="0"/>
                <a:sym typeface="Helvetica Neue"/>
              </a:rPr>
              <a:t>Legen</a:t>
            </a:r>
            <a:r>
              <a:rPr lang="de-de" sz="2400" dirty="0">
                <a:solidFill>
                  <a:schemeClr val="dk1"/>
                </a:solidFill>
                <a:latin typeface="+mj-lt"/>
                <a:ea typeface="Helvetica Neue"/>
                <a:cs typeface="Helvetica" panose="020B0604020202020204" pitchFamily="34" charset="0"/>
                <a:sym typeface="Helvetica Neue"/>
              </a:rPr>
              <a:t> Sie alle engen </a:t>
            </a:r>
            <a:r>
              <a:rPr lang="de-de" sz="2400" u="sng" dirty="0">
                <a:solidFill>
                  <a:schemeClr val="dk1"/>
                </a:solidFill>
                <a:latin typeface="+mj-lt"/>
                <a:ea typeface="Helvetica Neue"/>
                <a:cs typeface="Helvetica" panose="020B0604020202020204" pitchFamily="34" charset="0"/>
                <a:sym typeface="Helvetica Neue"/>
              </a:rPr>
              <a:t>familiären</a:t>
            </a:r>
            <a:r>
              <a:rPr lang="de-de" sz="2400" dirty="0">
                <a:solidFill>
                  <a:schemeClr val="dk1"/>
                </a:solidFill>
                <a:latin typeface="+mj-lt"/>
                <a:ea typeface="Helvetica Neue"/>
                <a:cs typeface="Helvetica" panose="020B0604020202020204" pitchFamily="34" charset="0"/>
                <a:sym typeface="Helvetica Neue"/>
              </a:rPr>
              <a:t> oder finanziellen Beziehungen </a:t>
            </a:r>
            <a:r>
              <a:rPr lang="de-de" sz="2400" u="sng" dirty="0">
                <a:solidFill>
                  <a:schemeClr val="dk1"/>
                </a:solidFill>
                <a:latin typeface="+mj-lt"/>
                <a:ea typeface="Helvetica Neue"/>
                <a:cs typeface="Helvetica" panose="020B0604020202020204" pitchFamily="34" charset="0"/>
                <a:sym typeface="Helvetica Neue"/>
              </a:rPr>
              <a:t>zu</a:t>
            </a:r>
            <a:r>
              <a:rPr lang="de-de" sz="2400" dirty="0">
                <a:solidFill>
                  <a:schemeClr val="dk1"/>
                </a:solidFill>
                <a:latin typeface="+mj-lt"/>
                <a:ea typeface="Helvetica Neue"/>
                <a:cs typeface="Helvetica" panose="020B0604020202020204" pitchFamily="34" charset="0"/>
                <a:sym typeface="Helvetica Neue"/>
              </a:rPr>
              <a:t> in- oder ausländischen Regierungsbeamten, einschließlich Gesundheitsdienstleistern, </a:t>
            </a:r>
            <a:r>
              <a:rPr lang="de-de" sz="2400" u="sng" dirty="0">
                <a:solidFill>
                  <a:schemeClr val="dk1"/>
                </a:solidFill>
                <a:latin typeface="+mj-lt"/>
                <a:ea typeface="Helvetica Neue"/>
                <a:cs typeface="Helvetica" panose="020B0604020202020204" pitchFamily="34" charset="0"/>
                <a:sym typeface="Helvetica Neue"/>
              </a:rPr>
              <a:t>offen</a:t>
            </a:r>
            <a:r>
              <a:rPr lang="de-de" sz="2400" dirty="0">
                <a:solidFill>
                  <a:schemeClr val="dk1"/>
                </a:solidFill>
                <a:latin typeface="+mj-lt"/>
                <a:ea typeface="Helvetica Neue"/>
                <a:cs typeface="Helvetica" panose="020B0604020202020204" pitchFamily="34" charset="0"/>
                <a:sym typeface="Helvetica Neue"/>
              </a:rPr>
              <a:t>.</a:t>
            </a:r>
            <a:endParaRPr sz="2400" dirty="0">
              <a:solidFill>
                <a:schemeClr val="dk1"/>
              </a:solidFill>
              <a:latin typeface="+mj-lt"/>
              <a:ea typeface="Helvetica Neue"/>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Clr>
                <a:schemeClr val="dk1"/>
              </a:buClr>
              <a:buSzPts val="1100"/>
              <a:buFont typeface="Arial"/>
              <a:buNone/>
            </a:pPr>
            <a:r>
              <a:rPr lang="de-de" sz="2400" b="1">
                <a:solidFill>
                  <a:srgbClr val="5C9FA1"/>
                </a:solidFill>
                <a:latin typeface="+mj-lt"/>
                <a:ea typeface="Helvetica Neue"/>
                <a:cs typeface="Helvetica" panose="020B0604020202020204" pitchFamily="34" charset="0"/>
                <a:sym typeface="Helvetica Neue"/>
              </a:rPr>
              <a:t>PERSÖNLICHE</a:t>
            </a:r>
            <a:r>
              <a:rPr lang="de-de" sz="2400" b="1">
                <a:solidFill>
                  <a:srgbClr val="5C9FA1"/>
                </a:solidFill>
                <a:latin typeface="+mj-lt"/>
                <a:ea typeface="Helvetica Neue"/>
                <a:cs typeface="Helvetica Neue"/>
                <a:sym typeface="Helvetica Neue"/>
              </a:rPr>
              <a:t> BEZIEHUNGEN</a:t>
            </a:r>
            <a:endParaRPr sz="2400">
              <a:latin typeface="+mj-lt"/>
              <a:ea typeface="Helvetica Neue"/>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Interessenkonflikt</a:t>
            </a:r>
          </a:p>
          <a:p>
            <a:pPr marL="0" marR="0" lvl="0" indent="0" algn="ctr" rtl="0">
              <a:spcBef>
                <a:spcPts val="0"/>
              </a:spcBef>
              <a:spcAft>
                <a:spcPts val="0"/>
              </a:spcAft>
              <a:buNone/>
            </a:pPr>
            <a:r>
              <a:rPr lang="de-de" sz="2400" b="1">
                <a:solidFill>
                  <a:srgbClr val="AACFD0"/>
                </a:solidFill>
                <a:latin typeface="+mj-lt"/>
                <a:ea typeface="Helvetica Neue"/>
                <a:cs typeface="Helvetica Neue"/>
                <a:sym typeface="Helvetica Neue"/>
              </a:rPr>
              <a:t> – Schulung</a:t>
            </a:r>
            <a:endParaRPr sz="2400" b="1">
              <a:solidFill>
                <a:srgbClr val="AACFD0"/>
              </a:solidFill>
              <a:latin typeface="+mj-lt"/>
              <a:ea typeface="Helvetica Neue"/>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1048515" y="2478837"/>
            <a:ext cx="2225259" cy="1569660"/>
          </a:xfrm>
          <a:prstGeom prst="rect">
            <a:avLst/>
          </a:prstGeom>
          <a:noFill/>
        </p:spPr>
        <p:txBody>
          <a:bodyPr wrap="square" rtlCol="0">
            <a:spAutoFit/>
          </a:bodyPr>
          <a:lstStyle/>
          <a:p>
            <a:r>
              <a:rPr lang="de-de" sz="3200" b="1">
                <a:solidFill>
                  <a:schemeClr val="accent5">
                    <a:lumMod val="75000"/>
                  </a:schemeClr>
                </a:solidFill>
                <a:latin typeface="+mj-lt"/>
                <a:cs typeface="Helvetica" panose="020B0604020202020204" pitchFamily="34" charset="0"/>
              </a:rPr>
              <a:t>WAS WÜRDEN SIE TUN?</a:t>
            </a:r>
          </a:p>
        </p:txBody>
      </p:sp>
      <p:sp>
        <p:nvSpPr>
          <p:cNvPr id="4" name="Rectangle 3"/>
          <p:cNvSpPr/>
          <p:nvPr/>
        </p:nvSpPr>
        <p:spPr>
          <a:xfrm>
            <a:off x="3375739" y="2979505"/>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de-de" sz="2400" dirty="0">
                <a:solidFill>
                  <a:schemeClr val="accent1"/>
                </a:solidFill>
                <a:latin typeface="Arial Black" panose="020B0A04020102020204" pitchFamily="34" charset="0"/>
                <a:ea typeface="Helvetica Neue"/>
                <a:cs typeface="Helvetica" panose="020B0604020202020204" pitchFamily="34" charset="0"/>
                <a:sym typeface="Helvetica Neue"/>
              </a:rPr>
              <a:t>Situation</a:t>
            </a:r>
          </a:p>
          <a:p>
            <a:pPr lvl="0"/>
            <a:r>
              <a:rPr lang="de-de" sz="2400" dirty="0">
                <a:solidFill>
                  <a:schemeClr val="accent1"/>
                </a:solidFill>
                <a:latin typeface="+mj-lt"/>
                <a:ea typeface="Helvetica Neue"/>
                <a:cs typeface="Helvetica" panose="020B0604020202020204" pitchFamily="34" charset="0"/>
                <a:sym typeface="Helvetica Neue"/>
              </a:rPr>
              <a:t>Der Ehepartner eines Mitarbeiters wurde kürzlich Verkaufsleiter bei einem direkten Wettbewerber des Unternehmens.</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4635504" y="80015"/>
            <a:ext cx="2920992" cy="830997"/>
          </a:xfrm>
          <a:prstGeom prst="rect">
            <a:avLst/>
          </a:prstGeom>
        </p:spPr>
        <p:txBody>
          <a:bodyPr wrap="none">
            <a:spAutoFit/>
          </a:bodyPr>
          <a:lstStyle/>
          <a:p>
            <a:pPr lvl="0" algn="ctr"/>
            <a:r>
              <a:rPr lang="de-de" sz="2400" b="1">
                <a:solidFill>
                  <a:srgbClr val="AACFD0"/>
                </a:solidFill>
                <a:latin typeface="+mj-lt"/>
                <a:ea typeface="Helvetica Neue"/>
                <a:cs typeface="Helvetica Neue"/>
                <a:sym typeface="Helvetica Neue"/>
              </a:rPr>
              <a:t>Interessenkonflikt</a:t>
            </a:r>
          </a:p>
          <a:p>
            <a:pPr lvl="0" algn="ctr"/>
            <a:r>
              <a:rPr lang="de-de" sz="2400" b="1">
                <a:solidFill>
                  <a:srgbClr val="AACFD0"/>
                </a:solidFill>
                <a:latin typeface="+mj-lt"/>
                <a:ea typeface="Helvetica Neue"/>
                <a:cs typeface="Helvetica Neue"/>
                <a:sym typeface="Helvetica Neue"/>
              </a:rPr>
              <a:t> – Schulung</a:t>
            </a:r>
          </a:p>
        </p:txBody>
      </p:sp>
      <p:sp>
        <p:nvSpPr>
          <p:cNvPr id="7" name="Rectangle 6">
            <a:extLst>
              <a:ext uri="{FF2B5EF4-FFF2-40B4-BE49-F238E27FC236}">
                <a16:creationId xmlns:a16="http://schemas.microsoft.com/office/drawing/2014/main" id="{4BF53E77-CE0F-4691-B885-FB72E32C099C}"/>
              </a:ext>
            </a:extLst>
          </p:cNvPr>
          <p:cNvSpPr/>
          <p:nvPr/>
        </p:nvSpPr>
        <p:spPr>
          <a:xfrm>
            <a:off x="7875765" y="2979505"/>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de-de" sz="2400" dirty="0">
                <a:solidFill>
                  <a:schemeClr val="accent1"/>
                </a:solidFill>
                <a:latin typeface="Arial Black" panose="020B0A04020102020204" pitchFamily="34" charset="0"/>
                <a:ea typeface="Helvetica Neue"/>
                <a:cs typeface="Helvetica" panose="020B0604020202020204" pitchFamily="34" charset="0"/>
                <a:sym typeface="Helvetica Neue"/>
              </a:rPr>
              <a:t>Bestes Ergebnis</a:t>
            </a:r>
          </a:p>
          <a:p>
            <a:pPr defTabSz="1097140">
              <a:buSzPct val="100000"/>
            </a:pPr>
            <a:r>
              <a:rPr lang="de-de" sz="2400" dirty="0">
                <a:solidFill>
                  <a:schemeClr val="accent1"/>
                </a:solidFill>
                <a:latin typeface="+mj-lt"/>
                <a:ea typeface="Helvetica Neue"/>
                <a:cs typeface="Helvetica" panose="020B0604020202020204" pitchFamily="34" charset="0"/>
                <a:sym typeface="Helvetica Neue"/>
              </a:rPr>
              <a:t>Der Mitarbeiter sollte diese Beziehung gegenüber dem Unternehmen offenlegen.</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88417DF3E9AC8A4EBF1066F52AD337C7" ma:contentTypeVersion="13" ma:contentTypeDescription="Crear nuevo documento." ma:contentTypeScope="" ma:versionID="b51ed631b1f3918c79acdb57bd9504c4">
  <xsd:schema xmlns:xsd="http://www.w3.org/2001/XMLSchema" xmlns:xs="http://www.w3.org/2001/XMLSchema" xmlns:p="http://schemas.microsoft.com/office/2006/metadata/properties" xmlns:ns2="0c57d584-0ba6-4809-8927-f67494eaa97b" xmlns:ns3="40137564-cbdf-4a05-8f61-f832abfcc7f6" targetNamespace="http://schemas.microsoft.com/office/2006/metadata/properties" ma:root="true" ma:fieldsID="54129c438230fd2ea65a5c3ab0b9d8d6" ns2:_="" ns3:_="">
    <xsd:import namespace="0c57d584-0ba6-4809-8927-f67494eaa97b"/>
    <xsd:import namespace="40137564-cbdf-4a05-8f61-f832abfcc7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57d584-0ba6-4809-8927-f67494eaa9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137564-cbdf-4a05-8f61-f832abfcc7f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0F1D9-6BDA-4661-B7EE-9BEB468139EC}">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d3ed967d-d92a-4424-a53f-7c4da5d2a7ff"/>
    <ds:schemaRef ds:uri="http://schemas.microsoft.com/office/2006/metadata/properties"/>
    <ds:schemaRef ds:uri="aa124cef-80ee-4fcd-bafd-5e68c15586a5"/>
    <ds:schemaRef ds:uri="http://www.w3.org/XML/1998/namespace"/>
    <ds:schemaRef ds:uri="http://purl.org/dc/dcmitype/"/>
  </ds:schemaRefs>
</ds:datastoreItem>
</file>

<file path=customXml/itemProps2.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3.xml><?xml version="1.0" encoding="utf-8"?>
<ds:datastoreItem xmlns:ds="http://schemas.openxmlformats.org/officeDocument/2006/customXml" ds:itemID="{E620FFC7-FF2E-4179-AE8D-108649DAC13E}"/>
</file>

<file path=docProps/app.xml><?xml version="1.0" encoding="utf-8"?>
<Properties xmlns="http://schemas.openxmlformats.org/officeDocument/2006/extended-properties" xmlns:vt="http://schemas.openxmlformats.org/officeDocument/2006/docPropsVTypes">
  <TotalTime>636</TotalTime>
  <Words>530</Words>
  <Application>Microsoft Office PowerPoint</Application>
  <PresentationFormat>Widescreen</PresentationFormat>
  <Paragraphs>74</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Cambria</vt:lpstr>
      <vt:lpstr>Helvetica Neue</vt:lpstr>
      <vt:lpstr>Wingdings</vt:lpstr>
      <vt:lpstr>Arial Black</vt:lpstr>
      <vt:lpstr>Georgia</vt:lpstr>
      <vt:lpstr>Office Theme</vt:lpstr>
      <vt:lpstr>PowerPoint Presentation</vt:lpstr>
      <vt:lpstr>PowerPoint Presentation</vt:lpstr>
      <vt:lpstr>PowerPoint Presentation</vt:lpstr>
      <vt:lpstr>PERSÖNLICHE INVESTITIONEN UND ANDERE INTERESSEN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ANSARI, FAIZAN (Contractor)</cp:lastModifiedBy>
  <cp:revision>54</cp:revision>
  <dcterms:modified xsi:type="dcterms:W3CDTF">2022-02-24T16:55:26Z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0x01010088417DF3E9AC8A4EBF1066F52AD337C7</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