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4"/>
    <p:sldMasterId id="2147483682" r:id="rId5"/>
  </p:sldMasterIdLst>
  <p:notesMasterIdLst>
    <p:notesMasterId r:id="rId14"/>
  </p:notesMasterIdLst>
  <p:sldIdLst>
    <p:sldId id="256" r:id="rId6"/>
    <p:sldId id="257" r:id="rId7"/>
    <p:sldId id="267" r:id="rId8"/>
    <p:sldId id="268" r:id="rId9"/>
    <p:sldId id="263" r:id="rId10"/>
    <p:sldId id="264" r:id="rId11"/>
    <p:sldId id="265" r:id="rId12"/>
    <p:sldId id="266"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Helvetica" panose="020B060402020202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non Christie" initials="SC" lastIdx="3" clrIdx="0">
    <p:extLst>
      <p:ext uri="{19B8F6BF-5375-455C-9EA6-DF929625EA0E}">
        <p15:presenceInfo xmlns:p15="http://schemas.microsoft.com/office/powerpoint/2012/main" userId="Shannon Christie" providerId="None"/>
      </p:ext>
    </p:extLst>
  </p:cmAuthor>
  <p:cmAuthor id="2" name="DeBruyne, Els" initials="DE" lastIdx="9" clrIdx="1">
    <p:extLst>
      <p:ext uri="{19B8F6BF-5375-455C-9EA6-DF929625EA0E}">
        <p15:presenceInfo xmlns:p15="http://schemas.microsoft.com/office/powerpoint/2012/main" userId="S::els.debruyne@stryker.com::d761c852-c758-435c-8a90-c8ae33161e4c" providerId="AD"/>
      </p:ext>
    </p:extLst>
  </p:cmAuthor>
  <p:cmAuthor id="3" name="Kevin" initials="K" lastIdx="11" clrIdx="2">
    <p:extLst>
      <p:ext uri="{19B8F6BF-5375-455C-9EA6-DF929625EA0E}">
        <p15:presenceInfo xmlns:p15="http://schemas.microsoft.com/office/powerpoint/2012/main" userId="S::kevin.p.turner@stryker.com::30cf1847-3e5c-466a-a876-c6a9749199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605" autoAdjust="0"/>
    <p:restoredTop sz="96357" autoAdjust="0"/>
  </p:normalViewPr>
  <p:slideViewPr>
    <p:cSldViewPr snapToGrid="0">
      <p:cViewPr varScale="1">
        <p:scale>
          <a:sx n="151" d="100"/>
          <a:sy n="151" d="100"/>
        </p:scale>
        <p:origin x="1254" y="12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font" Target="fonts/font1.fntdata"/><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172629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c7a751579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g5c7a75157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8304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5c80379cfa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g5c80379cf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9649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084089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507769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44937" y="885591"/>
            <a:ext cx="7886700" cy="994200"/>
          </a:xfrm>
        </p:spPr>
        <p:txBody>
          <a:bodyPr/>
          <a:lstStyle/>
          <a:p>
            <a:r>
              <a:t>Click to edit Master title style</a:t>
            </a:r>
          </a:p>
        </p:txBody>
      </p:sp>
      <p:sp>
        <p:nvSpPr>
          <p:cNvPr id="3" name="Date Placeholder 2"/>
          <p:cNvSpPr>
            <a:spLocks noGrp="1"/>
          </p:cNvSpPr>
          <p:nvPr>
            <p:ph type="dt" idx="10"/>
          </p:nvPr>
        </p:nvSpPr>
        <p:spPr/>
        <p:txBody>
          <a:bodyPr/>
          <a:lstStyle/>
          <a:p>
            <a:endParaRPr/>
          </a:p>
        </p:txBody>
      </p:sp>
      <p:sp>
        <p:nvSpPr>
          <p:cNvPr id="4" name="Footer Placeholder 3"/>
          <p:cNvSpPr>
            <a:spLocks noGrp="1"/>
          </p:cNvSpPr>
          <p:nvPr>
            <p:ph type="ftr" idx="11"/>
          </p:nvPr>
        </p:nvSpPr>
        <p:spPr/>
        <p:txBody>
          <a:bodyPr/>
          <a:lstStyle/>
          <a:p>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a:t>‹#›</a:t>
            </a:fld>
            <a:endParaRPr/>
          </a:p>
        </p:txBody>
      </p:sp>
      <p:sp>
        <p:nvSpPr>
          <p:cNvPr id="6" name="Rectangle 5"/>
          <p:cNvSpPr/>
          <p:nvPr userDrawn="1"/>
        </p:nvSpPr>
        <p:spPr>
          <a:xfrm>
            <a:off x="3183639" y="125423"/>
            <a:ext cx="2776721" cy="307777"/>
          </a:xfrm>
          <a:prstGeom prst="rect">
            <a:avLst/>
          </a:prstGeom>
        </p:spPr>
        <p:txBody>
          <a:bodyPr wrap="none">
            <a:spAutoFit/>
          </a:bodyPr>
          <a:lstStyle/>
          <a:p>
            <a:pPr marL="0" marR="0" lvl="0" indent="0" algn="ctr" rtl="0">
              <a:spcBef>
                <a:spcPts val="0"/>
              </a:spcBef>
              <a:spcAft>
                <a:spcPts val="0"/>
              </a:spcAft>
              <a:buNone/>
            </a:pPr>
            <a:r>
              <a:rPr lang="fr-FR" sz="1400" b="1">
                <a:solidFill>
                  <a:srgbClr val="AACFD0"/>
                </a:solidFill>
                <a:latin typeface="Helvetica"/>
                <a:ea typeface="Helvetica"/>
                <a:cs typeface="Helvetica"/>
                <a:sym typeface="Helvetica"/>
              </a:rPr>
              <a:t>Droits et attentes en matière d’audit</a:t>
            </a:r>
          </a:p>
        </p:txBody>
      </p:sp>
    </p:spTree>
    <p:extLst>
      <p:ext uri="{BB962C8B-B14F-4D97-AF65-F5344CB8AC3E}">
        <p14:creationId xmlns:p14="http://schemas.microsoft.com/office/powerpoint/2010/main" val="3277267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1" name="Google Shape;111;p22"/>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2" name="Google Shape;112;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3" name="Google Shape;113;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4" name="Google Shape;114;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121"/>
        <p:cNvGrpSpPr/>
        <p:nvPr/>
      </p:nvGrpSpPr>
      <p:grpSpPr>
        <a:xfrm>
          <a:off x="0" y="0"/>
          <a:ext cx="0" cy="0"/>
          <a:chOff x="0" y="0"/>
          <a:chExt cx="0" cy="0"/>
        </a:xfrm>
      </p:grpSpPr>
      <p:sp>
        <p:nvSpPr>
          <p:cNvPr id="122" name="Google Shape;122;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5"/>
        <p:cNvGrpSpPr/>
        <p:nvPr/>
      </p:nvGrpSpPr>
      <p:grpSpPr>
        <a:xfrm>
          <a:off x="0" y="0"/>
          <a:ext cx="0" cy="0"/>
          <a:chOff x="0" y="0"/>
          <a:chExt cx="0" cy="0"/>
        </a:xfrm>
      </p:grpSpPr>
      <p:sp>
        <p:nvSpPr>
          <p:cNvPr id="126" name="Google Shape;126;p2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7" name="Google Shape;127;p2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28" name="Google Shape;128;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9" name="Google Shape;129;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0" name="Google Shape;130;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9" name="Google Shape;139;p27"/>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40" name="Google Shape;140;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1" name="Google Shape;141;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2" name="Google Shape;142;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3"/>
        <p:cNvGrpSpPr/>
        <p:nvPr/>
      </p:nvGrpSpPr>
      <p:grpSpPr>
        <a:xfrm>
          <a:off x="0" y="0"/>
          <a:ext cx="0" cy="0"/>
          <a:chOff x="0" y="0"/>
          <a:chExt cx="0" cy="0"/>
        </a:xfrm>
      </p:grpSpPr>
      <p:sp>
        <p:nvSpPr>
          <p:cNvPr id="144" name="Google Shape;144;p2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5" name="Google Shape;145;p28"/>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6" name="Google Shape;146;p28"/>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7" name="Google Shape;147;p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8" name="Google Shape;148;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9" name="Google Shape;149;p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0"/>
        <p:cNvGrpSpPr/>
        <p:nvPr/>
      </p:nvGrpSpPr>
      <p:grpSpPr>
        <a:xfrm>
          <a:off x="0" y="0"/>
          <a:ext cx="0" cy="0"/>
          <a:chOff x="0" y="0"/>
          <a:chExt cx="0" cy="0"/>
        </a:xfrm>
      </p:grpSpPr>
      <p:sp>
        <p:nvSpPr>
          <p:cNvPr id="151" name="Google Shape;151;p29"/>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2" name="Google Shape;152;p29"/>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53" name="Google Shape;153;p29"/>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4" name="Google Shape;154;p29"/>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55" name="Google Shape;155;p29"/>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6" name="Google Shape;156;p2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7" name="Google Shape;157;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8" name="Google Shape;158;p2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1" name="Google Shape;161;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2" name="Google Shape;162;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3" name="Google Shape;163;p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64"/>
        <p:cNvGrpSpPr/>
        <p:nvPr/>
      </p:nvGrpSpPr>
      <p:grpSpPr>
        <a:xfrm>
          <a:off x="0" y="0"/>
          <a:ext cx="0" cy="0"/>
          <a:chOff x="0" y="0"/>
          <a:chExt cx="0" cy="0"/>
        </a:xfrm>
      </p:grpSpPr>
      <p:sp>
        <p:nvSpPr>
          <p:cNvPr id="165" name="Google Shape;165;p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6" name="Google Shape;166;p3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7" name="Google Shape;167;p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8"/>
        <p:cNvGrpSpPr/>
        <p:nvPr/>
      </p:nvGrpSpPr>
      <p:grpSpPr>
        <a:xfrm>
          <a:off x="0" y="0"/>
          <a:ext cx="0" cy="0"/>
          <a:chOff x="0" y="0"/>
          <a:chExt cx="0" cy="0"/>
        </a:xfrm>
      </p:grpSpPr>
      <p:sp>
        <p:nvSpPr>
          <p:cNvPr id="169" name="Google Shape;169;p3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0" name="Google Shape;170;p32"/>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71" name="Google Shape;171;p32"/>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72" name="Google Shape;172;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3" name="Google Shape;173;p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4" name="Google Shape;174;p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5"/>
        <p:cNvGrpSpPr/>
        <p:nvPr/>
      </p:nvGrpSpPr>
      <p:grpSpPr>
        <a:xfrm>
          <a:off x="0" y="0"/>
          <a:ext cx="0" cy="0"/>
          <a:chOff x="0" y="0"/>
          <a:chExt cx="0" cy="0"/>
        </a:xfrm>
      </p:grpSpPr>
      <p:sp>
        <p:nvSpPr>
          <p:cNvPr id="176" name="Google Shape;176;p3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7" name="Google Shape;177;p33"/>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78" name="Google Shape;178;p33"/>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79" name="Google Shape;179;p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0" name="Google Shape;180;p3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1" name="Google Shape;181;p3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628650" y="875762"/>
            <a:ext cx="7886700" cy="392281"/>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0" name="Google Shape;60;p1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1" name="Google Shape;61;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2" name="Google Shape;62;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2"/>
        <p:cNvGrpSpPr/>
        <p:nvPr/>
      </p:nvGrpSpPr>
      <p:grpSpPr>
        <a:xfrm>
          <a:off x="0" y="0"/>
          <a:ext cx="0" cy="0"/>
          <a:chOff x="0" y="0"/>
          <a:chExt cx="0" cy="0"/>
        </a:xfrm>
      </p:grpSpPr>
      <p:sp>
        <p:nvSpPr>
          <p:cNvPr id="183" name="Google Shape;183;p3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4" name="Google Shape;184;p3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5" name="Google Shape;185;p3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6" name="Google Shape;186;p3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7" name="Google Shape;187;p3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8"/>
        <p:cNvGrpSpPr/>
        <p:nvPr/>
      </p:nvGrpSpPr>
      <p:grpSpPr>
        <a:xfrm>
          <a:off x="0" y="0"/>
          <a:ext cx="0" cy="0"/>
          <a:chOff x="0" y="0"/>
          <a:chExt cx="0" cy="0"/>
        </a:xfrm>
      </p:grpSpPr>
      <p:sp>
        <p:nvSpPr>
          <p:cNvPr id="189" name="Google Shape;189;p35"/>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0" name="Google Shape;190;p3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1" name="Google Shape;191;p3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2" name="Google Shape;192;p3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3" name="Google Shape;193;p3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3"/>
        <p:cNvGrpSpPr/>
        <p:nvPr/>
      </p:nvGrpSpPr>
      <p:grpSpPr>
        <a:xfrm>
          <a:off x="0" y="0"/>
          <a:ext cx="0" cy="0"/>
          <a:chOff x="0" y="0"/>
          <a:chExt cx="0" cy="0"/>
        </a:xfrm>
      </p:grpSpPr>
      <p:sp>
        <p:nvSpPr>
          <p:cNvPr id="64" name="Google Shape;64;p1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Helvetica Neue"/>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5" name="Google Shape;65;p1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66" name="Google Shape;66;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Helvetica Neue"/>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1" name="Google Shape;71;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2" name="Google Shape;72;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3" name="Google Shape;73;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7" name="Google Shape;77;p17"/>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8" name="Google Shape;78;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9" name="Google Shape;79;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0" name="Google Shape;80;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4" name="Google Shape;84;p18"/>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6" name="Google Shape;86;p18"/>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dt" idx="10"/>
          </p:nvPr>
        </p:nvSpPr>
        <p:spPr>
          <a:xfrm>
            <a:off x="595000" y="44577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Font typeface="Helvetica"/>
              <a:buNone/>
              <a:defRPr>
                <a:latin typeface="Helvetica"/>
                <a:ea typeface="Helvetica"/>
                <a:cs typeface="Helvetica"/>
                <a:sym typeface="Helvetica"/>
              </a:defRPr>
            </a:lvl1pPr>
            <a:lvl2pPr lvl="1" algn="l" rtl="0">
              <a:spcBef>
                <a:spcPts val="0"/>
              </a:spcBef>
              <a:spcAft>
                <a:spcPts val="0"/>
              </a:spcAft>
              <a:buSzPts val="1100"/>
              <a:buFont typeface="Helvetica"/>
              <a:buNone/>
              <a:defRPr>
                <a:latin typeface="Helvetica"/>
                <a:ea typeface="Helvetica"/>
                <a:cs typeface="Helvetica"/>
                <a:sym typeface="Helvetica"/>
              </a:defRPr>
            </a:lvl2pPr>
            <a:lvl3pPr lvl="2" algn="l" rtl="0">
              <a:spcBef>
                <a:spcPts val="0"/>
              </a:spcBef>
              <a:spcAft>
                <a:spcPts val="0"/>
              </a:spcAft>
              <a:buSzPts val="1100"/>
              <a:buFont typeface="Helvetica"/>
              <a:buNone/>
              <a:defRPr>
                <a:latin typeface="Helvetica"/>
                <a:ea typeface="Helvetica"/>
                <a:cs typeface="Helvetica"/>
                <a:sym typeface="Helvetica"/>
              </a:defRPr>
            </a:lvl3pPr>
            <a:lvl4pPr lvl="3" algn="l" rtl="0">
              <a:spcBef>
                <a:spcPts val="0"/>
              </a:spcBef>
              <a:spcAft>
                <a:spcPts val="0"/>
              </a:spcAft>
              <a:buSzPts val="1100"/>
              <a:buFont typeface="Helvetica"/>
              <a:buNone/>
              <a:defRPr>
                <a:latin typeface="Helvetica"/>
                <a:ea typeface="Helvetica"/>
                <a:cs typeface="Helvetica"/>
                <a:sym typeface="Helvetica"/>
              </a:defRPr>
            </a:lvl4pPr>
            <a:lvl5pPr lvl="4" algn="l" rtl="0">
              <a:spcBef>
                <a:spcPts val="0"/>
              </a:spcBef>
              <a:spcAft>
                <a:spcPts val="0"/>
              </a:spcAft>
              <a:buSzPts val="1100"/>
              <a:buFont typeface="Helvetica"/>
              <a:buNone/>
              <a:defRPr>
                <a:latin typeface="Helvetica"/>
                <a:ea typeface="Helvetica"/>
                <a:cs typeface="Helvetica"/>
                <a:sym typeface="Helvetica"/>
              </a:defRPr>
            </a:lvl5pPr>
            <a:lvl6pPr lvl="5" algn="l" rtl="0">
              <a:spcBef>
                <a:spcPts val="0"/>
              </a:spcBef>
              <a:spcAft>
                <a:spcPts val="0"/>
              </a:spcAft>
              <a:buSzPts val="1100"/>
              <a:buFont typeface="Helvetica"/>
              <a:buNone/>
              <a:defRPr>
                <a:latin typeface="Helvetica"/>
                <a:ea typeface="Helvetica"/>
                <a:cs typeface="Helvetica"/>
                <a:sym typeface="Helvetica"/>
              </a:defRPr>
            </a:lvl6pPr>
            <a:lvl7pPr lvl="6" algn="l" rtl="0">
              <a:spcBef>
                <a:spcPts val="0"/>
              </a:spcBef>
              <a:spcAft>
                <a:spcPts val="0"/>
              </a:spcAft>
              <a:buSzPts val="1100"/>
              <a:buFont typeface="Helvetica"/>
              <a:buNone/>
              <a:defRPr>
                <a:latin typeface="Helvetica"/>
                <a:ea typeface="Helvetica"/>
                <a:cs typeface="Helvetica"/>
                <a:sym typeface="Helvetica"/>
              </a:defRPr>
            </a:lvl7pPr>
            <a:lvl8pPr lvl="7" algn="l" rtl="0">
              <a:spcBef>
                <a:spcPts val="0"/>
              </a:spcBef>
              <a:spcAft>
                <a:spcPts val="0"/>
              </a:spcAft>
              <a:buSzPts val="1100"/>
              <a:buFont typeface="Helvetica"/>
              <a:buNone/>
              <a:defRPr>
                <a:latin typeface="Helvetica"/>
                <a:ea typeface="Helvetica"/>
                <a:cs typeface="Helvetica"/>
                <a:sym typeface="Helvetica"/>
              </a:defRPr>
            </a:lvl8pPr>
            <a:lvl9pPr lvl="8" algn="l" rtl="0">
              <a:spcBef>
                <a:spcPts val="0"/>
              </a:spcBef>
              <a:spcAft>
                <a:spcPts val="0"/>
              </a:spcAft>
              <a:buSzPts val="1100"/>
              <a:buFont typeface="Helvetica"/>
              <a:buNone/>
              <a:defRPr>
                <a:latin typeface="Helvetica"/>
                <a:ea typeface="Helvetica"/>
                <a:cs typeface="Helvetica"/>
                <a:sym typeface="Helvetica"/>
              </a:defRPr>
            </a:lvl9pPr>
          </a:lstStyle>
          <a:p>
            <a:endParaRPr/>
          </a:p>
        </p:txBody>
      </p:sp>
      <p:sp>
        <p:nvSpPr>
          <p:cNvPr id="88" name="Google Shape;88;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9" name="Google Shape;89;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2" name="Google Shape;92;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3" name="Google Shape;93;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4" name="Google Shape;94;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Helvetica Neue"/>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7" name="Google Shape;97;p20"/>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98" name="Google Shape;98;p20"/>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99" name="Google Shape;99;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0" name="Google Shape;100;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1" name="Google Shape;101;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Helvetica Neue"/>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4" name="Google Shape;104;p21"/>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05" name="Google Shape;105;p21"/>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6" name="Google Shape;106;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7" name="Google Shape;107;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8" name="Google Shape;108;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Helvetica Neue"/>
              <a:buNone/>
              <a:defRPr sz="3300" b="0"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a:solidFill>
                  <a:srgbClr val="34495E"/>
                </a:solidFill>
                <a:latin typeface="Helvetica Neue"/>
                <a:ea typeface="Helvetica Neue"/>
                <a:cs typeface="Helvetica Neue"/>
                <a:sym typeface="Helvetica Neue"/>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a:solidFill>
                  <a:srgbClr val="888888"/>
                </a:solidFill>
                <a:latin typeface="Helvetica Neue"/>
                <a:ea typeface="Helvetica Neue"/>
                <a:cs typeface="Helvetica Neue"/>
                <a:sym typeface="Helvetica Neue"/>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34495E"/>
                </a:solidFill>
                <a:latin typeface="Helvetica Neue"/>
                <a:ea typeface="Helvetica Neue"/>
                <a:cs typeface="Helvetica Neue"/>
                <a:sym typeface="Helvetica Neue"/>
              </a:defRPr>
            </a:lvl1pPr>
            <a:lvl2pPr marL="0" marR="0" lvl="1" indent="0" algn="r" rtl="0">
              <a:spcBef>
                <a:spcPts val="0"/>
              </a:spcBef>
              <a:buNone/>
              <a:defRPr sz="900">
                <a:solidFill>
                  <a:srgbClr val="34495E"/>
                </a:solidFill>
                <a:latin typeface="Helvetica Neue"/>
                <a:ea typeface="Helvetica Neue"/>
                <a:cs typeface="Helvetica Neue"/>
                <a:sym typeface="Helvetica Neue"/>
              </a:defRPr>
            </a:lvl2pPr>
            <a:lvl3pPr marL="0" marR="0" lvl="2" indent="0" algn="r" rtl="0">
              <a:spcBef>
                <a:spcPts val="0"/>
              </a:spcBef>
              <a:buNone/>
              <a:defRPr sz="900">
                <a:solidFill>
                  <a:srgbClr val="34495E"/>
                </a:solidFill>
                <a:latin typeface="Helvetica Neue"/>
                <a:ea typeface="Helvetica Neue"/>
                <a:cs typeface="Helvetica Neue"/>
                <a:sym typeface="Helvetica Neue"/>
              </a:defRPr>
            </a:lvl3pPr>
            <a:lvl4pPr marL="0" marR="0" lvl="3" indent="0" algn="r" rtl="0">
              <a:spcBef>
                <a:spcPts val="0"/>
              </a:spcBef>
              <a:buNone/>
              <a:defRPr sz="900">
                <a:solidFill>
                  <a:srgbClr val="34495E"/>
                </a:solidFill>
                <a:latin typeface="Helvetica Neue"/>
                <a:ea typeface="Helvetica Neue"/>
                <a:cs typeface="Helvetica Neue"/>
                <a:sym typeface="Helvetica Neue"/>
              </a:defRPr>
            </a:lvl4pPr>
            <a:lvl5pPr marL="0" marR="0" lvl="4" indent="0" algn="r" rtl="0">
              <a:spcBef>
                <a:spcPts val="0"/>
              </a:spcBef>
              <a:buNone/>
              <a:defRPr sz="900">
                <a:solidFill>
                  <a:srgbClr val="34495E"/>
                </a:solidFill>
                <a:latin typeface="Helvetica Neue"/>
                <a:ea typeface="Helvetica Neue"/>
                <a:cs typeface="Helvetica Neue"/>
                <a:sym typeface="Helvetica Neue"/>
              </a:defRPr>
            </a:lvl5pPr>
            <a:lvl6pPr marL="0" marR="0" lvl="5" indent="0" algn="r" rtl="0">
              <a:spcBef>
                <a:spcPts val="0"/>
              </a:spcBef>
              <a:buNone/>
              <a:defRPr sz="900">
                <a:solidFill>
                  <a:srgbClr val="34495E"/>
                </a:solidFill>
                <a:latin typeface="Helvetica Neue"/>
                <a:ea typeface="Helvetica Neue"/>
                <a:cs typeface="Helvetica Neue"/>
                <a:sym typeface="Helvetica Neue"/>
              </a:defRPr>
            </a:lvl6pPr>
            <a:lvl7pPr marL="0" marR="0" lvl="6" indent="0" algn="r" rtl="0">
              <a:spcBef>
                <a:spcPts val="0"/>
              </a:spcBef>
              <a:buNone/>
              <a:defRPr sz="900">
                <a:solidFill>
                  <a:srgbClr val="34495E"/>
                </a:solidFill>
                <a:latin typeface="Helvetica Neue"/>
                <a:ea typeface="Helvetica Neue"/>
                <a:cs typeface="Helvetica Neue"/>
                <a:sym typeface="Helvetica Neue"/>
              </a:defRPr>
            </a:lvl7pPr>
            <a:lvl8pPr marL="0" marR="0" lvl="7" indent="0" algn="r" rtl="0">
              <a:spcBef>
                <a:spcPts val="0"/>
              </a:spcBef>
              <a:buNone/>
              <a:defRPr sz="900">
                <a:solidFill>
                  <a:srgbClr val="34495E"/>
                </a:solidFill>
                <a:latin typeface="Helvetica Neue"/>
                <a:ea typeface="Helvetica Neue"/>
                <a:cs typeface="Helvetica Neue"/>
                <a:sym typeface="Helvetica Neue"/>
              </a:defRPr>
            </a:lvl8pPr>
            <a:lvl9pPr marL="0" marR="0" lvl="8" indent="0" algn="r" rtl="0">
              <a:spcBef>
                <a:spcPts val="0"/>
              </a:spcBef>
              <a:buNone/>
              <a:defRPr sz="900">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a:t>‹#›</a:t>
            </a:fld>
            <a:endParaRPr/>
          </a:p>
        </p:txBody>
      </p:sp>
      <p:sp>
        <p:nvSpPr>
          <p:cNvPr id="56" name="Google Shape;56;p13"/>
          <p:cNvSpPr txBox="1"/>
          <p:nvPr/>
        </p:nvSpPr>
        <p:spPr>
          <a:xfrm>
            <a:off x="45076" y="4904213"/>
            <a:ext cx="3988660" cy="230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fr-FR" sz="1100" b="0" i="0" u="none" strike="noStrike" cap="none">
                <a:solidFill>
                  <a:srgbClr val="34495E"/>
                </a:solidFill>
                <a:latin typeface="+mj-lt"/>
                <a:ea typeface="Helvetica Neue Light"/>
                <a:cs typeface="Helvetica Neue Light"/>
                <a:sym typeface="Helvetica Neue Light"/>
              </a:rPr>
              <a:t>Formation Droits et attentes en matière d’audit</a:t>
            </a:r>
            <a:endParaRPr sz="1100" b="0" i="0" u="none" strike="noStrike" cap="none">
              <a:solidFill>
                <a:srgbClr val="34495E"/>
              </a:solidFill>
              <a:latin typeface="+mj-lt"/>
              <a:ea typeface="Helvetica Neue Light"/>
              <a:cs typeface="Helvetica Neue Light"/>
              <a:sym typeface="Helvetica Neue Light"/>
            </a:endParaRPr>
          </a:p>
        </p:txBody>
      </p:sp>
      <p:sp>
        <p:nvSpPr>
          <p:cNvPr id="57" name="Google Shape;57;p13"/>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3"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17" name="Google Shape;117;p2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8" name="Google Shape;118;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9" name="Google Shape;119;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0" name="Google Shape;120;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34495E"/>
                </a:solidFill>
                <a:latin typeface="Helvetica Neue"/>
                <a:ea typeface="Helvetica Neue"/>
                <a:cs typeface="Helvetica Neue"/>
                <a:sym typeface="Helvetica Neue"/>
              </a:defRPr>
            </a:lvl1pPr>
            <a:lvl2pPr marL="0" marR="0" lvl="1" indent="0" algn="r" rtl="0">
              <a:spcBef>
                <a:spcPts val="0"/>
              </a:spcBef>
              <a:buNone/>
              <a:defRPr sz="900" b="0" i="0" u="none" strike="noStrike" cap="none">
                <a:solidFill>
                  <a:srgbClr val="34495E"/>
                </a:solidFill>
                <a:latin typeface="Helvetica Neue"/>
                <a:ea typeface="Helvetica Neue"/>
                <a:cs typeface="Helvetica Neue"/>
                <a:sym typeface="Helvetica Neue"/>
              </a:defRPr>
            </a:lvl2pPr>
            <a:lvl3pPr marL="0" marR="0" lvl="2" indent="0" algn="r" rtl="0">
              <a:spcBef>
                <a:spcPts val="0"/>
              </a:spcBef>
              <a:buNone/>
              <a:defRPr sz="900" b="0" i="0" u="none" strike="noStrike" cap="none">
                <a:solidFill>
                  <a:srgbClr val="34495E"/>
                </a:solidFill>
                <a:latin typeface="Helvetica Neue"/>
                <a:ea typeface="Helvetica Neue"/>
                <a:cs typeface="Helvetica Neue"/>
                <a:sym typeface="Helvetica Neue"/>
              </a:defRPr>
            </a:lvl3pPr>
            <a:lvl4pPr marL="0" marR="0" lvl="3" indent="0" algn="r" rtl="0">
              <a:spcBef>
                <a:spcPts val="0"/>
              </a:spcBef>
              <a:buNone/>
              <a:defRPr sz="900" b="0" i="0" u="none" strike="noStrike" cap="none">
                <a:solidFill>
                  <a:srgbClr val="34495E"/>
                </a:solidFill>
                <a:latin typeface="Helvetica Neue"/>
                <a:ea typeface="Helvetica Neue"/>
                <a:cs typeface="Helvetica Neue"/>
                <a:sym typeface="Helvetica Neue"/>
              </a:defRPr>
            </a:lvl4pPr>
            <a:lvl5pPr marL="0" marR="0" lvl="4" indent="0" algn="r" rtl="0">
              <a:spcBef>
                <a:spcPts val="0"/>
              </a:spcBef>
              <a:buNone/>
              <a:defRPr sz="900" b="0" i="0" u="none" strike="noStrike" cap="none">
                <a:solidFill>
                  <a:srgbClr val="34495E"/>
                </a:solidFill>
                <a:latin typeface="Helvetica Neue"/>
                <a:ea typeface="Helvetica Neue"/>
                <a:cs typeface="Helvetica Neue"/>
                <a:sym typeface="Helvetica Neue"/>
              </a:defRPr>
            </a:lvl5pPr>
            <a:lvl6pPr marL="0" marR="0" lvl="5" indent="0" algn="r" rtl="0">
              <a:spcBef>
                <a:spcPts val="0"/>
              </a:spcBef>
              <a:buNone/>
              <a:defRPr sz="900" b="0" i="0" u="none" strike="noStrike" cap="none">
                <a:solidFill>
                  <a:srgbClr val="34495E"/>
                </a:solidFill>
                <a:latin typeface="Helvetica Neue"/>
                <a:ea typeface="Helvetica Neue"/>
                <a:cs typeface="Helvetica Neue"/>
                <a:sym typeface="Helvetica Neue"/>
              </a:defRPr>
            </a:lvl6pPr>
            <a:lvl7pPr marL="0" marR="0" lvl="6" indent="0" algn="r" rtl="0">
              <a:spcBef>
                <a:spcPts val="0"/>
              </a:spcBef>
              <a:buNone/>
              <a:defRPr sz="900" b="0" i="0" u="none" strike="noStrike" cap="none">
                <a:solidFill>
                  <a:srgbClr val="34495E"/>
                </a:solidFill>
                <a:latin typeface="Helvetica Neue"/>
                <a:ea typeface="Helvetica Neue"/>
                <a:cs typeface="Helvetica Neue"/>
                <a:sym typeface="Helvetica Neue"/>
              </a:defRPr>
            </a:lvl7pPr>
            <a:lvl8pPr marL="0" marR="0" lvl="7" indent="0" algn="r" rtl="0">
              <a:spcBef>
                <a:spcPts val="0"/>
              </a:spcBef>
              <a:buNone/>
              <a:defRPr sz="900" b="0" i="0" u="none" strike="noStrike" cap="none">
                <a:solidFill>
                  <a:srgbClr val="34495E"/>
                </a:solidFill>
                <a:latin typeface="Helvetica Neue"/>
                <a:ea typeface="Helvetica Neue"/>
                <a:cs typeface="Helvetica Neue"/>
                <a:sym typeface="Helvetica Neue"/>
              </a:defRPr>
            </a:lvl8pPr>
            <a:lvl9pPr marL="0" marR="0" lvl="8" indent="0" algn="r" rtl="0">
              <a:spcBef>
                <a:spcPts val="0"/>
              </a:spcBef>
              <a:buNone/>
              <a:defRPr sz="900" b="0" i="0" u="none" strike="noStrike" cap="none">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a:t>‹#›</a:t>
            </a:fld>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a:latin typeface="+mj-lt"/>
              </a:rPr>
              <a:t>1</a:t>
            </a:fld>
            <a:endParaRPr>
              <a:latin typeface="+mj-lt"/>
            </a:endParaRPr>
          </a:p>
        </p:txBody>
      </p:sp>
      <p:grpSp>
        <p:nvGrpSpPr>
          <p:cNvPr id="2" name="Group 1">
            <a:extLst>
              <a:ext uri="{FF2B5EF4-FFF2-40B4-BE49-F238E27FC236}">
                <a16:creationId xmlns:a16="http://schemas.microsoft.com/office/drawing/2014/main" id="{F86CEB6F-6D44-4C59-9C1D-327D1A115828}"/>
              </a:ext>
            </a:extLst>
          </p:cNvPr>
          <p:cNvGrpSpPr/>
          <p:nvPr/>
        </p:nvGrpSpPr>
        <p:grpSpPr>
          <a:xfrm>
            <a:off x="430094" y="670151"/>
            <a:ext cx="6434436" cy="906170"/>
            <a:chOff x="430094" y="670151"/>
            <a:chExt cx="6434436" cy="906170"/>
          </a:xfrm>
        </p:grpSpPr>
        <p:pic>
          <p:nvPicPr>
            <p:cNvPr id="19" name="Picture 18" descr="Links/orange_icons.jpg">
              <a:extLst>
                <a:ext uri="{FF2B5EF4-FFF2-40B4-BE49-F238E27FC236}">
                  <a16:creationId xmlns:a16="http://schemas.microsoft.com/office/drawing/2014/main" id="{AA80372D-59C4-4167-8BB1-013AEA6522CA}"/>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72829"/>
            <a:stretch/>
          </p:blipFill>
          <p:spPr bwMode="auto">
            <a:xfrm>
              <a:off x="430094" y="797350"/>
              <a:ext cx="542881" cy="598525"/>
            </a:xfrm>
            <a:prstGeom prst="rect">
              <a:avLst/>
            </a:prstGeom>
            <a:noFill/>
            <a:ln>
              <a:noFill/>
            </a:ln>
            <a:extLst>
              <a:ext uri="{53640926-AAD7-44D8-BBD7-CCE9431645EC}">
                <a14:shadowObscured xmlns:a14="http://schemas.microsoft.com/office/drawing/2010/main"/>
              </a:ext>
            </a:extLst>
          </p:spPr>
        </p:pic>
        <p:sp>
          <p:nvSpPr>
            <p:cNvPr id="200" name="Google Shape;200;p36"/>
            <p:cNvSpPr txBox="1"/>
            <p:nvPr/>
          </p:nvSpPr>
          <p:spPr>
            <a:xfrm>
              <a:off x="943299" y="670151"/>
              <a:ext cx="5921231" cy="90617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800"/>
                </a:spcBef>
                <a:spcAft>
                  <a:spcPts val="0"/>
                </a:spcAft>
                <a:buSzPts val="1100"/>
                <a:buNone/>
              </a:pPr>
              <a:r>
                <a:rPr lang="fr-FR" sz="1000" b="1" dirty="0">
                  <a:solidFill>
                    <a:schemeClr val="dk2"/>
                  </a:solidFill>
                  <a:latin typeface="+mj-lt"/>
                  <a:ea typeface="Helvetica"/>
                  <a:cs typeface="Helvetica"/>
                  <a:sym typeface="Helvetica"/>
                </a:rPr>
                <a:t>Description</a:t>
              </a:r>
              <a:endParaRPr sz="1000" b="1" dirty="0">
                <a:solidFill>
                  <a:schemeClr val="dk2"/>
                </a:solidFill>
                <a:latin typeface="+mj-lt"/>
                <a:ea typeface="Helvetica"/>
                <a:cs typeface="Helvetica"/>
                <a:sym typeface="Helvetica"/>
              </a:endParaRPr>
            </a:p>
            <a:p>
              <a:pPr lvl="0">
                <a:spcBef>
                  <a:spcPts val="800"/>
                </a:spcBef>
                <a:buSzPts val="1100"/>
              </a:pPr>
              <a:r>
                <a:rPr lang="fr-FR" sz="1000" dirty="0">
                  <a:solidFill>
                    <a:schemeClr val="dk1"/>
                  </a:solidFill>
                  <a:latin typeface="+mj-lt"/>
                  <a:ea typeface="Helvetica"/>
                  <a:cs typeface="Helvetica"/>
                  <a:sym typeface="Helvetica"/>
                </a:rPr>
                <a:t>La formation Droits et attentes en matière d’audit fournira aux propriétaires de distributeurs/agents et aux </a:t>
              </a:r>
              <a:r>
                <a:rPr lang="fr-FR" sz="1000" dirty="0">
                  <a:solidFill>
                    <a:schemeClr val="tx1"/>
                  </a:solidFill>
                  <a:latin typeface="+mj-lt"/>
                  <a:ea typeface="Helvetica"/>
                  <a:cs typeface="Helvetica"/>
                  <a:sym typeface="Helvetica"/>
                </a:rPr>
                <a:t>équipes dirigeantes une meilleure compréhension de ce que signifie être audité (par un fabricant ou un auditeur externe désigné), comment se préparer et à quoi s’attendre à l’occasion d’un audit.</a:t>
              </a:r>
            </a:p>
            <a:p>
              <a:pPr marL="0" marR="0" lvl="0" indent="0" algn="l" rtl="0">
                <a:lnSpc>
                  <a:spcPct val="100000"/>
                </a:lnSpc>
                <a:spcBef>
                  <a:spcPts val="800"/>
                </a:spcBef>
                <a:spcAft>
                  <a:spcPts val="0"/>
                </a:spcAft>
                <a:buSzPts val="1100"/>
                <a:buNone/>
              </a:pPr>
              <a:endParaRPr sz="1000" b="1" dirty="0">
                <a:solidFill>
                  <a:srgbClr val="34495E"/>
                </a:solidFill>
                <a:latin typeface="+mj-lt"/>
                <a:ea typeface="Helvetica"/>
                <a:cs typeface="Helvetica"/>
                <a:sym typeface="Helvetica"/>
              </a:endParaRPr>
            </a:p>
            <a:p>
              <a:pPr marL="0" marR="0" lvl="0" indent="0" algn="l" rtl="0">
                <a:lnSpc>
                  <a:spcPct val="107000"/>
                </a:lnSpc>
                <a:spcBef>
                  <a:spcPts val="800"/>
                </a:spcBef>
                <a:spcAft>
                  <a:spcPts val="0"/>
                </a:spcAft>
                <a:buNone/>
              </a:pPr>
              <a:r>
                <a:rPr lang="fr-FR" sz="1000" i="0" u="none" strike="noStrike" cap="none" dirty="0">
                  <a:solidFill>
                    <a:srgbClr val="000000"/>
                  </a:solidFill>
                  <a:latin typeface="+mj-lt"/>
                  <a:ea typeface="Helvetica"/>
                  <a:cs typeface="Helvetica"/>
                  <a:sym typeface="Helvetica"/>
                </a:rPr>
                <a:t> </a:t>
              </a:r>
              <a:endParaRPr sz="1000" i="0" u="none" strike="noStrike" cap="none" dirty="0">
                <a:solidFill>
                  <a:srgbClr val="000000"/>
                </a:solidFill>
                <a:latin typeface="+mj-lt"/>
                <a:ea typeface="Helvetica"/>
                <a:cs typeface="Helvetica"/>
                <a:sym typeface="Helvetica"/>
              </a:endParaRPr>
            </a:p>
            <a:p>
              <a:pPr marL="0" marR="0" lvl="0" indent="0" algn="l" rtl="0">
                <a:lnSpc>
                  <a:spcPct val="107000"/>
                </a:lnSpc>
                <a:spcBef>
                  <a:spcPts val="800"/>
                </a:spcBef>
                <a:spcAft>
                  <a:spcPts val="0"/>
                </a:spcAft>
                <a:buNone/>
              </a:pPr>
              <a:r>
                <a:rPr lang="fr-FR" sz="1000" b="1" i="0" u="none" strike="noStrike" cap="none" dirty="0">
                  <a:solidFill>
                    <a:srgbClr val="34495E"/>
                  </a:solidFill>
                  <a:latin typeface="+mj-lt"/>
                  <a:ea typeface="Helvetica"/>
                  <a:cs typeface="Helvetica"/>
                  <a:sym typeface="Helvetica"/>
                </a:rPr>
                <a:t> </a:t>
              </a:r>
              <a:endParaRPr sz="1000" i="0" u="none" strike="noStrike" cap="none" dirty="0">
                <a:solidFill>
                  <a:srgbClr val="000000"/>
                </a:solidFill>
                <a:latin typeface="+mj-lt"/>
                <a:ea typeface="Helvetica"/>
                <a:cs typeface="Helvetica"/>
                <a:sym typeface="Helvetica"/>
              </a:endParaRPr>
            </a:p>
            <a:p>
              <a:pPr marL="0" marR="0" lvl="0" indent="0" algn="l" rtl="0">
                <a:lnSpc>
                  <a:spcPct val="107000"/>
                </a:lnSpc>
                <a:spcBef>
                  <a:spcPts val="800"/>
                </a:spcBef>
                <a:spcAft>
                  <a:spcPts val="0"/>
                </a:spcAft>
                <a:buNone/>
              </a:pPr>
              <a:r>
                <a:rPr lang="fr-FR" sz="1000" b="1" i="0" u="none" strike="noStrike" cap="none" dirty="0">
                  <a:solidFill>
                    <a:srgbClr val="34495E"/>
                  </a:solidFill>
                  <a:latin typeface="+mj-lt"/>
                  <a:ea typeface="Helvetica"/>
                  <a:cs typeface="Helvetica"/>
                  <a:sym typeface="Helvetica"/>
                </a:rPr>
                <a:t> </a:t>
              </a:r>
              <a:endParaRPr sz="1000" i="0" u="none" strike="noStrike" cap="none" dirty="0">
                <a:solidFill>
                  <a:srgbClr val="000000"/>
                </a:solidFill>
                <a:latin typeface="+mj-lt"/>
                <a:ea typeface="Helvetica"/>
                <a:cs typeface="Helvetica"/>
                <a:sym typeface="Helvetica"/>
              </a:endParaRPr>
            </a:p>
          </p:txBody>
        </p:sp>
      </p:grpSp>
      <p:grpSp>
        <p:nvGrpSpPr>
          <p:cNvPr id="4" name="Group 3">
            <a:extLst>
              <a:ext uri="{FF2B5EF4-FFF2-40B4-BE49-F238E27FC236}">
                <a16:creationId xmlns:a16="http://schemas.microsoft.com/office/drawing/2014/main" id="{80DF496E-C1B7-4AFE-BDFE-A4AD7C362DE1}"/>
              </a:ext>
            </a:extLst>
          </p:cNvPr>
          <p:cNvGrpSpPr/>
          <p:nvPr/>
        </p:nvGrpSpPr>
        <p:grpSpPr>
          <a:xfrm>
            <a:off x="426874" y="2537887"/>
            <a:ext cx="6139944" cy="1057739"/>
            <a:chOff x="426874" y="2560730"/>
            <a:chExt cx="6139944" cy="1057739"/>
          </a:xfrm>
        </p:grpSpPr>
        <p:pic>
          <p:nvPicPr>
            <p:cNvPr id="23" name="Picture 22" descr="Links/orange_icons.jpg">
              <a:extLst>
                <a:ext uri="{FF2B5EF4-FFF2-40B4-BE49-F238E27FC236}">
                  <a16:creationId xmlns:a16="http://schemas.microsoft.com/office/drawing/2014/main" id="{05432A56-E2A0-435A-8768-11FB79357A6D}"/>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9050" r="23779"/>
            <a:stretch/>
          </p:blipFill>
          <p:spPr bwMode="auto">
            <a:xfrm>
              <a:off x="426874" y="2712491"/>
              <a:ext cx="516425" cy="586513"/>
            </a:xfrm>
            <a:prstGeom prst="rect">
              <a:avLst/>
            </a:prstGeom>
            <a:noFill/>
            <a:ln>
              <a:noFill/>
            </a:ln>
            <a:extLst>
              <a:ext uri="{53640926-AAD7-44D8-BBD7-CCE9431645EC}">
                <a14:shadowObscured xmlns:a14="http://schemas.microsoft.com/office/drawing/2010/main"/>
              </a:ext>
            </a:extLst>
          </p:spPr>
        </p:pic>
        <p:sp>
          <p:nvSpPr>
            <p:cNvPr id="204" name="Google Shape;204;p36"/>
            <p:cNvSpPr txBox="1"/>
            <p:nvPr/>
          </p:nvSpPr>
          <p:spPr>
            <a:xfrm>
              <a:off x="943300" y="2560730"/>
              <a:ext cx="5623518" cy="1057739"/>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800"/>
                </a:spcBef>
                <a:spcAft>
                  <a:spcPts val="0"/>
                </a:spcAft>
                <a:buNone/>
              </a:pPr>
              <a:r>
                <a:rPr lang="fr-FR" sz="1000" b="1">
                  <a:solidFill>
                    <a:schemeClr val="dk2"/>
                  </a:solidFill>
                  <a:latin typeface="+mj-lt"/>
                  <a:ea typeface="Helvetica"/>
                  <a:cs typeface="Helvetica"/>
                  <a:sym typeface="Helvetica"/>
                </a:rPr>
                <a:t>Consignes</a:t>
              </a:r>
              <a:endParaRPr sz="1000">
                <a:solidFill>
                  <a:schemeClr val="dk2"/>
                </a:solidFill>
                <a:latin typeface="+mj-lt"/>
                <a:ea typeface="Helvetica"/>
                <a:cs typeface="Helvetica"/>
                <a:sym typeface="Helvetica"/>
              </a:endParaRPr>
            </a:p>
            <a:p>
              <a:pPr marL="457200" lvl="0" indent="-292100">
                <a:lnSpc>
                  <a:spcPct val="115000"/>
                </a:lnSpc>
                <a:buClr>
                  <a:schemeClr val="dk1"/>
                </a:buClr>
                <a:buSzPts val="1000"/>
                <a:buFont typeface="Helvetica"/>
                <a:buAutoNum type="arabicPeriod"/>
              </a:pPr>
              <a:r>
                <a:rPr lang="fr-FR" sz="1000">
                  <a:solidFill>
                    <a:schemeClr val="dk1"/>
                  </a:solidFill>
                  <a:latin typeface="+mj-lt"/>
                  <a:ea typeface="Helvetica"/>
                  <a:cs typeface="Helvetica"/>
                  <a:sym typeface="Helvetica"/>
                </a:rPr>
                <a:t>Assurez-vous que le ou les salariés concernés suivent et assimilent le contenu de la formation Droits et attentes en matière d’audit.</a:t>
              </a:r>
            </a:p>
            <a:p>
              <a:pPr marL="457200" lvl="0" indent="-292100">
                <a:lnSpc>
                  <a:spcPct val="115000"/>
                </a:lnSpc>
                <a:buClr>
                  <a:schemeClr val="dk1"/>
                </a:buClr>
                <a:buSzPts val="1000"/>
                <a:buFont typeface="Helvetica"/>
                <a:buAutoNum type="arabicPeriod"/>
              </a:pPr>
              <a:r>
                <a:rPr lang="fr-FR" sz="1000">
                  <a:solidFill>
                    <a:schemeClr val="dk1"/>
                  </a:solidFill>
                  <a:latin typeface="+mj-lt"/>
                  <a:ea typeface="Helvetica"/>
                  <a:cs typeface="Helvetica"/>
                  <a:sym typeface="Helvetica"/>
                </a:rPr>
                <a:t>Assurez-vous que tous les salariés chargés de correspondre avec les auditeurs et </a:t>
              </a:r>
              <a:br>
                <a:rPr lang="fr-FR" sz="1000">
                  <a:solidFill>
                    <a:schemeClr val="dk1"/>
                  </a:solidFill>
                  <a:latin typeface="+mj-lt"/>
                  <a:ea typeface="Helvetica"/>
                  <a:cs typeface="Helvetica"/>
                  <a:sym typeface="Helvetica"/>
                </a:rPr>
              </a:br>
              <a:r>
                <a:rPr lang="fr-FR" sz="1000">
                  <a:solidFill>
                    <a:schemeClr val="dk1"/>
                  </a:solidFill>
                  <a:latin typeface="+mj-lt"/>
                  <a:ea typeface="Helvetica"/>
                  <a:cs typeface="Helvetica"/>
                  <a:sym typeface="Helvetica"/>
                </a:rPr>
                <a:t>de leur fournir des informations connaissent vos attentes en matière de conformité </a:t>
              </a:r>
              <a:br>
                <a:rPr lang="fr-FR" sz="1000">
                  <a:solidFill>
                    <a:schemeClr val="dk1"/>
                  </a:solidFill>
                  <a:latin typeface="+mj-lt"/>
                  <a:ea typeface="Helvetica"/>
                  <a:cs typeface="Helvetica"/>
                  <a:sym typeface="Helvetica"/>
                </a:rPr>
              </a:br>
              <a:r>
                <a:rPr lang="fr-FR" sz="1000">
                  <a:solidFill>
                    <a:schemeClr val="dk1"/>
                  </a:solidFill>
                  <a:latin typeface="+mj-lt"/>
                  <a:ea typeface="Helvetica"/>
                  <a:cs typeface="Helvetica"/>
                  <a:sym typeface="Helvetica"/>
                </a:rPr>
                <a:t>aux demandes d’audit.</a:t>
              </a:r>
              <a:endParaRPr sz="1000">
                <a:solidFill>
                  <a:schemeClr val="dk1"/>
                </a:solidFill>
                <a:latin typeface="+mj-lt"/>
                <a:ea typeface="Helvetica"/>
                <a:cs typeface="Helvetica"/>
                <a:sym typeface="Helvetica"/>
              </a:endParaRPr>
            </a:p>
            <a:p>
              <a:pPr marL="0" marR="0" lvl="0" indent="0" algn="l" rtl="0">
                <a:lnSpc>
                  <a:spcPct val="115000"/>
                </a:lnSpc>
                <a:spcBef>
                  <a:spcPts val="800"/>
                </a:spcBef>
                <a:spcAft>
                  <a:spcPts val="0"/>
                </a:spcAft>
                <a:buNone/>
              </a:pPr>
              <a:endParaRPr sz="1000">
                <a:solidFill>
                  <a:srgbClr val="34495E"/>
                </a:solidFill>
                <a:latin typeface="+mj-lt"/>
                <a:ea typeface="Helvetica"/>
                <a:cs typeface="Helvetica"/>
                <a:sym typeface="Helvetica"/>
              </a:endParaRPr>
            </a:p>
          </p:txBody>
        </p:sp>
      </p:grpSp>
      <p:grpSp>
        <p:nvGrpSpPr>
          <p:cNvPr id="3" name="Group 2">
            <a:extLst>
              <a:ext uri="{FF2B5EF4-FFF2-40B4-BE49-F238E27FC236}">
                <a16:creationId xmlns:a16="http://schemas.microsoft.com/office/drawing/2014/main" id="{249693B8-C943-4BA7-881B-F760FBCFF32C}"/>
              </a:ext>
            </a:extLst>
          </p:cNvPr>
          <p:cNvGrpSpPr/>
          <p:nvPr/>
        </p:nvGrpSpPr>
        <p:grpSpPr>
          <a:xfrm>
            <a:off x="426874" y="1612613"/>
            <a:ext cx="6139944" cy="888982"/>
            <a:chOff x="426874" y="1609692"/>
            <a:chExt cx="6139944" cy="888982"/>
          </a:xfrm>
        </p:grpSpPr>
        <p:pic>
          <p:nvPicPr>
            <p:cNvPr id="21" name="Picture 20">
              <a:extLst>
                <a:ext uri="{FF2B5EF4-FFF2-40B4-BE49-F238E27FC236}">
                  <a16:creationId xmlns:a16="http://schemas.microsoft.com/office/drawing/2014/main" id="{60EACF2E-9AD4-4A39-99AD-4291B644121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6874" y="1749380"/>
              <a:ext cx="516425" cy="487859"/>
            </a:xfrm>
            <a:prstGeom prst="rect">
              <a:avLst/>
            </a:prstGeom>
          </p:spPr>
        </p:pic>
        <p:sp>
          <p:nvSpPr>
            <p:cNvPr id="207" name="Google Shape;207;p36"/>
            <p:cNvSpPr txBox="1"/>
            <p:nvPr/>
          </p:nvSpPr>
          <p:spPr>
            <a:xfrm>
              <a:off x="943300" y="1609692"/>
              <a:ext cx="5623518" cy="888982"/>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800"/>
                </a:spcBef>
                <a:spcAft>
                  <a:spcPts val="0"/>
                </a:spcAft>
                <a:buClr>
                  <a:schemeClr val="dk1"/>
                </a:buClr>
                <a:buSzPts val="1100"/>
                <a:buFont typeface="Arial"/>
                <a:buNone/>
              </a:pPr>
              <a:r>
                <a:rPr lang="fr-FR" sz="1000" b="1" dirty="0">
                  <a:solidFill>
                    <a:schemeClr val="dk2"/>
                  </a:solidFill>
                  <a:latin typeface="+mj-lt"/>
                  <a:ea typeface="Helvetica"/>
                  <a:cs typeface="Helvetica"/>
                  <a:sym typeface="Helvetica"/>
                </a:rPr>
                <a:t>En quoi cela vous profite-t-il ?</a:t>
              </a:r>
              <a:endParaRPr sz="1000" b="1" dirty="0">
                <a:solidFill>
                  <a:schemeClr val="dk2"/>
                </a:solidFill>
                <a:latin typeface="+mj-lt"/>
                <a:ea typeface="Helvetica"/>
                <a:cs typeface="Helvetica"/>
                <a:sym typeface="Helvetica"/>
              </a:endParaRPr>
            </a:p>
            <a:p>
              <a:pPr lvl="0">
                <a:lnSpc>
                  <a:spcPct val="115000"/>
                </a:lnSpc>
                <a:buSzPts val="1100"/>
              </a:pPr>
              <a:r>
                <a:rPr lang="fr-FR" sz="1000" dirty="0">
                  <a:solidFill>
                    <a:schemeClr val="dk1"/>
                  </a:solidFill>
                  <a:latin typeface="+mj-lt"/>
                  <a:ea typeface="Helvetica"/>
                  <a:cs typeface="Helvetica"/>
                  <a:sym typeface="Helvetica"/>
                </a:rPr>
                <a:t>Cette formation vous aidera à mieux comprendre le processus global d’audit, ce qui, à son </a:t>
              </a:r>
              <a:br>
                <a:rPr lang="fr-FR" sz="1000" dirty="0">
                  <a:solidFill>
                    <a:schemeClr val="dk1"/>
                  </a:solidFill>
                  <a:latin typeface="+mj-lt"/>
                  <a:ea typeface="Helvetica"/>
                  <a:cs typeface="Helvetica"/>
                  <a:sym typeface="Helvetica"/>
                </a:rPr>
              </a:br>
              <a:r>
                <a:rPr lang="fr-FR" sz="1000" dirty="0">
                  <a:solidFill>
                    <a:schemeClr val="dk1"/>
                  </a:solidFill>
                  <a:latin typeface="+mj-lt"/>
                  <a:ea typeface="Helvetica"/>
                  <a:cs typeface="Helvetica"/>
                  <a:sym typeface="Helvetica"/>
                </a:rPr>
                <a:t>tour, vous aidera à réussir un audit, à réduire la perturbation de votre activité et à améliorer </a:t>
              </a:r>
              <a:br>
                <a:rPr lang="fr-FR" sz="1000" dirty="0">
                  <a:solidFill>
                    <a:schemeClr val="dk1"/>
                  </a:solidFill>
                  <a:latin typeface="+mj-lt"/>
                  <a:ea typeface="Helvetica"/>
                  <a:cs typeface="Helvetica"/>
                  <a:sym typeface="Helvetica"/>
                </a:rPr>
              </a:br>
              <a:r>
                <a:rPr lang="fr-FR" sz="1000" dirty="0">
                  <a:solidFill>
                    <a:schemeClr val="dk1"/>
                  </a:solidFill>
                  <a:latin typeface="+mj-lt"/>
                  <a:ea typeface="Helvetica"/>
                  <a:cs typeface="Helvetica"/>
                  <a:sym typeface="Helvetica"/>
                </a:rPr>
                <a:t>vos relations avec vos fabricants. </a:t>
              </a:r>
            </a:p>
          </p:txBody>
        </p:sp>
      </p:grpSp>
      <p:grpSp>
        <p:nvGrpSpPr>
          <p:cNvPr id="5" name="Group 4">
            <a:extLst>
              <a:ext uri="{FF2B5EF4-FFF2-40B4-BE49-F238E27FC236}">
                <a16:creationId xmlns:a16="http://schemas.microsoft.com/office/drawing/2014/main" id="{06FA5808-9C9F-4C7B-80C8-EA2EACA5F0FF}"/>
              </a:ext>
            </a:extLst>
          </p:cNvPr>
          <p:cNvGrpSpPr/>
          <p:nvPr/>
        </p:nvGrpSpPr>
        <p:grpSpPr>
          <a:xfrm>
            <a:off x="426873" y="3795446"/>
            <a:ext cx="5398476" cy="771996"/>
            <a:chOff x="426873" y="3618469"/>
            <a:chExt cx="5398476" cy="771996"/>
          </a:xfrm>
        </p:grpSpPr>
        <p:pic>
          <p:nvPicPr>
            <p:cNvPr id="25" name="Picture 24" descr="Links/orange_icons.jpg">
              <a:extLst>
                <a:ext uri="{FF2B5EF4-FFF2-40B4-BE49-F238E27FC236}">
                  <a16:creationId xmlns:a16="http://schemas.microsoft.com/office/drawing/2014/main" id="{F1AF5F4E-3F8C-472B-A488-9D82733CEAA4}"/>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4187" r="-1358"/>
            <a:stretch/>
          </p:blipFill>
          <p:spPr bwMode="auto">
            <a:xfrm>
              <a:off x="426873" y="3704748"/>
              <a:ext cx="516425" cy="598525"/>
            </a:xfrm>
            <a:prstGeom prst="rect">
              <a:avLst/>
            </a:prstGeom>
            <a:noFill/>
            <a:ln>
              <a:noFill/>
            </a:ln>
            <a:extLst>
              <a:ext uri="{53640926-AAD7-44D8-BBD7-CCE9431645EC}">
                <a14:shadowObscured xmlns:a14="http://schemas.microsoft.com/office/drawing/2010/main"/>
              </a:ext>
            </a:extLst>
          </p:spPr>
        </p:pic>
        <p:sp>
          <p:nvSpPr>
            <p:cNvPr id="210" name="Google Shape;210;p36"/>
            <p:cNvSpPr txBox="1"/>
            <p:nvPr/>
          </p:nvSpPr>
          <p:spPr>
            <a:xfrm>
              <a:off x="1033425" y="3618469"/>
              <a:ext cx="4791924" cy="771996"/>
            </a:xfrm>
            <a:prstGeom prst="rect">
              <a:avLst/>
            </a:prstGeom>
            <a:noFill/>
            <a:ln>
              <a:noFill/>
            </a:ln>
          </p:spPr>
          <p:txBody>
            <a:bodyPr spcFirstLastPara="1" wrap="square" lIns="91425" tIns="45700" rIns="91425" bIns="45700" anchor="t" anchorCtr="0">
              <a:noAutofit/>
            </a:bodyPr>
            <a:lstStyle/>
            <a:p>
              <a:pPr marL="0" marR="0" lvl="0" indent="0" algn="l" rtl="0">
                <a:lnSpc>
                  <a:spcPct val="114000"/>
                </a:lnSpc>
                <a:spcBef>
                  <a:spcPts val="0"/>
                </a:spcBef>
                <a:spcAft>
                  <a:spcPts val="0"/>
                </a:spcAft>
                <a:buNone/>
              </a:pPr>
              <a:r>
                <a:rPr lang="fr-FR" sz="1000" b="1" i="0" u="none" strike="noStrike" cap="none" dirty="0">
                  <a:solidFill>
                    <a:schemeClr val="dk2"/>
                  </a:solidFill>
                  <a:latin typeface="+mj-lt"/>
                  <a:ea typeface="Helvetica Neue"/>
                  <a:cs typeface="Helvetica Neue"/>
                  <a:sym typeface="Helvetica Neue"/>
                </a:rPr>
                <a:t>Autres documents à prévoir</a:t>
              </a:r>
              <a:endParaRPr sz="1000" b="0" i="0" u="none" strike="noStrike" cap="none" dirty="0">
                <a:solidFill>
                  <a:schemeClr val="dk2"/>
                </a:solidFill>
                <a:latin typeface="+mj-lt"/>
                <a:ea typeface="Cambria"/>
                <a:cs typeface="Cambria"/>
                <a:sym typeface="Cambria"/>
              </a:endParaRPr>
            </a:p>
            <a:p>
              <a:pPr marL="184150" marR="0" lvl="0" indent="-171450" algn="l" rtl="0">
                <a:lnSpc>
                  <a:spcPct val="114000"/>
                </a:lnSpc>
                <a:spcAft>
                  <a:spcPts val="0"/>
                </a:spcAft>
                <a:buClr>
                  <a:schemeClr val="bg2"/>
                </a:buClr>
                <a:buSzPct val="150000"/>
                <a:buFont typeface="Wingdings" panose="05000000000000000000" pitchFamily="2" charset="2"/>
                <a:buChar char=""/>
              </a:pPr>
              <a:r>
                <a:rPr lang="fr-FR" sz="1000" dirty="0">
                  <a:solidFill>
                    <a:schemeClr val="dk1"/>
                  </a:solidFill>
                  <a:latin typeface="+mj-lt"/>
                  <a:ea typeface="Helvetica"/>
                  <a:cs typeface="Helvetica" panose="020B0604020202020204" pitchFamily="34" charset="0"/>
                  <a:sym typeface="Helvetica"/>
                </a:rPr>
                <a:t>Code de conduite</a:t>
              </a:r>
              <a:endParaRPr sz="1000" dirty="0">
                <a:solidFill>
                  <a:schemeClr val="dk1"/>
                </a:solidFill>
                <a:latin typeface="+mj-lt"/>
                <a:ea typeface="Helvetica"/>
                <a:cs typeface="Helvetica" panose="020B0604020202020204" pitchFamily="34" charset="0"/>
                <a:sym typeface="Helvetica"/>
              </a:endParaRPr>
            </a:p>
            <a:p>
              <a:pPr marL="184150" marR="0" lvl="0" indent="-171450" algn="l" rtl="0">
                <a:lnSpc>
                  <a:spcPct val="114000"/>
                </a:lnSpc>
                <a:spcAft>
                  <a:spcPts val="0"/>
                </a:spcAft>
                <a:buClr>
                  <a:schemeClr val="bg2"/>
                </a:buClr>
                <a:buSzPct val="150000"/>
                <a:buFont typeface="Wingdings" panose="05000000000000000000" pitchFamily="2" charset="2"/>
                <a:buChar char=""/>
              </a:pPr>
              <a:r>
                <a:rPr lang="fr-FR" sz="1000" dirty="0">
                  <a:solidFill>
                    <a:schemeClr val="dk1"/>
                  </a:solidFill>
                  <a:latin typeface="+mj-lt"/>
                  <a:ea typeface="Helvetica Neue"/>
                  <a:cs typeface="Helvetica" panose="020B0604020202020204" pitchFamily="34" charset="0"/>
                  <a:sym typeface="Helvetica Neue"/>
                </a:rPr>
                <a:t>Directives relatives aux livres et registres comptables</a:t>
              </a:r>
            </a:p>
            <a:p>
              <a:pPr marL="184150" marR="0" lvl="0" indent="-171450" algn="l" rtl="0">
                <a:lnSpc>
                  <a:spcPct val="114000"/>
                </a:lnSpc>
                <a:spcAft>
                  <a:spcPts val="0"/>
                </a:spcAft>
                <a:buClr>
                  <a:schemeClr val="bg2"/>
                </a:buClr>
                <a:buSzPct val="150000"/>
                <a:buFont typeface="Wingdings" panose="05000000000000000000" pitchFamily="2" charset="2"/>
                <a:buChar char=""/>
              </a:pPr>
              <a:r>
                <a:rPr lang="fr-FR" sz="1000" b="0" i="0" u="none" strike="noStrike" cap="none" dirty="0">
                  <a:solidFill>
                    <a:schemeClr val="dk1"/>
                  </a:solidFill>
                  <a:latin typeface="+mj-lt"/>
                  <a:ea typeface="Cambria"/>
                  <a:cs typeface="Helvetica" panose="020B0604020202020204" pitchFamily="34" charset="0"/>
                  <a:sym typeface="Helvetica Neue"/>
                </a:rPr>
                <a:t> </a:t>
              </a:r>
              <a:r>
                <a:rPr lang="fr-FR" sz="1000" dirty="0">
                  <a:solidFill>
                    <a:schemeClr val="dk1"/>
                  </a:solidFill>
                  <a:latin typeface="+mj-lt"/>
                  <a:cs typeface="Helvetica" panose="020B0604020202020204" pitchFamily="34" charset="0"/>
                  <a:sym typeface="Helvetica Neue"/>
                </a:rPr>
                <a:t>Formation </a:t>
              </a:r>
              <a:r>
                <a:rPr lang="fr-FR" sz="1000" dirty="0" err="1">
                  <a:solidFill>
                    <a:schemeClr val="dk1"/>
                  </a:solidFill>
                  <a:latin typeface="+mj-lt"/>
                  <a:cs typeface="Helvetica" panose="020B0604020202020204" pitchFamily="34" charset="0"/>
                  <a:sym typeface="Helvetica Neue"/>
                </a:rPr>
                <a:t>Antisubornation</a:t>
              </a:r>
              <a:r>
                <a:rPr lang="fr-FR" sz="1000" dirty="0">
                  <a:solidFill>
                    <a:schemeClr val="dk1"/>
                  </a:solidFill>
                  <a:latin typeface="+mj-lt"/>
                  <a:cs typeface="Helvetica" panose="020B0604020202020204" pitchFamily="34" charset="0"/>
                  <a:sym typeface="Helvetica Neue"/>
                </a:rPr>
                <a:t> et anticorruption</a:t>
              </a:r>
              <a:endParaRPr sz="1000" dirty="0">
                <a:solidFill>
                  <a:schemeClr val="dk1"/>
                </a:solidFill>
                <a:latin typeface="+mj-lt"/>
                <a:cs typeface="Helvetica" panose="020B0604020202020204" pitchFamily="34" charset="0"/>
                <a:sym typeface="Cambria"/>
              </a:endParaRPr>
            </a:p>
          </p:txBody>
        </p:sp>
      </p:grpSp>
      <p:sp>
        <p:nvSpPr>
          <p:cNvPr id="211" name="Google Shape;211;p36"/>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j-lt"/>
              <a:ea typeface="Calibri"/>
              <a:cs typeface="Calibri"/>
              <a:sym typeface="Calibri"/>
            </a:endParaRPr>
          </a:p>
        </p:txBody>
      </p:sp>
      <p:sp>
        <p:nvSpPr>
          <p:cNvPr id="212" name="Google Shape;212;p36"/>
          <p:cNvSpPr txBox="1"/>
          <p:nvPr/>
        </p:nvSpPr>
        <p:spPr>
          <a:xfrm>
            <a:off x="2014090" y="27007"/>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fr-FR" sz="1800" b="1" spc="-20">
                <a:solidFill>
                  <a:srgbClr val="AACFD0"/>
                </a:solidFill>
                <a:latin typeface="+mj-lt"/>
                <a:ea typeface="Helvetica"/>
                <a:cs typeface="Helvetica"/>
                <a:sym typeface="Helvetica"/>
              </a:rPr>
              <a:t>Droits et attentes en matière d’audit</a:t>
            </a:r>
            <a:br>
              <a:rPr lang="fr-FR" sz="1800" b="1" spc="-20">
                <a:solidFill>
                  <a:srgbClr val="AACFD0"/>
                </a:solidFill>
                <a:latin typeface="+mj-lt"/>
                <a:ea typeface="Helvetica"/>
                <a:cs typeface="Helvetica"/>
                <a:sym typeface="Helvetica"/>
              </a:rPr>
            </a:br>
            <a:r>
              <a:rPr lang="fr-FR" sz="1800" b="1" spc="-20">
                <a:solidFill>
                  <a:srgbClr val="AACFD0"/>
                </a:solidFill>
                <a:latin typeface="+mj-lt"/>
                <a:ea typeface="Helvetica"/>
                <a:cs typeface="Helvetica"/>
                <a:sym typeface="Helvetica"/>
              </a:rPr>
              <a:t>Formation</a:t>
            </a:r>
            <a:endParaRPr sz="1800" b="1" spc="-20">
              <a:solidFill>
                <a:srgbClr val="AACFD0"/>
              </a:solidFill>
              <a:latin typeface="+mj-lt"/>
              <a:ea typeface="Helvetica"/>
              <a:cs typeface="Helvetica"/>
              <a:sym typeface="Helvetica"/>
            </a:endParaRPr>
          </a:p>
        </p:txBody>
      </p:sp>
      <p:pic>
        <p:nvPicPr>
          <p:cNvPr id="18" name="Picture 17">
            <a:extLst>
              <a:ext uri="{FF2B5EF4-FFF2-40B4-BE49-F238E27FC236}">
                <a16:creationId xmlns:a16="http://schemas.microsoft.com/office/drawing/2014/main" id="{446E34FB-C7CA-4433-9C88-A77B7C1A079E}"/>
              </a:ext>
            </a:extLst>
          </p:cNvPr>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457950" y="959808"/>
            <a:ext cx="2695680" cy="2952277"/>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7"/>
          <p:cNvSpPr/>
          <p:nvPr/>
        </p:nvSpPr>
        <p:spPr>
          <a:xfrm>
            <a:off x="1" y="2433788"/>
            <a:ext cx="7159200" cy="20388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mj-lt"/>
              <a:ea typeface="Calibri"/>
              <a:cs typeface="Calibri"/>
              <a:sym typeface="Calibri"/>
            </a:endParaRPr>
          </a:p>
        </p:txBody>
      </p:sp>
      <p:sp>
        <p:nvSpPr>
          <p:cNvPr id="219" name="Google Shape;219;p37"/>
          <p:cNvSpPr/>
          <p:nvPr/>
        </p:nvSpPr>
        <p:spPr>
          <a:xfrm rot="10800000" flipH="1">
            <a:off x="5587539" y="2433865"/>
            <a:ext cx="1921200" cy="2038800"/>
          </a:xfrm>
          <a:prstGeom prst="chevron">
            <a:avLst>
              <a:gd name="adj" fmla="val 53827"/>
            </a:avLst>
          </a:prstGeom>
          <a:solidFill>
            <a:srgbClr val="AACF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mj-lt"/>
              <a:ea typeface="Calibri"/>
              <a:cs typeface="Calibri"/>
              <a:sym typeface="Calibri"/>
            </a:endParaRPr>
          </a:p>
        </p:txBody>
      </p:sp>
      <p:sp>
        <p:nvSpPr>
          <p:cNvPr id="220" name="Google Shape;220;p37"/>
          <p:cNvSpPr/>
          <p:nvPr/>
        </p:nvSpPr>
        <p:spPr>
          <a:xfrm rot="10800000" flipH="1">
            <a:off x="6739438" y="2433865"/>
            <a:ext cx="1921200" cy="2038800"/>
          </a:xfrm>
          <a:prstGeom prst="chevron">
            <a:avLst>
              <a:gd name="adj" fmla="val 53827"/>
            </a:avLst>
          </a:prstGeom>
          <a:solidFill>
            <a:srgbClr val="5DA0A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mj-lt"/>
              <a:ea typeface="Calibri"/>
              <a:cs typeface="Calibri"/>
              <a:sym typeface="Calibri"/>
            </a:endParaRPr>
          </a:p>
        </p:txBody>
      </p:sp>
      <p:sp>
        <p:nvSpPr>
          <p:cNvPr id="221" name="Google Shape;221;p37"/>
          <p:cNvSpPr txBox="1"/>
          <p:nvPr/>
        </p:nvSpPr>
        <p:spPr>
          <a:xfrm>
            <a:off x="301031" y="3126752"/>
            <a:ext cx="5814000" cy="653100"/>
          </a:xfrm>
          <a:prstGeom prst="rect">
            <a:avLst/>
          </a:prstGeom>
          <a:noFill/>
          <a:ln>
            <a:noFill/>
          </a:ln>
        </p:spPr>
        <p:txBody>
          <a:bodyPr spcFirstLastPara="1" wrap="square" lIns="68575" tIns="34275" rIns="68575" bIns="34275" anchor="t" anchorCtr="0">
            <a:noAutofit/>
          </a:bodyPr>
          <a:lstStyle/>
          <a:p>
            <a:pPr lvl="0"/>
            <a:r>
              <a:rPr lang="fr-FR" sz="2600" b="1" dirty="0">
                <a:solidFill>
                  <a:schemeClr val="lt1"/>
                </a:solidFill>
                <a:latin typeface="+mj-lt"/>
                <a:ea typeface="Helvetica Neue"/>
                <a:cs typeface="Helvetica Neue"/>
                <a:sym typeface="Helvetica Neue"/>
              </a:rPr>
              <a:t>Droits et attentes en matière d’audit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12;p36"/>
          <p:cNvSpPr txBox="1"/>
          <p:nvPr/>
        </p:nvSpPr>
        <p:spPr>
          <a:xfrm>
            <a:off x="2039850" y="34311"/>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fr-FR" sz="1800" b="1">
                <a:solidFill>
                  <a:srgbClr val="AACFD0"/>
                </a:solidFill>
                <a:latin typeface="+mj-lt"/>
                <a:ea typeface="Helvetica"/>
                <a:cs typeface="Helvetica"/>
                <a:sym typeface="Helvetica"/>
              </a:rPr>
              <a:t>Introduction</a:t>
            </a:r>
            <a:endParaRPr sz="1800" b="1">
              <a:solidFill>
                <a:srgbClr val="AACFD0"/>
              </a:solidFill>
              <a:latin typeface="+mj-lt"/>
              <a:ea typeface="Helvetica"/>
              <a:cs typeface="Helvetica"/>
              <a:sym typeface="Helvetica"/>
            </a:endParaRPr>
          </a:p>
        </p:txBody>
      </p:sp>
      <p:sp>
        <p:nvSpPr>
          <p:cNvPr id="7" name="Google Shape;175;p26"/>
          <p:cNvSpPr txBox="1">
            <a:spLocks noGrp="1"/>
          </p:cNvSpPr>
          <p:nvPr>
            <p:ph type="body" idx="1"/>
          </p:nvPr>
        </p:nvSpPr>
        <p:spPr>
          <a:xfrm>
            <a:off x="221510" y="1179172"/>
            <a:ext cx="8700979" cy="2954214"/>
          </a:xfrm>
          <a:prstGeom prst="rect">
            <a:avLst/>
          </a:prstGeom>
          <a:ln>
            <a:noFill/>
          </a:ln>
        </p:spPr>
        <p:txBody>
          <a:bodyPr spcFirstLastPara="1" wrap="square" lIns="68569" tIns="34275" rIns="68569" bIns="34275" anchor="t" anchorCtr="0">
            <a:noAutofit/>
          </a:bodyPr>
          <a:lstStyle/>
          <a:p>
            <a:pPr marL="0" indent="0">
              <a:lnSpc>
                <a:spcPct val="115000"/>
              </a:lnSpc>
              <a:spcBef>
                <a:spcPts val="0"/>
              </a:spcBef>
              <a:buSzPts val="1100"/>
              <a:buNone/>
            </a:pPr>
            <a:r>
              <a:rPr lang="fr-FR" sz="1300" b="1">
                <a:solidFill>
                  <a:schemeClr val="bg2"/>
                </a:solidFill>
                <a:latin typeface="+mj-lt"/>
                <a:cs typeface="Helvetica" panose="020B0604020202020204" pitchFamily="34" charset="0"/>
              </a:rPr>
              <a:t>Pourquoi faisons-nous l’objet d’un audit ? </a:t>
            </a:r>
            <a:endParaRPr sz="1300" b="1">
              <a:solidFill>
                <a:schemeClr val="bg2"/>
              </a:solidFill>
              <a:latin typeface="+mj-lt"/>
              <a:cs typeface="Helvetica" panose="020B0604020202020204" pitchFamily="34" charset="0"/>
            </a:endParaRPr>
          </a:p>
          <a:p>
            <a:pPr marL="342900" indent="0">
              <a:lnSpc>
                <a:spcPct val="100000"/>
              </a:lnSpc>
              <a:spcBef>
                <a:spcPts val="0"/>
              </a:spcBef>
              <a:buSzPts val="1100"/>
              <a:buNone/>
            </a:pPr>
            <a:r>
              <a:rPr lang="fr-FR" sz="1100">
                <a:solidFill>
                  <a:schemeClr val="tx1"/>
                </a:solidFill>
                <a:latin typeface="+mj-lt"/>
                <a:cs typeface="Helvetica" panose="020B0604020202020204" pitchFamily="34" charset="0"/>
              </a:rPr>
              <a:t>Les fabricants exercent leurs droits d’audit pour garantir la conformité globale de leurs partenaires commerciaux tiers et pour permettre d’identifier et d’atténuer les risques potentiels. Dans la plupart des cas, les audits sont effectués pour favoriser une </a:t>
            </a:r>
            <a:br>
              <a:rPr lang="fr-FR" sz="1100">
                <a:solidFill>
                  <a:schemeClr val="tx1"/>
                </a:solidFill>
                <a:latin typeface="+mj-lt"/>
                <a:cs typeface="Helvetica" panose="020B0604020202020204" pitchFamily="34" charset="0"/>
              </a:rPr>
            </a:br>
            <a:r>
              <a:rPr lang="fr-FR" sz="1100">
                <a:solidFill>
                  <a:schemeClr val="tx1"/>
                </a:solidFill>
                <a:latin typeface="+mj-lt"/>
                <a:cs typeface="Helvetica" panose="020B0604020202020204" pitchFamily="34" charset="0"/>
              </a:rPr>
              <a:t>relation de travail meilleure et plus efficace entre le fabricant et ses tierces parties. Généralement, les accords entre distributeurs </a:t>
            </a:r>
            <a:br>
              <a:rPr lang="fr-FR" sz="1100">
                <a:solidFill>
                  <a:schemeClr val="tx1"/>
                </a:solidFill>
                <a:latin typeface="+mj-lt"/>
                <a:cs typeface="Helvetica" panose="020B0604020202020204" pitchFamily="34" charset="0"/>
              </a:rPr>
            </a:br>
            <a:r>
              <a:rPr lang="fr-FR" sz="1100">
                <a:solidFill>
                  <a:schemeClr val="tx1"/>
                </a:solidFill>
                <a:latin typeface="+mj-lt"/>
                <a:cs typeface="Helvetica" panose="020B0604020202020204" pitchFamily="34" charset="0"/>
              </a:rPr>
              <a:t>et fabricants comprennent une clause de « droits d’audit » qui confirme l’engagement du distributeur à se conformer à un audit demandé.</a:t>
            </a:r>
          </a:p>
          <a:p>
            <a:pPr marL="342900" indent="0">
              <a:lnSpc>
                <a:spcPct val="100000"/>
              </a:lnSpc>
              <a:spcBef>
                <a:spcPts val="0"/>
              </a:spcBef>
              <a:buSzPts val="1100"/>
              <a:buNone/>
            </a:pPr>
            <a:endParaRPr sz="1100">
              <a:solidFill>
                <a:schemeClr val="tx1"/>
              </a:solidFill>
              <a:latin typeface="+mj-lt"/>
              <a:cs typeface="Helvetica" panose="020B0604020202020204" pitchFamily="34" charset="0"/>
            </a:endParaRPr>
          </a:p>
          <a:p>
            <a:pPr marL="0" indent="0">
              <a:lnSpc>
                <a:spcPct val="115000"/>
              </a:lnSpc>
              <a:spcBef>
                <a:spcPts val="300"/>
              </a:spcBef>
              <a:buSzPts val="1100"/>
              <a:buNone/>
            </a:pPr>
            <a:r>
              <a:rPr lang="fr-FR" sz="1300" b="1">
                <a:solidFill>
                  <a:schemeClr val="tx1"/>
                </a:solidFill>
                <a:latin typeface="+mj-lt"/>
                <a:cs typeface="Helvetica" panose="020B0604020202020204" pitchFamily="34" charset="0"/>
              </a:rPr>
              <a:t>Quelle est la finalité d’un audit ? </a:t>
            </a:r>
            <a:endParaRPr sz="1300" b="1">
              <a:solidFill>
                <a:schemeClr val="tx1"/>
              </a:solidFill>
              <a:latin typeface="+mj-lt"/>
              <a:cs typeface="Helvetica" panose="020B0604020202020204" pitchFamily="34" charset="0"/>
            </a:endParaRPr>
          </a:p>
          <a:p>
            <a:pPr marL="342900" indent="0">
              <a:lnSpc>
                <a:spcPct val="100000"/>
              </a:lnSpc>
              <a:spcBef>
                <a:spcPts val="0"/>
              </a:spcBef>
              <a:buSzPts val="1100"/>
              <a:buNone/>
            </a:pPr>
            <a:r>
              <a:rPr lang="fr-FR" sz="1100">
                <a:solidFill>
                  <a:schemeClr val="tx1"/>
                </a:solidFill>
                <a:latin typeface="+mj-lt"/>
                <a:cs typeface="Helvetica" panose="020B0604020202020204" pitchFamily="34" charset="0"/>
              </a:rPr>
              <a:t>La finalité d’un audit est de permettre à un fabricant d’évaluer et de comprendre (par le biais d’enquêtes et d’analyses de </a:t>
            </a:r>
            <a:br>
              <a:rPr lang="fr-FR" sz="1100">
                <a:solidFill>
                  <a:schemeClr val="tx1"/>
                </a:solidFill>
                <a:latin typeface="+mj-lt"/>
                <a:cs typeface="Helvetica" panose="020B0604020202020204" pitchFamily="34" charset="0"/>
              </a:rPr>
            </a:br>
            <a:r>
              <a:rPr lang="fr-FR" sz="1100">
                <a:solidFill>
                  <a:schemeClr val="tx1"/>
                </a:solidFill>
                <a:latin typeface="+mj-lt"/>
                <a:cs typeface="Helvetica" panose="020B0604020202020204" pitchFamily="34" charset="0"/>
              </a:rPr>
              <a:t>documents et de transactions) nos programmes de conformité, nos politiques, nos procédures et nos contrôles internes sur </a:t>
            </a:r>
            <a:br>
              <a:rPr lang="fr-FR" sz="1100">
                <a:solidFill>
                  <a:schemeClr val="tx1"/>
                </a:solidFill>
                <a:latin typeface="+mj-lt"/>
                <a:cs typeface="Helvetica" panose="020B0604020202020204" pitchFamily="34" charset="0"/>
              </a:rPr>
            </a:br>
            <a:r>
              <a:rPr lang="fr-FR" sz="1100">
                <a:solidFill>
                  <a:schemeClr val="tx1"/>
                </a:solidFill>
                <a:latin typeface="+mj-lt"/>
                <a:cs typeface="Helvetica" panose="020B0604020202020204" pitchFamily="34" charset="0"/>
              </a:rPr>
              <a:t>les activités susceptibles de présenter des risques de corruption. Ce processus permet de s’assurer que nous agissons avec intégrité et que nous menons nos activités conformément à nos accords écrits et de manière conforme. </a:t>
            </a:r>
          </a:p>
          <a:p>
            <a:pPr marL="342900" indent="0">
              <a:lnSpc>
                <a:spcPct val="100000"/>
              </a:lnSpc>
              <a:spcBef>
                <a:spcPts val="0"/>
              </a:spcBef>
              <a:buSzPts val="1100"/>
              <a:buNone/>
            </a:pPr>
            <a:endParaRPr sz="1100" b="1">
              <a:solidFill>
                <a:schemeClr val="tx1"/>
              </a:solidFill>
              <a:latin typeface="+mj-lt"/>
              <a:cs typeface="Helvetica" panose="020B0604020202020204" pitchFamily="34" charset="0"/>
            </a:endParaRPr>
          </a:p>
          <a:p>
            <a:pPr marL="0" indent="0">
              <a:lnSpc>
                <a:spcPct val="100000"/>
              </a:lnSpc>
              <a:spcBef>
                <a:spcPts val="0"/>
              </a:spcBef>
              <a:buSzPts val="1100"/>
              <a:buNone/>
            </a:pPr>
            <a:r>
              <a:rPr lang="fr-FR" sz="1200" b="1">
                <a:solidFill>
                  <a:schemeClr val="tx1"/>
                </a:solidFill>
                <a:latin typeface="+mj-lt"/>
                <a:cs typeface="Helvetica" panose="020B0604020202020204" pitchFamily="34" charset="0"/>
              </a:rPr>
              <a:t>Comment nos données et informations seront-elles utilisées ? </a:t>
            </a:r>
          </a:p>
          <a:p>
            <a:pPr marL="341313" indent="0">
              <a:lnSpc>
                <a:spcPct val="100000"/>
              </a:lnSpc>
              <a:spcBef>
                <a:spcPts val="0"/>
              </a:spcBef>
              <a:buSzPts val="1100"/>
              <a:buNone/>
            </a:pPr>
            <a:r>
              <a:rPr lang="fr-FR" sz="1100">
                <a:solidFill>
                  <a:schemeClr val="tx1"/>
                </a:solidFill>
                <a:latin typeface="+mj-lt"/>
                <a:cs typeface="Helvetica" panose="020B0604020202020204" pitchFamily="34" charset="0"/>
              </a:rPr>
              <a:t>En général, un fabricant délèguera les audits à des tierces parties, soit à des groupes internes ayant une expérience significative dans ce type d’activités, soit à des auditeurs externes. Ces groupes internes font probablement partie des fonctions d’audit interne ou de conformité du fabricant. Les équipes d’audit de ce type sont généralement très expérimentées dans le traitement des informations et des données sensibles de tierces parties. Vous pouvez vous attendre à ce qu’elles se conduisent de manière professionnelle et ne partagent vos données ou informations qu’en cas de nécessité. Les données et informations recueillies à </a:t>
            </a:r>
            <a:br>
              <a:rPr lang="fr-FR" sz="1100">
                <a:solidFill>
                  <a:schemeClr val="tx1"/>
                </a:solidFill>
                <a:latin typeface="+mj-lt"/>
                <a:cs typeface="Helvetica" panose="020B0604020202020204" pitchFamily="34" charset="0"/>
              </a:rPr>
            </a:br>
            <a:r>
              <a:rPr lang="fr-FR" sz="1100">
                <a:solidFill>
                  <a:schemeClr val="tx1"/>
                </a:solidFill>
                <a:latin typeface="+mj-lt"/>
                <a:cs typeface="Helvetica" panose="020B0604020202020204" pitchFamily="34" charset="0"/>
              </a:rPr>
              <a:t>des fins d’audit ne seront pas partagées avec des parties prenantes commerciales sauf pour communiquer les résultats de l’audit.</a:t>
            </a:r>
            <a:endParaRPr sz="1100" b="1">
              <a:solidFill>
                <a:schemeClr val="bg2"/>
              </a:solidFill>
              <a:latin typeface="+mj-lt"/>
              <a:cs typeface="Helvetica" panose="020B0604020202020204" pitchFamily="34" charset="0"/>
            </a:endParaRPr>
          </a:p>
        </p:txBody>
      </p:sp>
      <p:sp>
        <p:nvSpPr>
          <p:cNvPr id="10" name="TextBox 9"/>
          <p:cNvSpPr txBox="1"/>
          <p:nvPr/>
        </p:nvSpPr>
        <p:spPr>
          <a:xfrm>
            <a:off x="1572338" y="113408"/>
            <a:ext cx="467512" cy="465206"/>
          </a:xfrm>
          <a:prstGeom prst="rect">
            <a:avLst/>
          </a:prstGeom>
          <a:noFill/>
        </p:spPr>
        <p:txBody>
          <a:bodyPr wrap="square" rtlCol="0">
            <a:spAutoFit/>
          </a:bodyPr>
          <a:lstStyle/>
          <a:p>
            <a:endParaRPr/>
          </a:p>
        </p:txBody>
      </p:sp>
      <p:sp>
        <p:nvSpPr>
          <p:cNvPr id="11" name="TextBox 10"/>
          <p:cNvSpPr txBox="1"/>
          <p:nvPr/>
        </p:nvSpPr>
        <p:spPr>
          <a:xfrm>
            <a:off x="942942" y="0"/>
            <a:ext cx="467512" cy="769441"/>
          </a:xfrm>
          <a:prstGeom prst="rect">
            <a:avLst/>
          </a:prstGeom>
          <a:noFill/>
        </p:spPr>
        <p:txBody>
          <a:bodyPr wrap="square" rtlCol="0">
            <a:spAutoFit/>
            <a:scene3d>
              <a:camera prst="orthographicFront">
                <a:rot lat="0" lon="0" rev="1800000"/>
              </a:camera>
              <a:lightRig rig="threePt" dir="t"/>
            </a:scene3d>
          </a:bodyPr>
          <a:lstStyle/>
          <a:p>
            <a:r>
              <a:rPr lang="fr-FR" sz="4400" b="1">
                <a:ln w="0"/>
                <a:solidFill>
                  <a:schemeClr val="bg2"/>
                </a:solidFill>
                <a:effectLst>
                  <a:innerShdw blurRad="63500" dist="50800" dir="13500000">
                    <a:srgbClr val="000000">
                      <a:alpha val="50000"/>
                    </a:srgbClr>
                  </a:innerShdw>
                </a:effectLst>
              </a:rPr>
              <a:t>?</a:t>
            </a:r>
          </a:p>
        </p:txBody>
      </p:sp>
      <p:sp>
        <p:nvSpPr>
          <p:cNvPr id="12" name="TextBox 11"/>
          <p:cNvSpPr txBox="1"/>
          <p:nvPr/>
        </p:nvSpPr>
        <p:spPr>
          <a:xfrm>
            <a:off x="1498324" y="19443"/>
            <a:ext cx="453656" cy="707886"/>
          </a:xfrm>
          <a:prstGeom prst="rect">
            <a:avLst/>
          </a:prstGeom>
          <a:noFill/>
        </p:spPr>
        <p:txBody>
          <a:bodyPr wrap="square" rtlCol="0">
            <a:spAutoFit/>
            <a:scene3d>
              <a:camera prst="orthographicFront">
                <a:rot lat="0" lon="0" rev="21000000"/>
              </a:camera>
              <a:lightRig rig="threePt" dir="t"/>
            </a:scene3d>
          </a:bodyPr>
          <a:lstStyle/>
          <a:p>
            <a:r>
              <a:rPr lang="fr-FR" sz="4000">
                <a:solidFill>
                  <a:schemeClr val="accent5">
                    <a:lumMod val="75000"/>
                  </a:schemeClr>
                </a:solidFill>
                <a:latin typeface="Helvetica" panose="020B0604020202020204" pitchFamily="34" charset="0"/>
                <a:cs typeface="Helvetica" panose="020B0604020202020204" pitchFamily="34" charset="0"/>
              </a:rPr>
              <a:t>?</a:t>
            </a:r>
          </a:p>
        </p:txBody>
      </p:sp>
      <p:sp>
        <p:nvSpPr>
          <p:cNvPr id="13" name="TextBox 12"/>
          <p:cNvSpPr txBox="1"/>
          <p:nvPr/>
        </p:nvSpPr>
        <p:spPr>
          <a:xfrm>
            <a:off x="8432101" y="92276"/>
            <a:ext cx="453656" cy="769441"/>
          </a:xfrm>
          <a:prstGeom prst="rect">
            <a:avLst/>
          </a:prstGeom>
          <a:noFill/>
        </p:spPr>
        <p:txBody>
          <a:bodyPr wrap="square" rtlCol="0">
            <a:spAutoFit/>
            <a:scene3d>
              <a:camera prst="orthographicFront">
                <a:rot lat="0" lon="0" rev="21000000"/>
              </a:camera>
              <a:lightRig rig="threePt" dir="t"/>
            </a:scene3d>
          </a:bodyPr>
          <a:lstStyle/>
          <a:p>
            <a:r>
              <a:rPr lang="fr-FR" sz="4400"/>
              <a:t>?</a:t>
            </a:r>
          </a:p>
        </p:txBody>
      </p:sp>
      <p:sp>
        <p:nvSpPr>
          <p:cNvPr id="14" name="TextBox 13"/>
          <p:cNvSpPr txBox="1"/>
          <p:nvPr/>
        </p:nvSpPr>
        <p:spPr>
          <a:xfrm>
            <a:off x="7399733" y="205696"/>
            <a:ext cx="466741" cy="553998"/>
          </a:xfrm>
          <a:prstGeom prst="rect">
            <a:avLst/>
          </a:prstGeom>
          <a:noFill/>
        </p:spPr>
        <p:txBody>
          <a:bodyPr wrap="square" rtlCol="0">
            <a:spAutoFit/>
            <a:scene3d>
              <a:camera prst="orthographicFront">
                <a:rot lat="0" lon="0" rev="21000000"/>
              </a:camera>
              <a:lightRig rig="threePt" dir="t"/>
            </a:scene3d>
          </a:bodyPr>
          <a:lstStyle/>
          <a:p>
            <a:r>
              <a:rPr lang="fr-FR" sz="3000"/>
              <a:t>?</a:t>
            </a:r>
          </a:p>
        </p:txBody>
      </p:sp>
      <p:sp>
        <p:nvSpPr>
          <p:cNvPr id="15" name="TextBox 14"/>
          <p:cNvSpPr txBox="1"/>
          <p:nvPr/>
        </p:nvSpPr>
        <p:spPr>
          <a:xfrm>
            <a:off x="1977031" y="24904"/>
            <a:ext cx="397250" cy="707886"/>
          </a:xfrm>
          <a:prstGeom prst="rect">
            <a:avLst/>
          </a:prstGeom>
          <a:noFill/>
        </p:spPr>
        <p:txBody>
          <a:bodyPr wrap="square" rtlCol="0">
            <a:spAutoFit/>
            <a:scene3d>
              <a:camera prst="orthographicFront">
                <a:rot lat="0" lon="0" rev="1200000"/>
              </a:camera>
              <a:lightRig rig="threePt" dir="t">
                <a:rot lat="0" lon="0" rev="0"/>
              </a:lightRig>
            </a:scene3d>
            <a:sp3d>
              <a:bevelT w="12700"/>
            </a:sp3d>
          </a:bodyPr>
          <a:lstStyle/>
          <a:p>
            <a:r>
              <a:rPr lang="fr-FR" sz="4000">
                <a:effectLst>
                  <a:innerShdw blurRad="215900" dist="279400" dir="13500000">
                    <a:schemeClr val="accent5">
                      <a:alpha val="60000"/>
                    </a:schemeClr>
                  </a:innerShdw>
                </a:effectLst>
                <a:latin typeface="Helvetica" panose="020B0604020202020204" pitchFamily="34" charset="0"/>
                <a:cs typeface="Helvetica" panose="020B0604020202020204" pitchFamily="34" charset="0"/>
              </a:rPr>
              <a:t>?</a:t>
            </a:r>
          </a:p>
        </p:txBody>
      </p:sp>
      <p:sp>
        <p:nvSpPr>
          <p:cNvPr id="17" name="TextBox 16"/>
          <p:cNvSpPr txBox="1"/>
          <p:nvPr/>
        </p:nvSpPr>
        <p:spPr>
          <a:xfrm>
            <a:off x="6650494" y="-181134"/>
            <a:ext cx="453656" cy="1200329"/>
          </a:xfrm>
          <a:prstGeom prst="rect">
            <a:avLst/>
          </a:prstGeom>
          <a:noFill/>
        </p:spPr>
        <p:txBody>
          <a:bodyPr wrap="square" rtlCol="0">
            <a:spAutoFit/>
            <a:scene3d>
              <a:camera prst="orthographicFront">
                <a:rot lat="0" lon="0" rev="1200000"/>
              </a:camera>
              <a:lightRig rig="threePt" dir="t"/>
            </a:scene3d>
          </a:bodyPr>
          <a:lstStyle/>
          <a:p>
            <a:r>
              <a:rPr lang="fr-FR" sz="7200" b="1">
                <a:solidFill>
                  <a:srgbClr val="AACFD0"/>
                </a:solidFill>
                <a:latin typeface="Helvetica"/>
                <a:ea typeface="Helvetica"/>
                <a:cs typeface="Helvetica"/>
              </a:rPr>
              <a:t>?</a:t>
            </a:r>
          </a:p>
        </p:txBody>
      </p:sp>
      <p:sp>
        <p:nvSpPr>
          <p:cNvPr id="18" name="TextBox 17"/>
          <p:cNvSpPr txBox="1"/>
          <p:nvPr/>
        </p:nvSpPr>
        <p:spPr>
          <a:xfrm>
            <a:off x="7899068" y="46247"/>
            <a:ext cx="453656" cy="707886"/>
          </a:xfrm>
          <a:prstGeom prst="rect">
            <a:avLst/>
          </a:prstGeom>
          <a:noFill/>
        </p:spPr>
        <p:txBody>
          <a:bodyPr wrap="square" rtlCol="0">
            <a:spAutoFit/>
          </a:bodyPr>
          <a:lstStyle/>
          <a:p>
            <a:r>
              <a:rPr lang="fr-FR" sz="4000">
                <a:solidFill>
                  <a:schemeClr val="accent5">
                    <a:lumMod val="75000"/>
                  </a:schemeClr>
                </a:solidFill>
                <a:latin typeface="Helvetica" panose="020B0604020202020204" pitchFamily="34" charset="0"/>
                <a:cs typeface="Helvetica" panose="020B0604020202020204" pitchFamily="34" charset="0"/>
              </a:rPr>
              <a:t>?</a:t>
            </a:r>
          </a:p>
        </p:txBody>
      </p:sp>
      <p:sp>
        <p:nvSpPr>
          <p:cNvPr id="19" name="TextBox 18"/>
          <p:cNvSpPr txBox="1"/>
          <p:nvPr/>
        </p:nvSpPr>
        <p:spPr>
          <a:xfrm>
            <a:off x="207559" y="-180177"/>
            <a:ext cx="453656" cy="1200329"/>
          </a:xfrm>
          <a:prstGeom prst="rect">
            <a:avLst/>
          </a:prstGeom>
          <a:noFill/>
        </p:spPr>
        <p:txBody>
          <a:bodyPr wrap="square" rtlCol="0">
            <a:spAutoFit/>
            <a:scene3d>
              <a:camera prst="orthographicFront">
                <a:rot lat="0" lon="0" rev="20400000"/>
              </a:camera>
              <a:lightRig rig="threePt" dir="t"/>
            </a:scene3d>
          </a:bodyPr>
          <a:lstStyle/>
          <a:p>
            <a:r>
              <a:rPr lang="fr-FR" sz="7200" b="1">
                <a:solidFill>
                  <a:srgbClr val="AACFD0"/>
                </a:solidFill>
                <a:latin typeface="Helvetica"/>
                <a:ea typeface="Helvetica"/>
                <a:cs typeface="Helvetica"/>
              </a:rPr>
              <a:t>?</a:t>
            </a:r>
          </a:p>
        </p:txBody>
      </p:sp>
    </p:spTree>
    <p:extLst>
      <p:ext uri="{BB962C8B-B14F-4D97-AF65-F5344CB8AC3E}">
        <p14:creationId xmlns:p14="http://schemas.microsoft.com/office/powerpoint/2010/main" val="716558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12;p36"/>
          <p:cNvSpPr txBox="1"/>
          <p:nvPr/>
        </p:nvSpPr>
        <p:spPr>
          <a:xfrm>
            <a:off x="2039850" y="34311"/>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fr-FR" sz="1800" b="1">
                <a:solidFill>
                  <a:srgbClr val="AACFD0"/>
                </a:solidFill>
                <a:latin typeface="+mj-lt"/>
                <a:ea typeface="Helvetica"/>
                <a:cs typeface="Helvetica"/>
                <a:sym typeface="Helvetica"/>
              </a:rPr>
              <a:t>Introduction</a:t>
            </a:r>
            <a:endParaRPr sz="1800" b="1">
              <a:solidFill>
                <a:srgbClr val="AACFD0"/>
              </a:solidFill>
              <a:latin typeface="+mj-lt"/>
              <a:ea typeface="Helvetica"/>
              <a:cs typeface="Helvetica"/>
              <a:sym typeface="Helvetica"/>
            </a:endParaRPr>
          </a:p>
        </p:txBody>
      </p:sp>
      <p:sp>
        <p:nvSpPr>
          <p:cNvPr id="7" name="Google Shape;175;p26"/>
          <p:cNvSpPr txBox="1">
            <a:spLocks noGrp="1"/>
          </p:cNvSpPr>
          <p:nvPr>
            <p:ph type="body" idx="1"/>
          </p:nvPr>
        </p:nvSpPr>
        <p:spPr>
          <a:xfrm>
            <a:off x="221510" y="1379891"/>
            <a:ext cx="8700979" cy="2500731"/>
          </a:xfrm>
          <a:prstGeom prst="rect">
            <a:avLst/>
          </a:prstGeom>
          <a:ln>
            <a:noFill/>
          </a:ln>
        </p:spPr>
        <p:txBody>
          <a:bodyPr spcFirstLastPara="1" wrap="square" lIns="68569" tIns="34275" rIns="68569" bIns="34275" anchor="t" anchorCtr="0">
            <a:noAutofit/>
          </a:bodyPr>
          <a:lstStyle/>
          <a:p>
            <a:pPr marL="0" indent="0">
              <a:lnSpc>
                <a:spcPct val="115000"/>
              </a:lnSpc>
              <a:spcBef>
                <a:spcPts val="300"/>
              </a:spcBef>
              <a:buSzPts val="1100"/>
              <a:buNone/>
            </a:pPr>
            <a:r>
              <a:rPr lang="fr-FR" sz="1300" b="1" dirty="0">
                <a:solidFill>
                  <a:schemeClr val="bg2"/>
                </a:solidFill>
                <a:latin typeface="+mj-lt"/>
                <a:cs typeface="Helvetica" panose="020B0604020202020204" pitchFamily="34" charset="0"/>
              </a:rPr>
              <a:t>Quels sont les objectifs d’un audit ? </a:t>
            </a:r>
            <a:endParaRPr sz="1300" b="1" dirty="0">
              <a:solidFill>
                <a:schemeClr val="bg2"/>
              </a:solidFill>
              <a:latin typeface="+mj-lt"/>
              <a:cs typeface="Helvetica" panose="020B0604020202020204" pitchFamily="34" charset="0"/>
            </a:endParaRPr>
          </a:p>
          <a:p>
            <a:pPr marL="342900" indent="0">
              <a:spcBef>
                <a:spcPts val="0"/>
              </a:spcBef>
              <a:buSzPts val="1100"/>
              <a:buNone/>
            </a:pPr>
            <a:r>
              <a:rPr lang="fr-FR" sz="1100" dirty="0">
                <a:solidFill>
                  <a:schemeClr val="bg2"/>
                </a:solidFill>
                <a:latin typeface="+mj-lt"/>
                <a:cs typeface="Helvetica" panose="020B0604020202020204" pitchFamily="34" charset="0"/>
              </a:rPr>
              <a:t>1. Garantir le respect de la législation </a:t>
            </a:r>
            <a:r>
              <a:rPr lang="fr-FR" sz="1100" dirty="0" err="1">
                <a:solidFill>
                  <a:schemeClr val="bg2"/>
                </a:solidFill>
                <a:latin typeface="+mj-lt"/>
                <a:cs typeface="Helvetica" panose="020B0604020202020204" pitchFamily="34" charset="0"/>
              </a:rPr>
              <a:t>antisubornation</a:t>
            </a:r>
            <a:r>
              <a:rPr lang="fr-FR" sz="1100" dirty="0">
                <a:solidFill>
                  <a:schemeClr val="bg2"/>
                </a:solidFill>
                <a:latin typeface="+mj-lt"/>
                <a:cs typeface="Helvetica" panose="020B0604020202020204" pitchFamily="34" charset="0"/>
              </a:rPr>
              <a:t> et anticorruption (« ABAC »), ce qui inclut les domaines d’intérêt suivants :</a:t>
            </a:r>
            <a:endParaRPr sz="1100" dirty="0">
              <a:solidFill>
                <a:schemeClr val="bg2"/>
              </a:solidFill>
              <a:latin typeface="+mj-lt"/>
              <a:cs typeface="Helvetica" panose="020B0604020202020204" pitchFamily="34" charset="0"/>
            </a:endParaRPr>
          </a:p>
          <a:p>
            <a:pPr marL="1031875" indent="-241300">
              <a:spcBef>
                <a:spcPts val="0"/>
              </a:spcBef>
              <a:buClr>
                <a:schemeClr val="bg2"/>
              </a:buClr>
            </a:pPr>
            <a:r>
              <a:rPr lang="fr-FR" sz="1100" dirty="0">
                <a:solidFill>
                  <a:schemeClr val="bg2"/>
                </a:solidFill>
                <a:latin typeface="+mj-lt"/>
                <a:cs typeface="Helvetica" panose="020B0604020202020204" pitchFamily="34" charset="0"/>
              </a:rPr>
              <a:t>Les types de transactions financières et les activités liées à la conformité.</a:t>
            </a:r>
          </a:p>
          <a:p>
            <a:pPr marL="1028700" indent="-238125">
              <a:spcBef>
                <a:spcPts val="0"/>
              </a:spcBef>
              <a:buClr>
                <a:schemeClr val="bg2"/>
              </a:buClr>
            </a:pPr>
            <a:r>
              <a:rPr lang="fr-FR" sz="1100" dirty="0">
                <a:solidFill>
                  <a:schemeClr val="bg2"/>
                </a:solidFill>
                <a:latin typeface="+mj-lt"/>
                <a:cs typeface="Helvetica" panose="020B0604020202020204" pitchFamily="34" charset="0"/>
              </a:rPr>
              <a:t>Des livres et des registres comptables exacts et complets.</a:t>
            </a:r>
            <a:endParaRPr sz="1100" dirty="0">
              <a:solidFill>
                <a:schemeClr val="bg2"/>
              </a:solidFill>
              <a:latin typeface="+mj-lt"/>
              <a:cs typeface="Helvetica" panose="020B0604020202020204" pitchFamily="34" charset="0"/>
            </a:endParaRPr>
          </a:p>
          <a:p>
            <a:pPr marL="1028700" indent="-238125">
              <a:spcBef>
                <a:spcPts val="0"/>
              </a:spcBef>
              <a:spcAft>
                <a:spcPts val="300"/>
              </a:spcAft>
              <a:buClr>
                <a:schemeClr val="bg2"/>
              </a:buClr>
            </a:pPr>
            <a:r>
              <a:rPr lang="fr-FR" sz="1100" dirty="0">
                <a:solidFill>
                  <a:schemeClr val="bg2"/>
                </a:solidFill>
                <a:latin typeface="+mj-lt"/>
                <a:cs typeface="Helvetica" panose="020B0604020202020204" pitchFamily="34" charset="0"/>
              </a:rPr>
              <a:t>Des contrôles internes et une gouvernance appropriés.</a:t>
            </a:r>
            <a:endParaRPr sz="1100" dirty="0">
              <a:solidFill>
                <a:schemeClr val="bg2"/>
              </a:solidFill>
              <a:latin typeface="+mj-lt"/>
              <a:cs typeface="Helvetica" panose="020B0604020202020204" pitchFamily="34" charset="0"/>
            </a:endParaRPr>
          </a:p>
          <a:p>
            <a:pPr marL="342900" indent="0">
              <a:spcBef>
                <a:spcPts val="0"/>
              </a:spcBef>
              <a:buNone/>
            </a:pPr>
            <a:r>
              <a:rPr lang="fr-FR" sz="1100" dirty="0">
                <a:solidFill>
                  <a:schemeClr val="bg2"/>
                </a:solidFill>
                <a:latin typeface="+mj-lt"/>
                <a:cs typeface="Helvetica" panose="020B0604020202020204" pitchFamily="34" charset="0"/>
              </a:rPr>
              <a:t>2. Permettre d’identifier :</a:t>
            </a:r>
            <a:endParaRPr sz="1100" dirty="0">
              <a:solidFill>
                <a:schemeClr val="bg2"/>
              </a:solidFill>
              <a:latin typeface="+mj-lt"/>
              <a:cs typeface="Helvetica" panose="020B0604020202020204" pitchFamily="34" charset="0"/>
            </a:endParaRPr>
          </a:p>
          <a:p>
            <a:pPr marL="1028700" indent="-238125">
              <a:spcBef>
                <a:spcPts val="0"/>
              </a:spcBef>
              <a:buClr>
                <a:srgbClr val="000000"/>
              </a:buClr>
            </a:pPr>
            <a:r>
              <a:rPr lang="fr-FR" sz="1100" dirty="0">
                <a:solidFill>
                  <a:schemeClr val="bg2"/>
                </a:solidFill>
                <a:latin typeface="+mj-lt"/>
                <a:cs typeface="Helvetica" panose="020B0604020202020204" pitchFamily="34" charset="0"/>
              </a:rPr>
              <a:t>Les facteurs de risque.</a:t>
            </a:r>
            <a:endParaRPr sz="1100" dirty="0">
              <a:solidFill>
                <a:schemeClr val="bg2"/>
              </a:solidFill>
              <a:latin typeface="+mj-lt"/>
              <a:cs typeface="Helvetica" panose="020B0604020202020204" pitchFamily="34" charset="0"/>
            </a:endParaRPr>
          </a:p>
          <a:p>
            <a:pPr marL="1028700" indent="-238125">
              <a:spcBef>
                <a:spcPts val="0"/>
              </a:spcBef>
              <a:spcAft>
                <a:spcPts val="300"/>
              </a:spcAft>
              <a:buClr>
                <a:srgbClr val="000000"/>
              </a:buClr>
            </a:pPr>
            <a:r>
              <a:rPr lang="fr-FR" sz="1100" dirty="0">
                <a:solidFill>
                  <a:schemeClr val="bg2"/>
                </a:solidFill>
                <a:latin typeface="+mj-lt"/>
                <a:cs typeface="Helvetica" panose="020B0604020202020204" pitchFamily="34" charset="0"/>
              </a:rPr>
              <a:t>D’éventuels axes d’amélioration.</a:t>
            </a:r>
          </a:p>
          <a:p>
            <a:pPr marL="790575" indent="0">
              <a:spcBef>
                <a:spcPts val="0"/>
              </a:spcBef>
              <a:spcAft>
                <a:spcPts val="300"/>
              </a:spcAft>
              <a:buClr>
                <a:srgbClr val="000000"/>
              </a:buClr>
              <a:buNone/>
            </a:pPr>
            <a:endParaRPr sz="1100" dirty="0">
              <a:solidFill>
                <a:schemeClr val="bg2"/>
              </a:solidFill>
              <a:latin typeface="+mj-lt"/>
              <a:cs typeface="Helvetica" panose="020B0604020202020204" pitchFamily="34" charset="0"/>
            </a:endParaRPr>
          </a:p>
          <a:p>
            <a:pPr marL="0" indent="0">
              <a:lnSpc>
                <a:spcPct val="115000"/>
              </a:lnSpc>
              <a:spcBef>
                <a:spcPts val="300"/>
              </a:spcBef>
              <a:buSzPts val="1100"/>
              <a:buNone/>
            </a:pPr>
            <a:r>
              <a:rPr lang="fr-FR" sz="1300" b="1" dirty="0">
                <a:solidFill>
                  <a:schemeClr val="bg2"/>
                </a:solidFill>
                <a:latin typeface="+mj-lt"/>
                <a:cs typeface="Helvetica" panose="020B0604020202020204" pitchFamily="34" charset="0"/>
              </a:rPr>
              <a:t>Quels sont les avantages d’un audit pour nous ? </a:t>
            </a:r>
            <a:endParaRPr sz="1300" b="1" dirty="0">
              <a:solidFill>
                <a:schemeClr val="bg2"/>
              </a:solidFill>
              <a:latin typeface="+mj-lt"/>
              <a:cs typeface="Helvetica" panose="020B0604020202020204" pitchFamily="34" charset="0"/>
              <a:sym typeface="Arial"/>
            </a:endParaRPr>
          </a:p>
          <a:p>
            <a:pPr marL="342900" indent="0">
              <a:lnSpc>
                <a:spcPct val="100000"/>
              </a:lnSpc>
              <a:spcBef>
                <a:spcPts val="0"/>
              </a:spcBef>
              <a:buSzPts val="1100"/>
              <a:buNone/>
            </a:pPr>
            <a:r>
              <a:rPr lang="fr-FR" sz="1100" dirty="0">
                <a:solidFill>
                  <a:schemeClr val="bg2"/>
                </a:solidFill>
                <a:latin typeface="+mj-lt"/>
                <a:cs typeface="Helvetica" panose="020B0604020202020204" pitchFamily="34" charset="0"/>
              </a:rPr>
              <a:t>Les audits permettent d’identifier les problèmes éventuels ou les zones de risque auxquels nous pouvons remédier et/ou que </a:t>
            </a:r>
            <a:br>
              <a:rPr lang="fr-FR" sz="1100" dirty="0">
                <a:solidFill>
                  <a:schemeClr val="bg2"/>
                </a:solidFill>
                <a:latin typeface="+mj-lt"/>
                <a:cs typeface="Helvetica" panose="020B0604020202020204" pitchFamily="34" charset="0"/>
              </a:rPr>
            </a:br>
            <a:r>
              <a:rPr lang="fr-FR" sz="1100" dirty="0">
                <a:solidFill>
                  <a:schemeClr val="bg2"/>
                </a:solidFill>
                <a:latin typeface="+mj-lt"/>
                <a:cs typeface="Helvetica" panose="020B0604020202020204" pitchFamily="34" charset="0"/>
              </a:rPr>
              <a:t>nous pouvons améliorer. À l’issue de l’audit, nous recevrons des recommandations pour améliorer nos fonctions commerciales et notre programme de conformité, ce qui nous permettra de développer l’activité et d’atténuer les risques. Un audit peut également contribuer à ouvrir un autre canal de communication avec nos fabricants et à améliorer nos relations avec ces partenaires commerciaux clés. </a:t>
            </a:r>
            <a:endParaRPr sz="1100" dirty="0">
              <a:solidFill>
                <a:schemeClr val="bg2"/>
              </a:solidFill>
              <a:latin typeface="+mj-lt"/>
              <a:cs typeface="Helvetica" panose="020B0604020202020204" pitchFamily="34" charset="0"/>
            </a:endParaRPr>
          </a:p>
        </p:txBody>
      </p:sp>
      <p:sp>
        <p:nvSpPr>
          <p:cNvPr id="10" name="TextBox 9"/>
          <p:cNvSpPr txBox="1"/>
          <p:nvPr/>
        </p:nvSpPr>
        <p:spPr>
          <a:xfrm>
            <a:off x="1572338" y="113408"/>
            <a:ext cx="467512" cy="465206"/>
          </a:xfrm>
          <a:prstGeom prst="rect">
            <a:avLst/>
          </a:prstGeom>
          <a:noFill/>
        </p:spPr>
        <p:txBody>
          <a:bodyPr wrap="square" rtlCol="0">
            <a:spAutoFit/>
          </a:bodyPr>
          <a:lstStyle/>
          <a:p>
            <a:endParaRPr/>
          </a:p>
        </p:txBody>
      </p:sp>
      <p:sp>
        <p:nvSpPr>
          <p:cNvPr id="11" name="TextBox 10"/>
          <p:cNvSpPr txBox="1"/>
          <p:nvPr/>
        </p:nvSpPr>
        <p:spPr>
          <a:xfrm>
            <a:off x="942942" y="0"/>
            <a:ext cx="467512" cy="769441"/>
          </a:xfrm>
          <a:prstGeom prst="rect">
            <a:avLst/>
          </a:prstGeom>
          <a:noFill/>
        </p:spPr>
        <p:txBody>
          <a:bodyPr wrap="square" rtlCol="0">
            <a:spAutoFit/>
            <a:scene3d>
              <a:camera prst="orthographicFront">
                <a:rot lat="0" lon="0" rev="1800000"/>
              </a:camera>
              <a:lightRig rig="threePt" dir="t"/>
            </a:scene3d>
          </a:bodyPr>
          <a:lstStyle/>
          <a:p>
            <a:r>
              <a:rPr lang="fr-FR" sz="4400" b="1">
                <a:ln w="0"/>
                <a:solidFill>
                  <a:schemeClr val="bg2"/>
                </a:solidFill>
                <a:effectLst>
                  <a:innerShdw blurRad="63500" dist="50800" dir="13500000">
                    <a:srgbClr val="000000">
                      <a:alpha val="50000"/>
                    </a:srgbClr>
                  </a:innerShdw>
                </a:effectLst>
              </a:rPr>
              <a:t>?</a:t>
            </a:r>
          </a:p>
        </p:txBody>
      </p:sp>
      <p:sp>
        <p:nvSpPr>
          <p:cNvPr id="12" name="TextBox 11"/>
          <p:cNvSpPr txBox="1"/>
          <p:nvPr/>
        </p:nvSpPr>
        <p:spPr>
          <a:xfrm>
            <a:off x="1498324" y="19443"/>
            <a:ext cx="453656" cy="707886"/>
          </a:xfrm>
          <a:prstGeom prst="rect">
            <a:avLst/>
          </a:prstGeom>
          <a:noFill/>
        </p:spPr>
        <p:txBody>
          <a:bodyPr wrap="square" rtlCol="0">
            <a:spAutoFit/>
            <a:scene3d>
              <a:camera prst="orthographicFront">
                <a:rot lat="0" lon="0" rev="21000000"/>
              </a:camera>
              <a:lightRig rig="threePt" dir="t"/>
            </a:scene3d>
          </a:bodyPr>
          <a:lstStyle/>
          <a:p>
            <a:r>
              <a:rPr lang="fr-FR" sz="4000">
                <a:solidFill>
                  <a:schemeClr val="accent5">
                    <a:lumMod val="75000"/>
                  </a:schemeClr>
                </a:solidFill>
                <a:latin typeface="Helvetica" panose="020B0604020202020204" pitchFamily="34" charset="0"/>
                <a:cs typeface="Helvetica" panose="020B0604020202020204" pitchFamily="34" charset="0"/>
              </a:rPr>
              <a:t>?</a:t>
            </a:r>
          </a:p>
        </p:txBody>
      </p:sp>
      <p:sp>
        <p:nvSpPr>
          <p:cNvPr id="13" name="TextBox 12"/>
          <p:cNvSpPr txBox="1"/>
          <p:nvPr/>
        </p:nvSpPr>
        <p:spPr>
          <a:xfrm>
            <a:off x="8432101" y="92276"/>
            <a:ext cx="453656" cy="769441"/>
          </a:xfrm>
          <a:prstGeom prst="rect">
            <a:avLst/>
          </a:prstGeom>
          <a:noFill/>
        </p:spPr>
        <p:txBody>
          <a:bodyPr wrap="square" rtlCol="0">
            <a:spAutoFit/>
            <a:scene3d>
              <a:camera prst="orthographicFront">
                <a:rot lat="0" lon="0" rev="21000000"/>
              </a:camera>
              <a:lightRig rig="threePt" dir="t"/>
            </a:scene3d>
          </a:bodyPr>
          <a:lstStyle/>
          <a:p>
            <a:r>
              <a:rPr lang="fr-FR" sz="4400"/>
              <a:t>?</a:t>
            </a:r>
          </a:p>
        </p:txBody>
      </p:sp>
      <p:sp>
        <p:nvSpPr>
          <p:cNvPr id="14" name="TextBox 13"/>
          <p:cNvSpPr txBox="1"/>
          <p:nvPr/>
        </p:nvSpPr>
        <p:spPr>
          <a:xfrm>
            <a:off x="7399733" y="205696"/>
            <a:ext cx="466741" cy="553998"/>
          </a:xfrm>
          <a:prstGeom prst="rect">
            <a:avLst/>
          </a:prstGeom>
          <a:noFill/>
        </p:spPr>
        <p:txBody>
          <a:bodyPr wrap="square" rtlCol="0">
            <a:spAutoFit/>
            <a:scene3d>
              <a:camera prst="orthographicFront">
                <a:rot lat="0" lon="0" rev="21000000"/>
              </a:camera>
              <a:lightRig rig="threePt" dir="t"/>
            </a:scene3d>
          </a:bodyPr>
          <a:lstStyle/>
          <a:p>
            <a:r>
              <a:rPr lang="fr-FR" sz="3000"/>
              <a:t>?</a:t>
            </a:r>
          </a:p>
        </p:txBody>
      </p:sp>
      <p:sp>
        <p:nvSpPr>
          <p:cNvPr id="15" name="TextBox 14"/>
          <p:cNvSpPr txBox="1"/>
          <p:nvPr/>
        </p:nvSpPr>
        <p:spPr>
          <a:xfrm>
            <a:off x="1977031" y="24904"/>
            <a:ext cx="397250" cy="707886"/>
          </a:xfrm>
          <a:prstGeom prst="rect">
            <a:avLst/>
          </a:prstGeom>
          <a:noFill/>
        </p:spPr>
        <p:txBody>
          <a:bodyPr wrap="square" rtlCol="0">
            <a:spAutoFit/>
            <a:scene3d>
              <a:camera prst="orthographicFront">
                <a:rot lat="0" lon="0" rev="1200000"/>
              </a:camera>
              <a:lightRig rig="threePt" dir="t">
                <a:rot lat="0" lon="0" rev="0"/>
              </a:lightRig>
            </a:scene3d>
            <a:sp3d>
              <a:bevelT w="12700"/>
            </a:sp3d>
          </a:bodyPr>
          <a:lstStyle/>
          <a:p>
            <a:r>
              <a:rPr lang="fr-FR" sz="4000">
                <a:effectLst>
                  <a:innerShdw blurRad="215900" dist="279400" dir="13500000">
                    <a:schemeClr val="accent5">
                      <a:alpha val="60000"/>
                    </a:schemeClr>
                  </a:innerShdw>
                </a:effectLst>
                <a:latin typeface="Helvetica" panose="020B0604020202020204" pitchFamily="34" charset="0"/>
                <a:cs typeface="Helvetica" panose="020B0604020202020204" pitchFamily="34" charset="0"/>
              </a:rPr>
              <a:t>?</a:t>
            </a:r>
          </a:p>
        </p:txBody>
      </p:sp>
      <p:sp>
        <p:nvSpPr>
          <p:cNvPr id="17" name="TextBox 16"/>
          <p:cNvSpPr txBox="1"/>
          <p:nvPr/>
        </p:nvSpPr>
        <p:spPr>
          <a:xfrm>
            <a:off x="6650494" y="-181134"/>
            <a:ext cx="453656" cy="1200329"/>
          </a:xfrm>
          <a:prstGeom prst="rect">
            <a:avLst/>
          </a:prstGeom>
          <a:noFill/>
        </p:spPr>
        <p:txBody>
          <a:bodyPr wrap="square" rtlCol="0">
            <a:spAutoFit/>
            <a:scene3d>
              <a:camera prst="orthographicFront">
                <a:rot lat="0" lon="0" rev="1200000"/>
              </a:camera>
              <a:lightRig rig="threePt" dir="t"/>
            </a:scene3d>
          </a:bodyPr>
          <a:lstStyle/>
          <a:p>
            <a:r>
              <a:rPr lang="fr-FR" sz="7200" b="1">
                <a:solidFill>
                  <a:srgbClr val="AACFD0"/>
                </a:solidFill>
                <a:latin typeface="Helvetica"/>
                <a:ea typeface="Helvetica"/>
                <a:cs typeface="Helvetica"/>
              </a:rPr>
              <a:t>?</a:t>
            </a:r>
          </a:p>
        </p:txBody>
      </p:sp>
      <p:sp>
        <p:nvSpPr>
          <p:cNvPr id="18" name="TextBox 17"/>
          <p:cNvSpPr txBox="1"/>
          <p:nvPr/>
        </p:nvSpPr>
        <p:spPr>
          <a:xfrm>
            <a:off x="7899068" y="46247"/>
            <a:ext cx="453656" cy="707886"/>
          </a:xfrm>
          <a:prstGeom prst="rect">
            <a:avLst/>
          </a:prstGeom>
          <a:noFill/>
        </p:spPr>
        <p:txBody>
          <a:bodyPr wrap="square" rtlCol="0">
            <a:spAutoFit/>
          </a:bodyPr>
          <a:lstStyle/>
          <a:p>
            <a:r>
              <a:rPr lang="fr-FR" sz="4000">
                <a:solidFill>
                  <a:schemeClr val="accent5">
                    <a:lumMod val="75000"/>
                  </a:schemeClr>
                </a:solidFill>
                <a:latin typeface="Helvetica" panose="020B0604020202020204" pitchFamily="34" charset="0"/>
                <a:cs typeface="Helvetica" panose="020B0604020202020204" pitchFamily="34" charset="0"/>
              </a:rPr>
              <a:t>?</a:t>
            </a:r>
          </a:p>
        </p:txBody>
      </p:sp>
      <p:sp>
        <p:nvSpPr>
          <p:cNvPr id="19" name="TextBox 18"/>
          <p:cNvSpPr txBox="1"/>
          <p:nvPr/>
        </p:nvSpPr>
        <p:spPr>
          <a:xfrm>
            <a:off x="207559" y="-180177"/>
            <a:ext cx="453656" cy="1200329"/>
          </a:xfrm>
          <a:prstGeom prst="rect">
            <a:avLst/>
          </a:prstGeom>
          <a:noFill/>
        </p:spPr>
        <p:txBody>
          <a:bodyPr wrap="square" rtlCol="0">
            <a:spAutoFit/>
            <a:scene3d>
              <a:camera prst="orthographicFront">
                <a:rot lat="0" lon="0" rev="20400000"/>
              </a:camera>
              <a:lightRig rig="threePt" dir="t"/>
            </a:scene3d>
          </a:bodyPr>
          <a:lstStyle/>
          <a:p>
            <a:r>
              <a:rPr lang="fr-FR" sz="7200" b="1">
                <a:solidFill>
                  <a:srgbClr val="AACFD0"/>
                </a:solidFill>
                <a:latin typeface="Helvetica"/>
                <a:ea typeface="Helvetica"/>
                <a:cs typeface="Helvetica"/>
              </a:rPr>
              <a:t>?</a:t>
            </a:r>
          </a:p>
        </p:txBody>
      </p:sp>
    </p:spTree>
    <p:extLst>
      <p:ext uri="{BB962C8B-B14F-4D97-AF65-F5344CB8AC3E}">
        <p14:creationId xmlns:p14="http://schemas.microsoft.com/office/powerpoint/2010/main" val="391539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2;p36"/>
          <p:cNvSpPr txBox="1"/>
          <p:nvPr/>
        </p:nvSpPr>
        <p:spPr>
          <a:xfrm>
            <a:off x="2039850" y="61811"/>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fr-FR" sz="1800" b="1">
                <a:solidFill>
                  <a:srgbClr val="AACFD0"/>
                </a:solidFill>
                <a:latin typeface="+mj-lt"/>
                <a:ea typeface="Helvetica"/>
                <a:cs typeface="Helvetica"/>
                <a:sym typeface="Helvetica"/>
              </a:rPr>
              <a:t>Préparation et attentes en </a:t>
            </a:r>
            <a:br>
              <a:rPr lang="fr-FR" sz="1800" b="1">
                <a:solidFill>
                  <a:srgbClr val="AACFD0"/>
                </a:solidFill>
                <a:latin typeface="+mj-lt"/>
                <a:ea typeface="Helvetica"/>
                <a:cs typeface="Helvetica"/>
                <a:sym typeface="Helvetica"/>
              </a:rPr>
            </a:br>
            <a:r>
              <a:rPr lang="fr-FR" sz="1800" b="1">
                <a:solidFill>
                  <a:srgbClr val="AACFD0"/>
                </a:solidFill>
                <a:latin typeface="+mj-lt"/>
                <a:ea typeface="Helvetica"/>
                <a:cs typeface="Helvetica"/>
                <a:sym typeface="Helvetica"/>
              </a:rPr>
              <a:t>matière d’audit</a:t>
            </a:r>
            <a:endParaRPr sz="1800" b="1">
              <a:solidFill>
                <a:srgbClr val="AACFD0"/>
              </a:solidFill>
              <a:latin typeface="+mj-lt"/>
              <a:ea typeface="Helvetica"/>
              <a:cs typeface="Helvetica"/>
              <a:sym typeface="Helvetica"/>
            </a:endParaRPr>
          </a:p>
        </p:txBody>
      </p:sp>
      <p:sp>
        <p:nvSpPr>
          <p:cNvPr id="5" name="Google Shape;185;p27"/>
          <p:cNvSpPr txBox="1"/>
          <p:nvPr/>
        </p:nvSpPr>
        <p:spPr>
          <a:xfrm>
            <a:off x="73350" y="764587"/>
            <a:ext cx="8997300" cy="4177207"/>
          </a:xfrm>
          <a:prstGeom prst="rect">
            <a:avLst/>
          </a:prstGeom>
          <a:noFill/>
          <a:ln>
            <a:noFill/>
          </a:ln>
        </p:spPr>
        <p:txBody>
          <a:bodyPr spcFirstLastPara="1" wrap="square" lIns="68569" tIns="68569" rIns="68569" bIns="68569" anchor="t" anchorCtr="0">
            <a:noAutofit/>
          </a:bodyPr>
          <a:lstStyle/>
          <a:p>
            <a:pPr>
              <a:lnSpc>
                <a:spcPct val="115000"/>
              </a:lnSpc>
            </a:pPr>
            <a:r>
              <a:rPr lang="fr-FR" sz="1300" b="1" dirty="0">
                <a:solidFill>
                  <a:schemeClr val="bg2"/>
                </a:solidFill>
                <a:latin typeface="+mj-lt"/>
                <a:ea typeface="Helvetica Neue"/>
                <a:cs typeface="Helvetica" panose="020B0604020202020204" pitchFamily="34" charset="0"/>
                <a:sym typeface="Helvetica Neue"/>
              </a:rPr>
              <a:t>La préparation et les attentes générales en matière d’audit peuvent inclure : </a:t>
            </a:r>
            <a:endParaRPr sz="1300" b="1" dirty="0">
              <a:solidFill>
                <a:schemeClr val="bg2"/>
              </a:solidFill>
              <a:latin typeface="+mj-lt"/>
              <a:ea typeface="Helvetica Neue"/>
              <a:cs typeface="Helvetica" panose="020B0604020202020204" pitchFamily="34" charset="0"/>
              <a:sym typeface="Helvetica Neue"/>
            </a:endParaRPr>
          </a:p>
          <a:p>
            <a:pPr marL="200025">
              <a:lnSpc>
                <a:spcPct val="115000"/>
              </a:lnSpc>
              <a:spcBef>
                <a:spcPts val="300"/>
              </a:spcBef>
              <a:buSzPts val="1600"/>
            </a:pPr>
            <a:r>
              <a:rPr lang="fr-FR" sz="1300" b="1" u="sng" dirty="0">
                <a:solidFill>
                  <a:schemeClr val="bg2"/>
                </a:solidFill>
                <a:latin typeface="+mj-lt"/>
                <a:ea typeface="Helvetica Neue"/>
                <a:cs typeface="Helvetica" panose="020B0604020202020204" pitchFamily="34" charset="0"/>
                <a:sym typeface="Helvetica Neue"/>
              </a:rPr>
              <a:t>La visite du site</a:t>
            </a:r>
            <a:endParaRPr sz="1300" b="1" u="sng" dirty="0">
              <a:solidFill>
                <a:schemeClr val="bg2"/>
              </a:solidFill>
              <a:latin typeface="+mj-lt"/>
              <a:ea typeface="Helvetica Neue"/>
              <a:cs typeface="Helvetica" panose="020B0604020202020204" pitchFamily="34" charset="0"/>
              <a:sym typeface="Helvetica Neue"/>
            </a:endParaRPr>
          </a:p>
          <a:p>
            <a:pPr marL="685800" lvl="1" indent="-111125">
              <a:lnSpc>
                <a:spcPct val="115000"/>
              </a:lnSpc>
              <a:buSzPts val="1200"/>
              <a:buFont typeface="Arial" panose="020B0604020202020204" pitchFamily="34" charset="0"/>
              <a:buChar char="•"/>
            </a:pPr>
            <a:r>
              <a:rPr lang="fr-FR" sz="1100" dirty="0">
                <a:solidFill>
                  <a:schemeClr val="bg2"/>
                </a:solidFill>
                <a:latin typeface="+mj-lt"/>
                <a:ea typeface="Helvetica Neue"/>
                <a:cs typeface="Helvetica" panose="020B0604020202020204" pitchFamily="34" charset="0"/>
                <a:sym typeface="Helvetica Neue"/>
              </a:rPr>
              <a:t>Une visite de nos bureaux et/ou de nos sites d’exploitation fait généralement partie de tout audit. Bien que l’accueil d’une </a:t>
            </a:r>
            <a:br>
              <a:rPr lang="fr-FR" sz="1100" dirty="0">
                <a:solidFill>
                  <a:schemeClr val="bg2"/>
                </a:solidFill>
                <a:latin typeface="+mj-lt"/>
                <a:ea typeface="Helvetica Neue"/>
                <a:cs typeface="Helvetica" panose="020B0604020202020204" pitchFamily="34" charset="0"/>
                <a:sym typeface="Helvetica Neue"/>
              </a:rPr>
            </a:br>
            <a:r>
              <a:rPr lang="fr-FR" sz="1100" dirty="0">
                <a:solidFill>
                  <a:schemeClr val="bg2"/>
                </a:solidFill>
                <a:latin typeface="+mj-lt"/>
                <a:ea typeface="Helvetica Neue"/>
                <a:cs typeface="Helvetica" panose="020B0604020202020204" pitchFamily="34" charset="0"/>
                <a:sym typeface="Helvetica Neue"/>
              </a:rPr>
              <a:t>équipe dans nos locaux puisse sembler perturbant, il s’agit souvent du moyen le plus efficace pour le fabricant ou son </a:t>
            </a:r>
            <a:br>
              <a:rPr lang="fr-FR" sz="1100" dirty="0">
                <a:solidFill>
                  <a:schemeClr val="bg2"/>
                </a:solidFill>
                <a:latin typeface="+mj-lt"/>
                <a:ea typeface="Helvetica Neue"/>
                <a:cs typeface="Helvetica" panose="020B0604020202020204" pitchFamily="34" charset="0"/>
                <a:sym typeface="Helvetica Neue"/>
              </a:rPr>
            </a:br>
            <a:r>
              <a:rPr lang="fr-FR" sz="1100" dirty="0">
                <a:solidFill>
                  <a:schemeClr val="bg2"/>
                </a:solidFill>
                <a:latin typeface="+mj-lt"/>
                <a:ea typeface="Helvetica Neue"/>
                <a:cs typeface="Helvetica" panose="020B0604020202020204" pitchFamily="34" charset="0"/>
                <a:sym typeface="Helvetica Neue"/>
              </a:rPr>
              <a:t>auditeur externe désigné de réaliser l’audit rapidement et en perturbant le moins possible nos activités.</a:t>
            </a:r>
            <a:endParaRPr sz="1100" dirty="0">
              <a:solidFill>
                <a:schemeClr val="bg2"/>
              </a:solidFill>
              <a:latin typeface="+mj-lt"/>
              <a:ea typeface="Helvetica Neue"/>
              <a:cs typeface="Helvetica" panose="020B0604020202020204" pitchFamily="34" charset="0"/>
              <a:sym typeface="Helvetica Neue"/>
            </a:endParaRPr>
          </a:p>
          <a:p>
            <a:pPr marL="685800" lvl="1" indent="-111125">
              <a:lnSpc>
                <a:spcPct val="115000"/>
              </a:lnSpc>
              <a:buSzPts val="1200"/>
              <a:buFont typeface="Arial" panose="020B0604020202020204" pitchFamily="34" charset="0"/>
              <a:buChar char="•"/>
            </a:pPr>
            <a:r>
              <a:rPr lang="fr-FR" sz="1100" dirty="0">
                <a:solidFill>
                  <a:schemeClr val="bg2"/>
                </a:solidFill>
                <a:latin typeface="+mj-lt"/>
                <a:ea typeface="Helvetica Neue"/>
                <a:cs typeface="Helvetica" panose="020B0604020202020204" pitchFamily="34" charset="0"/>
                <a:sym typeface="Helvetica Neue"/>
              </a:rPr>
              <a:t>En règle générale, l’équipe demandera :</a:t>
            </a:r>
            <a:endParaRPr sz="1100" dirty="0">
              <a:solidFill>
                <a:schemeClr val="bg2"/>
              </a:solidFill>
              <a:latin typeface="+mj-lt"/>
              <a:ea typeface="Helvetica Neue"/>
              <a:cs typeface="Helvetica" panose="020B0604020202020204" pitchFamily="34" charset="0"/>
              <a:sym typeface="Helvetica Neue"/>
            </a:endParaRPr>
          </a:p>
          <a:p>
            <a:pPr marL="1028700" lvl="2" indent="-228600">
              <a:lnSpc>
                <a:spcPct val="115000"/>
              </a:lnSpc>
              <a:buSzPts val="1200"/>
              <a:buFont typeface="Helvetica Neue"/>
              <a:buAutoNum type="romanLcPeriod"/>
            </a:pPr>
            <a:r>
              <a:rPr lang="fr-FR" sz="1100" dirty="0">
                <a:solidFill>
                  <a:schemeClr val="bg2"/>
                </a:solidFill>
                <a:latin typeface="+mj-lt"/>
                <a:ea typeface="Helvetica Neue"/>
                <a:cs typeface="Helvetica" panose="020B0604020202020204" pitchFamily="34" charset="0"/>
                <a:sym typeface="Helvetica Neue"/>
              </a:rPr>
              <a:t>Un bureau privé ou une salle de conférence</a:t>
            </a:r>
            <a:endParaRPr sz="1100" dirty="0">
              <a:solidFill>
                <a:schemeClr val="bg2"/>
              </a:solidFill>
              <a:latin typeface="+mj-lt"/>
              <a:ea typeface="Helvetica Neue"/>
              <a:cs typeface="Helvetica" panose="020B0604020202020204" pitchFamily="34" charset="0"/>
              <a:sym typeface="Helvetica Neue"/>
            </a:endParaRPr>
          </a:p>
          <a:p>
            <a:pPr marL="200025">
              <a:lnSpc>
                <a:spcPct val="115000"/>
              </a:lnSpc>
              <a:spcBef>
                <a:spcPts val="300"/>
              </a:spcBef>
              <a:buSzPts val="1600"/>
            </a:pPr>
            <a:r>
              <a:rPr lang="fr-FR" sz="1300" b="1" u="sng" dirty="0">
                <a:solidFill>
                  <a:schemeClr val="bg2"/>
                </a:solidFill>
                <a:latin typeface="+mj-lt"/>
                <a:ea typeface="Helvetica Neue"/>
                <a:cs typeface="Helvetica" panose="020B0604020202020204" pitchFamily="34" charset="0"/>
                <a:sym typeface="Helvetica Neue"/>
              </a:rPr>
              <a:t>Des discussions transparentes</a:t>
            </a:r>
            <a:endParaRPr sz="1300" b="1" u="sng" dirty="0">
              <a:solidFill>
                <a:schemeClr val="bg2"/>
              </a:solidFill>
              <a:latin typeface="+mj-lt"/>
              <a:ea typeface="Helvetica Neue"/>
              <a:cs typeface="Helvetica" panose="020B0604020202020204" pitchFamily="34" charset="0"/>
              <a:sym typeface="Helvetica Neue"/>
            </a:endParaRPr>
          </a:p>
          <a:p>
            <a:pPr marL="685800" lvl="1" indent="-111125">
              <a:lnSpc>
                <a:spcPct val="115000"/>
              </a:lnSpc>
              <a:buClr>
                <a:schemeClr val="accent1"/>
              </a:buClr>
              <a:buSzPts val="1200"/>
              <a:buFont typeface="Arial" panose="020B0604020202020204" pitchFamily="34" charset="0"/>
              <a:buChar char="•"/>
            </a:pPr>
            <a:r>
              <a:rPr lang="fr-FR" sz="1100" dirty="0">
                <a:solidFill>
                  <a:schemeClr val="bg2"/>
                </a:solidFill>
                <a:latin typeface="+mj-lt"/>
                <a:ea typeface="Helvetica Neue"/>
                <a:cs typeface="Helvetica" panose="020B0604020202020204" pitchFamily="34" charset="0"/>
                <a:sym typeface="Helvetica Neue"/>
              </a:rPr>
              <a:t>Les discussions avec les auditeurs doivent être ouvertes et honnêtes. Il n’y a pas de mauvaises réponses.</a:t>
            </a:r>
            <a:endParaRPr sz="1100" dirty="0">
              <a:solidFill>
                <a:schemeClr val="bg2"/>
              </a:solidFill>
              <a:latin typeface="+mj-lt"/>
              <a:ea typeface="Helvetica Neue"/>
              <a:cs typeface="Helvetica" panose="020B0604020202020204" pitchFamily="34" charset="0"/>
              <a:sym typeface="Helvetica Neue"/>
            </a:endParaRPr>
          </a:p>
          <a:p>
            <a:pPr marL="685800" lvl="1" indent="-111125">
              <a:lnSpc>
                <a:spcPct val="115000"/>
              </a:lnSpc>
              <a:buClr>
                <a:schemeClr val="accent1"/>
              </a:buClr>
              <a:buSzPts val="1200"/>
              <a:buFont typeface="Arial" panose="020B0604020202020204" pitchFamily="34" charset="0"/>
              <a:buChar char="•"/>
            </a:pPr>
            <a:r>
              <a:rPr lang="fr-FR" sz="1100" dirty="0">
                <a:solidFill>
                  <a:schemeClr val="bg2"/>
                </a:solidFill>
                <a:latin typeface="+mj-lt"/>
                <a:ea typeface="Helvetica Neue"/>
                <a:cs typeface="Helvetica" panose="020B0604020202020204" pitchFamily="34" charset="0"/>
                <a:sym typeface="Helvetica Neue"/>
              </a:rPr>
              <a:t>Les salariés ne doivent pas craindre de ne pas connaître les réponses aux questions posées sur le vif. Il y aura toujours </a:t>
            </a:r>
            <a:br>
              <a:rPr lang="fr-FR" sz="1100" dirty="0">
                <a:solidFill>
                  <a:schemeClr val="bg2"/>
                </a:solidFill>
                <a:latin typeface="+mj-lt"/>
                <a:ea typeface="Helvetica Neue"/>
                <a:cs typeface="Helvetica" panose="020B0604020202020204" pitchFamily="34" charset="0"/>
                <a:sym typeface="Helvetica Neue"/>
              </a:rPr>
            </a:br>
            <a:r>
              <a:rPr lang="fr-FR" sz="1100" dirty="0">
                <a:solidFill>
                  <a:schemeClr val="bg2"/>
                </a:solidFill>
                <a:latin typeface="+mj-lt"/>
                <a:ea typeface="Helvetica Neue"/>
                <a:cs typeface="Helvetica" panose="020B0604020202020204" pitchFamily="34" charset="0"/>
                <a:sym typeface="Helvetica Neue"/>
              </a:rPr>
              <a:t>la possibilité de faire un suivi.</a:t>
            </a:r>
            <a:endParaRPr sz="1100" dirty="0">
              <a:solidFill>
                <a:schemeClr val="bg2"/>
              </a:solidFill>
              <a:latin typeface="+mj-lt"/>
              <a:ea typeface="Helvetica Neue"/>
              <a:cs typeface="Helvetica" panose="020B0604020202020204" pitchFamily="34" charset="0"/>
              <a:sym typeface="Helvetica Neue"/>
            </a:endParaRPr>
          </a:p>
          <a:p>
            <a:pPr marL="200025">
              <a:lnSpc>
                <a:spcPct val="115000"/>
              </a:lnSpc>
              <a:spcBef>
                <a:spcPts val="300"/>
              </a:spcBef>
              <a:buSzPts val="1600"/>
            </a:pPr>
            <a:r>
              <a:rPr lang="fr-FR" sz="1300" b="1" u="sng" dirty="0">
                <a:solidFill>
                  <a:schemeClr val="bg2"/>
                </a:solidFill>
                <a:latin typeface="+mj-lt"/>
                <a:ea typeface="Helvetica Neue"/>
                <a:cs typeface="Helvetica" panose="020B0604020202020204" pitchFamily="34" charset="0"/>
                <a:sym typeface="Helvetica Neue"/>
              </a:rPr>
              <a:t>La réactivité aux demandes </a:t>
            </a:r>
            <a:endParaRPr sz="1300" b="1" u="sng" dirty="0">
              <a:solidFill>
                <a:schemeClr val="bg2"/>
              </a:solidFill>
              <a:latin typeface="+mj-lt"/>
              <a:ea typeface="Helvetica Neue"/>
              <a:cs typeface="Helvetica" panose="020B0604020202020204" pitchFamily="34" charset="0"/>
              <a:sym typeface="Helvetica Neue"/>
            </a:endParaRPr>
          </a:p>
          <a:p>
            <a:pPr marL="685800" lvl="1" indent="-111125">
              <a:lnSpc>
                <a:spcPct val="115000"/>
              </a:lnSpc>
              <a:buClr>
                <a:schemeClr val="accent1"/>
              </a:buClr>
              <a:buSzPts val="1100"/>
              <a:buFont typeface="Arial" panose="020B0604020202020204" pitchFamily="34" charset="0"/>
              <a:buChar char="•"/>
            </a:pPr>
            <a:r>
              <a:rPr lang="fr-FR" sz="1100" dirty="0">
                <a:solidFill>
                  <a:schemeClr val="bg2"/>
                </a:solidFill>
                <a:latin typeface="+mj-lt"/>
                <a:ea typeface="Helvetica Neue"/>
                <a:cs typeface="Helvetica" panose="020B0604020202020204" pitchFamily="34" charset="0"/>
                <a:sym typeface="Helvetica Neue"/>
              </a:rPr>
              <a:t>Il faut répondre aux demandes des auditeurs en temps opportun. En général, plus vite les demandes sont traitées, </a:t>
            </a:r>
            <a:br>
              <a:rPr lang="fr-FR" sz="1100" dirty="0">
                <a:solidFill>
                  <a:schemeClr val="bg2"/>
                </a:solidFill>
                <a:latin typeface="+mj-lt"/>
                <a:ea typeface="Helvetica Neue"/>
                <a:cs typeface="Helvetica" panose="020B0604020202020204" pitchFamily="34" charset="0"/>
                <a:sym typeface="Helvetica Neue"/>
              </a:rPr>
            </a:br>
            <a:r>
              <a:rPr lang="fr-FR" sz="1100" dirty="0">
                <a:solidFill>
                  <a:schemeClr val="bg2"/>
                </a:solidFill>
                <a:latin typeface="+mj-lt"/>
                <a:ea typeface="Helvetica Neue"/>
                <a:cs typeface="Helvetica" panose="020B0604020202020204" pitchFamily="34" charset="0"/>
                <a:sym typeface="Helvetica Neue"/>
              </a:rPr>
              <a:t>plus vite nous pouvons reprendre nos activités habituelles.</a:t>
            </a:r>
            <a:endParaRPr sz="1100" dirty="0">
              <a:solidFill>
                <a:schemeClr val="bg2"/>
              </a:solidFill>
              <a:latin typeface="+mj-lt"/>
              <a:ea typeface="Helvetica Neue"/>
              <a:cs typeface="Helvetica" panose="020B0604020202020204" pitchFamily="34" charset="0"/>
              <a:sym typeface="Helvetica Neue"/>
            </a:endParaRPr>
          </a:p>
          <a:p>
            <a:pPr marL="685800" lvl="1" indent="-111125">
              <a:lnSpc>
                <a:spcPct val="115000"/>
              </a:lnSpc>
              <a:buClr>
                <a:schemeClr val="accent1"/>
              </a:buClr>
              <a:buSzPts val="1200"/>
              <a:buFont typeface="Arial" panose="020B0604020202020204" pitchFamily="34" charset="0"/>
              <a:buChar char="•"/>
            </a:pPr>
            <a:r>
              <a:rPr lang="fr-FR" sz="1100" dirty="0">
                <a:solidFill>
                  <a:schemeClr val="bg2"/>
                </a:solidFill>
                <a:latin typeface="+mj-lt"/>
                <a:ea typeface="Helvetica Neue"/>
                <a:cs typeface="Helvetica" panose="020B0604020202020204" pitchFamily="34" charset="0"/>
                <a:sym typeface="Helvetica Neue"/>
              </a:rPr>
              <a:t>Les demandes peuvent inclure, entre autres :</a:t>
            </a:r>
            <a:endParaRPr sz="1100" dirty="0">
              <a:solidFill>
                <a:schemeClr val="bg2"/>
              </a:solidFill>
              <a:latin typeface="+mj-lt"/>
              <a:ea typeface="Helvetica Neue"/>
              <a:cs typeface="Helvetica" panose="020B0604020202020204" pitchFamily="34" charset="0"/>
              <a:sym typeface="Helvetica Neue"/>
            </a:endParaRPr>
          </a:p>
          <a:p>
            <a:pPr marL="1141413" lvl="2" indent="-227013">
              <a:lnSpc>
                <a:spcPct val="115000"/>
              </a:lnSpc>
              <a:buClr>
                <a:schemeClr val="bg2"/>
              </a:buClr>
              <a:buSzPts val="1200"/>
              <a:buFont typeface="Helvetica Neue"/>
              <a:buAutoNum type="romanLcPeriod"/>
            </a:pPr>
            <a:r>
              <a:rPr lang="fr-FR" sz="1100" dirty="0">
                <a:solidFill>
                  <a:schemeClr val="bg2"/>
                </a:solidFill>
                <a:latin typeface="+mj-lt"/>
                <a:ea typeface="Helvetica Neue"/>
                <a:cs typeface="Helvetica" panose="020B0604020202020204" pitchFamily="34" charset="0"/>
                <a:sym typeface="Helvetica Neue"/>
              </a:rPr>
              <a:t>Des informations sur l’historique de la société (par exemple, l’organigramme, les statuts).</a:t>
            </a:r>
            <a:endParaRPr sz="1100" dirty="0">
              <a:solidFill>
                <a:schemeClr val="bg2"/>
              </a:solidFill>
              <a:latin typeface="+mj-lt"/>
              <a:ea typeface="Helvetica Neue"/>
              <a:cs typeface="Helvetica" panose="020B0604020202020204" pitchFamily="34" charset="0"/>
              <a:sym typeface="Helvetica Neue"/>
            </a:endParaRPr>
          </a:p>
          <a:p>
            <a:pPr marL="1141413" lvl="2" indent="-227013">
              <a:lnSpc>
                <a:spcPct val="115000"/>
              </a:lnSpc>
              <a:buClr>
                <a:schemeClr val="bg2"/>
              </a:buClr>
              <a:buSzPts val="1200"/>
              <a:buFont typeface="Helvetica Neue"/>
              <a:buAutoNum type="romanLcPeriod"/>
            </a:pPr>
            <a:r>
              <a:rPr lang="fr-FR" sz="1100" dirty="0">
                <a:solidFill>
                  <a:schemeClr val="bg2"/>
                </a:solidFill>
                <a:latin typeface="+mj-lt"/>
                <a:ea typeface="Helvetica Neue"/>
                <a:cs typeface="Helvetica" panose="020B0604020202020204" pitchFamily="34" charset="0"/>
                <a:sym typeface="Helvetica Neue"/>
              </a:rPr>
              <a:t>Les politiques, procédures et autres documents de gouvernance.</a:t>
            </a:r>
            <a:endParaRPr sz="1100" dirty="0">
              <a:solidFill>
                <a:schemeClr val="bg2"/>
              </a:solidFill>
              <a:latin typeface="+mj-lt"/>
              <a:ea typeface="Helvetica Neue"/>
              <a:cs typeface="Helvetica" panose="020B0604020202020204" pitchFamily="34" charset="0"/>
              <a:sym typeface="Helvetica Neue"/>
            </a:endParaRPr>
          </a:p>
          <a:p>
            <a:pPr marL="1141413" lvl="2" indent="-227013">
              <a:lnSpc>
                <a:spcPct val="115000"/>
              </a:lnSpc>
              <a:buClr>
                <a:schemeClr val="bg2"/>
              </a:buClr>
              <a:buSzPts val="1200"/>
              <a:buFont typeface="Helvetica Neue"/>
              <a:buAutoNum type="romanLcPeriod"/>
            </a:pPr>
            <a:r>
              <a:rPr lang="fr-FR" sz="1100" dirty="0">
                <a:solidFill>
                  <a:schemeClr val="bg2"/>
                </a:solidFill>
                <a:latin typeface="+mj-lt"/>
                <a:ea typeface="Helvetica Neue"/>
                <a:cs typeface="Helvetica" panose="020B0604020202020204" pitchFamily="34" charset="0"/>
                <a:sym typeface="Helvetica Neue"/>
              </a:rPr>
              <a:t>Les données financières (par exemple, la balance de vérification, le grand livre, les dossiers de décaissement).</a:t>
            </a:r>
            <a:endParaRPr sz="1100" dirty="0">
              <a:solidFill>
                <a:schemeClr val="bg2"/>
              </a:solidFill>
              <a:latin typeface="+mj-lt"/>
              <a:ea typeface="Helvetica Neue"/>
              <a:cs typeface="Helvetica" panose="020B0604020202020204" pitchFamily="34" charset="0"/>
              <a:sym typeface="Helvetica Neue"/>
            </a:endParaRPr>
          </a:p>
          <a:p>
            <a:pPr marL="1141413" lvl="2" indent="-227013">
              <a:lnSpc>
                <a:spcPct val="115000"/>
              </a:lnSpc>
              <a:buClr>
                <a:schemeClr val="bg2"/>
              </a:buClr>
              <a:buSzPts val="1200"/>
              <a:buFont typeface="Helvetica Neue"/>
              <a:buAutoNum type="romanLcPeriod"/>
            </a:pPr>
            <a:r>
              <a:rPr lang="fr-FR" sz="1100" dirty="0">
                <a:solidFill>
                  <a:schemeClr val="bg2"/>
                </a:solidFill>
                <a:latin typeface="+mj-lt"/>
                <a:ea typeface="Helvetica Neue"/>
                <a:cs typeface="Helvetica" panose="020B0604020202020204" pitchFamily="34" charset="0"/>
                <a:sym typeface="Helvetica Neue"/>
              </a:rPr>
              <a:t>Les pièces justificatives des transactions (p. ex. factures, notes de frais, contrats, dossiers d’approbation).</a:t>
            </a:r>
            <a:endParaRPr sz="1100" dirty="0">
              <a:solidFill>
                <a:schemeClr val="bg2"/>
              </a:solidFill>
              <a:latin typeface="+mj-lt"/>
              <a:ea typeface="Helvetica Neue"/>
              <a:cs typeface="Helvetica" panose="020B0604020202020204" pitchFamily="34" charset="0"/>
              <a:sym typeface="Helvetica Neue"/>
            </a:endParaRPr>
          </a:p>
        </p:txBody>
      </p:sp>
      <p:sp>
        <p:nvSpPr>
          <p:cNvPr id="7" name="Google Shape;185;p27">
            <a:extLst>
              <a:ext uri="{FF2B5EF4-FFF2-40B4-BE49-F238E27FC236}">
                <a16:creationId xmlns:a16="http://schemas.microsoft.com/office/drawing/2014/main" id="{D24F318E-13F2-4D1D-991D-622C1143B8CB}"/>
              </a:ext>
            </a:extLst>
          </p:cNvPr>
          <p:cNvSpPr txBox="1"/>
          <p:nvPr/>
        </p:nvSpPr>
        <p:spPr>
          <a:xfrm>
            <a:off x="3280759" y="2043260"/>
            <a:ext cx="5145421" cy="462047"/>
          </a:xfrm>
          <a:prstGeom prst="rect">
            <a:avLst/>
          </a:prstGeom>
          <a:noFill/>
          <a:ln>
            <a:noFill/>
          </a:ln>
        </p:spPr>
        <p:txBody>
          <a:bodyPr spcFirstLastPara="1" wrap="square" lIns="68569" tIns="68569" rIns="68569" bIns="68569" anchor="t" anchorCtr="0">
            <a:noAutofit/>
          </a:bodyPr>
          <a:lstStyle/>
          <a:p>
            <a:pPr marL="800100" lvl="2">
              <a:buSzPts val="1200"/>
            </a:pPr>
            <a:r>
              <a:rPr lang="fr-FR" sz="1100" dirty="0">
                <a:solidFill>
                  <a:schemeClr val="bg2"/>
                </a:solidFill>
                <a:latin typeface="Helvetica" panose="020B0604020202020204" pitchFamily="34" charset="0"/>
                <a:ea typeface="Helvetica Neue"/>
                <a:cs typeface="Helvetica" panose="020B0604020202020204" pitchFamily="34" charset="0"/>
                <a:sym typeface="Helvetica Neue"/>
              </a:rPr>
              <a:t>ii.     </a:t>
            </a:r>
            <a:r>
              <a:rPr lang="fr-FR" sz="1100" dirty="0">
                <a:solidFill>
                  <a:schemeClr val="bg2"/>
                </a:solidFill>
                <a:latin typeface="+mj-lt"/>
                <a:ea typeface="Helvetica Neue"/>
                <a:cs typeface="Helvetica" panose="020B0604020202020204" pitchFamily="34" charset="0"/>
                <a:sym typeface="Helvetica Neue"/>
              </a:rPr>
              <a:t>Accès au Wi-Fi        iii.    Accès à des prises électriques</a:t>
            </a:r>
          </a:p>
          <a:p>
            <a:pPr marL="800100" lvl="2">
              <a:buSzPts val="1200"/>
            </a:pPr>
            <a:endParaRPr sz="1100" dirty="0">
              <a:solidFill>
                <a:srgbClr val="00B0F0"/>
              </a:solidFill>
              <a:latin typeface="Helvetica" panose="020B0604020202020204" pitchFamily="34" charset="0"/>
              <a:ea typeface="Helvetica Neue"/>
              <a:cs typeface="Helvetica" panose="020B0604020202020204" pitchFamily="34" charset="0"/>
              <a:sym typeface="Helvetica Neue"/>
            </a:endParaRPr>
          </a:p>
        </p:txBody>
      </p:sp>
    </p:spTree>
    <p:extLst>
      <p:ext uri="{BB962C8B-B14F-4D97-AF65-F5344CB8AC3E}">
        <p14:creationId xmlns:p14="http://schemas.microsoft.com/office/powerpoint/2010/main" val="3646684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2;p36"/>
          <p:cNvSpPr txBox="1"/>
          <p:nvPr/>
        </p:nvSpPr>
        <p:spPr>
          <a:xfrm>
            <a:off x="2039850" y="61811"/>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fr-FR" sz="1800" b="1">
                <a:solidFill>
                  <a:srgbClr val="AACFD0"/>
                </a:solidFill>
                <a:latin typeface="+mj-lt"/>
                <a:ea typeface="Helvetica"/>
                <a:cs typeface="Helvetica"/>
                <a:sym typeface="Helvetica"/>
              </a:rPr>
              <a:t>Préparation et attentes en matière </a:t>
            </a:r>
            <a:br>
              <a:rPr lang="fr-FR" sz="1800" b="1">
                <a:solidFill>
                  <a:srgbClr val="AACFD0"/>
                </a:solidFill>
                <a:latin typeface="+mj-lt"/>
                <a:ea typeface="Helvetica"/>
                <a:cs typeface="Helvetica"/>
                <a:sym typeface="Helvetica"/>
              </a:rPr>
            </a:br>
            <a:r>
              <a:rPr lang="fr-FR" sz="1800" b="1">
                <a:solidFill>
                  <a:srgbClr val="AACFD0"/>
                </a:solidFill>
                <a:latin typeface="+mj-lt"/>
                <a:ea typeface="Helvetica"/>
                <a:cs typeface="Helvetica"/>
                <a:sym typeface="Helvetica"/>
              </a:rPr>
              <a:t>d’audit (suite)</a:t>
            </a:r>
            <a:endParaRPr sz="1800" b="1">
              <a:solidFill>
                <a:srgbClr val="AACFD0"/>
              </a:solidFill>
              <a:latin typeface="+mj-lt"/>
              <a:ea typeface="Helvetica"/>
              <a:cs typeface="Helvetica"/>
              <a:sym typeface="Helvetica"/>
            </a:endParaRPr>
          </a:p>
        </p:txBody>
      </p:sp>
      <p:sp>
        <p:nvSpPr>
          <p:cNvPr id="6" name="Google Shape;195;p28"/>
          <p:cNvSpPr txBox="1"/>
          <p:nvPr/>
        </p:nvSpPr>
        <p:spPr>
          <a:xfrm>
            <a:off x="73350" y="1232100"/>
            <a:ext cx="8997300" cy="3744675"/>
          </a:xfrm>
          <a:prstGeom prst="rect">
            <a:avLst/>
          </a:prstGeom>
          <a:noFill/>
          <a:ln>
            <a:noFill/>
          </a:ln>
        </p:spPr>
        <p:txBody>
          <a:bodyPr spcFirstLastPara="1" wrap="square" lIns="68569" tIns="68569" rIns="68569" bIns="68569" anchor="t" anchorCtr="0">
            <a:noAutofit/>
          </a:bodyPr>
          <a:lstStyle/>
          <a:p>
            <a:pPr>
              <a:lnSpc>
                <a:spcPct val="115000"/>
              </a:lnSpc>
            </a:pPr>
            <a:r>
              <a:rPr lang="fr-FR" sz="1500" b="1">
                <a:solidFill>
                  <a:schemeClr val="bg2"/>
                </a:solidFill>
                <a:latin typeface="+mj-lt"/>
                <a:ea typeface="Helvetica Neue"/>
                <a:cs typeface="Helvetica" panose="020B0604020202020204" pitchFamily="34" charset="0"/>
                <a:sym typeface="Helvetica Neue"/>
              </a:rPr>
              <a:t>La préparation et les attentes générales en matière d’audit peuvent inclure (suite) :</a:t>
            </a:r>
            <a:endParaRPr sz="1500" b="1">
              <a:solidFill>
                <a:schemeClr val="bg2"/>
              </a:solidFill>
              <a:latin typeface="+mj-lt"/>
              <a:ea typeface="Helvetica Neue"/>
              <a:cs typeface="Helvetica" panose="020B0604020202020204" pitchFamily="34" charset="0"/>
              <a:sym typeface="Helvetica Neue"/>
            </a:endParaRPr>
          </a:p>
          <a:p>
            <a:pPr marL="200025">
              <a:lnSpc>
                <a:spcPct val="115000"/>
              </a:lnSpc>
              <a:spcBef>
                <a:spcPts val="750"/>
              </a:spcBef>
              <a:buSzPts val="1600"/>
            </a:pPr>
            <a:r>
              <a:rPr lang="fr-FR" sz="1300" b="1" u="sng">
                <a:solidFill>
                  <a:schemeClr val="bg2"/>
                </a:solidFill>
                <a:latin typeface="+mj-lt"/>
                <a:ea typeface="Helvetica Neue"/>
                <a:cs typeface="Helvetica" panose="020B0604020202020204" pitchFamily="34" charset="0"/>
                <a:sym typeface="Helvetica Neue"/>
              </a:rPr>
              <a:t>Une documentation complète</a:t>
            </a:r>
            <a:endParaRPr sz="1300" b="1" u="sng">
              <a:solidFill>
                <a:schemeClr val="bg2"/>
              </a:solidFill>
              <a:latin typeface="+mj-lt"/>
              <a:ea typeface="Helvetica Neue"/>
              <a:cs typeface="Helvetica" panose="020B0604020202020204" pitchFamily="34" charset="0"/>
              <a:sym typeface="Helvetica Neue"/>
            </a:endParaRPr>
          </a:p>
          <a:p>
            <a:pPr marL="685800" lvl="1" indent="-223838">
              <a:lnSpc>
                <a:spcPct val="115000"/>
              </a:lnSpc>
              <a:buClr>
                <a:schemeClr val="bg2"/>
              </a:buClr>
              <a:buSzPts val="1100"/>
              <a:buFont typeface="Arial" panose="020B0604020202020204" pitchFamily="34" charset="0"/>
              <a:buChar char="•"/>
            </a:pPr>
            <a:r>
              <a:rPr lang="fr-FR" sz="1100">
                <a:solidFill>
                  <a:schemeClr val="bg2"/>
                </a:solidFill>
                <a:latin typeface="+mj-lt"/>
                <a:ea typeface="Helvetica Neue"/>
                <a:cs typeface="Helvetica" panose="020B0604020202020204" pitchFamily="34" charset="0"/>
                <a:sym typeface="Helvetica Neue"/>
              </a:rPr>
              <a:t>Une documentation complète doit être fournie. Si vous avez des questions sur les documents à fournir, posez-les le </a:t>
            </a:r>
            <a:br>
              <a:rPr lang="fr-FR" sz="1100">
                <a:solidFill>
                  <a:schemeClr val="bg2"/>
                </a:solidFill>
                <a:latin typeface="+mj-lt"/>
                <a:ea typeface="Helvetica Neue"/>
                <a:cs typeface="Helvetica" panose="020B0604020202020204" pitchFamily="34" charset="0"/>
                <a:sym typeface="Helvetica Neue"/>
              </a:rPr>
            </a:br>
            <a:r>
              <a:rPr lang="fr-FR" sz="1100">
                <a:solidFill>
                  <a:schemeClr val="bg2"/>
                </a:solidFill>
                <a:latin typeface="+mj-lt"/>
                <a:ea typeface="Helvetica Neue"/>
                <a:cs typeface="Helvetica" panose="020B0604020202020204" pitchFamily="34" charset="0"/>
                <a:sym typeface="Helvetica Neue"/>
              </a:rPr>
              <a:t>plus tôt possible dans le processus. Une documentation complète dès le départ peut éliminer la nécessité de certaines </a:t>
            </a:r>
            <a:br>
              <a:rPr lang="fr-FR" sz="1100">
                <a:solidFill>
                  <a:schemeClr val="bg2"/>
                </a:solidFill>
                <a:latin typeface="+mj-lt"/>
                <a:ea typeface="Helvetica Neue"/>
                <a:cs typeface="Helvetica" panose="020B0604020202020204" pitchFamily="34" charset="0"/>
                <a:sym typeface="Helvetica Neue"/>
              </a:rPr>
            </a:br>
            <a:r>
              <a:rPr lang="fr-FR" sz="1100">
                <a:solidFill>
                  <a:schemeClr val="bg2"/>
                </a:solidFill>
                <a:latin typeface="+mj-lt"/>
                <a:ea typeface="Helvetica Neue"/>
                <a:cs typeface="Helvetica" panose="020B0604020202020204" pitchFamily="34" charset="0"/>
                <a:sym typeface="Helvetica Neue"/>
              </a:rPr>
              <a:t>demandes de suivi.</a:t>
            </a:r>
            <a:endParaRPr sz="1100">
              <a:solidFill>
                <a:schemeClr val="bg2"/>
              </a:solidFill>
              <a:latin typeface="+mj-lt"/>
              <a:ea typeface="Helvetica Neue"/>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fr-FR" sz="1100">
                <a:solidFill>
                  <a:schemeClr val="bg2"/>
                </a:solidFill>
                <a:latin typeface="+mj-lt"/>
                <a:ea typeface="Helvetica Neue"/>
                <a:cs typeface="Helvetica" panose="020B0604020202020204" pitchFamily="34" charset="0"/>
                <a:sym typeface="Helvetica Neue"/>
              </a:rPr>
              <a:t>Organisez les documents en fonction des identifiants de la liste des demandes (par exemple, l’ID de la transaction) pour </a:t>
            </a:r>
            <a:br>
              <a:rPr lang="fr-FR" sz="1100">
                <a:solidFill>
                  <a:schemeClr val="bg2"/>
                </a:solidFill>
                <a:latin typeface="+mj-lt"/>
                <a:ea typeface="Helvetica Neue"/>
                <a:cs typeface="Helvetica" panose="020B0604020202020204" pitchFamily="34" charset="0"/>
                <a:sym typeface="Helvetica Neue"/>
              </a:rPr>
            </a:br>
            <a:r>
              <a:rPr lang="fr-FR" sz="1100">
                <a:solidFill>
                  <a:schemeClr val="bg2"/>
                </a:solidFill>
                <a:latin typeface="+mj-lt"/>
                <a:ea typeface="Helvetica Neue"/>
                <a:cs typeface="Helvetica" panose="020B0604020202020204" pitchFamily="34" charset="0"/>
                <a:sym typeface="Helvetica Neue"/>
              </a:rPr>
              <a:t>permettre aux auditeurs d’identifier rapidement les documents et de vous les restituer de manière organisée.</a:t>
            </a:r>
            <a:endParaRPr sz="1100">
              <a:solidFill>
                <a:schemeClr val="bg2"/>
              </a:solidFill>
              <a:latin typeface="+mj-lt"/>
              <a:ea typeface="Helvetica Neue"/>
              <a:cs typeface="Helvetica" panose="020B0604020202020204" pitchFamily="34" charset="0"/>
              <a:sym typeface="Helvetica Neue"/>
            </a:endParaRPr>
          </a:p>
          <a:p>
            <a:pPr marL="200025">
              <a:lnSpc>
                <a:spcPct val="115000"/>
              </a:lnSpc>
              <a:spcBef>
                <a:spcPts val="750"/>
              </a:spcBef>
              <a:buSzPts val="1600"/>
            </a:pPr>
            <a:r>
              <a:rPr lang="fr-FR" sz="1300" b="1" u="sng">
                <a:solidFill>
                  <a:schemeClr val="bg2"/>
                </a:solidFill>
                <a:latin typeface="+mj-lt"/>
                <a:ea typeface="Helvetica Neue"/>
                <a:cs typeface="Helvetica" panose="020B0604020202020204" pitchFamily="34" charset="0"/>
                <a:sym typeface="Helvetica Neue"/>
              </a:rPr>
              <a:t>Accès aux parties prenantes pour les demandes de suivi et les questions supplémentaires</a:t>
            </a:r>
            <a:endParaRPr sz="1300" b="1" u="sng">
              <a:solidFill>
                <a:schemeClr val="bg2"/>
              </a:solidFill>
              <a:latin typeface="+mj-lt"/>
              <a:ea typeface="Helvetica Neue"/>
              <a:cs typeface="Helvetica" panose="020B0604020202020204" pitchFamily="34" charset="0"/>
              <a:sym typeface="Helvetica Neue"/>
            </a:endParaRPr>
          </a:p>
          <a:p>
            <a:pPr marL="685800" lvl="1" indent="-223838">
              <a:lnSpc>
                <a:spcPct val="115000"/>
              </a:lnSpc>
              <a:buClr>
                <a:schemeClr val="bg2"/>
              </a:buClr>
              <a:buSzPts val="1100"/>
              <a:buFont typeface="Arial" panose="020B0604020202020204" pitchFamily="34" charset="0"/>
              <a:buChar char="•"/>
            </a:pPr>
            <a:r>
              <a:rPr lang="fr-FR" sz="1100">
                <a:solidFill>
                  <a:schemeClr val="bg2"/>
                </a:solidFill>
                <a:latin typeface="+mj-lt"/>
                <a:ea typeface="Helvetica Neue"/>
                <a:cs typeface="Helvetica" panose="020B0604020202020204" pitchFamily="34" charset="0"/>
                <a:sym typeface="Helvetica Neue"/>
              </a:rPr>
              <a:t>Il peut y avoir des demandes de suivi des informations, il est donc important que les auditeurs aient accès à tous les salariés </a:t>
            </a:r>
            <a:br>
              <a:rPr lang="fr-FR" sz="1100">
                <a:solidFill>
                  <a:schemeClr val="bg2"/>
                </a:solidFill>
                <a:latin typeface="+mj-lt"/>
                <a:ea typeface="Helvetica Neue"/>
                <a:cs typeface="Helvetica" panose="020B0604020202020204" pitchFamily="34" charset="0"/>
                <a:sym typeface="Helvetica Neue"/>
              </a:rPr>
            </a:br>
            <a:r>
              <a:rPr lang="fr-FR" sz="1100">
                <a:solidFill>
                  <a:schemeClr val="bg2"/>
                </a:solidFill>
                <a:latin typeface="+mj-lt"/>
                <a:ea typeface="Helvetica Neue"/>
                <a:cs typeface="Helvetica" panose="020B0604020202020204" pitchFamily="34" charset="0"/>
                <a:sym typeface="Helvetica Neue"/>
              </a:rPr>
              <a:t>et que ces derniers leur répondent en temps voulu. Il peut parfois être nécessaire pour l’équipe d’audit de parler directement </a:t>
            </a:r>
            <a:br>
              <a:rPr lang="fr-FR" sz="1100">
                <a:solidFill>
                  <a:schemeClr val="bg2"/>
                </a:solidFill>
                <a:latin typeface="+mj-lt"/>
                <a:ea typeface="Helvetica Neue"/>
                <a:cs typeface="Helvetica" panose="020B0604020202020204" pitchFamily="34" charset="0"/>
                <a:sym typeface="Helvetica Neue"/>
              </a:rPr>
            </a:br>
            <a:r>
              <a:rPr lang="fr-FR" sz="1100">
                <a:solidFill>
                  <a:schemeClr val="bg2"/>
                </a:solidFill>
                <a:latin typeface="+mj-lt"/>
                <a:ea typeface="Helvetica Neue"/>
                <a:cs typeface="Helvetica" panose="020B0604020202020204" pitchFamily="34" charset="0"/>
                <a:sym typeface="Helvetica Neue"/>
              </a:rPr>
              <a:t>avec le ou les salariés qui ont une connaissance directe des transactions spécifiques de l’échantillon.</a:t>
            </a:r>
            <a:endParaRPr sz="1100">
              <a:solidFill>
                <a:schemeClr val="bg2"/>
              </a:solidFill>
              <a:latin typeface="+mj-lt"/>
              <a:ea typeface="Helvetica Neue"/>
              <a:cs typeface="Helvetica" panose="020B0604020202020204" pitchFamily="34" charset="0"/>
              <a:sym typeface="Helvetica Neue"/>
            </a:endParaRPr>
          </a:p>
          <a:p>
            <a:pPr marL="200025">
              <a:lnSpc>
                <a:spcPct val="115000"/>
              </a:lnSpc>
              <a:spcBef>
                <a:spcPts val="750"/>
              </a:spcBef>
              <a:buSzPts val="1600"/>
            </a:pPr>
            <a:r>
              <a:rPr lang="fr-FR" sz="1300" b="1" u="sng">
                <a:solidFill>
                  <a:schemeClr val="bg2"/>
                </a:solidFill>
                <a:latin typeface="+mj-lt"/>
                <a:ea typeface="Helvetica Neue"/>
                <a:cs typeface="Helvetica" panose="020B0604020202020204" pitchFamily="34" charset="0"/>
                <a:sym typeface="Helvetica Neue"/>
              </a:rPr>
              <a:t>Contrôles des systèmes comptables, si nécessaire</a:t>
            </a:r>
            <a:endParaRPr sz="1300" b="1" u="sng">
              <a:solidFill>
                <a:schemeClr val="bg2"/>
              </a:solidFill>
              <a:latin typeface="+mj-lt"/>
              <a:ea typeface="Helvetica Neue"/>
              <a:cs typeface="Helvetica" panose="020B0604020202020204" pitchFamily="34" charset="0"/>
              <a:sym typeface="Helvetica Neue"/>
            </a:endParaRPr>
          </a:p>
          <a:p>
            <a:pPr marL="685800" lvl="1" indent="-223838">
              <a:lnSpc>
                <a:spcPct val="115000"/>
              </a:lnSpc>
              <a:buClr>
                <a:schemeClr val="bg2"/>
              </a:buClr>
              <a:buSzPts val="1100"/>
              <a:buFont typeface="Arial" panose="020B0604020202020204" pitchFamily="34" charset="0"/>
              <a:buChar char="•"/>
            </a:pPr>
            <a:r>
              <a:rPr lang="fr-FR" sz="1100">
                <a:solidFill>
                  <a:schemeClr val="bg2"/>
                </a:solidFill>
                <a:latin typeface="+mj-lt"/>
                <a:ea typeface="Helvetica Neue"/>
                <a:cs typeface="Helvetica" panose="020B0604020202020204" pitchFamily="34" charset="0"/>
                <a:sym typeface="Helvetica Neue"/>
              </a:rPr>
              <a:t>Dans certains cas, les auditeurs peuvent demander des contrôles de nos systèmes comptables afin de comprendre ou de se familiariser avec nos processus. </a:t>
            </a:r>
            <a:endParaRPr sz="1100">
              <a:solidFill>
                <a:schemeClr val="bg2"/>
              </a:solidFill>
              <a:latin typeface="+mj-lt"/>
              <a:ea typeface="Helvetica Neue"/>
              <a:cs typeface="Helvetica" panose="020B0604020202020204" pitchFamily="34" charset="0"/>
              <a:sym typeface="Helvetica Neue"/>
            </a:endParaRPr>
          </a:p>
        </p:txBody>
      </p:sp>
    </p:spTree>
    <p:extLst>
      <p:ext uri="{BB962C8B-B14F-4D97-AF65-F5344CB8AC3E}">
        <p14:creationId xmlns:p14="http://schemas.microsoft.com/office/powerpoint/2010/main" val="3290886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05;p29"/>
          <p:cNvSpPr txBox="1"/>
          <p:nvPr/>
        </p:nvSpPr>
        <p:spPr>
          <a:xfrm>
            <a:off x="73350" y="819587"/>
            <a:ext cx="8997300" cy="3744675"/>
          </a:xfrm>
          <a:prstGeom prst="rect">
            <a:avLst/>
          </a:prstGeom>
          <a:noFill/>
          <a:ln>
            <a:noFill/>
          </a:ln>
        </p:spPr>
        <p:txBody>
          <a:bodyPr spcFirstLastPara="1" wrap="square" lIns="68569" tIns="68569" rIns="68569" bIns="68569" anchor="t" anchorCtr="0">
            <a:noAutofit/>
          </a:bodyPr>
          <a:lstStyle/>
          <a:p>
            <a:pPr>
              <a:lnSpc>
                <a:spcPct val="115000"/>
              </a:lnSpc>
            </a:pPr>
            <a:r>
              <a:rPr lang="fr-FR" sz="1500" b="1" dirty="0">
                <a:solidFill>
                  <a:schemeClr val="bg2"/>
                </a:solidFill>
                <a:latin typeface="+mj-lt"/>
                <a:ea typeface="Helvetica Neue"/>
                <a:cs typeface="Helvetica"/>
                <a:sym typeface="Helvetica Neue"/>
              </a:rPr>
              <a:t>Ce que vous pouvez faire aujourd’hui pour être prêt pour un audit : </a:t>
            </a:r>
            <a:endParaRPr sz="1500" b="1" dirty="0">
              <a:solidFill>
                <a:schemeClr val="bg2"/>
              </a:solidFill>
              <a:latin typeface="+mj-lt"/>
              <a:ea typeface="Helvetica Neue"/>
              <a:cs typeface="Helvetica" panose="020B0604020202020204" pitchFamily="34" charset="0"/>
              <a:sym typeface="Helvetica Neue"/>
            </a:endParaRPr>
          </a:p>
          <a:p>
            <a:pPr marL="200025">
              <a:lnSpc>
                <a:spcPct val="115000"/>
              </a:lnSpc>
              <a:spcBef>
                <a:spcPts val="750"/>
              </a:spcBef>
              <a:buSzPts val="1600"/>
            </a:pPr>
            <a:r>
              <a:rPr lang="fr-FR" sz="1300" b="1" u="sng" dirty="0">
                <a:solidFill>
                  <a:schemeClr val="bg2"/>
                </a:solidFill>
                <a:latin typeface="+mj-lt"/>
                <a:ea typeface="Helvetica Neue"/>
                <a:cs typeface="Helvetica" panose="020B0604020202020204" pitchFamily="34" charset="0"/>
                <a:sym typeface="Helvetica Neue"/>
              </a:rPr>
              <a:t>Politiques et procédures</a:t>
            </a:r>
            <a:endParaRPr sz="1300" b="1" u="sng" dirty="0">
              <a:solidFill>
                <a:schemeClr val="bg2"/>
              </a:solidFill>
              <a:latin typeface="+mj-lt"/>
              <a:ea typeface="Helvetica Neue"/>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fr-FR" sz="1100" dirty="0">
                <a:solidFill>
                  <a:schemeClr val="bg2"/>
                </a:solidFill>
                <a:latin typeface="+mj-lt"/>
                <a:ea typeface="Helvetica Neue"/>
                <a:cs typeface="Helvetica"/>
                <a:sym typeface="Helvetica Neue"/>
              </a:rPr>
              <a:t>Assurez-vous que les versions actuelles mises en œuvre de nos politiques et procédures sont facilement accessibles </a:t>
            </a:r>
            <a:br>
              <a:rPr lang="fr-FR" sz="1100" dirty="0">
                <a:solidFill>
                  <a:schemeClr val="bg2"/>
                </a:solidFill>
                <a:latin typeface="+mj-lt"/>
                <a:ea typeface="Helvetica Neue"/>
                <a:cs typeface="Helvetica"/>
                <a:sym typeface="Helvetica Neue"/>
              </a:rPr>
            </a:br>
            <a:r>
              <a:rPr lang="fr-FR" sz="1100" dirty="0">
                <a:solidFill>
                  <a:schemeClr val="bg2"/>
                </a:solidFill>
                <a:latin typeface="+mj-lt"/>
                <a:ea typeface="Helvetica Neue"/>
                <a:cs typeface="Helvetica"/>
                <a:sym typeface="Helvetica Neue"/>
              </a:rPr>
              <a:t>et disponibles.</a:t>
            </a:r>
            <a:endParaRPr sz="1100" dirty="0">
              <a:solidFill>
                <a:schemeClr val="bg2"/>
              </a:solidFill>
              <a:latin typeface="+mj-lt"/>
              <a:ea typeface="Helvetica Neue"/>
              <a:cs typeface="Helvetica"/>
              <a:sym typeface="Helvetica Neue"/>
            </a:endParaRPr>
          </a:p>
          <a:p>
            <a:pPr marL="685800" lvl="1" indent="-228600">
              <a:lnSpc>
                <a:spcPct val="115000"/>
              </a:lnSpc>
              <a:buClr>
                <a:schemeClr val="bg2"/>
              </a:buClr>
              <a:buSzPts val="1200"/>
              <a:buFont typeface="Arial" panose="020B0604020202020204" pitchFamily="34" charset="0"/>
              <a:buChar char="•"/>
            </a:pPr>
            <a:r>
              <a:rPr lang="fr-FR" sz="1100" dirty="0">
                <a:solidFill>
                  <a:schemeClr val="bg2"/>
                </a:solidFill>
                <a:latin typeface="+mj-lt"/>
                <a:ea typeface="Helvetica Neue"/>
                <a:cs typeface="Helvetica"/>
                <a:sym typeface="Helvetica Neue"/>
              </a:rPr>
              <a:t>Assurez-vous que nos politiques et procédures sont finales, datées et avec mention de la version.</a:t>
            </a:r>
            <a:endParaRPr sz="1100" dirty="0">
              <a:solidFill>
                <a:schemeClr val="bg2"/>
              </a:solidFill>
              <a:latin typeface="+mj-lt"/>
              <a:ea typeface="Helvetica Neue"/>
              <a:cs typeface="Helvetica"/>
            </a:endParaRPr>
          </a:p>
          <a:p>
            <a:pPr marL="685800" lvl="1" indent="-228600">
              <a:lnSpc>
                <a:spcPct val="115000"/>
              </a:lnSpc>
              <a:buClr>
                <a:schemeClr val="bg2"/>
              </a:buClr>
              <a:buSzPts val="1200"/>
              <a:buFont typeface="Arial" panose="020B0604020202020204" pitchFamily="34" charset="0"/>
              <a:buChar char="•"/>
            </a:pPr>
            <a:r>
              <a:rPr lang="fr-FR" sz="1100" dirty="0">
                <a:solidFill>
                  <a:schemeClr val="bg2"/>
                </a:solidFill>
                <a:latin typeface="+mj-lt"/>
                <a:ea typeface="Helvetica Neue"/>
                <a:cs typeface="Helvetica"/>
                <a:sym typeface="Helvetica Neue"/>
              </a:rPr>
              <a:t>Veillez à ce que toutes les politiques et procédures finales soient sauvegardées sous forme de fichier PDF afin que les </a:t>
            </a:r>
            <a:br>
              <a:rPr lang="fr-FR" sz="1100" dirty="0">
                <a:solidFill>
                  <a:schemeClr val="bg2"/>
                </a:solidFill>
                <a:latin typeface="+mj-lt"/>
                <a:ea typeface="Helvetica Neue"/>
                <a:cs typeface="Helvetica"/>
                <a:sym typeface="Helvetica Neue"/>
              </a:rPr>
            </a:br>
            <a:r>
              <a:rPr lang="fr-FR" sz="1100" dirty="0">
                <a:solidFill>
                  <a:schemeClr val="bg2"/>
                </a:solidFill>
                <a:latin typeface="+mj-lt"/>
                <a:ea typeface="Helvetica Neue"/>
                <a:cs typeface="Helvetica"/>
                <a:sym typeface="Helvetica Neue"/>
              </a:rPr>
              <a:t>politiques provisoires ne soient pas remises accidentellement aux auditeurs.</a:t>
            </a:r>
            <a:endParaRPr sz="900" dirty="0">
              <a:solidFill>
                <a:schemeClr val="bg2"/>
              </a:solidFill>
              <a:latin typeface="+mj-lt"/>
              <a:ea typeface="Helvetica Neue"/>
              <a:cs typeface="Helvetica"/>
              <a:sym typeface="Helvetica Neue"/>
            </a:endParaRPr>
          </a:p>
          <a:p>
            <a:pPr marL="200025">
              <a:lnSpc>
                <a:spcPct val="115000"/>
              </a:lnSpc>
              <a:buSzPts val="1600"/>
            </a:pPr>
            <a:r>
              <a:rPr lang="fr-FR" sz="1300" b="1" u="sng" dirty="0">
                <a:solidFill>
                  <a:schemeClr val="bg2"/>
                </a:solidFill>
                <a:latin typeface="+mj-lt"/>
                <a:ea typeface="Helvetica Neue"/>
                <a:cs typeface="Helvetica" panose="020B0604020202020204" pitchFamily="34" charset="0"/>
                <a:sym typeface="Helvetica Neue"/>
              </a:rPr>
              <a:t>Livres et registres comptables</a:t>
            </a:r>
            <a:endParaRPr sz="1300" b="1" u="sng" dirty="0">
              <a:solidFill>
                <a:schemeClr val="bg2"/>
              </a:solidFill>
              <a:latin typeface="+mj-lt"/>
              <a:ea typeface="Helvetica Neue"/>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fr-FR" sz="1100" dirty="0">
                <a:solidFill>
                  <a:schemeClr val="bg2"/>
                </a:solidFill>
                <a:latin typeface="+mj-lt"/>
                <a:ea typeface="Helvetica Neue"/>
                <a:cs typeface="Helvetica"/>
                <a:sym typeface="Helvetica Neue"/>
              </a:rPr>
              <a:t>Le cas échéant, séparez toutes les transactions commerciales du fabricant au sein de nos systèmes comptables. Rappelez-vous cependant que nos activités générales et administratives qui se rapportent à plusieurs fabricants ou à nos activités générales peuvent faire partie du champ de l’audit.</a:t>
            </a:r>
            <a:endParaRPr sz="1100" dirty="0">
              <a:solidFill>
                <a:schemeClr val="bg2"/>
              </a:solidFill>
              <a:latin typeface="+mj-lt"/>
              <a:ea typeface="Helvetica Neue"/>
              <a:cs typeface="Helvetica"/>
              <a:sym typeface="Helvetica Neue"/>
            </a:endParaRPr>
          </a:p>
          <a:p>
            <a:pPr marL="200025">
              <a:lnSpc>
                <a:spcPct val="115000"/>
              </a:lnSpc>
              <a:buSzPts val="1600"/>
            </a:pPr>
            <a:r>
              <a:rPr lang="fr-FR" sz="1300" b="1" u="sng" dirty="0">
                <a:solidFill>
                  <a:schemeClr val="bg2"/>
                </a:solidFill>
                <a:latin typeface="+mj-lt"/>
                <a:ea typeface="Helvetica Neue"/>
                <a:cs typeface="Helvetica" panose="020B0604020202020204" pitchFamily="34" charset="0"/>
                <a:sym typeface="Helvetica Neue"/>
              </a:rPr>
              <a:t>Contrôles internes</a:t>
            </a:r>
            <a:endParaRPr sz="1300" b="1" u="sng" dirty="0">
              <a:solidFill>
                <a:schemeClr val="bg2"/>
              </a:solidFill>
              <a:latin typeface="+mj-lt"/>
              <a:ea typeface="Helvetica Neue"/>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fr-FR" sz="1100" dirty="0">
                <a:solidFill>
                  <a:schemeClr val="bg2"/>
                </a:solidFill>
                <a:latin typeface="+mj-lt"/>
                <a:ea typeface="Helvetica Neue"/>
                <a:cs typeface="Helvetica" panose="020B0604020202020204" pitchFamily="34" charset="0"/>
                <a:sym typeface="Helvetica Neue"/>
              </a:rPr>
              <a:t>Documentez nos procédures financières et comptables sous forme de protocoles ou de flux de travail afin de permettre un examen efficace des processus. Cela permettra également de faciliter la transition des responsabilités d’un salarié à un autre.</a:t>
            </a:r>
          </a:p>
          <a:p>
            <a:pPr marL="200025">
              <a:lnSpc>
                <a:spcPct val="115000"/>
              </a:lnSpc>
              <a:buSzPts val="1600"/>
            </a:pPr>
            <a:r>
              <a:rPr lang="fr-FR" sz="1300" b="1" u="sng" dirty="0">
                <a:solidFill>
                  <a:schemeClr val="bg2"/>
                </a:solidFill>
                <a:latin typeface="+mj-lt"/>
                <a:ea typeface="Helvetica Neue"/>
                <a:cs typeface="Helvetica" panose="020B0604020202020204" pitchFamily="34" charset="0"/>
                <a:sym typeface="Helvetica Neue"/>
              </a:rPr>
              <a:t>Contrats et politiques des fabricants</a:t>
            </a:r>
            <a:endParaRPr sz="1300" b="1" u="sng" dirty="0">
              <a:solidFill>
                <a:schemeClr val="bg2"/>
              </a:solidFill>
              <a:latin typeface="+mj-lt"/>
              <a:ea typeface="Helvetica Neue"/>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fr-FR" sz="1100" dirty="0">
                <a:solidFill>
                  <a:schemeClr val="bg2"/>
                </a:solidFill>
                <a:latin typeface="+mj-lt"/>
                <a:ea typeface="Helvetica Neue"/>
                <a:cs typeface="Helvetica" panose="020B0604020202020204" pitchFamily="34" charset="0"/>
                <a:sym typeface="Helvetica Neue"/>
              </a:rPr>
              <a:t>Passez en revue les contrats avec nos fabricants pour mieux comprendre nos engagements en matière de conformité et nos obligations s’ils demandent un audit.</a:t>
            </a:r>
            <a:endParaRPr sz="1100" dirty="0">
              <a:solidFill>
                <a:schemeClr val="bg2"/>
              </a:solidFill>
              <a:latin typeface="+mj-lt"/>
              <a:ea typeface="Helvetica Neue"/>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fr-FR" sz="1100" dirty="0">
                <a:solidFill>
                  <a:schemeClr val="bg2"/>
                </a:solidFill>
                <a:latin typeface="+mj-lt"/>
                <a:ea typeface="Helvetica Neue"/>
                <a:cs typeface="Helvetica" panose="020B0604020202020204" pitchFamily="34" charset="0"/>
                <a:sym typeface="Helvetica Neue"/>
              </a:rPr>
              <a:t>Replongez-vous dans les politiques de nos fabricants, telles que les codes de conduite des tierces parties, pour bien comprendre toutes les exigences et les respecter.</a:t>
            </a:r>
            <a:endParaRPr sz="1100" dirty="0">
              <a:solidFill>
                <a:schemeClr val="bg2"/>
              </a:solidFill>
              <a:latin typeface="+mj-lt"/>
              <a:ea typeface="Helvetica Neue"/>
              <a:cs typeface="Helvetica" panose="020B0604020202020204" pitchFamily="34" charset="0"/>
              <a:sym typeface="Helvetica Neue"/>
            </a:endParaRPr>
          </a:p>
        </p:txBody>
      </p:sp>
      <p:sp>
        <p:nvSpPr>
          <p:cNvPr id="2" name="Google Shape;212;p36">
            <a:extLst>
              <a:ext uri="{FF2B5EF4-FFF2-40B4-BE49-F238E27FC236}">
                <a16:creationId xmlns:a16="http://schemas.microsoft.com/office/drawing/2014/main" id="{E8DA9263-74BF-C681-F91B-4BB730E56324}"/>
              </a:ext>
            </a:extLst>
          </p:cNvPr>
          <p:cNvSpPr txBox="1"/>
          <p:nvPr/>
        </p:nvSpPr>
        <p:spPr>
          <a:xfrm>
            <a:off x="2039850" y="61811"/>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fr-FR" sz="1800" b="1">
                <a:solidFill>
                  <a:srgbClr val="AACFD0"/>
                </a:solidFill>
                <a:latin typeface="+mj-lt"/>
                <a:ea typeface="Helvetica"/>
                <a:cs typeface="Helvetica"/>
                <a:sym typeface="Helvetica"/>
              </a:rPr>
              <a:t>Préparation et attentes en matière </a:t>
            </a:r>
            <a:br>
              <a:rPr lang="fr-FR" sz="1800" b="1">
                <a:solidFill>
                  <a:srgbClr val="AACFD0"/>
                </a:solidFill>
                <a:latin typeface="+mj-lt"/>
                <a:ea typeface="Helvetica"/>
                <a:cs typeface="Helvetica"/>
                <a:sym typeface="Helvetica"/>
              </a:rPr>
            </a:br>
            <a:r>
              <a:rPr lang="fr-FR" sz="1800" b="1">
                <a:solidFill>
                  <a:srgbClr val="AACFD0"/>
                </a:solidFill>
                <a:latin typeface="+mj-lt"/>
                <a:ea typeface="Helvetica"/>
                <a:cs typeface="Helvetica"/>
                <a:sym typeface="Helvetica"/>
              </a:rPr>
              <a:t>d’audit (suite)</a:t>
            </a:r>
            <a:endParaRPr sz="1800" b="1">
              <a:solidFill>
                <a:srgbClr val="AACFD0"/>
              </a:solidFill>
              <a:latin typeface="+mj-lt"/>
              <a:ea typeface="Helvetica"/>
              <a:cs typeface="Helvetica"/>
              <a:sym typeface="Helvetica"/>
            </a:endParaRPr>
          </a:p>
        </p:txBody>
      </p:sp>
    </p:spTree>
    <p:extLst>
      <p:ext uri="{BB962C8B-B14F-4D97-AF65-F5344CB8AC3E}">
        <p14:creationId xmlns:p14="http://schemas.microsoft.com/office/powerpoint/2010/main" val="3238229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2;p36"/>
          <p:cNvSpPr txBox="1"/>
          <p:nvPr/>
        </p:nvSpPr>
        <p:spPr>
          <a:xfrm>
            <a:off x="2039850" y="61811"/>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fr-FR" sz="1800" b="1">
                <a:solidFill>
                  <a:srgbClr val="AACFD0"/>
                </a:solidFill>
                <a:latin typeface="+mj-lt"/>
                <a:ea typeface="Helvetica"/>
                <a:cs typeface="Helvetica"/>
                <a:sym typeface="Helvetica"/>
              </a:rPr>
              <a:t>Préparation et attentes en matière </a:t>
            </a:r>
            <a:br>
              <a:rPr lang="fr-FR" sz="1800" b="1">
                <a:solidFill>
                  <a:srgbClr val="AACFD0"/>
                </a:solidFill>
                <a:latin typeface="+mj-lt"/>
                <a:ea typeface="Helvetica"/>
                <a:cs typeface="Helvetica"/>
                <a:sym typeface="Helvetica"/>
              </a:rPr>
            </a:br>
            <a:r>
              <a:rPr lang="fr-FR" sz="1800" b="1">
                <a:solidFill>
                  <a:srgbClr val="AACFD0"/>
                </a:solidFill>
                <a:latin typeface="+mj-lt"/>
                <a:ea typeface="Helvetica"/>
                <a:cs typeface="Helvetica"/>
                <a:sym typeface="Helvetica"/>
              </a:rPr>
              <a:t>d’audit (suite)</a:t>
            </a:r>
            <a:endParaRPr sz="1800" b="1">
              <a:solidFill>
                <a:srgbClr val="AACFD0"/>
              </a:solidFill>
              <a:latin typeface="+mj-lt"/>
              <a:ea typeface="Helvetica"/>
              <a:cs typeface="Helvetica"/>
              <a:sym typeface="Helvetica"/>
            </a:endParaRPr>
          </a:p>
        </p:txBody>
      </p:sp>
      <p:sp>
        <p:nvSpPr>
          <p:cNvPr id="5" name="Google Shape;205;p29"/>
          <p:cNvSpPr txBox="1"/>
          <p:nvPr/>
        </p:nvSpPr>
        <p:spPr>
          <a:xfrm>
            <a:off x="73350" y="819587"/>
            <a:ext cx="8592348" cy="3744675"/>
          </a:xfrm>
          <a:prstGeom prst="rect">
            <a:avLst/>
          </a:prstGeom>
          <a:noFill/>
          <a:ln>
            <a:noFill/>
          </a:ln>
        </p:spPr>
        <p:txBody>
          <a:bodyPr spcFirstLastPara="1" wrap="square" lIns="68569" tIns="68569" rIns="68569" bIns="68569" anchor="t" anchorCtr="0">
            <a:noAutofit/>
          </a:bodyPr>
          <a:lstStyle/>
          <a:p>
            <a:pPr>
              <a:lnSpc>
                <a:spcPct val="115000"/>
              </a:lnSpc>
            </a:pPr>
            <a:r>
              <a:rPr lang="fr-FR" sz="1500" b="1">
                <a:solidFill>
                  <a:schemeClr val="bg2"/>
                </a:solidFill>
                <a:latin typeface="+mj-lt"/>
                <a:ea typeface="Helvetica Neue"/>
                <a:cs typeface="Helvetica"/>
                <a:sym typeface="Helvetica Neue"/>
              </a:rPr>
              <a:t>Si votre audit est réalisé à distance : </a:t>
            </a:r>
            <a:endParaRPr sz="1500" b="1">
              <a:solidFill>
                <a:schemeClr val="bg2"/>
              </a:solidFill>
              <a:latin typeface="+mj-lt"/>
              <a:ea typeface="Helvetica Neue"/>
              <a:cs typeface="Helvetica" panose="020B0604020202020204" pitchFamily="34" charset="0"/>
              <a:sym typeface="Helvetica Neue"/>
            </a:endParaRPr>
          </a:p>
          <a:p>
            <a:pPr marL="200025">
              <a:lnSpc>
                <a:spcPct val="115000"/>
              </a:lnSpc>
              <a:spcBef>
                <a:spcPts val="750"/>
              </a:spcBef>
              <a:buSzPts val="1600"/>
            </a:pPr>
            <a:r>
              <a:rPr lang="fr-FR" sz="1300" b="1" u="sng">
                <a:solidFill>
                  <a:schemeClr val="bg2"/>
                </a:solidFill>
                <a:latin typeface="+mj-lt"/>
                <a:ea typeface="Helvetica Neue"/>
                <a:cs typeface="Helvetica" panose="020B0604020202020204" pitchFamily="34" charset="0"/>
                <a:sym typeface="Helvetica Neue"/>
              </a:rPr>
              <a:t>Faites comme si l’équipe était sur place</a:t>
            </a:r>
            <a:endParaRPr sz="1300" b="1" u="sng">
              <a:solidFill>
                <a:schemeClr val="bg2"/>
              </a:solidFill>
              <a:latin typeface="+mj-lt"/>
              <a:ea typeface="Helvetica Neue"/>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fr-FR" sz="1100">
                <a:solidFill>
                  <a:schemeClr val="bg2"/>
                </a:solidFill>
                <a:latin typeface="+mj-lt"/>
                <a:ea typeface="Helvetica Neue"/>
                <a:cs typeface="Helvetica"/>
                <a:sym typeface="Helvetica Neue"/>
              </a:rPr>
              <a:t>Même si l’équipe d’audit ne vous rejoint pas sur place, elle effectuera des procédures similaires avec les mêmes objectifs.</a:t>
            </a:r>
          </a:p>
          <a:p>
            <a:pPr marL="685800" lvl="1" indent="-228600">
              <a:lnSpc>
                <a:spcPct val="115000"/>
              </a:lnSpc>
              <a:buClr>
                <a:schemeClr val="bg2"/>
              </a:buClr>
              <a:buSzPts val="1200"/>
              <a:buFont typeface="Arial" panose="020B0604020202020204" pitchFamily="34" charset="0"/>
              <a:buChar char="•"/>
            </a:pPr>
            <a:r>
              <a:rPr lang="fr-FR" sz="1100">
                <a:solidFill>
                  <a:schemeClr val="bg2"/>
                </a:solidFill>
                <a:latin typeface="+mj-lt"/>
                <a:ea typeface="Helvetica Neue"/>
                <a:cs typeface="Helvetica"/>
                <a:sym typeface="Helvetica Neue"/>
              </a:rPr>
              <a:t>Si vous faites comme si l’équipe d’audit était sur place, l’audit global devrait bien se passer et être une expérience bénéfique.</a:t>
            </a:r>
            <a:endParaRPr sz="900">
              <a:solidFill>
                <a:schemeClr val="bg2"/>
              </a:solidFill>
              <a:latin typeface="+mj-lt"/>
              <a:ea typeface="Helvetica Neue"/>
              <a:cs typeface="Helvetica"/>
              <a:sym typeface="Helvetica Neue"/>
            </a:endParaRPr>
          </a:p>
          <a:p>
            <a:pPr marL="200025">
              <a:lnSpc>
                <a:spcPct val="115000"/>
              </a:lnSpc>
              <a:buSzPts val="1600"/>
            </a:pPr>
            <a:r>
              <a:rPr lang="fr-FR" sz="1300" b="1" u="sng">
                <a:solidFill>
                  <a:schemeClr val="bg2"/>
                </a:solidFill>
                <a:latin typeface="+mj-lt"/>
                <a:ea typeface="Helvetica Neue"/>
                <a:cs typeface="Helvetica" panose="020B0604020202020204" pitchFamily="34" charset="0"/>
                <a:sym typeface="Helvetica Neue"/>
              </a:rPr>
              <a:t>Continuez à répondre aux demandes en temps voulu</a:t>
            </a:r>
            <a:endParaRPr sz="1300" b="1" u="sng">
              <a:solidFill>
                <a:schemeClr val="bg2"/>
              </a:solidFill>
              <a:latin typeface="+mj-lt"/>
              <a:ea typeface="Helvetica Neue"/>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fr-FR" sz="1100">
                <a:solidFill>
                  <a:schemeClr val="bg2"/>
                </a:solidFill>
                <a:latin typeface="+mj-lt"/>
                <a:ea typeface="Helvetica Neue"/>
                <a:cs typeface="Helvetica"/>
                <a:sym typeface="Helvetica Neue"/>
              </a:rPr>
              <a:t>Répondez aux demandes des auditeurs en temps voulu, comme s’ils étaient avec vous dans votre bureau.</a:t>
            </a:r>
          </a:p>
          <a:p>
            <a:pPr marL="685800" lvl="1" indent="-228600">
              <a:lnSpc>
                <a:spcPct val="115000"/>
              </a:lnSpc>
              <a:buClr>
                <a:schemeClr val="bg2"/>
              </a:buClr>
              <a:buSzPts val="1200"/>
              <a:buFont typeface="Arial" panose="020B0604020202020204" pitchFamily="34" charset="0"/>
              <a:buChar char="•"/>
            </a:pPr>
            <a:r>
              <a:rPr lang="fr-FR" sz="1100">
                <a:solidFill>
                  <a:schemeClr val="bg2"/>
                </a:solidFill>
                <a:latin typeface="+mj-lt"/>
                <a:ea typeface="Helvetica Neue"/>
                <a:cs typeface="Helvetica"/>
                <a:sym typeface="Helvetica Neue"/>
              </a:rPr>
              <a:t>Cela permettra à l’équipe d’audit de terminer les procédures dans les temps et efficacement, afin que nous puissions reprendre nos activités habituelles.</a:t>
            </a:r>
            <a:endParaRPr sz="1100">
              <a:solidFill>
                <a:schemeClr val="bg2"/>
              </a:solidFill>
              <a:latin typeface="+mj-lt"/>
              <a:ea typeface="Helvetica Neue"/>
              <a:cs typeface="Helvetica"/>
              <a:sym typeface="Helvetica Neue"/>
            </a:endParaRPr>
          </a:p>
          <a:p>
            <a:pPr marL="200025">
              <a:lnSpc>
                <a:spcPct val="115000"/>
              </a:lnSpc>
              <a:buSzPts val="1600"/>
            </a:pPr>
            <a:r>
              <a:rPr lang="fr-FR" sz="1300" b="1" u="sng">
                <a:solidFill>
                  <a:schemeClr val="bg2"/>
                </a:solidFill>
                <a:latin typeface="+mj-lt"/>
                <a:ea typeface="Helvetica Neue"/>
                <a:cs typeface="Helvetica" panose="020B0604020202020204" pitchFamily="34" charset="0"/>
                <a:sym typeface="Helvetica Neue"/>
              </a:rPr>
              <a:t>Utilisez la vidéoconférence quand c’est possible</a:t>
            </a:r>
            <a:endParaRPr sz="1300" b="1" u="sng">
              <a:solidFill>
                <a:schemeClr val="bg2"/>
              </a:solidFill>
              <a:latin typeface="+mj-lt"/>
              <a:ea typeface="Helvetica Neue"/>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fr-FR" sz="1100">
                <a:solidFill>
                  <a:schemeClr val="bg2"/>
                </a:solidFill>
                <a:latin typeface="+mj-lt"/>
                <a:ea typeface="Helvetica Neue"/>
                <a:cs typeface="Helvetica" panose="020B0604020202020204" pitchFamily="34" charset="0"/>
                <a:sym typeface="Helvetica Neue"/>
              </a:rPr>
              <a:t>L’équipe d’audit souhaitera toujours mener des discussions avec certaines parties prenantes ; si possible, ayez recours </a:t>
            </a:r>
            <a:br>
              <a:rPr lang="fr-FR" sz="1100">
                <a:solidFill>
                  <a:schemeClr val="bg2"/>
                </a:solidFill>
                <a:latin typeface="+mj-lt"/>
                <a:ea typeface="Helvetica Neue"/>
                <a:cs typeface="Helvetica" panose="020B0604020202020204" pitchFamily="34" charset="0"/>
                <a:sym typeface="Helvetica Neue"/>
              </a:rPr>
            </a:br>
            <a:r>
              <a:rPr lang="fr-FR" sz="1100">
                <a:solidFill>
                  <a:schemeClr val="bg2"/>
                </a:solidFill>
                <a:latin typeface="+mj-lt"/>
                <a:ea typeface="Helvetica Neue"/>
                <a:cs typeface="Helvetica" panose="020B0604020202020204" pitchFamily="34" charset="0"/>
                <a:sym typeface="Helvetica Neue"/>
              </a:rPr>
              <a:t>à la vidéoconférence pour avoir une interaction en face à face, ce qui aura beaucoup plus d’impact qu’une conversation téléphonique.</a:t>
            </a:r>
          </a:p>
        </p:txBody>
      </p:sp>
    </p:spTree>
    <p:extLst>
      <p:ext uri="{BB962C8B-B14F-4D97-AF65-F5344CB8AC3E}">
        <p14:creationId xmlns:p14="http://schemas.microsoft.com/office/powerpoint/2010/main" val="2980160699"/>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242852"/>
      </a:dk2>
      <a:lt2>
        <a:srgbClr val="ACCBF9"/>
      </a:lt2>
      <a:accent1>
        <a:srgbClr val="34495E"/>
      </a:accent1>
      <a:accent2>
        <a:srgbClr val="629DD1"/>
      </a:accent2>
      <a:accent3>
        <a:srgbClr val="297FD5"/>
      </a:accent3>
      <a:accent4>
        <a:srgbClr val="7F8FA9"/>
      </a:accent4>
      <a:accent5>
        <a:srgbClr val="AACFCF"/>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e7b30f1-a767-4b9f-a7d4-eaf82a361f61">
      <Terms xmlns="http://schemas.microsoft.com/office/infopath/2007/PartnerControls"/>
    </lcf76f155ced4ddcb4097134ff3c332f>
    <TaxCatchAll xmlns="fc0b8251-a77c-46b4-9192-b351e4d87798" xsi:nil="true"/>
    <SharedWithUsers xmlns="8dd90c53-968d-4fca-bd9c-f86cdc164d9c">
      <UserInfo>
        <DisplayName/>
        <AccountId xsi:nil="true"/>
        <AccountType/>
      </UserInfo>
    </SharedWithUsers>
    <MediaLengthInSeconds xmlns="5e7b30f1-a767-4b9f-a7d4-eaf82a361f6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9EF52D6D20CFF4CA5ABDBED31BFD254" ma:contentTypeVersion="17" ma:contentTypeDescription="Create a new document." ma:contentTypeScope="" ma:versionID="99e691c373b6b9d0dc54c0094d8e75ae">
  <xsd:schema xmlns:xsd="http://www.w3.org/2001/XMLSchema" xmlns:xs="http://www.w3.org/2001/XMLSchema" xmlns:p="http://schemas.microsoft.com/office/2006/metadata/properties" xmlns:ns2="5e7b30f1-a767-4b9f-a7d4-eaf82a361f61" xmlns:ns3="fc0b8251-a77c-46b4-9192-b351e4d87798" xmlns:ns4="8dd90c53-968d-4fca-bd9c-f86cdc164d9c" targetNamespace="http://schemas.microsoft.com/office/2006/metadata/properties" ma:root="true" ma:fieldsID="ab29f9f21e98f2c97b276ca12e0e7b7b" ns2:_="" ns3:_="" ns4:_="">
    <xsd:import namespace="5e7b30f1-a767-4b9f-a7d4-eaf82a361f61"/>
    <xsd:import namespace="fc0b8251-a77c-46b4-9192-b351e4d87798"/>
    <xsd:import namespace="8dd90c53-968d-4fca-bd9c-f86cdc164d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OCR" minOccurs="0"/>
                <xsd:element ref="ns4:SharedWithUsers" minOccurs="0"/>
                <xsd:element ref="ns4: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7b30f1-a767-4b9f-a7d4-eaf82a361f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8217b30-7f8d-4707-a088-0ae4d079936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0b8251-a77c-46b4-9192-b351e4d8779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fdd3c91-de2d-438b-abe4-c3c199341948}" ma:internalName="TaxCatchAll" ma:showField="CatchAllData" ma:web="8dd90c53-968d-4fca-bd9c-f86cdc164d9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dd90c53-968d-4fca-bd9c-f86cdc164d9c"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7C9718-29B1-4F47-BF94-B92B05D49214}">
  <ds:schemaRefs>
    <ds:schemaRef ds:uri="417a1e4b-72df-449d-84f0-0965c630282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b79241f8-c8fe-441b-bad5-56514653fd5b"/>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84FEBB10-18A5-4CB6-A209-46D82B1AEC2F}"/>
</file>

<file path=customXml/itemProps3.xml><?xml version="1.0" encoding="utf-8"?>
<ds:datastoreItem xmlns:ds="http://schemas.openxmlformats.org/officeDocument/2006/customXml" ds:itemID="{2FFDEBAE-F1C8-4F58-931B-97667EF01E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3414</TotalTime>
  <Words>1587</Words>
  <Application>Microsoft Office PowerPoint</Application>
  <PresentationFormat>On-screen Show (16:9)</PresentationFormat>
  <Paragraphs>104</Paragraphs>
  <Slides>8</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Helvetica Neue</vt:lpstr>
      <vt:lpstr>Calibri</vt:lpstr>
      <vt:lpstr>Helvetica</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Arellano</dc:creator>
  <cp:lastModifiedBy>admin</cp:lastModifiedBy>
  <cp:revision>52</cp:revision>
  <dcterms:modified xsi:type="dcterms:W3CDTF">2022-10-13T22:08:07Z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0x01010009EF52D6D20CFF4CA5ABDBED31BFD254</vt:lpwstr>
  </property>
  <property fmtid="{D5CDD505-2E9C-101B-9397-08002B2CF9AE}" pid="3" name="Order">
    <vt:r8>1315500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