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Helvetica Neue" panose="02000403000000020004" pitchFamily="2" charset="0"/>
      <p:regular r:id="rId40"/>
      <p: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568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2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fr-FR" sz="1600">
              <a:latin typeface="Arial Black" panose="020B0A04020102020204" pitchFamily="34" charset="0"/>
            </a:rPr>
            <a:t>Appels d’offres publics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fr-FR" sz="1600" b="0" i="0" u="none" strike="noStrike" cap="none" spc="-20" baseline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Arial"/>
            </a:rPr>
            <a:t>Sous-distributeurs/Agents</a:t>
          </a: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 custT="1"/>
      <dgm:spPr/>
      <dgm:t>
        <a:bodyPr lIns="0" rIns="0"/>
        <a:lstStyle/>
        <a:p>
          <a:pPr rtl="0"/>
          <a:r>
            <a:rPr lang="fr-FR" sz="1600" spc="-20" baseline="0">
              <a:latin typeface="Arial Black" panose="020B0A04020102020204" pitchFamily="34" charset="0"/>
            </a:rPr>
            <a:t>Interactions avec les professionnels de santé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spc="-20" baseline="0">
              <a:latin typeface="Arial Black" panose="020B0A04020102020204" pitchFamily="34" charset="0"/>
            </a:rPr>
            <a:t>Interactions avec les professionnels de santé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strike="noStrike" kern="1200" cap="none" spc="-20" baseline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Arial"/>
            </a:rPr>
            <a:t>Sous-distributeurs/Agents</a:t>
          </a: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 Black" panose="020B0A04020102020204" pitchFamily="34" charset="0"/>
            </a:rPr>
            <a:t>Appels d’offres publics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10/13/2022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2783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064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371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479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594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99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7994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6433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476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332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305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5"/>
            <a:ext cx="4408098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Formation Antisubornation et anticorruption</a:t>
            </a:r>
            <a:endParaRPr sz="1400" b="0" i="0" u="none" strike="noStrike" cap="none">
              <a:solidFill>
                <a:srgbClr val="34495E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4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fr-F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Antisubornation et anticorruption</a:t>
            </a:r>
          </a:p>
          <a:p>
            <a:pPr lvl="0" algn="ctr">
              <a:buSzPts val="2400"/>
            </a:pPr>
            <a:r>
              <a:rPr lang="fr-FR" sz="2400" b="1">
                <a:solidFill>
                  <a:srgbClr val="AACFD0"/>
                </a:solidFill>
                <a:latin typeface="Arial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Formation</a:t>
            </a:r>
            <a:endParaRPr sz="2400" b="1" i="0" u="none" strike="noStrike" cap="none">
              <a:solidFill>
                <a:srgbClr val="AACFD0"/>
              </a:solidFill>
              <a:latin typeface="Arial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Arial" panose="020B0604020202020204" pitchFamily="34" charset="0"/>
                <a:cs typeface="Helvetica" panose="020B0604020202020204" pitchFamily="34" charset="0"/>
                <a:sym typeface="Helvetica Neue"/>
              </a:rPr>
              <a:t>1</a:t>
            </a:fld>
            <a:endParaRPr>
              <a:latin typeface="Arial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8156365" cy="1227975"/>
            <a:chOff x="599440" y="953606"/>
            <a:chExt cx="8156365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5" y="1058381"/>
              <a:ext cx="741913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Description</a:t>
              </a:r>
              <a:endParaRPr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Les distributeurs/agents sont tenus de respecter les lois et réglementations relatives à l’</a:t>
              </a:r>
              <a:r>
                <a:rPr lang="fr-FR" sz="1200" dirty="0" err="1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antisubornation</a:t>
              </a: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b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et l’anticorruption (« ABAC », Anti-</a:t>
              </a:r>
              <a:r>
                <a:rPr lang="fr-FR" sz="1200" dirty="0" err="1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bribery</a:t>
              </a: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Anti-corruption). Les distributeurs/agents doivent donc proposer des formations pour s’assurer que tous les salariés et tous les sous-distributeurs/agents ont une bonne compréhension des exigences commerciales pour respecter les lois et réglementations ABAC.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lang="fr-FR"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fr-FR" sz="16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fr-FR" sz="16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7917543" cy="1844015"/>
            <a:chOff x="599440" y="3891525"/>
            <a:chExt cx="7917543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5" y="3977249"/>
              <a:ext cx="7180308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Consignes</a:t>
              </a:r>
              <a:endParaRPr sz="140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fr-FR" sz="1200">
                  <a:latin typeface="Arial" panose="020B0604020202020204" pitchFamily="34" charset="0"/>
                  <a:cs typeface="Helvetica" panose="020B0604020202020204" pitchFamily="34" charset="0"/>
                </a:rPr>
                <a:t>Personnalisez les sections surlignées de la formation ABAC.</a:t>
              </a:r>
              <a:endParaRPr sz="1200">
                <a:latin typeface="Arial" panose="020B0604020202020204" pitchFamily="34" charset="0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Dispensez une formation périodique aux salariés, notamment aux salariés récemment </a:t>
              </a:r>
              <a:b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</a:br>
              <a: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embauchés </a:t>
              </a:r>
              <a:r>
                <a:rPr lang="fr-FR" sz="1200"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pendant leur intégration</a:t>
              </a:r>
              <a: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20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Utilisez des feuilles de présence pour enregistrer les participants à chaque session de formation.</a:t>
              </a:r>
              <a:endParaRPr sz="1200"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fr-FR" sz="120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Helvetica"/>
                  <a:cs typeface="Helvetica" panose="020B0604020202020204" pitchFamily="34" charset="0"/>
                  <a:sym typeface="Helvetica"/>
                </a:rPr>
                <a:t>Assurez-vous que le matériel de formation est disponible pour les salariés, selon les besoins.</a:t>
              </a:r>
              <a:endParaRPr sz="1200" i="0" u="none" strike="noStrike" cap="none">
                <a:solidFill>
                  <a:srgbClr val="2E74B5"/>
                </a:solidFill>
                <a:latin typeface="Arial" panose="020B0604020202020204" pitchFamily="34" charset="0"/>
                <a:ea typeface="Helvetica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 dirty="0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En quoi cela vous profite-t-il ?</a:t>
              </a:r>
              <a:endParaRPr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S’assurer que tous les salariés et tous les General - </a:t>
              </a:r>
              <a:r>
                <a:rPr lang="fr-FR" sz="1200" dirty="0" err="1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Different</a:t>
              </a: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font sizes exigences liées aux </a:t>
              </a:r>
              <a:b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</a:b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lois et réglementations ABAC mondiales et locales aidera votre entreprise à rester en phase avec les attentes de ses partenaires commerciaux. L’organisation de formations périodiques permettra de sensibiliser les nouveaux salariés et de rappeler aux salariés existants ainsi qu'aux </a:t>
              </a:r>
              <a:r>
                <a:rPr lang="fr-FR" sz="1200" dirty="0"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sous-distributeurs/agents</a:t>
              </a:r>
              <a:r>
                <a:rPr lang="fr-FR" sz="1200" dirty="0">
                  <a:solidFill>
                    <a:schemeClr val="dk1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 les pratiques commerciales en vigueur.</a:t>
              </a:r>
              <a:endParaRPr dirty="0"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735469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Autres documents à prévoir</a:t>
              </a:r>
              <a:endParaRPr sz="1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fr-FR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Feuille de présence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fr-FR" sz="1200">
                  <a:latin typeface="Arial" panose="020B0604020202020204" pitchFamily="34" charset="0"/>
                  <a:cs typeface="Times New Roman" panose="02020603050405020304" pitchFamily="18" charset="0"/>
                  <a:sym typeface="Helvetica Neue"/>
                </a:rPr>
                <a:t>Directives relatives aux livres et registres comptables</a:t>
              </a:r>
              <a:endParaRPr sz="1200">
                <a:latin typeface="Arial" panose="020B0604020202020204" pitchFamily="34" charset="0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i="0" u="none" strike="noStrike" cap="none">
                  <a:solidFill>
                    <a:srgbClr val="34495E"/>
                  </a:solidFill>
                  <a:latin typeface="Arial" panose="020B0604020202020204" pitchFamily="34" charset="0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6694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Signes avant-coureurs en matière </a:t>
            </a:r>
            <a:b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 corruption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10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311336"/>
            <a:ext cx="13086126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Signes avant-coureurs courants</a:t>
            </a: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+mj-lt"/>
              <a:ea typeface="Cambria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Description vague ou inexistante de l’objectif commercial </a:t>
            </a:r>
            <a:b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du type de services fournis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services fournis ne correspondent pas au contrat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Factures manquant de détails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description vague des biens / </a:t>
            </a:r>
            <a:b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services ou détails de paiement inhabituels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Absence de pièces justificatives </a:t>
            </a:r>
            <a:r>
              <a:rPr lang="fr-FR" sz="1900" dirty="0">
                <a:solidFill>
                  <a:schemeClr val="dk1"/>
                </a:solidFill>
                <a:latin typeface="+mj-lt"/>
                <a:sym typeface="Helvetica"/>
              </a:rPr>
              <a:t>(par exemple, factures ou </a:t>
            </a:r>
            <a:br>
              <a:rPr lang="fr-FR" sz="1900" dirty="0">
                <a:solidFill>
                  <a:schemeClr val="dk1"/>
                </a:solidFill>
                <a:latin typeface="+mj-lt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sym typeface="Helvetica"/>
              </a:rPr>
              <a:t>reçus manquants)</a:t>
            </a:r>
            <a:endParaRPr sz="1900" dirty="0">
              <a:solidFill>
                <a:schemeClr val="dk1"/>
              </a:solidFill>
              <a:latin typeface="+mj-lt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Modes de paiement inhabituels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Repas, divertissements, cadeaux, hôtels ou voyages trop luxueux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Paiements fractionnés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en plusieurs appellations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Demande de </a:t>
            </a: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rémunération exagérée </a:t>
            </a:r>
            <a:r>
              <a:rPr lang="fr-FR" sz="1900" dirty="0">
                <a:solidFill>
                  <a:schemeClr val="dk1"/>
                </a:solidFill>
                <a:latin typeface="+mj-lt"/>
                <a:sym typeface="Helvetica"/>
              </a:rPr>
              <a:t>compte tenu des services rendus</a:t>
            </a:r>
            <a:endParaRPr sz="1900" dirty="0">
              <a:solidFill>
                <a:schemeClr val="dk1"/>
              </a:solidFill>
              <a:latin typeface="+mj-lt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1900" dirty="0">
                <a:solidFill>
                  <a:schemeClr val="dk1"/>
                </a:solidFill>
                <a:latin typeface="+mj-lt"/>
                <a:sym typeface="Helvetica"/>
              </a:rPr>
              <a:t>Association</a:t>
            </a: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directe ou indirecte</a:t>
            </a: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entre une tierce partie et des fonctionnaires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b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 exemple par le biais du mariage ou d’autres relations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456358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i="1" dirty="0">
              <a:latin typeface="+mj-lt"/>
              <a:ea typeface="Helvetica Neue" panose="020B0403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 i="1" dirty="0">
                <a:latin typeface="+mj-lt"/>
                <a:ea typeface="Helvetica Neue" panose="020B0403020202020204" pitchFamily="34" charset="0"/>
              </a:rPr>
              <a:t>Les diapositives suivantes couvrent les pratiques exemplaires </a:t>
            </a:r>
            <a:br>
              <a:rPr lang="fr-FR" sz="2000" i="1" dirty="0">
                <a:latin typeface="+mj-lt"/>
                <a:ea typeface="Helvetica Neue" panose="020B0403020202020204" pitchFamily="34" charset="0"/>
              </a:rPr>
            </a:br>
            <a:r>
              <a:rPr lang="fr-FR" sz="2000" i="1" dirty="0">
                <a:latin typeface="+mj-lt"/>
                <a:ea typeface="Helvetica Neue" panose="020B0403020202020204" pitchFamily="34" charset="0"/>
              </a:rPr>
              <a:t>liées aux processus commerciaux à haut risque suivants : </a:t>
            </a:r>
            <a:endParaRPr sz="2000" i="1" dirty="0">
              <a:latin typeface="+mj-lt"/>
              <a:ea typeface="Helvetica Neue" panose="020B0403020202020204" pitchFamily="34" charset="0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11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47747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 spc="-2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Mener des activités de manière exemplaire</a:t>
            </a:r>
            <a:endParaRPr sz="2000" b="1" spc="-2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Appels d’offres publics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12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5" y="3134914"/>
            <a:ext cx="6905371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Notre activité représente un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prolongement des fabricants pour lesquels nous distribuons des </a:t>
            </a:r>
            <a:r>
              <a:rPr lang="fr-FR" sz="1700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produits et offrons des services aux PdS</a:t>
            </a:r>
            <a:r>
              <a:rPr lang="fr-FR" sz="17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À </a:t>
            </a:r>
            <a:r>
              <a:rPr lang="fr-FR" sz="1700">
                <a:latin typeface="+mj-lt"/>
                <a:cs typeface="Helvetica" panose="020B0604020202020204" pitchFamily="34" charset="0"/>
                <a:sym typeface="Helvetica"/>
              </a:rPr>
              <a:t>ce titre, nous devons assurer votre succès en exerçant nos activités de manière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légale, éthique et honorable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Une partie de la conduite légale des affaires consiste à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 pas partager </a:t>
            </a:r>
            <a:b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prix ou d’autres informations confidentielles 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avec des concurrents ou à adopter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comportement anticoncurrentiel.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 plus de ce qui précède, les salariés de notre entreprise </a:t>
            </a:r>
            <a:b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 doivent pas influencer ou tenter d’influencer de manière inappropriée les décisions en matière d’appel d’offres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b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 est illégal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donner ou d’offrir quelque chose 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pour que </a:t>
            </a:r>
            <a:b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décideurs i)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prennent une certaine décision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 ; ii) élaborent </a:t>
            </a:r>
            <a:b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appel d’offres de manière à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clairement avantager un </a:t>
            </a:r>
            <a:b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fabricant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 ; ou iii) </a:t>
            </a:r>
            <a:r>
              <a:rPr lang="fr-FR" sz="17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fournissent des informations privilégiées</a:t>
            </a: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7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sur le processus de décision.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Appels d’offres publics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8" y="2326946"/>
            <a:ext cx="8405092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Vous et vos concurrents n’êtes PAS autorisés à :</a:t>
            </a:r>
            <a:endParaRPr sz="2000" b="1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mettre d’accord sur les prix </a:t>
            </a: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sur toute autre </a:t>
            </a:r>
            <a:b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information commerciale</a:t>
            </a:r>
            <a:endParaRPr sz="2000" b="1">
              <a:solidFill>
                <a:srgbClr val="FF0000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entendre ou échanger des informations sur les </a:t>
            </a:r>
            <a:b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 :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Sur la </a:t>
            </a: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participation aux appels d’offres : </a:t>
            </a: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décision </a:t>
            </a:r>
            <a:b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soumissionner (ou pas)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Sur le contenu de la soumission/l'offre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 selon lequel une entreprise </a:t>
            </a: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 soumettra </a:t>
            </a:r>
            <a:b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 d’offre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 pour soumissionner à des prix extrêmement </a:t>
            </a:r>
            <a:b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élevés pour s’assurer qu’un concurrent gagnera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13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Appels d’offres publics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14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143518"/>
            <a:ext cx="8131914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Vous et vos partenaires commerciaux n’êtes PAS autorisés à 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Convenir d’un accord ou vous entendre avec le client pour </a:t>
            </a: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scinder</a:t>
            </a: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contrat en plusieurs contrats différents afin d’éviter les règles de passation de marchés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Proposer de fournir des </a:t>
            </a: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biens ou des services gratuits</a:t>
            </a: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pour essayer d’influencer un décideur dans un processus d’appel d’offres ou d’évaluation des ventes</a:t>
            </a:r>
            <a:endParaRPr sz="200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Faire un mauvais usage de la formation et de l’éducation, des consultations, etc., afin d’essayer d’</a:t>
            </a:r>
            <a:r>
              <a:rPr lang="fr-FR" sz="2000" b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influencer un décideur dans un appel d’offres ou un autre processus d’évaluation des ventes</a:t>
            </a:r>
            <a:endParaRPr sz="2000">
              <a:solidFill>
                <a:schemeClr val="dk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Sous-distributeurs/Agents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15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427894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sous-distributeurs/agents sont des </a:t>
            </a: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tierces parties qui ne sont pas des clients finaux ou des utilisateurs finaux auxquels nous vendons des produits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Les sous-distributeurs/agents sont considérés comme un </a:t>
            </a: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prolongement de notre entreprise </a:t>
            </a:r>
            <a:b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 du fabricant.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Par conséquent </a:t>
            </a: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toutes les lois et réglementations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pertinentes qui s’appliquent à votre activité </a:t>
            </a: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s’appliquent également à tous vos </a:t>
            </a:r>
            <a:r>
              <a:rPr lang="fr-FR" sz="20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 agents.	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Sous-distributeurs/Agents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16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971634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fabricants peuvent effectuer une </a:t>
            </a:r>
            <a:r>
              <a:rPr lang="fr-FR" sz="165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vérification des antécédents </a:t>
            </a:r>
            <a:br>
              <a:rPr lang="fr-FR" sz="165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5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 matière de diligence raisonnable</a:t>
            </a:r>
            <a: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sur les sous-distributeurs/agents </a:t>
            </a:r>
            <a:b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avant de vous donner le consentement écrit pour les engager</a:t>
            </a:r>
            <a:endParaRPr lang="fr-FR" sz="165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50" y="1154022"/>
            <a:ext cx="7165908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fabricants peuvent exiger un </a:t>
            </a:r>
            <a:r>
              <a:rPr lang="fr-FR" sz="165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consentement écrit préalable </a:t>
            </a:r>
            <a:br>
              <a:rPr lang="fr-FR" sz="165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5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avant qu’un sous-distributeur/agent puisse être nommé ou engagé</a:t>
            </a:r>
            <a:endParaRPr sz="165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5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sous-distributeurs/agents doivent </a:t>
            </a:r>
            <a:r>
              <a:rPr lang="fr-FR" sz="165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suivre une formation régulière </a:t>
            </a:r>
            <a:br>
              <a:rPr lang="fr-FR" sz="165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5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sur les pratiques commerciales éthiques et </a:t>
            </a:r>
            <a:r>
              <a:rPr lang="fr-FR" sz="165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obtenir une certification</a:t>
            </a:r>
            <a:r>
              <a:rPr lang="fr-FR" sz="165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attestant leur participation</a:t>
            </a:r>
            <a:endParaRPr sz="165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3" y="4601786"/>
            <a:ext cx="10036729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REMARQUE IMPORTANTE 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Nous devrions bénéficier de </a:t>
            </a:r>
            <a:r>
              <a:rPr lang="fr-FR" sz="16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transparence sur les prix </a:t>
            </a:r>
            <a: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auxquels nos </a:t>
            </a:r>
            <a:r>
              <a:rPr lang="fr-FR" sz="16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 </a:t>
            </a:r>
            <a: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revendent </a:t>
            </a:r>
            <a:b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 produit et les marges associées à leurs ventes ; en procédant ainsi, nous pouvons nous assurer que nos </a:t>
            </a:r>
            <a:b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6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 ne se livrent pas à un comportement anticoncurrentiel ou corrompu.</a:t>
            </a:r>
            <a:endParaRPr sz="16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-2856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spc="-2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Interactions avec les </a:t>
            </a:r>
            <a:br>
              <a:rPr lang="fr-FR" sz="2400" b="1" spc="-2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400" b="1" spc="-2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professionnels de santé</a:t>
            </a:r>
            <a:endParaRPr sz="2400" b="1" i="0" u="none" strike="noStrike" cap="none" spc="-2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17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31960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devez vous assurer que vos interactions avec les </a:t>
            </a:r>
            <a: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PdS et les fonctionnaires </a:t>
            </a:r>
            <a:r>
              <a:rPr lang="fr-FR" sz="2000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sont en </a:t>
            </a:r>
            <a: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conformité avec</a:t>
            </a:r>
            <a:b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lois et réglementations applicables</a:t>
            </a:r>
            <a:r>
              <a:rPr lang="fr-FR" sz="2000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Toutes les interactions avec les PdS doivent présenter un </a:t>
            </a:r>
            <a: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but/besoin légitime sans intention d’incitation ou d’encouragement illégal à acheter, louer ou recommander </a:t>
            </a:r>
            <a:r>
              <a:rPr lang="fr-FR" sz="2000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l’utilisation de tout </a:t>
            </a:r>
            <a:r>
              <a:rPr lang="fr-FR" sz="2000" b="1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produit ou service</a:t>
            </a:r>
            <a:r>
              <a:rPr lang="fr-FR" sz="2000" spc="-1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 spc="-1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692694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692694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692693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Définition du PdS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18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167967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Personnes et entités qui achètent, louent, recommandent, utilisent, gèrent ou décident </a:t>
            </a:r>
            <a:b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l’achat ou de la location de dispositifs médicaux ou les prescrivent.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 exemple, les personnes suivantes sont considérées comme des PdS :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Chirurgiens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Personnel administratif hospitalier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Infirmiers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457199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Exemples </a:t>
            </a:r>
            <a:r>
              <a:rPr lang="fr-FR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d’interactions </a:t>
            </a:r>
            <a:br>
              <a:rPr lang="fr-FR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avec 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les </a:t>
            </a:r>
            <a:r>
              <a:rPr lang="fr-FR" sz="2000" b="1" dirty="0" err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PdS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 :</a:t>
            </a:r>
            <a:endParaRPr sz="2000" b="1" dirty="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Repas avec les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PdS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pour discuter </a:t>
            </a:r>
            <a:b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l’utilisation des produits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Présentation d’un nouveau produit </a:t>
            </a:r>
            <a:b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à un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PdS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Bourses d’études proposées par le fabricant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Arrangement selon lequel un </a:t>
            </a:r>
            <a:r>
              <a:rPr lang="fr-FR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PdS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fournit des services de consultation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-28657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Interactions avec les </a:t>
            </a:r>
            <a:b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professionnels de santé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19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692694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692694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692693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fr-FR" sz="3600" b="1" dirty="0" err="1">
                <a:solidFill>
                  <a:srgbClr val="FFFFFF"/>
                </a:solidFill>
                <a:latin typeface="+mj-lt"/>
                <a:ea typeface="Helvetica Neue" panose="020B0403020202020204" pitchFamily="34" charset="0"/>
                <a:cs typeface="Helvetica Neue"/>
                <a:sym typeface="Helvetica Neue"/>
              </a:rPr>
              <a:t>Antisubornation</a:t>
            </a:r>
            <a:r>
              <a:rPr lang="fr-FR" sz="3600" b="1" dirty="0">
                <a:solidFill>
                  <a:srgbClr val="FFFFFF"/>
                </a:solidFill>
                <a:latin typeface="+mj-lt"/>
                <a:ea typeface="Helvetica Neue" panose="020B0403020202020204" pitchFamily="34" charset="0"/>
                <a:cs typeface="Helvetica Neue"/>
                <a:sym typeface="Helvetica Neue"/>
              </a:rPr>
              <a:t> et anticorruption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6688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Interactions avec les professionnels </a:t>
            </a:r>
            <a:b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 santé (à titre de formation)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cs typeface="Helvetica" panose="020B0604020202020204" pitchFamily="34" charset="0"/>
                <a:sym typeface="Helvetica Neue"/>
              </a:rPr>
              <a:t>20</a:t>
            </a:fld>
            <a:endParaRPr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464427"/>
            <a:ext cx="6366057" cy="1613512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soutien pédagogique peut être fourni dans les conditions suivantes :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Lieu approprié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Salle appropriée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Déplacement raisonnable (en classe économique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standard)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Ordre du jour approprié (programme scientifique)</a:t>
            </a:r>
            <a:endParaRPr sz="150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89" y="3467274"/>
            <a:ext cx="8257399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soutien pédagogique ne peut pas être fourni dans les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conditions suivantes :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Lieux inappropriés (par exemple, stations balnéaires,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ski, de villégiature)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Hôtels de luxe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Personnes accompagnantes (interdiction de payer ou d’organiser leur déplacement)</a:t>
            </a:r>
            <a:endParaRPr sz="15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Divertissement ou sport fourni (par exemple, golf, casino, visites touristiques)</a:t>
            </a:r>
            <a:endParaRPr sz="1500" b="1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89" y="1168927"/>
            <a:ext cx="5191981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Activités autorisées</a:t>
            </a:r>
            <a:endParaRPr sz="23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611587" y="3108733"/>
            <a:ext cx="4294999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Activités non autorisées</a:t>
            </a:r>
            <a:endParaRPr sz="23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cs typeface="Helvetica" panose="020B0604020202020204" pitchFamily="34" charset="0"/>
                <a:sym typeface="Helvetica Neue"/>
              </a:rPr>
              <a:t>21</a:t>
            </a:fld>
            <a:endParaRPr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517271"/>
            <a:ext cx="7784364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déplacements et les repas peuvent être fournis aux PdS dans les limites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 directives suivantes dans le cadre d’un échange de bonne foi d’informations scientifiques, pédagogiques ou commerciales 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déplacements sont effectués en classe économique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repas peuvent être servis dans le cadre de la présentation de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bonne foi d’informations commerciales, pédagogiques ou scientifiques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Lieu propice à une présentation à des fins commerciales et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pédagogiques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Cadeaux modestes qui profitent aux patients et qui sont éducatifs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(par exemple, manuels médicaux, modèles anatomiques)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19516"/>
            <a:ext cx="706801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éléments suivants ne peuvent pas être fournis aux PdS 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repas ou les déplacements des conjoints ou des invités des PdS </a:t>
            </a:r>
            <a:b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toute autre personne n’ayant pas de légitimité réelle à participer au repas ou à l’événement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Repas avec les PdS qui ne sont pas propices à une discussion d’affaires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5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Cadeaux non éducatifs (par exemple, fleurs, vin, liquidités)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5" y="949183"/>
            <a:ext cx="4132611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Activités autorisées</a:t>
            </a:r>
            <a:endParaRPr sz="2300" b="1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9" y="3748157"/>
            <a:ext cx="4871028" cy="295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Activités non autorisées</a:t>
            </a:r>
            <a:endParaRPr sz="2300" b="1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Appels d’offres publics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Sous-distributeurs/Agents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Interactions avec les </a:t>
            </a:r>
            <a:b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professionnels de santé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Google Shape;206;p21">
            <a:extLst>
              <a:ext uri="{FF2B5EF4-FFF2-40B4-BE49-F238E27FC236}">
                <a16:creationId xmlns:a16="http://schemas.microsoft.com/office/drawing/2014/main" id="{79F92DBB-B65D-8FB6-A8CF-8E89D5D6BDD8}"/>
              </a:ext>
            </a:extLst>
          </p:cNvPr>
          <p:cNvSpPr txBox="1"/>
          <p:nvPr/>
        </p:nvSpPr>
        <p:spPr>
          <a:xfrm>
            <a:off x="2719754" y="66883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Interactions avec les professionnels </a:t>
            </a:r>
            <a:br>
              <a:rPr lang="fr-FR" sz="2000" b="1">
                <a:solidFill>
                  <a:srgbClr val="AACFD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000" b="1">
                <a:solidFill>
                  <a:srgbClr val="AACFD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de santé (à titre de formation)</a:t>
            </a:r>
            <a:endParaRPr sz="2000" b="1">
              <a:solidFill>
                <a:srgbClr val="AACFD0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Respect des lois et réglementations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ABAC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22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179598"/>
            <a:ext cx="6057193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Parler à votre superviseur de toute éventuelle préoccupation concernant votre conformité </a:t>
            </a:r>
            <a:b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(ou celle d’autres personnes) aux lois et réglementations ABAC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Consulter les codes de déontologie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Contacter les lignes d’assistance éthique </a:t>
            </a:r>
            <a:b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 entreprises pour lesquelles vous </a:t>
            </a:r>
            <a:b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distribuez des produits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204753"/>
            <a:ext cx="1118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Que faire si vous avez des questions </a:t>
            </a:r>
            <a:br>
              <a:rPr lang="fr-F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ou des préoccupations 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Respect des lois et réglementations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ABAC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  <a:sym typeface="Helvetica Neue"/>
              </a:rPr>
              <a:t>23</a:t>
            </a:fld>
            <a:endParaRPr>
              <a:latin typeface="Helvetica" panose="020B0604020202020204" pitchFamily="34" charset="0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Il est de </a:t>
            </a:r>
            <a:r>
              <a:rPr lang="fr-FR" sz="3200" b="1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votre</a:t>
            </a:r>
            <a: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responsabilité de comprendre et de respecter les lois </a:t>
            </a:r>
            <a:b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et réglementations </a:t>
            </a:r>
            <a:b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3200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ABAC </a:t>
            </a:r>
            <a:r>
              <a:rPr lang="fr-FR" sz="3200" b="1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internationales </a:t>
            </a:r>
            <a:br>
              <a:rPr lang="fr-FR" sz="3200" b="1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3200" b="1" spc="-2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et locales</a:t>
            </a:r>
            <a:endParaRPr sz="3200" spc="-20">
              <a:solidFill>
                <a:schemeClr val="bg2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Pots-de-vin et corruption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Définitions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626649"/>
            <a:ext cx="3449819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latin typeface="Arial Black" panose="020B0A04020102020204" pitchFamily="34" charset="0"/>
                <a:cs typeface="Helvetica" panose="020B0604020202020204" pitchFamily="34" charset="0"/>
              </a:rPr>
              <a:t>Qu’est-ce que la corruption ?</a:t>
            </a:r>
            <a:endParaRPr sz="2800" b="1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3263271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comportement malhonnête ou illégal, observé notamment chez des personnes occupant des positions de pouvoir. La corruption concerne les actes suivants :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Pots-de-vin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Dessous-de-table</a:t>
            </a:r>
            <a:endParaRPr sz="24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4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Abus de pouvoir</a:t>
            </a:r>
            <a:endParaRPr sz="240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Pots-de-vin et corruption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Définitions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7" y="1229900"/>
            <a:ext cx="3548592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latin typeface="Arial Black" panose="020B0A04020102020204" pitchFamily="34" charset="0"/>
                <a:cs typeface="Helvetica" panose="020B0604020202020204" pitchFamily="34" charset="0"/>
              </a:rPr>
              <a:t>Qu’est-ce qu’un pot-de-vin ?</a:t>
            </a:r>
            <a:endParaRPr sz="2800" b="1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830222"/>
            <a:ext cx="4945314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Une offre, une promesse </a:t>
            </a:r>
            <a:b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un accord visant à fournir </a:t>
            </a:r>
            <a:b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à recevoir un paiement directement ou indirectement : </a:t>
            </a: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« toute chose de valeur » ; 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À ou par un fonctionnaire </a:t>
            </a:r>
            <a:b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un tiers privé ; et 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Dans le but d’obtenir ou de conserver des contrats ou de s’assurer un avantage commercial indu</a:t>
            </a: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Avec l’intention d’influencer </a:t>
            </a:r>
            <a:br>
              <a:rPr lang="fr-F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fr-F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le bénéficiaire pour qu’il abuse </a:t>
            </a:r>
            <a:br>
              <a:rPr lang="fr-F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</a:br>
            <a:r>
              <a:rPr lang="fr-FR" sz="20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de sa position officielle</a:t>
            </a:r>
            <a:endParaRPr sz="2000" dirty="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5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712199"/>
            <a:ext cx="6831718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r>
              <a:rPr lang="fr-FR" sz="27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Lois en matière de pots-</a:t>
            </a:r>
            <a:br>
              <a:rPr lang="fr-FR" sz="27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7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de-vin</a:t>
            </a:r>
            <a:r>
              <a:rPr lang="fr-FR" sz="27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et de corruption</a:t>
            </a:r>
            <a:endParaRPr sz="2700" b="1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Presque </a:t>
            </a: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tous les pays ont des lois strictes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152400" lvl="0" algn="l" defTabSz="46196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qui interdisent les pots-de-vin et la corruption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Voici quelques exemples de lois et de règle-</a:t>
            </a:r>
            <a:b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mentations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antisubornation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et anticorruption : ​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loi fédérale américaine sur les </a:t>
            </a:r>
            <a:b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pratiques de corruption à l’étranger </a:t>
            </a:r>
            <a:b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(« FCPA », </a:t>
            </a:r>
            <a:r>
              <a:rPr lang="fr-FR" sz="1900" spc="-2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Foreign</a:t>
            </a: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900" spc="-2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Corrupt</a:t>
            </a: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Practices </a:t>
            </a:r>
            <a:r>
              <a:rPr lang="fr-FR" sz="1900" spc="-2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Act</a:t>
            </a:r>
            <a:r>
              <a:rPr lang="fr-FR" sz="1900" spc="-2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 ;</a:t>
            </a:r>
            <a:endParaRPr sz="1900" spc="-2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loi britannique sur la corruption </a:t>
            </a:r>
            <a:b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2010 (« UK </a:t>
            </a: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Bribery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Act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 »)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 FCPA et le UK </a:t>
            </a: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Bribery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Act</a:t>
            </a: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sont tous </a:t>
            </a:r>
            <a:b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deux </a:t>
            </a:r>
            <a:r>
              <a:rPr lang="fr-FR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 vigueur à l’échelle mondiale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359787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Conséquence suite </a:t>
            </a:r>
            <a:br>
              <a:rPr lang="fr-FR" sz="27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7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à des infractions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Poursuites pénales</a:t>
            </a:r>
            <a:endParaRPr sz="19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Atteinte à la réputation</a:t>
            </a:r>
            <a:endParaRPr sz="19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Sanctions civiles et administratives (notamment personnelles)</a:t>
            </a:r>
            <a:endParaRPr sz="19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Mise à l’index des contrats publics</a:t>
            </a:r>
            <a:endParaRPr sz="19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Résiliation de contrats et d’accords commerciaux</a:t>
            </a:r>
            <a:endParaRPr sz="19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/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09;p13">
            <a:extLst>
              <a:ext uri="{FF2B5EF4-FFF2-40B4-BE49-F238E27FC236}">
                <a16:creationId xmlns:a16="http://schemas.microsoft.com/office/drawing/2014/main" id="{8657E44E-48BC-A172-ABEB-F6DF35858A80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Lois en matière de pots-de-vin </a:t>
            </a:r>
            <a:b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et de corruption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Lois en matière de pots-de-vin </a:t>
            </a:r>
            <a:b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et de corruption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6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3" y="1414048"/>
            <a:ext cx="6656941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Codes de déontologie</a:t>
            </a:r>
            <a:endParaRPr sz="280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Selon l’endroit où vous exercez vos activités, </a:t>
            </a:r>
            <a:b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codes industriels suivants peuvent s’appliquer :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 Europe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○"/>
            </a:pPr>
            <a:r>
              <a:rPr lang="fr-FR" sz="20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fr-FR" sz="2000" spc="-2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Ces deux codes préconisent que les membres </a:t>
            </a:r>
            <a:r>
              <a:rPr lang="fr-FR" sz="2000" b="1" spc="-2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appliquent les normes éthiques les plus strictes</a:t>
            </a:r>
            <a:endParaRPr sz="2000" b="1" spc="-2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fr-FR" sz="20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D’autres codes peuvent être mis en œuvre </a:t>
            </a:r>
            <a:br>
              <a:rPr lang="fr-FR" sz="20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au niveau régional ou national</a:t>
            </a:r>
            <a:endParaRPr sz="2000" b="1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5015771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635369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Lois locales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[Veuillez inclure ici la description de vos lois locales et des sanctions qui y sont liées].</a:t>
            </a:r>
            <a:endParaRPr sz="1200" b="1">
              <a:solidFill>
                <a:srgbClr val="FF0000"/>
              </a:solidFill>
              <a:highlight>
                <a:srgbClr val="FFFF00"/>
              </a:highlight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Meilleures pratiques du secteur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7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Tenez toujours compte de l’image et de la perception du secteur </a:t>
            </a:r>
            <a:b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lorsque vous interagissez avec des professionnels de santé (« PdS »), </a:t>
            </a:r>
            <a:b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 organisations de santé (« HCO », Healthcare Organization) et/ou des fonctionnaires (« GO », Government Official)</a:t>
            </a:r>
            <a:r>
              <a:rPr lang="fr-FR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(par exemple, pas d’hôtels </a:t>
            </a:r>
            <a:br>
              <a:rPr lang="fr-FR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ou de repas de luxe, de billets d’avion en première classe, de divertissement)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Image et perception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paiements </a:t>
            </a:r>
            <a:r>
              <a:rPr lang="fr-F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aux</a:t>
            </a: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PdS</a:t>
            </a:r>
            <a:r>
              <a:rPr lang="fr-F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pour un service doivent être </a:t>
            </a: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égaux à la juste valeur </a:t>
            </a:r>
            <a:b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marché (« FMV », </a:t>
            </a:r>
            <a:r>
              <a:rPr lang="fr-FR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Fair</a:t>
            </a: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Market</a:t>
            </a:r>
            <a:r>
              <a:rPr lang="fr-FR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Value)</a:t>
            </a:r>
            <a:r>
              <a:rPr lang="fr-FR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du service</a:t>
            </a:r>
            <a:endParaRPr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Juste valeur de marché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Une documentation suffisante</a:t>
            </a:r>
            <a:r>
              <a:rPr lang="fr-FR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décrivant l’objet de l’interaction et relative au service fourni est requise </a:t>
            </a:r>
            <a:r>
              <a:rPr lang="fr-FR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pour justifier la nécessité d’une interaction</a:t>
            </a:r>
            <a:r>
              <a:rPr lang="fr-FR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avec des PdS, HCO et GO (voir la diapositive suivante pour plus de détails)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Tenue des dossiers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interactions avec les PdS, HCO et GO ne doivent pas être utilisées pour influencer les décisions d’achat.</a:t>
            </a:r>
            <a:r>
              <a:rPr lang="fr-FR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Les interactions doivent être conformes aux lois et réglementations locales (remarque : dans certains pays, les PdS sont considérés comme des fonctionnaires étrangers)</a:t>
            </a:r>
            <a:endParaRPr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Influence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Tenue appropriée des registres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8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2" y="4794412"/>
            <a:ext cx="6974923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ne devez pas :</a:t>
            </a:r>
            <a:endParaRPr sz="19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Créer ou remettre de faux registres ou documents</a:t>
            </a:r>
            <a:endParaRPr sz="19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Classer les registres de façon inappropriée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Tenir des comptes ou des registres « hors livres »</a:t>
            </a:r>
            <a:endParaRPr sz="19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252110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b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devez :</a:t>
            </a:r>
            <a:endParaRPr sz="19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Enregistrer avec exactitude toutes les transactions</a:t>
            </a:r>
            <a:endParaRPr sz="19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Conserver les pièces justificatives des dépenses</a:t>
            </a:r>
            <a:endParaRPr sz="19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fr-FR" sz="19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Tenir des livres et des registres comptables distincts pour chaque fabricant</a:t>
            </a:r>
            <a:endParaRPr sz="1900" b="1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7" y="1308809"/>
            <a:ext cx="11627981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Maintenir des livres et des registres comptables exacts </a:t>
            </a:r>
            <a:r>
              <a:rPr lang="fr-FR" sz="22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vous aidera, vous et vos sous-distributeurs/agents, </a:t>
            </a:r>
            <a:r>
              <a:rPr lang="fr-FR" sz="22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à enregistrer les transactions commerciales de façon raisonnablement détaillée et à maintenir un système adéquat de </a:t>
            </a:r>
            <a:r>
              <a:rPr lang="fr-FR" sz="2200" b="1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contrôles comptables internes</a:t>
            </a:r>
            <a:r>
              <a:rPr lang="fr-FR" sz="2200" spc="-2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200" spc="-2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4788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Infractions courantes en matière </a:t>
            </a:r>
            <a:b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fr-FR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 corruption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9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404958"/>
            <a:ext cx="6816159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Infractions courantes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Formation inappropriée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sur le respect de la loi FCPA</a:t>
            </a: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dispensée aux salariés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Les frais de déplacement, de repas ou de cadeaux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ne reçoivent pas l’approbation appropriée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Paiements en espèces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qui contournent les pratiques comptables courantes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Absence de </a:t>
            </a: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diligence raisonnable appropriée </a:t>
            </a:r>
            <a:b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à l’égard des tierces parties</a:t>
            </a:r>
            <a:endParaRPr sz="20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Falsification de factures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ce qui inclut le manque </a:t>
            </a:r>
            <a:b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 pièces justifiant les transactions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haute direction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n’intervient pas en cas d’éventuels signes avant-coureurs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F9F7-4830-4890-9F71-86AEE7448175}"/>
</file>

<file path=customXml/itemProps2.xml><?xml version="1.0" encoding="utf-8"?>
<ds:datastoreItem xmlns:ds="http://schemas.openxmlformats.org/officeDocument/2006/customXml" ds:itemID="{46DBE10C-C597-44E8-A108-93158F9AB297}">
  <ds:schemaRefs>
    <ds:schemaRef ds:uri="http://schemas.microsoft.com/office/infopath/2007/PartnerControls"/>
    <ds:schemaRef ds:uri="aa124cef-80ee-4fcd-bafd-5e68c15586a5"/>
    <ds:schemaRef ds:uri="d3ed967d-d92a-4424-a53f-7c4da5d2a7f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2291</Words>
  <Application>Microsoft Office PowerPoint</Application>
  <PresentationFormat>Widescreen</PresentationFormat>
  <Paragraphs>243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Helvetica</vt:lpstr>
      <vt:lpstr>Arial Black</vt:lpstr>
      <vt:lpstr>Wingdings</vt:lpstr>
      <vt:lpstr>Arial</vt:lpstr>
      <vt:lpstr>Helvetica Neue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Mujaheed Gardi</cp:lastModifiedBy>
  <cp:revision>52</cp:revision>
  <dcterms:modified xsi:type="dcterms:W3CDTF">2022-10-13T14:55:06Z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  <property fmtid="{D5CDD505-2E9C-101B-9397-08002B2CF9AE}" pid="5" name="Order">
    <vt:r8>1315800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