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Arial Black" panose="020B0A04020102020204" pitchFamily="34" charset="0"/>
      <p:bold r:id="rId13"/>
    </p:embeddedFont>
    <p:embeddedFont>
      <p:font typeface="Calibri" panose="020F050202020403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Helvetica Neue" panose="02000403000000020004" pitchFamily="2" charset="0"/>
      <p:regular r:id="rId26"/>
      <p: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357" autoAdjust="0"/>
  </p:normalViewPr>
  <p:slideViewPr>
    <p:cSldViewPr snapToGrid="0">
      <p:cViewPr varScale="1">
        <p:scale>
          <a:sx n="110" d="100"/>
          <a:sy n="110" d="100"/>
        </p:scale>
        <p:origin x="1296" y="84"/>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7437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5</a:t>
            </a:fld>
            <a:endParaRPr/>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7</a:t>
            </a:fld>
            <a:endParaRPr/>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a:t>October 13, 2022</a:t>
            </a:fld>
            <a:endParaRPr/>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94" name="Google Shape;94;p14"/>
          <p:cNvSpPr txBox="1"/>
          <p:nvPr/>
        </p:nvSpPr>
        <p:spPr>
          <a:xfrm>
            <a:off x="0" y="6567586"/>
            <a:ext cx="293228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400">
                <a:solidFill>
                  <a:srgbClr val="34495E"/>
                </a:solidFill>
                <a:latin typeface="+mj-lt"/>
                <a:ea typeface="Helvetica Neue Light"/>
                <a:cs typeface="Helvetica Neue Light"/>
                <a:sym typeface="Helvetica Neue Light"/>
              </a:rPr>
              <a:t>Formation</a:t>
            </a:r>
            <a:r>
              <a:rPr lang="fr-FR" sz="1400" baseline="0">
                <a:solidFill>
                  <a:srgbClr val="34495E"/>
                </a:solidFill>
                <a:latin typeface="+mj-lt"/>
                <a:ea typeface="Helvetica Neue Light"/>
                <a:cs typeface="Helvetica Neue Light"/>
                <a:sym typeface="Helvetica Neue Light"/>
              </a:rPr>
              <a:t> sur les conflits d’intérêts</a:t>
            </a:r>
            <a:endParaRPr sz="1400">
              <a:solidFill>
                <a:srgbClr val="34495E"/>
              </a:solidFill>
              <a:latin typeface="+mj-l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mj-lt"/>
                <a:cs typeface="Helvetica" panose="020B0604020202020204" pitchFamily="34" charset="0"/>
              </a:rPr>
              <a:t>1</a:t>
            </a:fld>
            <a:endParaRPr>
              <a:latin typeface="+mj-lt"/>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430059" cy="1241472"/>
            <a:chOff x="599440" y="953606"/>
            <a:chExt cx="7430059"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692824"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b="1" dirty="0">
                  <a:solidFill>
                    <a:srgbClr val="34495E"/>
                  </a:solidFill>
                  <a:effectLst/>
                  <a:latin typeface="+mj-lt"/>
                  <a:ea typeface="Calibri" panose="020F0502020204030204" pitchFamily="34" charset="0"/>
                  <a:cs typeface="Times New Roman" panose="02020603050405020304" pitchFamily="18" charset="0"/>
                </a:rPr>
                <a:t>Description</a:t>
              </a:r>
              <a:endParaRPr dirty="0">
                <a:effectLst/>
                <a:latin typeface="+mj-lt"/>
                <a:ea typeface="Calibri" panose="020F0502020204030204" pitchFamily="34" charset="0"/>
                <a:cs typeface="Times New Roman" panose="02020603050405020304" pitchFamily="18" charset="0"/>
              </a:endParaRPr>
            </a:p>
            <a:p>
              <a:r>
                <a:rPr lang="fr-FR" sz="1200" dirty="0">
                  <a:latin typeface="+mj-lt"/>
                  <a:ea typeface="Calibri" panose="020F0502020204030204" pitchFamily="34" charset="0"/>
                  <a:cs typeface="Times New Roman" panose="02020603050405020304" pitchFamily="18" charset="0"/>
                </a:rPr>
                <a:t>Un conflit d’intérêts survient quand un salarié a une relation familiale étroite ou une relation financière avec une autre entreprise, un autre salarié, un autre client, un autre fonctionnaire, </a:t>
              </a:r>
              <a:br>
                <a:rPr lang="fr-FR" sz="1200" dirty="0">
                  <a:latin typeface="+mj-lt"/>
                  <a:ea typeface="Calibri" panose="020F0502020204030204" pitchFamily="34" charset="0"/>
                  <a:cs typeface="Times New Roman" panose="02020603050405020304" pitchFamily="18" charset="0"/>
                </a:rPr>
              </a:br>
              <a:r>
                <a:rPr lang="fr-FR" sz="1200" dirty="0">
                  <a:latin typeface="+mj-lt"/>
                  <a:ea typeface="Calibri" panose="020F0502020204030204" pitchFamily="34" charset="0"/>
                  <a:cs typeface="Times New Roman" panose="02020603050405020304" pitchFamily="18" charset="0"/>
                </a:rPr>
                <a:t>un autre fournisseur ou une autre partie liée. La formation sur les conflits d’intérêts donne des recommandations relatives aux conflits d’intérêts. </a:t>
              </a:r>
            </a:p>
            <a:p>
              <a:pPr marL="0" marR="0">
                <a:lnSpc>
                  <a:spcPct val="107000"/>
                </a:lnSpc>
                <a:spcBef>
                  <a:spcPts val="0"/>
                </a:spcBef>
                <a:spcAft>
                  <a:spcPts val="800"/>
                </a:spcAft>
              </a:pPr>
              <a:r>
                <a:rPr lang="fr-FR" sz="1100" dirty="0">
                  <a:effectLst/>
                  <a:latin typeface="+mj-lt"/>
                  <a:ea typeface="Times New Roman" panose="02020603050405020304" pitchFamily="18"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100" dirty="0">
                  <a:effectLst/>
                  <a:latin typeface="+mj-lt"/>
                  <a:ea typeface="Times New Roman" panose="02020603050405020304" pitchFamily="18"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600" b="1" dirty="0">
                  <a:solidFill>
                    <a:srgbClr val="34495E"/>
                  </a:solidFill>
                  <a:effectLst/>
                  <a:latin typeface="+mj-lt"/>
                  <a:ea typeface="Calibri" panose="020F0502020204030204" pitchFamily="34"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600" b="1" dirty="0">
                  <a:solidFill>
                    <a:srgbClr val="34495E"/>
                  </a:solidFill>
                  <a:effectLst/>
                  <a:latin typeface="+mj-lt"/>
                  <a:ea typeface="Calibri" panose="020F0502020204030204" pitchFamily="34"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7543074" cy="1331525"/>
            <a:chOff x="599440" y="3891313"/>
            <a:chExt cx="7543074"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805839"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b="1">
                  <a:solidFill>
                    <a:srgbClr val="34495E"/>
                  </a:solidFill>
                  <a:effectLst/>
                  <a:latin typeface="+mj-lt"/>
                  <a:ea typeface="Calibri" panose="020F0502020204030204" pitchFamily="34" charset="0"/>
                  <a:cs typeface="Times New Roman" panose="02020603050405020304" pitchFamily="18" charset="0"/>
                </a:rPr>
                <a:t>Consignes</a:t>
              </a:r>
              <a:endParaRPr>
                <a:effectLst/>
                <a:latin typeface="+mj-lt"/>
                <a:ea typeface="Calibri" panose="020F0502020204030204" pitchFamily="34" charset="0"/>
                <a:cs typeface="Times New Roman" panose="02020603050405020304" pitchFamily="18" charset="0"/>
              </a:endParaRPr>
            </a:p>
            <a:p>
              <a:pPr marL="342900" lvl="0" indent="-342900">
                <a:lnSpc>
                  <a:spcPct val="115000"/>
                </a:lnSpc>
                <a:buSzPts val="1100"/>
                <a:buFont typeface="+mj-lt"/>
                <a:buAutoNum type="arabicPeriod"/>
              </a:pPr>
              <a:r>
                <a:rPr lang="fr-FR" sz="1200">
                  <a:solidFill>
                    <a:schemeClr val="tx1"/>
                  </a:solidFill>
                  <a:latin typeface="+mj-lt"/>
                  <a:ea typeface="Helvetica Neue Light"/>
                  <a:cs typeface="Helvetica" panose="020B0604020202020204" pitchFamily="34" charset="0"/>
                </a:rPr>
                <a:t>Dispensez aux salariés la formation sur les conflits d’intérêts dans le cadre de l’accueil des nouveaux salariés et de façon récurrente pour vous assurer que les salariés comprennent leurs devoirs et responsabilités en matière de conflits d’intérêts.</a:t>
              </a:r>
            </a:p>
            <a:p>
              <a:pPr marL="342900" indent="-342900">
                <a:lnSpc>
                  <a:spcPct val="115000"/>
                </a:lnSpc>
                <a:buSzPts val="1100"/>
                <a:buFont typeface="+mj-lt"/>
                <a:buAutoNum type="arabicPeriod"/>
              </a:pPr>
              <a:r>
                <a:rPr lang="fr-FR" sz="1200">
                  <a:latin typeface="+mj-lt"/>
                  <a:ea typeface="Helvetica"/>
                  <a:cs typeface="Helvetica"/>
                  <a:sym typeface="Helvetica"/>
                </a:rPr>
                <a:t>Utilisez les feuilles de présence pour enregistrer la présence des participants à chaque session de formation.</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659564" cy="1493026"/>
            <a:chOff x="639705" y="2304096"/>
            <a:chExt cx="7659564"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962594"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b="1">
                  <a:solidFill>
                    <a:srgbClr val="34495E"/>
                  </a:solidFill>
                  <a:latin typeface="+mj-lt"/>
                  <a:ea typeface="Calibri" panose="020F0502020204030204" pitchFamily="34" charset="0"/>
                  <a:cs typeface="Times New Roman" panose="02020603050405020304" pitchFamily="18" charset="0"/>
                </a:rPr>
                <a:t>En quoi cela vous profite-t-il ?</a:t>
              </a:r>
              <a:endParaRPr>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FR" sz="1200">
                  <a:latin typeface="+mj-lt"/>
                  <a:cs typeface="Times New Roman" panose="02020603050405020304" pitchFamily="18" charset="0"/>
                </a:rPr>
                <a:t>Cette formation décrit les éléments de la politique en matière de conflits d’intérêts, laquelle établit des lignes directrices permettant de garantir que les intérêts personnels, sociaux, financiers ou politiques des salariés n’entrent pas en conflit, ou ne semblent pas entrer en conflit, avec les intérêts de votre entreprise et d’accroître la transparence de ces relations. Cela aidera les salariés à mieux comprendre les conflits d’intérêts potentiels et ce qu’il faut faire en cas de conflit potentiel. </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324523"/>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b="1">
                  <a:solidFill>
                    <a:srgbClr val="34495E"/>
                  </a:solidFill>
                  <a:effectLst/>
                  <a:latin typeface="+mj-lt"/>
                  <a:ea typeface="Calibri" panose="020F0502020204030204" pitchFamily="34" charset="0"/>
                  <a:cs typeface="Times New Roman" panose="02020603050405020304" pitchFamily="18" charset="0"/>
                </a:rPr>
                <a:t>Autres documents à prévoir</a:t>
              </a:r>
              <a:endParaRPr>
                <a:effectLst/>
                <a:latin typeface="+mj-lt"/>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fr-FR" sz="1200">
                  <a:solidFill>
                    <a:srgbClr val="000000"/>
                  </a:solidFill>
                  <a:effectLst/>
                  <a:latin typeface="+mj-lt"/>
                  <a:ea typeface="Helvetica Neue Light"/>
                  <a:cs typeface="Times New Roman" panose="02020603050405020304" pitchFamily="18" charset="0"/>
                </a:rPr>
                <a:t>Feuille de présence</a:t>
              </a:r>
            </a:p>
            <a:p>
              <a:pPr marL="171450" marR="0" indent="-171450">
                <a:lnSpc>
                  <a:spcPct val="115000"/>
                </a:lnSpc>
                <a:spcBef>
                  <a:spcPts val="0"/>
                </a:spcBef>
                <a:spcAft>
                  <a:spcPts val="0"/>
                </a:spcAft>
                <a:buSzPct val="150000"/>
                <a:buFont typeface="Wingdings" panose="05000000000000000000" pitchFamily="2" charset="2"/>
                <a:buChar char="ü"/>
              </a:pPr>
              <a:r>
                <a:rPr lang="fr-FR" sz="1200">
                  <a:solidFill>
                    <a:srgbClr val="000000"/>
                  </a:solidFill>
                  <a:effectLst/>
                  <a:latin typeface="+mj-lt"/>
                  <a:ea typeface="Helvetica Neue Light"/>
                  <a:cs typeface="Times New Roman" panose="02020603050405020304" pitchFamily="18" charset="0"/>
                </a:rPr>
                <a:t> Code de conduite</a:t>
              </a:r>
              <a:endParaRPr sz="1200">
                <a:solidFill>
                  <a:srgbClr val="2E74B5"/>
                </a:solidFill>
                <a:effectLst/>
                <a:latin typeface="+mj-lt"/>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fr-FR" sz="1200">
                  <a:solidFill>
                    <a:srgbClr val="000000"/>
                  </a:solidFill>
                  <a:effectLst/>
                  <a:latin typeface="+mj-lt"/>
                  <a:ea typeface="Helvetica Neue Light"/>
                  <a:cs typeface="Times New Roman" panose="02020603050405020304" pitchFamily="18" charset="0"/>
                </a:rPr>
                <a:t> Politique en matière de conflits d’intérêts</a:t>
              </a:r>
              <a:endParaRPr sz="1200">
                <a:solidFill>
                  <a:srgbClr val="2E74B5"/>
                </a:solidFill>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fr-FR" sz="1200" b="1">
                  <a:solidFill>
                    <a:srgbClr val="34495E"/>
                  </a:solidFill>
                  <a:effectLst/>
                  <a:latin typeface="+mj-lt"/>
                  <a:ea typeface="Calibri" panose="020F0502020204030204" pitchFamily="34" charset="0"/>
                  <a:cs typeface="Times New Roman" panose="02020603050405020304" pitchFamily="18" charset="0"/>
                </a:rPr>
                <a:t> </a:t>
              </a:r>
              <a:endParaRPr sz="1200">
                <a:effectLst/>
                <a:latin typeface="+mj-lt"/>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AACFD0"/>
                </a:solidFill>
                <a:latin typeface="+mj-lt"/>
                <a:ea typeface="Helvetica Neue"/>
                <a:cs typeface="Helvetica Neue"/>
                <a:sym typeface="Helvetica Neue"/>
              </a:rPr>
              <a:t>Conflit d’intérêts</a:t>
            </a:r>
          </a:p>
          <a:p>
            <a:pPr marL="0" marR="0" lvl="0" indent="0" algn="ctr" rtl="0">
              <a:spcBef>
                <a:spcPts val="0"/>
              </a:spcBef>
              <a:spcAft>
                <a:spcPts val="0"/>
              </a:spcAft>
              <a:buNone/>
            </a:pPr>
            <a:r>
              <a:rPr lang="fr-FR" sz="2400" b="1">
                <a:solidFill>
                  <a:srgbClr val="AACFD0"/>
                </a:solidFill>
                <a:latin typeface="+mj-lt"/>
                <a:ea typeface="Helvetica Neue"/>
                <a:cs typeface="Helvetica Neue"/>
                <a:sym typeface="Helvetica Neue"/>
              </a:rPr>
              <a:t>Formation</a:t>
            </a:r>
            <a:endParaRPr sz="2400" b="1">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fr-FR" sz="3600" b="1">
                <a:solidFill>
                  <a:srgbClr val="FFFFFF"/>
                </a:solidFill>
                <a:latin typeface="+mj-lt"/>
                <a:ea typeface="Helvetica Neue"/>
                <a:cs typeface="Helvetica Neue"/>
                <a:sym typeface="Helvetica Neue"/>
              </a:rPr>
              <a:t>Conflit d’intérêts</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a:t>1</a:t>
            </a:r>
            <a:endParaRPr kumimoji="0" sz="1200" b="0" i="0" u="none" strike="noStrike" cap="none" normalizeH="0" baseline="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2" y="2272637"/>
            <a:ext cx="5811717" cy="209905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fr-FR" sz="2500">
                <a:latin typeface="+mj-lt"/>
                <a:cs typeface="Helvetica" panose="020B0604020202020204" pitchFamily="34" charset="0"/>
              </a:rPr>
              <a:t>Intérêts ou activités des salariés qui peuvent être, ou peuvent être perçus comme étant, en conflit avec ceux </a:t>
            </a:r>
            <a:br>
              <a:rPr lang="fr-FR" sz="2500">
                <a:latin typeface="+mj-lt"/>
                <a:cs typeface="Helvetica" panose="020B0604020202020204" pitchFamily="34" charset="0"/>
              </a:rPr>
            </a:br>
            <a:r>
              <a:rPr lang="fr-FR" sz="2500">
                <a:latin typeface="+mj-lt"/>
                <a:cs typeface="Helvetica" panose="020B0604020202020204" pitchFamily="34" charset="0"/>
              </a:rPr>
              <a:t>de la société ou qui pourraient avoir </a:t>
            </a:r>
            <a:br>
              <a:rPr lang="fr-FR" sz="2500">
                <a:latin typeface="+mj-lt"/>
                <a:cs typeface="Helvetica" panose="020B0604020202020204" pitchFamily="34" charset="0"/>
              </a:rPr>
            </a:br>
            <a:r>
              <a:rPr lang="fr-FR" sz="2500">
                <a:latin typeface="+mj-lt"/>
                <a:cs typeface="Helvetica" panose="020B0604020202020204" pitchFamily="34" charset="0"/>
              </a:rPr>
              <a:t>un impact sur la capacité du salarié </a:t>
            </a:r>
            <a:br>
              <a:rPr lang="fr-FR" sz="2500">
                <a:latin typeface="+mj-lt"/>
                <a:cs typeface="Helvetica" panose="020B0604020202020204" pitchFamily="34" charset="0"/>
              </a:rPr>
            </a:br>
            <a:r>
              <a:rPr lang="fr-FR" sz="2500">
                <a:latin typeface="+mj-lt"/>
                <a:cs typeface="Helvetica" panose="020B0604020202020204" pitchFamily="34" charset="0"/>
              </a:rPr>
              <a:t>à remplir objectivement ses fonctions </a:t>
            </a:r>
            <a:br>
              <a:rPr lang="fr-FR" sz="2500">
                <a:latin typeface="+mj-lt"/>
                <a:cs typeface="Helvetica" panose="020B0604020202020204" pitchFamily="34" charset="0"/>
              </a:rPr>
            </a:br>
            <a:r>
              <a:rPr lang="fr-FR" sz="2500">
                <a:latin typeface="+mj-lt"/>
                <a:cs typeface="Helvetica" panose="020B0604020202020204" pitchFamily="34" charset="0"/>
              </a:rPr>
              <a:t>et responsabilités.</a:t>
            </a:r>
            <a:endParaRPr sz="2500">
              <a:latin typeface="+mj-lt"/>
              <a:cs typeface="Helvetica" panose="020B0604020202020204" pitchFamily="34" charset="0"/>
            </a:endParaRPr>
          </a:p>
          <a:p>
            <a:pPr marL="0" lvl="0" indent="0" algn="l" rtl="0">
              <a:spcBef>
                <a:spcPts val="0"/>
              </a:spcBef>
              <a:spcAft>
                <a:spcPts val="0"/>
              </a:spcAft>
              <a:buNone/>
            </a:pPr>
            <a:endParaRPr sz="2000">
              <a:latin typeface="+mj-lt"/>
            </a:endParaRPr>
          </a:p>
          <a:p>
            <a:pPr marL="0" lvl="0" indent="0" algn="l" rtl="0">
              <a:spcBef>
                <a:spcPts val="0"/>
              </a:spcBef>
              <a:spcAft>
                <a:spcPts val="0"/>
              </a:spcAft>
              <a:buNone/>
            </a:pPr>
            <a:endParaRPr sz="2000">
              <a:latin typeface="+mj-lt"/>
            </a:endParaRPr>
          </a:p>
          <a:p>
            <a:pPr marL="0" lvl="0" indent="0" algn="l" rtl="0">
              <a:spcBef>
                <a:spcPts val="1000"/>
              </a:spcBef>
              <a:spcAft>
                <a:spcPts val="0"/>
              </a:spcAft>
              <a:buNone/>
              <a:tabLst>
                <a:tab pos="5948363" algn="l"/>
              </a:tabLst>
            </a:pPr>
            <a:endParaRPr>
              <a:latin typeface="+mj-lt"/>
            </a:endParaRPr>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AACFD0"/>
                </a:solidFill>
                <a:latin typeface="+mj-lt"/>
                <a:ea typeface="Helvetica Neue"/>
                <a:cs typeface="Helvetica Neue"/>
                <a:sym typeface="Helvetica Neue"/>
              </a:rPr>
              <a:t>Conflit d’intérêts</a:t>
            </a:r>
          </a:p>
          <a:p>
            <a:pPr marL="0" marR="0" lvl="0" indent="0" algn="ctr" rtl="0">
              <a:spcBef>
                <a:spcPts val="0"/>
              </a:spcBef>
              <a:spcAft>
                <a:spcPts val="0"/>
              </a:spcAft>
              <a:buNone/>
            </a:pPr>
            <a:r>
              <a:rPr lang="fr-FR" sz="2400" b="1">
                <a:solidFill>
                  <a:srgbClr val="AACFD0"/>
                </a:solidFill>
                <a:latin typeface="+mj-lt"/>
                <a:ea typeface="Helvetica Neue"/>
                <a:cs typeface="Helvetica Neue"/>
                <a:sym typeface="Helvetica Neue"/>
              </a:rPr>
              <a:t>Formation</a:t>
            </a:r>
            <a:endParaRPr sz="2400" b="1">
              <a:solidFill>
                <a:srgbClr val="AACFD0"/>
              </a:solidFill>
              <a:latin typeface="+mj-lt"/>
              <a:ea typeface="Helvetica Neue"/>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fr-FR" sz="3200" b="1">
                <a:solidFill>
                  <a:srgbClr val="5C9FA1"/>
                </a:solidFill>
                <a:latin typeface="+mj-lt"/>
                <a:ea typeface="Helvetica Neue"/>
                <a:cs typeface="Helvetica" panose="020B0604020202020204" pitchFamily="34" charset="0"/>
                <a:sym typeface="Helvetica Neue"/>
              </a:rPr>
              <a:t>QU’EST-CE QU’UN CONFLIT D’INTÉRÊTS ?</a:t>
            </a:r>
            <a:endParaRPr sz="3200">
              <a:latin typeface="+mj-lt"/>
              <a:ea typeface="Helvetica Neue"/>
              <a:cs typeface="Helvetica" panose="020B0604020202020204" pitchFamily="34" charset="0"/>
              <a:sym typeface="Helvetica Neue"/>
            </a:endParaRPr>
          </a:p>
        </p:txBody>
      </p:sp>
      <p:grpSp>
        <p:nvGrpSpPr>
          <p:cNvPr id="6" name="Group 5"/>
          <p:cNvGrpSpPr>
            <a:grpSpLocks noChangeAspect="1"/>
          </p:cNvGrpSpPr>
          <p:nvPr/>
        </p:nvGrpSpPr>
        <p:grpSpPr>
          <a:xfrm>
            <a:off x="7226787" y="1847819"/>
            <a:ext cx="3999580" cy="3998794"/>
            <a:chOff x="6908573" y="2440804"/>
            <a:chExt cx="4526286" cy="4525398"/>
          </a:xfrm>
        </p:grpSpPr>
        <p:grpSp>
          <p:nvGrpSpPr>
            <p:cNvPr id="168" name="Google Shape;168;p25"/>
            <p:cNvGrpSpPr>
              <a:grpSpLocks noChangeAspect="1"/>
            </p:cNvGrpSpPr>
            <p:nvPr/>
          </p:nvGrpSpPr>
          <p:grpSpPr>
            <a:xfrm>
              <a:off x="6908573" y="2440819"/>
              <a:ext cx="4526286" cy="4525383"/>
              <a:chOff x="8255762" y="1847397"/>
              <a:chExt cx="1382967"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fr-FR" sz="1800">
                    <a:solidFill>
                      <a:schemeClr val="dk1"/>
                    </a:solidFill>
                    <a:latin typeface="+mj-lt"/>
                    <a:ea typeface="Helvetica Neue"/>
                    <a:cs typeface="Helvetica" panose="020B0604020202020204" pitchFamily="34" charset="0"/>
                    <a:sym typeface="Helvetica Neue"/>
                  </a:rPr>
                  <a:t>  </a:t>
                </a:r>
              </a:p>
              <a:p>
                <a:pPr marL="0" lvl="0" indent="0" algn="ctr" rtl="0">
                  <a:spcBef>
                    <a:spcPts val="0"/>
                  </a:spcBef>
                  <a:spcAft>
                    <a:spcPts val="0"/>
                  </a:spcAft>
                  <a:buClr>
                    <a:schemeClr val="dk1"/>
                  </a:buClr>
                  <a:buFont typeface="Arial"/>
                  <a:buNone/>
                </a:pPr>
                <a:r>
                  <a:rPr lang="fr-FR" sz="1600">
                    <a:solidFill>
                      <a:srgbClr val="AACFD0"/>
                    </a:solidFill>
                    <a:latin typeface="+mj-lt"/>
                    <a:ea typeface="Helvetica Neue"/>
                    <a:cs typeface="Helvetica" panose="020B0604020202020204" pitchFamily="34" charset="0"/>
                    <a:sym typeface="Helvetica Neue"/>
                  </a:rPr>
                  <a:t>Relations personnelles</a:t>
                </a:r>
                <a:endParaRPr sz="1600">
                  <a:solidFill>
                    <a:srgbClr val="AACFD0"/>
                  </a:solidFill>
                  <a:latin typeface="+mj-lt"/>
                  <a:ea typeface="Helvetica Neue"/>
                  <a:cs typeface="Helvetica" panose="020B0604020202020204" pitchFamily="34" charset="0"/>
                  <a:sym typeface="Helvetica Neue"/>
                </a:endParaRPr>
              </a:p>
            </p:txBody>
          </p:sp>
          <p:sp>
            <p:nvSpPr>
              <p:cNvPr id="170" name="Google Shape;170;p25"/>
              <p:cNvSpPr/>
              <p:nvPr/>
            </p:nvSpPr>
            <p:spPr>
              <a:xfrm>
                <a:off x="8255762"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pPr>
                <a:r>
                  <a:rPr lang="fr-FR" sz="1800">
                    <a:solidFill>
                      <a:schemeClr val="accent1"/>
                    </a:solidFill>
                    <a:latin typeface="+mj-lt"/>
                    <a:ea typeface="Georgia"/>
                    <a:cs typeface="Helvetica" panose="020B0604020202020204" pitchFamily="34" charset="0"/>
                    <a:sym typeface="Georgia"/>
                  </a:rPr>
                  <a:t>        </a:t>
                </a:r>
                <a:r>
                  <a:rPr lang="fr-FR" sz="1800">
                    <a:solidFill>
                      <a:schemeClr val="accent1"/>
                    </a:solidFill>
                    <a:latin typeface="+mj-lt"/>
                    <a:ea typeface="Helvetica Neue"/>
                    <a:cs typeface="Helvetica" panose="020B0604020202020204" pitchFamily="34" charset="0"/>
                    <a:sym typeface="Helvetica Neue"/>
                  </a:rPr>
                  <a:t>    </a:t>
                </a:r>
              </a:p>
              <a:p>
                <a:pPr marL="357188" lvl="0" algn="l" rtl="0">
                  <a:spcBef>
                    <a:spcPts val="0"/>
                  </a:spcBef>
                  <a:spcAft>
                    <a:spcPts val="0"/>
                  </a:spcAft>
                  <a:buClr>
                    <a:schemeClr val="dk1"/>
                  </a:buClr>
                  <a:buFont typeface="Arial"/>
                  <a:buNone/>
                </a:pPr>
                <a:r>
                  <a:rPr lang="fr-FR" sz="1600" spc="-20">
                    <a:solidFill>
                      <a:schemeClr val="accent1"/>
                    </a:solidFill>
                    <a:latin typeface="+mj-lt"/>
                    <a:ea typeface="Helvetica Neue"/>
                    <a:cs typeface="Helvetica" panose="020B0604020202020204" pitchFamily="34" charset="0"/>
                    <a:sym typeface="Helvetica Neue"/>
                  </a:rPr>
                  <a:t>Investissements personnels</a:t>
                </a:r>
                <a:endParaRPr sz="1600" spc="-20">
                  <a:solidFill>
                    <a:schemeClr val="accent1"/>
                  </a:solidFill>
                  <a:latin typeface="+mj-lt"/>
                  <a:ea typeface="Helvetica Neue"/>
                  <a:cs typeface="Helvetica" panose="020B0604020202020204" pitchFamily="34" charset="0"/>
                  <a:sym typeface="Helvetica Neue"/>
                </a:endParaRPr>
              </a:p>
              <a:p>
                <a:pPr marL="296863" marR="0" lvl="0" algn="l" rtl="0">
                  <a:lnSpc>
                    <a:spcPct val="100000"/>
                  </a:lnSpc>
                  <a:spcBef>
                    <a:spcPts val="0"/>
                  </a:spcBef>
                  <a:spcAft>
                    <a:spcPts val="0"/>
                  </a:spcAft>
                  <a:buClr>
                    <a:srgbClr val="000000"/>
                  </a:buClr>
                  <a:buFont typeface="Arial"/>
                  <a:buNone/>
                </a:pPr>
                <a:r>
                  <a:rPr lang="fr-FR" sz="1600">
                    <a:solidFill>
                      <a:schemeClr val="accent1"/>
                    </a:solidFill>
                    <a:latin typeface="+mj-lt"/>
                    <a:ea typeface="Helvetica Neue"/>
                    <a:cs typeface="Helvetica" panose="020B0604020202020204" pitchFamily="34" charset="0"/>
                    <a:sym typeface="Helvetica Neue"/>
                  </a:rPr>
                  <a:t> et autres</a:t>
                </a:r>
                <a:endParaRPr sz="1600">
                  <a:solidFill>
                    <a:schemeClr val="accent1"/>
                  </a:solidFill>
                  <a:latin typeface="+mj-lt"/>
                  <a:ea typeface="Helvetica Neue"/>
                  <a:cs typeface="Helvetica" panose="020B0604020202020204" pitchFamily="34" charset="0"/>
                  <a:sym typeface="Helvetica Neue"/>
                </a:endParaRPr>
              </a:p>
              <a:p>
                <a:pPr marL="357188" marR="0" lvl="0" algn="l" rtl="0">
                  <a:lnSpc>
                    <a:spcPct val="100000"/>
                  </a:lnSpc>
                  <a:spcBef>
                    <a:spcPts val="0"/>
                  </a:spcBef>
                  <a:spcAft>
                    <a:spcPts val="0"/>
                  </a:spcAft>
                  <a:buClr>
                    <a:srgbClr val="000000"/>
                  </a:buClr>
                  <a:buFont typeface="Arial"/>
                  <a:buNone/>
                </a:pPr>
                <a:r>
                  <a:rPr lang="fr-FR" sz="1600">
                    <a:solidFill>
                      <a:schemeClr val="accent1"/>
                    </a:solidFill>
                    <a:latin typeface="+mj-lt"/>
                    <a:ea typeface="Helvetica Neue"/>
                    <a:cs typeface="Helvetica" panose="020B0604020202020204" pitchFamily="34" charset="0"/>
                    <a:sym typeface="Helvetica Neue"/>
                  </a:rPr>
                  <a:t>intérêts</a:t>
                </a:r>
                <a:endParaRPr sz="1600" b="0" i="0" u="none" strike="noStrike" cap="none">
                  <a:solidFill>
                    <a:schemeClr val="accent1"/>
                  </a:solidFill>
                  <a:latin typeface="+mj-lt"/>
                  <a:ea typeface="Georgia"/>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fr-FR" sz="1200" b="1">
                    <a:latin typeface="+mj-lt"/>
                    <a:ea typeface="Georgia"/>
                    <a:cs typeface="Georgia"/>
                    <a:sym typeface="Georgia"/>
                  </a:rPr>
                  <a:t>Conflits d’intérêts</a:t>
                </a:r>
                <a:endParaRPr sz="1200">
                  <a:latin typeface="+mj-lt"/>
                </a:endParaRPr>
              </a:p>
            </p:txBody>
          </p:sp>
          <p:sp>
            <p:nvSpPr>
              <p:cNvPr id="172" name="Google Shape;172;p25"/>
              <p:cNvSpPr/>
              <p:nvPr/>
            </p:nvSpPr>
            <p:spPr>
              <a:xfrm>
                <a:off x="8953989"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fr-FR" sz="1600" dirty="0">
                    <a:solidFill>
                      <a:schemeClr val="dk1"/>
                    </a:solidFill>
                    <a:latin typeface="+mj-lt"/>
                    <a:ea typeface="Helvetica Neue"/>
                    <a:cs typeface="Helvetica" panose="020B0604020202020204" pitchFamily="34" charset="0"/>
                    <a:sym typeface="Helvetica Neue"/>
                  </a:rPr>
                  <a:t>  </a:t>
                </a:r>
              </a:p>
              <a:p>
                <a:pPr marL="0" marR="0" lvl="0" indent="0" algn="l" rtl="0">
                  <a:lnSpc>
                    <a:spcPct val="100000"/>
                  </a:lnSpc>
                  <a:spcBef>
                    <a:spcPts val="0"/>
                  </a:spcBef>
                  <a:spcAft>
                    <a:spcPts val="0"/>
                  </a:spcAft>
                  <a:buClr>
                    <a:srgbClr val="000000"/>
                  </a:buClr>
                  <a:buFont typeface="Arial"/>
                  <a:buNone/>
                </a:pPr>
                <a:r>
                  <a:rPr lang="fr-FR" sz="1600" dirty="0">
                    <a:solidFill>
                      <a:schemeClr val="dk1"/>
                    </a:solidFill>
                    <a:latin typeface="+mj-lt"/>
                    <a:ea typeface="Helvetica Neue"/>
                    <a:cs typeface="Helvetica" panose="020B0604020202020204" pitchFamily="34" charset="0"/>
                    <a:sym typeface="Helvetica Neue"/>
                  </a:rPr>
                  <a:t>         Cadeaux,     </a:t>
                </a:r>
                <a:endParaRPr sz="1600" dirty="0">
                  <a:solidFill>
                    <a:schemeClr val="dk1"/>
                  </a:solidFill>
                  <a:latin typeface="+mj-lt"/>
                  <a:ea typeface="Helvetica Neue"/>
                  <a:cs typeface="Helvetica" panose="020B0604020202020204" pitchFamily="34" charset="0"/>
                  <a:sym typeface="Helvetica Neue"/>
                </a:endParaRPr>
              </a:p>
              <a:p>
                <a:pPr marL="261938" marR="0" lvl="0" algn="l" rtl="0">
                  <a:lnSpc>
                    <a:spcPct val="100000"/>
                  </a:lnSpc>
                  <a:spcBef>
                    <a:spcPts val="0"/>
                  </a:spcBef>
                  <a:spcAft>
                    <a:spcPts val="0"/>
                  </a:spcAft>
                  <a:buClr>
                    <a:srgbClr val="000000"/>
                  </a:buClr>
                  <a:buFont typeface="Arial"/>
                  <a:buNone/>
                </a:pPr>
                <a:r>
                  <a:rPr lang="fr-FR" sz="1600" dirty="0">
                    <a:solidFill>
                      <a:schemeClr val="dk1"/>
                    </a:solidFill>
                    <a:latin typeface="+mj-lt"/>
                    <a:ea typeface="Helvetica Neue"/>
                    <a:cs typeface="Helvetica" panose="020B0604020202020204" pitchFamily="34" charset="0"/>
                    <a:sym typeface="Helvetica Neue"/>
                  </a:rPr>
                  <a:t>divertissements</a:t>
                </a:r>
                <a:endParaRPr sz="1600" dirty="0">
                  <a:solidFill>
                    <a:schemeClr val="dk1"/>
                  </a:solidFill>
                  <a:latin typeface="+mj-lt"/>
                  <a:ea typeface="Helvetica Neue"/>
                  <a:cs typeface="Helvetica" panose="020B0604020202020204" pitchFamily="34" charset="0"/>
                  <a:sym typeface="Helvetica Neue"/>
                </a:endParaRPr>
              </a:p>
              <a:p>
                <a:pPr marL="617538" marR="0" lvl="0" algn="l" rtl="0">
                  <a:lnSpc>
                    <a:spcPct val="100000"/>
                  </a:lnSpc>
                  <a:spcBef>
                    <a:spcPts val="0"/>
                  </a:spcBef>
                  <a:spcAft>
                    <a:spcPts val="0"/>
                  </a:spcAft>
                  <a:buClr>
                    <a:srgbClr val="000000"/>
                  </a:buClr>
                  <a:buFont typeface="Arial"/>
                  <a:buNone/>
                </a:pPr>
                <a:r>
                  <a:rPr lang="fr-FR" sz="1600" dirty="0">
                    <a:solidFill>
                      <a:schemeClr val="dk1"/>
                    </a:solidFill>
                    <a:latin typeface="+mj-lt"/>
                    <a:ea typeface="Helvetica Neue"/>
                    <a:cs typeface="Helvetica" panose="020B0604020202020204" pitchFamily="34" charset="0"/>
                    <a:sym typeface="Helvetica Neue"/>
                  </a:rPr>
                  <a:t> et autres </a:t>
                </a:r>
                <a:endParaRPr sz="1600" dirty="0">
                  <a:solidFill>
                    <a:schemeClr val="dk1"/>
                  </a:solidFill>
                  <a:latin typeface="+mj-lt"/>
                  <a:ea typeface="Helvetica Neue"/>
                  <a:cs typeface="Helvetica" panose="020B0604020202020204" pitchFamily="34" charset="0"/>
                  <a:sym typeface="Helvetica Neue"/>
                </a:endParaRPr>
              </a:p>
              <a:p>
                <a:pPr marL="679450" marR="0" lvl="0" algn="l" rtl="0">
                  <a:lnSpc>
                    <a:spcPct val="100000"/>
                  </a:lnSpc>
                  <a:spcBef>
                    <a:spcPts val="0"/>
                  </a:spcBef>
                  <a:spcAft>
                    <a:spcPts val="0"/>
                  </a:spcAft>
                  <a:buClr>
                    <a:srgbClr val="000000"/>
                  </a:buClr>
                  <a:buFont typeface="Arial"/>
                  <a:buNone/>
                </a:pPr>
                <a:r>
                  <a:rPr lang="fr-FR" sz="1600" dirty="0">
                    <a:solidFill>
                      <a:schemeClr val="dk1"/>
                    </a:solidFill>
                    <a:latin typeface="+mj-lt"/>
                    <a:ea typeface="Helvetica Neue"/>
                    <a:cs typeface="Helvetica" panose="020B0604020202020204" pitchFamily="34" charset="0"/>
                    <a:sym typeface="Helvetica Neue"/>
                  </a:rPr>
                  <a:t>articles de</a:t>
                </a:r>
              </a:p>
              <a:p>
                <a:pPr marL="914400" marR="0" lvl="0" algn="l" rtl="0">
                  <a:lnSpc>
                    <a:spcPct val="100000"/>
                  </a:lnSpc>
                  <a:spcBef>
                    <a:spcPts val="0"/>
                  </a:spcBef>
                  <a:spcAft>
                    <a:spcPts val="0"/>
                  </a:spcAft>
                  <a:buClr>
                    <a:srgbClr val="000000"/>
                  </a:buClr>
                  <a:buFont typeface="Arial"/>
                  <a:buNone/>
                </a:pPr>
                <a:r>
                  <a:rPr lang="en-US" sz="1800" dirty="0" err="1">
                    <a:solidFill>
                      <a:srgbClr val="000000"/>
                    </a:solidFill>
                    <a:latin typeface="+mj-lt"/>
                  </a:rPr>
                  <a:t>valeur</a:t>
                </a:r>
                <a:endParaRPr sz="1600" dirty="0">
                  <a:solidFill>
                    <a:schemeClr val="dk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fr-FR" sz="1600" dirty="0">
                    <a:solidFill>
                      <a:schemeClr val="dk1"/>
                    </a:solidFill>
                    <a:latin typeface="+mj-lt"/>
                    <a:ea typeface="Helvetica Neue"/>
                    <a:cs typeface="Helvetica" panose="020B0604020202020204" pitchFamily="34" charset="0"/>
                    <a:sym typeface="Helvetica Neue"/>
                  </a:rPr>
                  <a:t>valeur</a:t>
                </a:r>
                <a:endParaRPr sz="1600" dirty="0">
                  <a:latin typeface="+mj-lt"/>
                  <a:ea typeface="Georgia"/>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fr-FR" sz="1550" b="1">
                  <a:latin typeface="+mj-lt"/>
                  <a:ea typeface="Helvetica Neue"/>
                  <a:cs typeface="Helvetica Neue"/>
                  <a:sym typeface="Helvetica Neue"/>
                </a:rPr>
                <a:t>Conflits </a:t>
              </a:r>
              <a:endParaRPr sz="1550" b="1">
                <a:latin typeface="+mj-lt"/>
                <a:ea typeface="Helvetica Neue"/>
                <a:cs typeface="Helvetica Neue"/>
                <a:sym typeface="Helvetica Neue"/>
              </a:endParaRPr>
            </a:p>
            <a:p>
              <a:pPr marL="0" lvl="0" indent="0" algn="ctr" rtl="0">
                <a:spcBef>
                  <a:spcPts val="0"/>
                </a:spcBef>
                <a:spcAft>
                  <a:spcPts val="0"/>
                </a:spcAft>
                <a:buNone/>
              </a:pPr>
              <a:r>
                <a:rPr lang="fr-FR" sz="1550" b="1">
                  <a:latin typeface="+mj-lt"/>
                  <a:ea typeface="Helvetica Neue"/>
                  <a:cs typeface="Helvetica Neue"/>
                  <a:sym typeface="Helvetica Neue"/>
                </a:rPr>
                <a:t>d’intérêts</a:t>
              </a:r>
              <a:endParaRPr sz="1550" b="1">
                <a:latin typeface="+mj-lt"/>
                <a:ea typeface="Helvetica Neue"/>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Arial"/>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lang="fr-FR" b="0" i="0">
                <a:ln w="38100" cap="flat" cmpd="sng">
                  <a:solidFill>
                    <a:schemeClr val="accent1"/>
                  </a:solidFill>
                  <a:prstDash val="solid"/>
                  <a:round/>
                  <a:headEnd type="none" w="sm" len="sm"/>
                  <a:tailEnd type="none" w="sm" len="sm"/>
                </a:ln>
                <a:noFill/>
                <a:latin typeface="+mj-lt"/>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095501" y="5293445"/>
            <a:ext cx="5505596" cy="1107996"/>
          </a:xfrm>
          <a:prstGeom prst="rect">
            <a:avLst/>
          </a:prstGeom>
          <a:noFill/>
          <a:ln w="19050">
            <a:solidFill>
              <a:schemeClr val="accent5">
                <a:lumMod val="50000"/>
              </a:schemeClr>
            </a:solidFill>
          </a:ln>
        </p:spPr>
        <p:txBody>
          <a:bodyPr wrap="square" rtlCol="0">
            <a:spAutoFit/>
          </a:bodyPr>
          <a:lstStyle/>
          <a:p>
            <a:pPr algn="ctr"/>
            <a:r>
              <a:rPr lang="fr-FR" sz="1800" b="1">
                <a:solidFill>
                  <a:schemeClr val="accent1"/>
                </a:solidFill>
                <a:latin typeface="+mj-lt"/>
                <a:cs typeface="Helvetica" panose="020B0604020202020204" pitchFamily="34" charset="0"/>
              </a:rPr>
              <a:t>Remarque</a:t>
            </a:r>
          </a:p>
          <a:p>
            <a:pPr algn="ctr"/>
            <a:r>
              <a:rPr lang="fr-FR" sz="1600">
                <a:solidFill>
                  <a:schemeClr val="tx1"/>
                </a:solidFill>
                <a:latin typeface="+mj-lt"/>
                <a:ea typeface="Helvetica Neue"/>
                <a:cs typeface="Helvetica" panose="020B0604020202020204" pitchFamily="34" charset="0"/>
                <a:sym typeface="Helvetica Neue"/>
              </a:rPr>
              <a:t>Les diapositives suivantes détaillent les activités qui peuvent entraîner un conflit d’intérêts. Certaines de ces activités sont interdites et/ou doivent être divulguées. </a:t>
            </a:r>
            <a:endParaRPr sz="1600">
              <a:solidFill>
                <a:schemeClr val="tx1"/>
              </a:solidFill>
              <a:latin typeface="+mj-lt"/>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7" y="1040537"/>
            <a:ext cx="8684286"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fr-FR" sz="2400" b="1">
                <a:solidFill>
                  <a:srgbClr val="5C9FA1"/>
                </a:solidFill>
                <a:latin typeface="+mj-lt"/>
                <a:cs typeface="Helvetica" panose="020B0604020202020204" pitchFamily="34" charset="0"/>
              </a:rPr>
              <a:t>INVESTISSEMENTS PERSONNELS ET AUTRES INTÉRÊTS</a:t>
            </a:r>
            <a:endParaRPr sz="2400">
              <a:latin typeface="+mj-lt"/>
              <a:cs typeface="Helvetica"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fr-FR" sz="2400" u="sng" dirty="0">
                <a:latin typeface="+mj-lt"/>
                <a:cs typeface="Helvetica" panose="020B0604020202020204" pitchFamily="34" charset="0"/>
              </a:rPr>
              <a:t>Faites part</a:t>
            </a:r>
            <a:r>
              <a:rPr lang="fr-FR" sz="2400" dirty="0">
                <a:latin typeface="+mj-lt"/>
                <a:cs typeface="Helvetica" panose="020B0604020202020204" pitchFamily="34" charset="0"/>
              </a:rPr>
              <a:t> des relations d’affaires personnelles ou des investissements avec </a:t>
            </a:r>
            <a:br>
              <a:rPr lang="fr-FR" sz="2400" dirty="0">
                <a:latin typeface="+mj-lt"/>
                <a:cs typeface="Helvetica" panose="020B0604020202020204" pitchFamily="34" charset="0"/>
              </a:rPr>
            </a:br>
            <a:r>
              <a:rPr lang="fr-FR" sz="2400" dirty="0">
                <a:latin typeface="+mj-lt"/>
                <a:cs typeface="Helvetica" panose="020B0604020202020204" pitchFamily="34" charset="0"/>
              </a:rPr>
              <a:t>les fournisseurs, les clients ou les concurrents de la société.</a:t>
            </a:r>
            <a:endParaRPr sz="2400" dirty="0">
              <a:latin typeface="+mj-lt"/>
              <a:cs typeface="Helvetica" panose="020B0604020202020204" pitchFamily="34" charset="0"/>
            </a:endParaRPr>
          </a:p>
          <a:p>
            <a:pPr marL="571500">
              <a:lnSpc>
                <a:spcPct val="115000"/>
              </a:lnSpc>
              <a:spcBef>
                <a:spcPts val="0"/>
              </a:spcBef>
              <a:buSzPct val="150000"/>
            </a:pPr>
            <a:r>
              <a:rPr lang="fr-FR" sz="2400" u="sng" dirty="0">
                <a:latin typeface="+mj-lt"/>
                <a:cs typeface="Helvetica" panose="020B0604020202020204" pitchFamily="34" charset="0"/>
              </a:rPr>
              <a:t>Aucun intérêt financier extérieur</a:t>
            </a:r>
            <a:r>
              <a:rPr lang="fr-FR" sz="2400" dirty="0">
                <a:latin typeface="+mj-lt"/>
                <a:cs typeface="Helvetica" panose="020B0604020202020204" pitchFamily="34" charset="0"/>
              </a:rPr>
              <a:t> susceptible de </a:t>
            </a:r>
            <a:r>
              <a:rPr lang="fr-FR" sz="2400" u="sng" dirty="0">
                <a:latin typeface="+mj-lt"/>
                <a:cs typeface="Helvetica" panose="020B0604020202020204" pitchFamily="34" charset="0"/>
              </a:rPr>
              <a:t>détériorer</a:t>
            </a:r>
            <a:r>
              <a:rPr lang="fr-FR" sz="2400" dirty="0">
                <a:latin typeface="+mj-lt"/>
                <a:cs typeface="Helvetica" panose="020B0604020202020204" pitchFamily="34" charset="0"/>
              </a:rPr>
              <a:t> l’image de la société </a:t>
            </a:r>
            <a:br>
              <a:rPr lang="fr-FR" sz="2400" dirty="0">
                <a:latin typeface="+mj-lt"/>
                <a:cs typeface="Helvetica" panose="020B0604020202020204" pitchFamily="34" charset="0"/>
              </a:rPr>
            </a:br>
            <a:r>
              <a:rPr lang="fr-FR" sz="2400" dirty="0">
                <a:latin typeface="+mj-lt"/>
                <a:cs typeface="Helvetica" panose="020B0604020202020204" pitchFamily="34" charset="0"/>
              </a:rPr>
              <a:t>ou d'exposer la société à des risques inutiles.</a:t>
            </a:r>
            <a:endParaRPr sz="2400" dirty="0">
              <a:latin typeface="+mj-lt"/>
              <a:cs typeface="Helvetica" panose="020B0604020202020204" pitchFamily="34" charset="0"/>
            </a:endParaRPr>
          </a:p>
          <a:p>
            <a:pPr marL="571500">
              <a:lnSpc>
                <a:spcPct val="115000"/>
              </a:lnSpc>
              <a:spcBef>
                <a:spcPts val="0"/>
              </a:spcBef>
              <a:buSzPct val="150000"/>
            </a:pPr>
            <a:r>
              <a:rPr lang="fr-FR" sz="2400" u="sng" dirty="0">
                <a:latin typeface="+mj-lt"/>
                <a:cs typeface="Helvetica" panose="020B0604020202020204" pitchFamily="34" charset="0"/>
              </a:rPr>
              <a:t>N’acceptez pas de poste</a:t>
            </a:r>
            <a:r>
              <a:rPr lang="fr-FR" sz="2400" dirty="0">
                <a:latin typeface="+mj-lt"/>
                <a:cs typeface="Helvetica" panose="020B0604020202020204" pitchFamily="34" charset="0"/>
              </a:rPr>
              <a:t> de dirigeant, d’associé, de directeur ou tout poste d’autorité dans une autre entité </a:t>
            </a:r>
            <a:r>
              <a:rPr lang="fr-FR" sz="2400" u="sng" dirty="0">
                <a:latin typeface="+mj-lt"/>
                <a:cs typeface="Helvetica" panose="020B0604020202020204" pitchFamily="34" charset="0"/>
              </a:rPr>
              <a:t>sans approbation préalable</a:t>
            </a:r>
            <a:r>
              <a:rPr lang="fr-FR" sz="2400" dirty="0">
                <a:latin typeface="+mj-lt"/>
                <a:cs typeface="Helvetica" panose="020B0604020202020204" pitchFamily="34" charset="0"/>
              </a:rPr>
              <a:t>.</a:t>
            </a:r>
            <a:endParaRPr sz="2400" dirty="0">
              <a:latin typeface="+mj-lt"/>
              <a:cs typeface="Helvetica" panose="020B0604020202020204" pitchFamily="34" charset="0"/>
            </a:endParaRPr>
          </a:p>
          <a:p>
            <a:pPr marL="571500">
              <a:lnSpc>
                <a:spcPct val="115000"/>
              </a:lnSpc>
              <a:spcBef>
                <a:spcPts val="0"/>
              </a:spcBef>
              <a:buSzPct val="150000"/>
            </a:pPr>
            <a:r>
              <a:rPr lang="fr-FR" sz="2400" u="sng" dirty="0">
                <a:latin typeface="+mj-lt"/>
                <a:cs typeface="Helvetica" panose="020B0604020202020204" pitchFamily="34" charset="0"/>
              </a:rPr>
              <a:t>Mentionnez vos employeurs supplémentaires</a:t>
            </a:r>
            <a:r>
              <a:rPr lang="fr-FR" sz="2400" dirty="0">
                <a:latin typeface="+mj-lt"/>
                <a:cs typeface="Helvetica" panose="020B0604020202020204" pitchFamily="34" charset="0"/>
              </a:rPr>
              <a:t>.</a:t>
            </a:r>
            <a:endParaRPr sz="2400" dirty="0">
              <a:latin typeface="+mj-lt"/>
              <a:cs typeface="Helvetica"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AACFD0"/>
                </a:solidFill>
                <a:latin typeface="+mj-lt"/>
                <a:ea typeface="Helvetica Neue"/>
                <a:cs typeface="Helvetica Neue"/>
                <a:sym typeface="Helvetica Neue"/>
              </a:rPr>
              <a:t>Conflit d’intérêts</a:t>
            </a:r>
          </a:p>
          <a:p>
            <a:pPr marL="0" marR="0" lvl="0" indent="0" algn="ctr" rtl="0">
              <a:spcBef>
                <a:spcPts val="0"/>
              </a:spcBef>
              <a:spcAft>
                <a:spcPts val="0"/>
              </a:spcAft>
              <a:buNone/>
            </a:pPr>
            <a:r>
              <a:rPr lang="fr-FR" sz="2400" b="1">
                <a:solidFill>
                  <a:srgbClr val="AACFD0"/>
                </a:solidFill>
                <a:latin typeface="+mj-lt"/>
                <a:ea typeface="Helvetica Neue"/>
                <a:cs typeface="Helvetica Neue"/>
                <a:sym typeface="Helvetica Neue"/>
              </a:rPr>
              <a:t>Formation</a:t>
            </a:r>
            <a:endParaRPr sz="2400" b="1">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569660"/>
          </a:xfrm>
          <a:prstGeom prst="rect">
            <a:avLst/>
          </a:prstGeom>
          <a:noFill/>
        </p:spPr>
        <p:txBody>
          <a:bodyPr wrap="square" rtlCol="0">
            <a:spAutoFit/>
          </a:bodyPr>
          <a:lstStyle/>
          <a:p>
            <a:r>
              <a:rPr lang="fr-FR" sz="3200" b="1">
                <a:solidFill>
                  <a:schemeClr val="accent5">
                    <a:lumMod val="75000"/>
                  </a:schemeClr>
                </a:solidFill>
                <a:latin typeface="+mj-lt"/>
                <a:cs typeface="Helvetica" panose="020B0604020202020204" pitchFamily="34" charset="0"/>
              </a:rPr>
              <a:t>QUE FERIEZ-VOUS ?</a:t>
            </a:r>
          </a:p>
        </p:txBody>
      </p:sp>
      <p:sp>
        <p:nvSpPr>
          <p:cNvPr id="4" name="Rectangle 3"/>
          <p:cNvSpPr/>
          <p:nvPr/>
        </p:nvSpPr>
        <p:spPr>
          <a:xfrm>
            <a:off x="3375739" y="3004725"/>
            <a:ext cx="3869792"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fr-FR" sz="2400">
                <a:solidFill>
                  <a:schemeClr val="accent1"/>
                </a:solidFill>
                <a:latin typeface="Arial Black" panose="020B0A04020102020204" pitchFamily="34" charset="0"/>
                <a:ea typeface="Helvetica Neue"/>
                <a:cs typeface="Helvetica" panose="020B0604020202020204" pitchFamily="34" charset="0"/>
                <a:sym typeface="Helvetica Neue"/>
              </a:rPr>
              <a:t>Situation</a:t>
            </a:r>
          </a:p>
          <a:p>
            <a:pPr lvl="0"/>
            <a:r>
              <a:rPr lang="fr-FR" sz="2400">
                <a:solidFill>
                  <a:schemeClr val="accent1"/>
                </a:solidFill>
                <a:latin typeface="+mj-lt"/>
                <a:ea typeface="Helvetica Neue"/>
                <a:cs typeface="Helvetica" panose="020B0604020202020204" pitchFamily="34" charset="0"/>
                <a:sym typeface="Helvetica Neue"/>
              </a:rPr>
              <a:t>Un salarié détenait des investissements importants dans une société qui vient de devenir un fournisseur </a:t>
            </a:r>
            <a:br>
              <a:rPr lang="fr-FR" sz="2400">
                <a:solidFill>
                  <a:schemeClr val="accent1"/>
                </a:solidFill>
                <a:latin typeface="+mj-lt"/>
                <a:ea typeface="Helvetica Neue"/>
                <a:cs typeface="Helvetica" panose="020B0604020202020204" pitchFamily="34" charset="0"/>
                <a:sym typeface="Helvetica Neue"/>
              </a:rPr>
            </a:br>
            <a:r>
              <a:rPr lang="fr-FR" sz="2400">
                <a:solidFill>
                  <a:schemeClr val="accent1"/>
                </a:solidFill>
                <a:latin typeface="+mj-lt"/>
                <a:ea typeface="Helvetica Neue"/>
                <a:cs typeface="Helvetica" panose="020B0604020202020204" pitchFamily="34" charset="0"/>
                <a:sym typeface="Helvetica Neue"/>
              </a:rPr>
              <a:t>de la société. </a:t>
            </a:r>
            <a:endParaRPr sz="2400">
              <a:solidFill>
                <a:schemeClr val="accent1"/>
              </a:solidFill>
              <a:latin typeface="+mj-lt"/>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777370" y="80015"/>
            <a:ext cx="2637260" cy="830997"/>
          </a:xfrm>
          <a:prstGeom prst="rect">
            <a:avLst/>
          </a:prstGeom>
        </p:spPr>
        <p:txBody>
          <a:bodyPr wrap="none">
            <a:spAutoFit/>
          </a:bodyPr>
          <a:lstStyle/>
          <a:p>
            <a:pPr lvl="0" algn="ctr"/>
            <a:r>
              <a:rPr lang="fr-FR" sz="2400" b="1">
                <a:solidFill>
                  <a:srgbClr val="AACFD0"/>
                </a:solidFill>
                <a:latin typeface="+mj-lt"/>
                <a:ea typeface="Helvetica Neue"/>
                <a:cs typeface="Helvetica Neue"/>
                <a:sym typeface="Helvetica Neue"/>
              </a:rPr>
              <a:t>Conflit d’intérêts</a:t>
            </a:r>
          </a:p>
          <a:p>
            <a:pPr lvl="0" algn="ctr"/>
            <a:r>
              <a:rPr lang="fr-FR" sz="2400" b="1">
                <a:solidFill>
                  <a:srgbClr val="AACFD0"/>
                </a:solidFill>
                <a:latin typeface="+mj-lt"/>
                <a:ea typeface="Helvetica Neue"/>
                <a:cs typeface="Helvetica Neue"/>
                <a:sym typeface="Helvetica Neue"/>
              </a:rPr>
              <a:t>Formation</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fr-FR" sz="2400">
                <a:solidFill>
                  <a:schemeClr val="accent1"/>
                </a:solidFill>
                <a:latin typeface="Arial Black" panose="020B0A04020102020204" pitchFamily="34" charset="0"/>
                <a:ea typeface="Helvetica Neue"/>
                <a:cs typeface="Helvetica" panose="020B0604020202020204" pitchFamily="34" charset="0"/>
                <a:sym typeface="Helvetica Neue"/>
              </a:rPr>
              <a:t>Meilleure issue</a:t>
            </a:r>
          </a:p>
          <a:p>
            <a:pPr defTabSz="1097140">
              <a:buSzPct val="100000"/>
            </a:pPr>
            <a:r>
              <a:rPr lang="fr-FR" sz="2400">
                <a:solidFill>
                  <a:schemeClr val="accent1"/>
                </a:solidFill>
                <a:latin typeface="+mj-lt"/>
                <a:ea typeface="Helvetica Neue"/>
                <a:cs typeface="Helvetica" panose="020B0604020202020204" pitchFamily="34" charset="0"/>
                <a:sym typeface="Helvetica Neue"/>
              </a:rPr>
              <a:t>Le salarié doit révéler l’investissement et demander l’approbation de cette relation. </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996400"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fr-FR" sz="2400" u="sng">
                <a:solidFill>
                  <a:schemeClr val="dk1"/>
                </a:solidFill>
                <a:latin typeface="+mj-lt"/>
                <a:ea typeface="Helvetica Neue"/>
                <a:cs typeface="Helvetica" panose="020B0604020202020204" pitchFamily="34" charset="0"/>
                <a:sym typeface="Helvetica Neue"/>
              </a:rPr>
              <a:t>Révélez</a:t>
            </a:r>
            <a:r>
              <a:rPr lang="fr-FR" sz="2400">
                <a:solidFill>
                  <a:schemeClr val="dk1"/>
                </a:solidFill>
                <a:latin typeface="+mj-lt"/>
                <a:ea typeface="Helvetica Neue"/>
                <a:cs typeface="Helvetica" panose="020B0604020202020204" pitchFamily="34" charset="0"/>
                <a:sym typeface="Helvetica Neue"/>
              </a:rPr>
              <a:t> toutes les </a:t>
            </a:r>
            <a:r>
              <a:rPr lang="fr-FR" sz="2400" u="sng">
                <a:solidFill>
                  <a:schemeClr val="dk1"/>
                </a:solidFill>
                <a:latin typeface="+mj-lt"/>
                <a:ea typeface="Helvetica Neue"/>
                <a:cs typeface="Helvetica" panose="020B0604020202020204" pitchFamily="34" charset="0"/>
                <a:sym typeface="Helvetica Neue"/>
              </a:rPr>
              <a:t>relations familiales</a:t>
            </a:r>
            <a:r>
              <a:rPr lang="fr-FR" sz="2400">
                <a:solidFill>
                  <a:schemeClr val="dk1"/>
                </a:solidFill>
                <a:latin typeface="+mj-lt"/>
                <a:ea typeface="Helvetica Neue"/>
                <a:cs typeface="Helvetica" panose="020B0604020202020204" pitchFamily="34" charset="0"/>
                <a:sym typeface="Helvetica Neue"/>
              </a:rPr>
              <a:t> (par exemple, parents, conjoint, enfants </a:t>
            </a:r>
            <a:br>
              <a:rPr lang="fr-FR" sz="2400">
                <a:solidFill>
                  <a:schemeClr val="dk1"/>
                </a:solidFill>
                <a:latin typeface="+mj-lt"/>
                <a:ea typeface="Helvetica Neue"/>
                <a:cs typeface="Helvetica" panose="020B0604020202020204" pitchFamily="34" charset="0"/>
                <a:sym typeface="Helvetica Neue"/>
              </a:rPr>
            </a:br>
            <a:r>
              <a:rPr lang="fr-FR" sz="2400">
                <a:solidFill>
                  <a:schemeClr val="dk1"/>
                </a:solidFill>
                <a:latin typeface="+mj-lt"/>
                <a:ea typeface="Helvetica Neue"/>
                <a:cs typeface="Helvetica" panose="020B0604020202020204" pitchFamily="34" charset="0"/>
                <a:sym typeface="Helvetica Neue"/>
              </a:rPr>
              <a:t>et autres membres de la famille immédiate) avec des fournisseurs, des sous-distributeurs/agents, des concurrents, des clients et/ou des partenaires commerciaux.</a:t>
            </a:r>
            <a:endParaRPr sz="2400">
              <a:solidFill>
                <a:schemeClr val="dk1"/>
              </a:solidFill>
              <a:latin typeface="+mj-lt"/>
              <a:ea typeface="Helvetica Neue"/>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fr-FR" sz="2400" u="sng">
                <a:solidFill>
                  <a:schemeClr val="dk1"/>
                </a:solidFill>
                <a:latin typeface="+mj-lt"/>
                <a:ea typeface="Helvetica Neue"/>
                <a:cs typeface="Helvetica" panose="020B0604020202020204" pitchFamily="34" charset="0"/>
                <a:sym typeface="Helvetica Neue"/>
              </a:rPr>
              <a:t>Révélez</a:t>
            </a:r>
            <a:r>
              <a:rPr lang="fr-FR" sz="2400">
                <a:solidFill>
                  <a:schemeClr val="dk1"/>
                </a:solidFill>
                <a:latin typeface="+mj-lt"/>
                <a:ea typeface="Helvetica Neue"/>
                <a:cs typeface="Helvetica" panose="020B0604020202020204" pitchFamily="34" charset="0"/>
                <a:sym typeface="Helvetica Neue"/>
              </a:rPr>
              <a:t> toutes les </a:t>
            </a:r>
            <a:r>
              <a:rPr lang="fr-FR" sz="2400" u="sng">
                <a:solidFill>
                  <a:schemeClr val="dk1"/>
                </a:solidFill>
                <a:latin typeface="+mj-lt"/>
                <a:ea typeface="Helvetica Neue"/>
                <a:cs typeface="Helvetica" panose="020B0604020202020204" pitchFamily="34" charset="0"/>
                <a:sym typeface="Helvetica Neue"/>
              </a:rPr>
              <a:t>relations familiales</a:t>
            </a:r>
            <a:r>
              <a:rPr lang="fr-FR" sz="2400">
                <a:solidFill>
                  <a:schemeClr val="dk1"/>
                </a:solidFill>
                <a:latin typeface="+mj-lt"/>
                <a:ea typeface="Helvetica Neue"/>
                <a:cs typeface="Helvetica" panose="020B0604020202020204" pitchFamily="34" charset="0"/>
                <a:sym typeface="Helvetica Neue"/>
              </a:rPr>
              <a:t> ou les relations financières </a:t>
            </a:r>
            <a:r>
              <a:rPr lang="fr-FR" sz="2400" u="sng">
                <a:solidFill>
                  <a:schemeClr val="dk1"/>
                </a:solidFill>
                <a:latin typeface="+mj-lt"/>
                <a:ea typeface="Helvetica Neue"/>
                <a:cs typeface="Helvetica" panose="020B0604020202020204" pitchFamily="34" charset="0"/>
                <a:sym typeface="Helvetica Neue"/>
              </a:rPr>
              <a:t>avec</a:t>
            </a:r>
            <a:r>
              <a:rPr lang="fr-FR" sz="2400">
                <a:solidFill>
                  <a:schemeClr val="dk1"/>
                </a:solidFill>
                <a:latin typeface="+mj-lt"/>
                <a:ea typeface="Helvetica Neue"/>
                <a:cs typeface="Helvetica" panose="020B0604020202020204" pitchFamily="34" charset="0"/>
                <a:sym typeface="Helvetica Neue"/>
              </a:rPr>
              <a:t> des fonctionnaires nationaux ou étrangers, notamment des professionnels de santé.</a:t>
            </a:r>
            <a:endParaRPr sz="2400">
              <a:solidFill>
                <a:schemeClr val="dk1"/>
              </a:solidFill>
              <a:latin typeface="+mj-lt"/>
              <a:ea typeface="Helvetica Neue"/>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fr-FR" sz="2400" b="1">
                <a:solidFill>
                  <a:srgbClr val="5C9FA1"/>
                </a:solidFill>
                <a:latin typeface="+mj-lt"/>
                <a:ea typeface="Helvetica Neue"/>
                <a:cs typeface="Helvetica" panose="020B0604020202020204" pitchFamily="34" charset="0"/>
                <a:sym typeface="Helvetica Neue"/>
              </a:rPr>
              <a:t>RELATIONS </a:t>
            </a:r>
            <a:r>
              <a:rPr lang="fr-FR" sz="2400" b="1">
                <a:solidFill>
                  <a:srgbClr val="5C9FA1"/>
                </a:solidFill>
                <a:latin typeface="+mj-lt"/>
                <a:ea typeface="Helvetica Neue"/>
                <a:cs typeface="Helvetica Neue"/>
                <a:sym typeface="Helvetica Neue"/>
              </a:rPr>
              <a:t>PERSONNELLES</a:t>
            </a:r>
            <a:endParaRPr sz="2400">
              <a:latin typeface="+mj-lt"/>
              <a:ea typeface="Helvetica Neue"/>
              <a:cs typeface="Helvetica Neue"/>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AACFD0"/>
                </a:solidFill>
                <a:latin typeface="+mj-lt"/>
                <a:ea typeface="Helvetica Neue"/>
                <a:cs typeface="Helvetica Neue"/>
                <a:sym typeface="Helvetica Neue"/>
              </a:rPr>
              <a:t>Conflit d’intérêts</a:t>
            </a:r>
          </a:p>
          <a:p>
            <a:pPr marL="0" marR="0" lvl="0" indent="0" algn="ctr" rtl="0">
              <a:spcBef>
                <a:spcPts val="0"/>
              </a:spcBef>
              <a:spcAft>
                <a:spcPts val="0"/>
              </a:spcAft>
              <a:buNone/>
            </a:pPr>
            <a:r>
              <a:rPr lang="fr-FR" sz="2400" b="1">
                <a:solidFill>
                  <a:srgbClr val="AACFD0"/>
                </a:solidFill>
                <a:latin typeface="+mj-lt"/>
                <a:ea typeface="Helvetica Neue"/>
                <a:cs typeface="Helvetica Neue"/>
                <a:sym typeface="Helvetica Neue"/>
              </a:rPr>
              <a:t>Formation</a:t>
            </a:r>
            <a:endParaRPr sz="2400" b="1">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569660"/>
          </a:xfrm>
          <a:prstGeom prst="rect">
            <a:avLst/>
          </a:prstGeom>
          <a:noFill/>
        </p:spPr>
        <p:txBody>
          <a:bodyPr wrap="square" rtlCol="0">
            <a:spAutoFit/>
          </a:bodyPr>
          <a:lstStyle/>
          <a:p>
            <a:r>
              <a:rPr lang="fr-FR" sz="3200" b="1">
                <a:solidFill>
                  <a:schemeClr val="accent5">
                    <a:lumMod val="75000"/>
                  </a:schemeClr>
                </a:solidFill>
                <a:latin typeface="+mj-lt"/>
                <a:cs typeface="Helvetica" panose="020B0604020202020204" pitchFamily="34" charset="0"/>
              </a:rPr>
              <a:t>QUE FERIEZ-VOUS ?</a:t>
            </a:r>
          </a:p>
        </p:txBody>
      </p:sp>
      <p:sp>
        <p:nvSpPr>
          <p:cNvPr id="4" name="Rectangle 3"/>
          <p:cNvSpPr/>
          <p:nvPr/>
        </p:nvSpPr>
        <p:spPr>
          <a:xfrm>
            <a:off x="3375739" y="2821846"/>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fr-FR" sz="2400">
                <a:solidFill>
                  <a:schemeClr val="accent1"/>
                </a:solidFill>
                <a:latin typeface="Arial Black" panose="020B0A04020102020204" pitchFamily="34" charset="0"/>
                <a:ea typeface="Helvetica Neue"/>
                <a:cs typeface="Helvetica" panose="020B0604020202020204" pitchFamily="34" charset="0"/>
                <a:sym typeface="Helvetica Neue"/>
              </a:rPr>
              <a:t>Situation</a:t>
            </a:r>
          </a:p>
          <a:p>
            <a:pPr lvl="0"/>
            <a:r>
              <a:rPr lang="fr-FR" sz="2400">
                <a:solidFill>
                  <a:schemeClr val="accent1"/>
                </a:solidFill>
                <a:latin typeface="+mj-lt"/>
                <a:ea typeface="Helvetica Neue"/>
                <a:cs typeface="Helvetica" panose="020B0604020202020204" pitchFamily="34" charset="0"/>
                <a:sym typeface="Helvetica Neue"/>
              </a:rPr>
              <a:t>Le conjoint d’un salarié </a:t>
            </a:r>
            <a:br>
              <a:rPr lang="fr-FR" sz="2400">
                <a:solidFill>
                  <a:schemeClr val="accent1"/>
                </a:solidFill>
                <a:latin typeface="+mj-lt"/>
                <a:ea typeface="Helvetica Neue"/>
                <a:cs typeface="Helvetica" panose="020B0604020202020204" pitchFamily="34" charset="0"/>
                <a:sym typeface="Helvetica Neue"/>
              </a:rPr>
            </a:br>
            <a:r>
              <a:rPr lang="fr-FR" sz="2400">
                <a:solidFill>
                  <a:schemeClr val="accent1"/>
                </a:solidFill>
                <a:latin typeface="+mj-lt"/>
                <a:ea typeface="Helvetica Neue"/>
                <a:cs typeface="Helvetica" panose="020B0604020202020204" pitchFamily="34" charset="0"/>
                <a:sym typeface="Helvetica Neue"/>
              </a:rPr>
              <a:t>est récemment devenu </a:t>
            </a:r>
            <a:br>
              <a:rPr lang="fr-FR" sz="2400">
                <a:solidFill>
                  <a:schemeClr val="accent1"/>
                </a:solidFill>
                <a:latin typeface="+mj-lt"/>
                <a:ea typeface="Helvetica Neue"/>
                <a:cs typeface="Helvetica" panose="020B0604020202020204" pitchFamily="34" charset="0"/>
                <a:sym typeface="Helvetica Neue"/>
              </a:rPr>
            </a:br>
            <a:r>
              <a:rPr lang="fr-FR" sz="2400">
                <a:solidFill>
                  <a:schemeClr val="accent1"/>
                </a:solidFill>
                <a:latin typeface="+mj-lt"/>
                <a:ea typeface="Helvetica Neue"/>
                <a:cs typeface="Helvetica" panose="020B0604020202020204" pitchFamily="34" charset="0"/>
                <a:sym typeface="Helvetica Neue"/>
              </a:rPr>
              <a:t>le directeur des ventes </a:t>
            </a:r>
            <a:br>
              <a:rPr lang="fr-FR" sz="2400">
                <a:solidFill>
                  <a:schemeClr val="accent1"/>
                </a:solidFill>
                <a:latin typeface="+mj-lt"/>
                <a:ea typeface="Helvetica Neue"/>
                <a:cs typeface="Helvetica" panose="020B0604020202020204" pitchFamily="34" charset="0"/>
                <a:sym typeface="Helvetica Neue"/>
              </a:rPr>
            </a:br>
            <a:r>
              <a:rPr lang="fr-FR" sz="2400">
                <a:solidFill>
                  <a:schemeClr val="accent1"/>
                </a:solidFill>
                <a:latin typeface="+mj-lt"/>
                <a:ea typeface="Helvetica Neue"/>
                <a:cs typeface="Helvetica" panose="020B0604020202020204" pitchFamily="34" charset="0"/>
                <a:sym typeface="Helvetica Neue"/>
              </a:rPr>
              <a:t>d’un concurrent direct.</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777370" y="80015"/>
            <a:ext cx="2637260" cy="830997"/>
          </a:xfrm>
          <a:prstGeom prst="rect">
            <a:avLst/>
          </a:prstGeom>
        </p:spPr>
        <p:txBody>
          <a:bodyPr wrap="none">
            <a:spAutoFit/>
          </a:bodyPr>
          <a:lstStyle/>
          <a:p>
            <a:pPr lvl="0" algn="ctr"/>
            <a:r>
              <a:rPr lang="fr-FR" sz="2400" b="1">
                <a:solidFill>
                  <a:srgbClr val="AACFD0"/>
                </a:solidFill>
                <a:latin typeface="+mj-lt"/>
                <a:ea typeface="Helvetica Neue"/>
                <a:cs typeface="Helvetica Neue"/>
                <a:sym typeface="Helvetica Neue"/>
              </a:rPr>
              <a:t>Conflit d’intérêts</a:t>
            </a:r>
          </a:p>
          <a:p>
            <a:pPr lvl="0" algn="ctr"/>
            <a:r>
              <a:rPr lang="fr-FR" sz="2400" b="1">
                <a:solidFill>
                  <a:srgbClr val="AACFD0"/>
                </a:solidFill>
                <a:latin typeface="+mj-lt"/>
                <a:ea typeface="Helvetica Neue"/>
                <a:cs typeface="Helvetica Neue"/>
                <a:sym typeface="Helvetica Neue"/>
              </a:rPr>
              <a:t>Formation</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619549"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fr-FR" sz="2400">
                <a:solidFill>
                  <a:schemeClr val="accent1"/>
                </a:solidFill>
                <a:latin typeface="Arial Black" panose="020B0A04020102020204" pitchFamily="34" charset="0"/>
                <a:ea typeface="Helvetica Neue"/>
                <a:cs typeface="Helvetica" panose="020B0604020202020204" pitchFamily="34" charset="0"/>
                <a:sym typeface="Helvetica Neue"/>
              </a:rPr>
              <a:t>Meilleure issue</a:t>
            </a:r>
          </a:p>
          <a:p>
            <a:pPr defTabSz="1097140">
              <a:buSzPct val="100000"/>
            </a:pPr>
            <a:r>
              <a:rPr lang="fr-FR" sz="2400">
                <a:solidFill>
                  <a:schemeClr val="accent1"/>
                </a:solidFill>
                <a:latin typeface="+mj-lt"/>
                <a:ea typeface="Helvetica Neue"/>
                <a:cs typeface="Helvetica" panose="020B0604020202020204" pitchFamily="34" charset="0"/>
                <a:sym typeface="Helvetica Neue"/>
              </a:rPr>
              <a:t>Le salarié doit révéler cette relation à la société.</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7" ma:contentTypeDescription="Create a new document." ma:contentTypeScope="" ma:versionID="99e691c373b6b9d0dc54c0094d8e75ae">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b29f9f21e98f2c97b276ca12e0e7b7b"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7b30f1-a767-4b9f-a7d4-eaf82a361f61">
      <Terms xmlns="http://schemas.microsoft.com/office/infopath/2007/PartnerControls"/>
    </lcf76f155ced4ddcb4097134ff3c332f>
    <TaxCatchAll xmlns="fc0b8251-a77c-46b4-9192-b351e4d87798" xsi:nil="true"/>
    <SharedWithUsers xmlns="8dd90c53-968d-4fca-bd9c-f86cdc164d9c">
      <UserInfo>
        <DisplayName/>
        <AccountId xsi:nil="true"/>
        <AccountType/>
      </UserInfo>
    </SharedWithUsers>
    <MediaLengthInSeconds xmlns="5e7b30f1-a767-4b9f-a7d4-eaf82a361f61" xsi:nil="true"/>
  </documentManagement>
</p:properties>
</file>

<file path=customXml/itemProps1.xml><?xml version="1.0" encoding="utf-8"?>
<ds:datastoreItem xmlns:ds="http://schemas.openxmlformats.org/officeDocument/2006/customXml" ds:itemID="{A18E0C15-871E-4EB0-BCA1-5FE5681735E8}"/>
</file>

<file path=customXml/itemProps2.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3.xml><?xml version="1.0" encoding="utf-8"?>
<ds:datastoreItem xmlns:ds="http://schemas.openxmlformats.org/officeDocument/2006/customXml" ds:itemID="{5240F1D9-6BDA-4661-B7EE-9BEB468139EC}">
  <ds:schemaRefs>
    <ds:schemaRef ds:uri="aa124cef-80ee-4fcd-bafd-5e68c15586a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3ed967d-d92a-4424-a53f-7c4da5d2a7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647</TotalTime>
  <Words>575</Words>
  <Application>Microsoft Office PowerPoint</Application>
  <PresentationFormat>Widescreen</PresentationFormat>
  <Paragraphs>76</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Cambria</vt:lpstr>
      <vt:lpstr>Georgia</vt:lpstr>
      <vt:lpstr>Calibri</vt:lpstr>
      <vt:lpstr>Wingdings</vt:lpstr>
      <vt:lpstr>Arial Black</vt:lpstr>
      <vt:lpstr>Arial</vt:lpstr>
      <vt:lpstr>Helvetica Neue</vt:lpstr>
      <vt:lpstr>Office Theme</vt:lpstr>
      <vt:lpstr>PowerPoint Presentation</vt:lpstr>
      <vt:lpstr>PowerPoint Presentation</vt:lpstr>
      <vt:lpstr>PowerPoint Presentation</vt:lpstr>
      <vt:lpstr>INVESTISSEMENTS PERSONNELS ET AUTRES INTÉRÊTS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Mujaheed Gardi</cp:lastModifiedBy>
  <cp:revision>54</cp:revision>
  <dcterms:modified xsi:type="dcterms:W3CDTF">2022-10-13T15:58:11Z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y fmtid="{D5CDD505-2E9C-101B-9397-08002B2CF9AE}" pid="5" name="Order">
    <vt:r8>1310800</vt:r8>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MediaServiceImageTags">
    <vt:lpwstr/>
  </property>
</Properties>
</file>