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 id="2147483681" r:id="rId5"/>
    <p:sldMasterId id="2147483683" r:id="rId6"/>
  </p:sldMasterIdLst>
  <p:notesMasterIdLst>
    <p:notesMasterId r:id="rId16"/>
  </p:notesMasterIdLst>
  <p:sldIdLst>
    <p:sldId id="267" r:id="rId7"/>
    <p:sldId id="262" r:id="rId8"/>
    <p:sldId id="263" r:id="rId9"/>
    <p:sldId id="264" r:id="rId10"/>
    <p:sldId id="265" r:id="rId11"/>
    <p:sldId id="266" r:id="rId12"/>
    <p:sldId id="259" r:id="rId13"/>
    <p:sldId id="268" r:id="rId14"/>
    <p:sldId id="261" r:id="rId15"/>
  </p:sldIdLst>
  <p:sldSz cx="9144000" cy="5143500" type="screen16x9"/>
  <p:notesSz cx="6858000" cy="9144000"/>
  <p:embeddedFontLst>
    <p:embeddedFont>
      <p:font typeface="Arial Black" panose="020B0A04020102020204" pitchFamily="34" charset="0"/>
      <p:bold r:id="rId17"/>
    </p:embeddedFont>
    <p:embeddedFont>
      <p:font typeface="Calibri" panose="020F0502020204030204" pitchFamily="34" charset="0"/>
      <p:regular r:id="rId18"/>
      <p:bold r:id="rId19"/>
      <p:italic r:id="rId20"/>
      <p:boldItalic r:id="rId21"/>
    </p:embeddedFont>
    <p:embeddedFont>
      <p:font typeface="Helvetica" panose="00000400000000000000" pitchFamily="2" charset="0"/>
      <p:regular r:id="rId22"/>
      <p:bold r:id="rId23"/>
      <p:italic r:id="rId24"/>
      <p:boldItalic r:id="rId25"/>
    </p:embeddedFont>
    <p:embeddedFont>
      <p:font typeface="Helvetica Neue" panose="02000503000000020004" pitchFamily="2" charset="2"/>
      <p:regular r:id="rId26"/>
      <p:bold r:id="rId27"/>
      <p:italic r:id="rId28"/>
      <p:boldItalic r:id="rId29"/>
    </p:embeddedFont>
    <p:embeddedFont>
      <p:font typeface="Helvetica Neue Light" panose="02000403000000020004" pitchFamily="2" charset="2"/>
      <p:regular r:id="rId30"/>
      <p:bold r:id="rId31"/>
      <p:italic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ho Amy" initials="YA" lastIdx="8" clrIdx="0">
    <p:extLst>
      <p:ext uri="{19B8F6BF-5375-455C-9EA6-DF929625EA0E}">
        <p15:presenceInfo xmlns:p15="http://schemas.microsoft.com/office/powerpoint/2012/main" userId="S::amy.yoho@stryker.com::bffc809bdb8e7421" providerId="AD"/>
      </p:ext>
    </p:extLst>
  </p:cmAuthor>
  <p:cmAuthor id="2" name="Kaur, Pawandeep" initials="KP" lastIdx="1" clrIdx="1">
    <p:extLst>
      <p:ext uri="{19B8F6BF-5375-455C-9EA6-DF929625EA0E}">
        <p15:presenceInfo xmlns:p15="http://schemas.microsoft.com/office/powerpoint/2012/main" userId="S::Pawandeep.Kaur@stryker.com::c1e15129-0bbb-45f5-a953-555e2ed3884a" providerId="AD"/>
      </p:ext>
    </p:extLst>
  </p:cmAuthor>
  <p:cmAuthor id="3" name="DeBruyne, Els" initials="DE" lastIdx="5" clrIdx="2">
    <p:extLst>
      <p:ext uri="{19B8F6BF-5375-455C-9EA6-DF929625EA0E}">
        <p15:presenceInfo xmlns:p15="http://schemas.microsoft.com/office/powerpoint/2012/main" userId="S::els.debruyne@stryker.com::d761c852-c758-435c-8a90-c8ae33161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770" autoAdjust="0"/>
    <p:restoredTop sz="94869" autoAdjust="0"/>
  </p:normalViewPr>
  <p:slideViewPr>
    <p:cSldViewPr snapToGrid="0">
      <p:cViewPr varScale="1">
        <p:scale>
          <a:sx n="90" d="100"/>
          <a:sy n="90" d="100"/>
        </p:scale>
        <p:origin x="115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DAIVEER" userId="c8a0dc90-64da-481c-abe2-50e13b2b8e8a" providerId="ADAL" clId="{E868FABA-44FA-4B68-AA16-33BEF451FDFC}"/>
    <pc:docChg chg="custSel delSld modSld">
      <pc:chgData name="UDAIVEER" userId="c8a0dc90-64da-481c-abe2-50e13b2b8e8a" providerId="ADAL" clId="{E868FABA-44FA-4B68-AA16-33BEF451FDFC}" dt="2021-09-17T07:34:23.104" v="16" actId="207"/>
      <pc:docMkLst>
        <pc:docMk/>
      </pc:docMkLst>
      <pc:sldChg chg="del">
        <pc:chgData name="UDAIVEER" userId="c8a0dc90-64da-481c-abe2-50e13b2b8e8a" providerId="ADAL" clId="{E868FABA-44FA-4B68-AA16-33BEF451FDFC}" dt="2021-09-17T07:32:48.786" v="0" actId="47"/>
        <pc:sldMkLst>
          <pc:docMk/>
          <pc:sldMk cId="0" sldId="256"/>
        </pc:sldMkLst>
      </pc:sldChg>
      <pc:sldChg chg="modSp mod">
        <pc:chgData name="UDAIVEER" userId="c8a0dc90-64da-481c-abe2-50e13b2b8e8a" providerId="ADAL" clId="{E868FABA-44FA-4B68-AA16-33BEF451FDFC}" dt="2021-09-17T07:33:29.906" v="6" actId="13926"/>
        <pc:sldMkLst>
          <pc:docMk/>
          <pc:sldMk cId="0" sldId="259"/>
        </pc:sldMkLst>
        <pc:spChg chg="mod">
          <ac:chgData name="UDAIVEER" userId="c8a0dc90-64da-481c-abe2-50e13b2b8e8a" providerId="ADAL" clId="{E868FABA-44FA-4B68-AA16-33BEF451FDFC}" dt="2021-09-17T07:33:24.734" v="5" actId="13926"/>
          <ac:spMkLst>
            <pc:docMk/>
            <pc:sldMk cId="0" sldId="259"/>
            <ac:spMk id="20" creationId="{8E443C88-FE10-4283-9624-0FD3EDA8D376}"/>
          </ac:spMkLst>
        </pc:spChg>
        <pc:spChg chg="mod">
          <ac:chgData name="UDAIVEER" userId="c8a0dc90-64da-481c-abe2-50e13b2b8e8a" providerId="ADAL" clId="{E868FABA-44FA-4B68-AA16-33BEF451FDFC}" dt="2021-09-17T07:33:29.906" v="6" actId="13926"/>
          <ac:spMkLst>
            <pc:docMk/>
            <pc:sldMk cId="0" sldId="259"/>
            <ac:spMk id="25" creationId="{B466542E-11D2-4973-9F45-1AB1D4A68FDE}"/>
          </ac:spMkLst>
        </pc:spChg>
      </pc:sldChg>
      <pc:sldChg chg="del">
        <pc:chgData name="UDAIVEER" userId="c8a0dc90-64da-481c-abe2-50e13b2b8e8a" providerId="ADAL" clId="{E868FABA-44FA-4B68-AA16-33BEF451FDFC}" dt="2021-09-17T07:33:42.920" v="7" actId="47"/>
        <pc:sldMkLst>
          <pc:docMk/>
          <pc:sldMk cId="0" sldId="260"/>
        </pc:sldMkLst>
      </pc:sldChg>
      <pc:sldChg chg="delSp modSp mod">
        <pc:chgData name="UDAIVEER" userId="c8a0dc90-64da-481c-abe2-50e13b2b8e8a" providerId="ADAL" clId="{E868FABA-44FA-4B68-AA16-33BEF451FDFC}" dt="2021-09-17T07:33:09.224" v="4" actId="13926"/>
        <pc:sldMkLst>
          <pc:docMk/>
          <pc:sldMk cId="2466511511" sldId="267"/>
        </pc:sldMkLst>
        <pc:spChg chg="del">
          <ac:chgData name="UDAIVEER" userId="c8a0dc90-64da-481c-abe2-50e13b2b8e8a" providerId="ADAL" clId="{E868FABA-44FA-4B68-AA16-33BEF451FDFC}" dt="2021-09-17T07:32:53.218" v="1" actId="478"/>
          <ac:spMkLst>
            <pc:docMk/>
            <pc:sldMk cId="2466511511" sldId="267"/>
            <ac:spMk id="20" creationId="{F36AF272-7E8B-4702-8879-E88DFA4D12D5}"/>
          </ac:spMkLst>
        </pc:spChg>
        <pc:spChg chg="mod">
          <ac:chgData name="UDAIVEER" userId="c8a0dc90-64da-481c-abe2-50e13b2b8e8a" providerId="ADAL" clId="{E868FABA-44FA-4B68-AA16-33BEF451FDFC}" dt="2021-09-17T07:33:01.475" v="2" actId="13926"/>
          <ac:spMkLst>
            <pc:docMk/>
            <pc:sldMk cId="2466511511" sldId="267"/>
            <ac:spMk id="200" creationId="{00000000-0000-0000-0000-000000000000}"/>
          </ac:spMkLst>
        </pc:spChg>
        <pc:spChg chg="mod">
          <ac:chgData name="UDAIVEER" userId="c8a0dc90-64da-481c-abe2-50e13b2b8e8a" providerId="ADAL" clId="{E868FABA-44FA-4B68-AA16-33BEF451FDFC}" dt="2021-09-17T07:33:09.224" v="4" actId="13926"/>
          <ac:spMkLst>
            <pc:docMk/>
            <pc:sldMk cId="2466511511" sldId="267"/>
            <ac:spMk id="204" creationId="{00000000-0000-0000-0000-000000000000}"/>
          </ac:spMkLst>
        </pc:spChg>
        <pc:spChg chg="mod">
          <ac:chgData name="UDAIVEER" userId="c8a0dc90-64da-481c-abe2-50e13b2b8e8a" providerId="ADAL" clId="{E868FABA-44FA-4B68-AA16-33BEF451FDFC}" dt="2021-09-17T07:33:05.259" v="3" actId="13926"/>
          <ac:spMkLst>
            <pc:docMk/>
            <pc:sldMk cId="2466511511" sldId="267"/>
            <ac:spMk id="207" creationId="{00000000-0000-0000-0000-000000000000}"/>
          </ac:spMkLst>
        </pc:spChg>
      </pc:sldChg>
      <pc:sldChg chg="delSp modSp mod">
        <pc:chgData name="UDAIVEER" userId="c8a0dc90-64da-481c-abe2-50e13b2b8e8a" providerId="ADAL" clId="{E868FABA-44FA-4B68-AA16-33BEF451FDFC}" dt="2021-09-17T07:34:23.104" v="16" actId="207"/>
        <pc:sldMkLst>
          <pc:docMk/>
          <pc:sldMk cId="692457517" sldId="268"/>
        </pc:sldMkLst>
        <pc:spChg chg="del">
          <ac:chgData name="UDAIVEER" userId="c8a0dc90-64da-481c-abe2-50e13b2b8e8a" providerId="ADAL" clId="{E868FABA-44FA-4B68-AA16-33BEF451FDFC}" dt="2021-09-17T07:33:47.086" v="8" actId="478"/>
          <ac:spMkLst>
            <pc:docMk/>
            <pc:sldMk cId="692457517" sldId="268"/>
            <ac:spMk id="7" creationId="{101F0386-37FF-4512-96FC-D766D153DAA1}"/>
          </ac:spMkLst>
        </pc:spChg>
        <pc:spChg chg="del">
          <ac:chgData name="UDAIVEER" userId="c8a0dc90-64da-481c-abe2-50e13b2b8e8a" providerId="ADAL" clId="{E868FABA-44FA-4B68-AA16-33BEF451FDFC}" dt="2021-09-17T07:33:54.945" v="10" actId="478"/>
          <ac:spMkLst>
            <pc:docMk/>
            <pc:sldMk cId="692457517" sldId="268"/>
            <ac:spMk id="14" creationId="{564AD5F7-468B-47BE-BC8D-A4BDA9CA6F5D}"/>
          </ac:spMkLst>
        </pc:spChg>
        <pc:spChg chg="mod">
          <ac:chgData name="UDAIVEER" userId="c8a0dc90-64da-481c-abe2-50e13b2b8e8a" providerId="ADAL" clId="{E868FABA-44FA-4B68-AA16-33BEF451FDFC}" dt="2021-09-17T07:34:08.501" v="14" actId="13926"/>
          <ac:spMkLst>
            <pc:docMk/>
            <pc:sldMk cId="692457517" sldId="268"/>
            <ac:spMk id="281" creationId="{00000000-0000-0000-0000-000000000000}"/>
          </ac:spMkLst>
        </pc:spChg>
        <pc:spChg chg="mod">
          <ac:chgData name="UDAIVEER" userId="c8a0dc90-64da-481c-abe2-50e13b2b8e8a" providerId="ADAL" clId="{E868FABA-44FA-4B68-AA16-33BEF451FDFC}" dt="2021-09-17T07:34:16.330" v="15" actId="207"/>
          <ac:spMkLst>
            <pc:docMk/>
            <pc:sldMk cId="692457517" sldId="268"/>
            <ac:spMk id="285" creationId="{00000000-0000-0000-0000-000000000000}"/>
          </ac:spMkLst>
        </pc:spChg>
        <pc:spChg chg="mod">
          <ac:chgData name="UDAIVEER" userId="c8a0dc90-64da-481c-abe2-50e13b2b8e8a" providerId="ADAL" clId="{E868FABA-44FA-4B68-AA16-33BEF451FDFC}" dt="2021-09-17T07:34:23.104" v="16" actId="207"/>
          <ac:spMkLst>
            <pc:docMk/>
            <pc:sldMk cId="692457517" sldId="268"/>
            <ac:spMk id="290" creationId="{00000000-0000-0000-0000-000000000000}"/>
          </ac:spMkLst>
        </pc:spChg>
        <pc:cxnChg chg="del">
          <ac:chgData name="UDAIVEER" userId="c8a0dc90-64da-481c-abe2-50e13b2b8e8a" providerId="ADAL" clId="{E868FABA-44FA-4B68-AA16-33BEF451FDFC}" dt="2021-09-17T07:33:59.474" v="12" actId="478"/>
          <ac:cxnSpMkLst>
            <pc:docMk/>
            <pc:sldMk cId="692457517" sldId="268"/>
            <ac:cxnSpMk id="4" creationId="{DB986D7E-A5A6-4DCB-A99E-08E78AFADA4B}"/>
          </ac:cxnSpMkLst>
        </pc:cxnChg>
        <pc:cxnChg chg="del">
          <ac:chgData name="UDAIVEER" userId="c8a0dc90-64da-481c-abe2-50e13b2b8e8a" providerId="ADAL" clId="{E868FABA-44FA-4B68-AA16-33BEF451FDFC}" dt="2021-09-17T07:33:57.553" v="11" actId="478"/>
          <ac:cxnSpMkLst>
            <pc:docMk/>
            <pc:sldMk cId="692457517" sldId="268"/>
            <ac:cxnSpMk id="6" creationId="{CE45505B-CA8D-476F-90C6-86DE7632CF9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54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7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27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82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49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199ed818e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5199ed818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c7919fe99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5c7919fe9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1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c7919fe99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5c7919fe99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1172801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43163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421177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219651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413501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2172179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278147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96320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24055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8539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71276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56" name="Google Shape;56;p13"/>
          <p:cNvSpPr txBox="1"/>
          <p:nvPr/>
        </p:nvSpPr>
        <p:spPr>
          <a:xfrm>
            <a:off x="628648" y="4767263"/>
            <a:ext cx="4507555"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sz="1100">
                <a:solidFill>
                  <a:srgbClr val="34495E"/>
                </a:solidFill>
                <a:latin typeface="+mj-lt"/>
                <a:ea typeface="Helvetica Neue Light"/>
                <a:cs typeface="Helvetica Neue Light"/>
                <a:sym typeface="Helvetica Neue Light"/>
              </a:rPr>
              <a:t>Formation sur le code de conduite</a:t>
            </a:r>
            <a:endParaRPr sz="1100">
              <a:solidFill>
                <a:srgbClr val="34495E"/>
              </a:solidFill>
              <a:latin typeface="+mj-lt"/>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568145612"/>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8" name="Picture 17">
            <a:extLst>
              <a:ext uri="{FF2B5EF4-FFF2-40B4-BE49-F238E27FC236}">
                <a16:creationId xmlns:a16="http://schemas.microsoft.com/office/drawing/2014/main" id="{0E1F8252-73B4-4060-A8D3-FD9EE99E3D12}"/>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214510" y="1277390"/>
            <a:ext cx="3015225" cy="2642984"/>
          </a:xfrm>
          <a:prstGeom prst="rect">
            <a:avLst/>
          </a:prstGeom>
          <a:noFill/>
          <a:ln>
            <a:noFill/>
          </a:ln>
          <a:extLst>
            <a:ext uri="{53640926-AAD7-44D8-BBD7-CCE9431645EC}">
              <a14:shadowObscured xmlns:a14="http://schemas.microsoft.com/office/drawing/2010/main"/>
            </a:ext>
          </a:extLst>
        </p:spPr>
      </p:pic>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sz="900" b="0" i="0" u="none" strike="noStrike" cap="none" normalizeH="0" baseline="0">
                <a:ln>
                  <a:noFill/>
                </a:ln>
                <a:solidFill>
                  <a:srgbClr val="34495E"/>
                </a:solidFill>
                <a:effectLst/>
                <a:uLnTx/>
                <a:uFillTx/>
                <a:latin typeface="+mj-lt"/>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900" b="0" i="0" u="none" strike="noStrike" cap="none" normalizeH="0" baseline="0">
              <a:ln>
                <a:noFill/>
              </a:ln>
              <a:solidFill>
                <a:srgbClr val="34495E"/>
              </a:solidFill>
              <a:effectLst/>
              <a:uLnTx/>
              <a:uFillTx/>
              <a:latin typeface="+mj-lt"/>
              <a:sym typeface="Helvetica Neue"/>
            </a:endParaRPr>
          </a:p>
        </p:txBody>
      </p:sp>
      <p:grpSp>
        <p:nvGrpSpPr>
          <p:cNvPr id="2" name="Group 1">
            <a:extLst>
              <a:ext uri="{FF2B5EF4-FFF2-40B4-BE49-F238E27FC236}">
                <a16:creationId xmlns:a16="http://schemas.microsoft.com/office/drawing/2014/main" id="{A8248E4E-04F8-4559-B257-27F6A2DC120B}"/>
              </a:ext>
            </a:extLst>
          </p:cNvPr>
          <p:cNvGrpSpPr/>
          <p:nvPr/>
        </p:nvGrpSpPr>
        <p:grpSpPr>
          <a:xfrm>
            <a:off x="415258" y="570152"/>
            <a:ext cx="6663132" cy="943991"/>
            <a:chOff x="415258" y="670150"/>
            <a:chExt cx="6151560" cy="943991"/>
          </a:xfrm>
        </p:grpSpPr>
        <p:pic>
          <p:nvPicPr>
            <p:cNvPr id="19" name="Picture 18" descr="Links/orange_icons.jpg">
              <a:extLst>
                <a:ext uri="{FF2B5EF4-FFF2-40B4-BE49-F238E27FC236}">
                  <a16:creationId xmlns:a16="http://schemas.microsoft.com/office/drawing/2014/main" id="{D808E85A-A386-4164-93E0-E71D3C0B1CB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15258" y="786377"/>
              <a:ext cx="542882" cy="609498"/>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0"/>
              <a:ext cx="5623518" cy="94399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kumimoji="0" lang="fr-fr" sz="1200" b="1" i="0" u="none" strike="noStrike" cap="none" normalizeH="0" baseline="0">
                  <a:ln>
                    <a:noFill/>
                  </a:ln>
                  <a:solidFill>
                    <a:srgbClr val="34495E"/>
                  </a:solidFill>
                  <a:effectLst/>
                  <a:uLnTx/>
                  <a:uFillTx/>
                  <a:latin typeface="+mj-lt"/>
                  <a:cs typeface="Times New Roman" panose="02020603050405020304" pitchFamily="18" charset="0"/>
                  <a:sym typeface="Helvetica"/>
                </a:rPr>
                <a:t>Description</a:t>
              </a:r>
              <a:endParaRPr kumimoji="0" sz="1200" b="1" i="0" u="none" strike="noStrike" cap="none" normalizeH="0" baseline="0">
                <a:ln>
                  <a:noFill/>
                </a:ln>
                <a:solidFill>
                  <a:srgbClr val="34495E"/>
                </a:solidFill>
                <a:effectLst/>
                <a:uLnTx/>
                <a:uFillTx/>
                <a:latin typeface="+mj-lt"/>
                <a:cs typeface="Times New Roman" panose="02020603050405020304" pitchFamily="18" charset="0"/>
                <a:sym typeface="Helvetica"/>
              </a:endParaRPr>
            </a:p>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kumimoji="0" lang="fr-fr" sz="1000" b="0" i="0" u="none" strike="noStrike" cap="none" normalizeH="0" baseline="0">
                  <a:ln>
                    <a:noFill/>
                  </a:ln>
                  <a:solidFill>
                    <a:schemeClr val="tx1"/>
                  </a:solidFill>
                  <a:effectLst/>
                  <a:uLnTx/>
                  <a:uFillTx/>
                  <a:latin typeface="+mj-lt"/>
                  <a:ea typeface="Helvetica"/>
                  <a:cs typeface="Helvetica"/>
                  <a:sym typeface="Helvetica"/>
                </a:rPr>
                <a:t>Le code de conduite établit des directives fondamentales à l’intention des salariés, des dirigeants et </a:t>
              </a:r>
              <a:br>
                <a:rPr kumimoji="0" lang="fr-fr" sz="1000" b="0" i="0" u="none" strike="noStrike" cap="none" normalizeH="0" baseline="0">
                  <a:ln>
                    <a:noFill/>
                  </a:ln>
                  <a:solidFill>
                    <a:schemeClr val="tx1"/>
                  </a:solidFill>
                  <a:effectLst/>
                  <a:uLnTx/>
                  <a:uFillTx/>
                  <a:latin typeface="+mj-lt"/>
                  <a:ea typeface="Helvetica"/>
                  <a:cs typeface="Helvetica"/>
                  <a:sym typeface="Helvetica"/>
                </a:rPr>
              </a:br>
              <a:r>
                <a:rPr kumimoji="0" lang="fr-fr" sz="1000" b="0" i="0" u="none" strike="noStrike" cap="none" normalizeH="0" baseline="0">
                  <a:ln>
                    <a:noFill/>
                  </a:ln>
                  <a:solidFill>
                    <a:schemeClr val="tx1"/>
                  </a:solidFill>
                  <a:effectLst/>
                  <a:uLnTx/>
                  <a:uFillTx/>
                  <a:latin typeface="+mj-lt"/>
                  <a:ea typeface="Helvetica"/>
                  <a:cs typeface="Helvetica"/>
                  <a:sym typeface="Helvetica"/>
                </a:rPr>
                <a:t>des administrateurs sur la manière de mener des activités en conformité avec l’engagement de votre entreprise à adopter un comportement éthique et légal. </a:t>
              </a:r>
              <a:endParaRPr kumimoji="0" sz="1000" b="0" i="0" u="none" strike="noStrike" cap="none" normalizeH="0" baseline="0">
                <a:ln>
                  <a:noFill/>
                </a:ln>
                <a:solidFill>
                  <a:schemeClr val="tx1"/>
                </a:solidFill>
                <a:effectLst/>
                <a:uLnTx/>
                <a:uFillTx/>
                <a:latin typeface="+mj-lt"/>
                <a:ea typeface="Helvetica"/>
                <a:cs typeface="Helvetica"/>
                <a:sym typeface="Helvetica"/>
              </a:endParaRPr>
            </a:p>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endParaRPr kumimoji="0" sz="1000" b="1" i="0" u="none" strike="noStrike" cap="none" normalizeH="0" baseline="0">
                <a:ln>
                  <a:noFill/>
                </a:ln>
                <a:solidFill>
                  <a:schemeClr val="tx1"/>
                </a:solidFill>
                <a:effectLst/>
                <a:uLnTx/>
                <a:uFillTx/>
                <a:latin typeface="+mj-lt"/>
                <a:ea typeface="Helvetica"/>
                <a:cs typeface="Helvetica"/>
                <a:sym typeface="Helvetica"/>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fr-fr" sz="1000" b="0" i="0" u="none" strike="noStrike" cap="none" normalizeH="0" baseline="0">
                  <a:ln>
                    <a:noFill/>
                  </a:ln>
                  <a:solidFill>
                    <a:schemeClr val="tx1"/>
                  </a:solidFill>
                  <a:effectLst/>
                  <a:uLnTx/>
                  <a:uFillTx/>
                  <a:latin typeface="+mj-lt"/>
                  <a:ea typeface="Helvetica"/>
                  <a:cs typeface="Helvetica"/>
                  <a:sym typeface="Helvetica"/>
                </a:rPr>
                <a:t> </a:t>
              </a:r>
              <a:endParaRPr kumimoji="0" sz="1000" b="0" i="0" u="none" strike="noStrike" cap="none" normalizeH="0" baseline="0">
                <a:ln>
                  <a:noFill/>
                </a:ln>
                <a:solidFill>
                  <a:schemeClr val="tx1"/>
                </a:solidFill>
                <a:effectLst/>
                <a:uLnTx/>
                <a:uFillTx/>
                <a:latin typeface="+mj-lt"/>
                <a:ea typeface="Helvetica"/>
                <a:cs typeface="Helvetica"/>
                <a:sym typeface="Helvetica"/>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fr-fr" sz="1000" b="1" i="0" u="none" strike="noStrike" cap="none" normalizeH="0" baseline="0">
                  <a:ln>
                    <a:noFill/>
                  </a:ln>
                  <a:solidFill>
                    <a:schemeClr val="tx1"/>
                  </a:solidFill>
                  <a:effectLst/>
                  <a:uLnTx/>
                  <a:uFillTx/>
                  <a:latin typeface="+mj-lt"/>
                  <a:ea typeface="Helvetica"/>
                  <a:cs typeface="Helvetica"/>
                  <a:sym typeface="Helvetica"/>
                </a:rPr>
                <a:t> </a:t>
              </a:r>
              <a:endParaRPr kumimoji="0" sz="1000" b="0" i="0" u="none" strike="noStrike" cap="none" normalizeH="0" baseline="0">
                <a:ln>
                  <a:noFill/>
                </a:ln>
                <a:solidFill>
                  <a:schemeClr val="tx1"/>
                </a:solidFill>
                <a:effectLst/>
                <a:uLnTx/>
                <a:uFillTx/>
                <a:latin typeface="+mj-lt"/>
                <a:ea typeface="Helvetica"/>
                <a:cs typeface="Helvetica"/>
                <a:sym typeface="Helvetica"/>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fr-fr" sz="1000" b="1" i="0" u="none" strike="noStrike" cap="none" normalizeH="0" baseline="0">
                  <a:ln>
                    <a:noFill/>
                  </a:ln>
                  <a:solidFill>
                    <a:schemeClr val="tx1"/>
                  </a:solidFill>
                  <a:effectLst/>
                  <a:uLnTx/>
                  <a:uFillTx/>
                  <a:latin typeface="+mj-lt"/>
                  <a:ea typeface="Helvetica"/>
                  <a:cs typeface="Helvetica"/>
                  <a:sym typeface="Helvetica"/>
                </a:rPr>
                <a:t> </a:t>
              </a:r>
              <a:endParaRPr kumimoji="0" sz="1000" b="0" i="0" u="none" strike="noStrike" cap="none" normalizeH="0" baseline="0">
                <a:ln>
                  <a:noFill/>
                </a:ln>
                <a:solidFill>
                  <a:schemeClr val="tx1"/>
                </a:solidFill>
                <a:effectLst/>
                <a:uLnTx/>
                <a:uFillTx/>
                <a:latin typeface="+mj-lt"/>
                <a:ea typeface="Helvetica"/>
                <a:cs typeface="Helvetica"/>
                <a:sym typeface="Helvetica"/>
              </a:endParaRPr>
            </a:p>
          </p:txBody>
        </p:sp>
      </p:grpSp>
      <p:grpSp>
        <p:nvGrpSpPr>
          <p:cNvPr id="4" name="Group 3">
            <a:extLst>
              <a:ext uri="{FF2B5EF4-FFF2-40B4-BE49-F238E27FC236}">
                <a16:creationId xmlns:a16="http://schemas.microsoft.com/office/drawing/2014/main" id="{80E71417-3B07-4DFA-9549-542CE977C038}"/>
              </a:ext>
            </a:extLst>
          </p:cNvPr>
          <p:cNvGrpSpPr/>
          <p:nvPr/>
        </p:nvGrpSpPr>
        <p:grpSpPr>
          <a:xfrm>
            <a:off x="415236" y="2350099"/>
            <a:ext cx="6151582" cy="1550246"/>
            <a:chOff x="415236" y="2510625"/>
            <a:chExt cx="6151582" cy="1550246"/>
          </a:xfrm>
        </p:grpSpPr>
        <p:pic>
          <p:nvPicPr>
            <p:cNvPr id="23" name="Picture 22" descr="Links/orange_icons.jpg">
              <a:extLst>
                <a:ext uri="{FF2B5EF4-FFF2-40B4-BE49-F238E27FC236}">
                  <a16:creationId xmlns:a16="http://schemas.microsoft.com/office/drawing/2014/main" id="{840A4EF1-1A67-41B0-B3AF-3336846AEA0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15236" y="2650350"/>
              <a:ext cx="542904" cy="598550"/>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10625"/>
              <a:ext cx="5623518" cy="155024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kumimoji="0" lang="fr-fr" sz="1200" b="1" i="0" u="none" strike="noStrike" cap="none" normalizeH="0" baseline="0" dirty="0">
                  <a:ln>
                    <a:noFill/>
                  </a:ln>
                  <a:solidFill>
                    <a:srgbClr val="34495E"/>
                  </a:solidFill>
                  <a:effectLst/>
                  <a:uLnTx/>
                  <a:uFillTx/>
                  <a:latin typeface="+mj-lt"/>
                  <a:cs typeface="Times New Roman" panose="02020603050405020304" pitchFamily="18" charset="0"/>
                  <a:sym typeface="Helvetica"/>
                </a:rPr>
                <a:t>Consignes</a:t>
              </a:r>
              <a:endParaRPr kumimoji="0" sz="1200" b="1" i="0" u="none" strike="noStrike" cap="none" normalizeH="0" baseline="0" dirty="0">
                <a:ln>
                  <a:noFill/>
                </a:ln>
                <a:solidFill>
                  <a:srgbClr val="34495E"/>
                </a:solidFill>
                <a:effectLst/>
                <a:uLnTx/>
                <a:uFillTx/>
                <a:latin typeface="+mj-lt"/>
                <a:cs typeface="Times New Roman" panose="02020603050405020304" pitchFamily="18" charset="0"/>
                <a:sym typeface="Helvetica"/>
              </a:endParaRPr>
            </a:p>
            <a:p>
              <a:pPr marL="457200" marR="0" lvl="0" indent="-292100" algn="l" defTabSz="914400" rtl="0" eaLnBrk="1" fontAlgn="auto" latinLnBrk="0" hangingPunct="1">
                <a:lnSpc>
                  <a:spcPct val="115000"/>
                </a:lnSpc>
                <a:spcBef>
                  <a:spcPts val="800"/>
                </a:spcBef>
                <a:spcAft>
                  <a:spcPts val="0"/>
                </a:spcAft>
                <a:buClr>
                  <a:srgbClr val="000000"/>
                </a:buClr>
                <a:buSzPts val="1000"/>
                <a:buFont typeface="Helvetica"/>
                <a:buAutoNum type="arabicPeriod"/>
                <a:tabLst/>
                <a:defRPr/>
              </a:pPr>
              <a:r>
                <a:rPr kumimoji="0" lang="fr-fr" sz="1000" b="0" i="0" u="none" strike="noStrike" cap="none" normalizeH="0" baseline="0" dirty="0">
                  <a:ln>
                    <a:noFill/>
                  </a:ln>
                  <a:solidFill>
                    <a:srgbClr val="000000"/>
                  </a:solidFill>
                  <a:effectLst/>
                  <a:uLnTx/>
                  <a:uFillTx/>
                  <a:latin typeface="+mj-lt"/>
                  <a:ea typeface="Helvetica"/>
                  <a:cs typeface="Helvetica"/>
                  <a:sym typeface="Helvetica"/>
                </a:rPr>
                <a:t>Remettez le code de conduite à tous les dirigeants, administrateurs et salariés (notamment les nouveaux salariés au moment de l’embauche).</a:t>
              </a:r>
              <a:endParaRPr kumimoji="0" sz="1000" b="0" i="0" u="none" strike="noStrike" cap="none" normalizeH="0" baseline="0" dirty="0">
                <a:ln>
                  <a:noFill/>
                </a:ln>
                <a:solidFill>
                  <a:srgbClr val="000000"/>
                </a:solidFill>
                <a:effectLst/>
                <a:uLnTx/>
                <a:uFillTx/>
                <a:latin typeface="+mj-lt"/>
                <a:ea typeface="Helvetica"/>
                <a:cs typeface="Helvetica"/>
                <a:sym typeface="Helvetica"/>
              </a:endParaRPr>
            </a:p>
            <a:p>
              <a:pPr marL="457200" marR="0" lvl="0" indent="-292100" algn="l" defTabSz="914400" rtl="0" eaLnBrk="1" fontAlgn="auto" latinLnBrk="0" hangingPunct="1">
                <a:lnSpc>
                  <a:spcPct val="115000"/>
                </a:lnSpc>
                <a:spcBef>
                  <a:spcPts val="0"/>
                </a:spcBef>
                <a:spcAft>
                  <a:spcPts val="0"/>
                </a:spcAft>
                <a:buClr>
                  <a:srgbClr val="000000"/>
                </a:buClr>
                <a:buSzPts val="1000"/>
                <a:buFont typeface="Helvetica"/>
                <a:buAutoNum type="arabicPeriod"/>
                <a:tabLst/>
                <a:defRPr/>
              </a:pPr>
              <a:r>
                <a:rPr kumimoji="0" lang="fr-fr" sz="1000" b="0" i="0" u="none" strike="noStrike" cap="none" normalizeH="0" baseline="0" dirty="0">
                  <a:ln>
                    <a:noFill/>
                  </a:ln>
                  <a:solidFill>
                    <a:srgbClr val="000000"/>
                  </a:solidFill>
                  <a:effectLst/>
                  <a:uLnTx/>
                  <a:uFillTx/>
                  <a:latin typeface="+mj-lt"/>
                  <a:ea typeface="Helvetica"/>
                  <a:cs typeface="Helvetica"/>
                  <a:sym typeface="Helvetica"/>
                </a:rPr>
                <a:t>Dispensez aux salariés la formation sur le code de conduite dans le cadre de l’accueil des nouveaux salariés et de façon récurrente pour vous assurer que les salariés comprennent leurs devoirs et responsabilités en ce qui concerne leur </a:t>
              </a:r>
              <a:r>
                <a:rPr kumimoji="0" lang="fr-fr" sz="1000" b="0" i="0" u="none" strike="noStrike" cap="none" normalizeH="0" baseline="0" dirty="0">
                  <a:ln>
                    <a:noFill/>
                  </a:ln>
                  <a:solidFill>
                    <a:schemeClr val="tx1"/>
                  </a:solidFill>
                  <a:effectLst/>
                  <a:uLnTx/>
                  <a:uFillTx/>
                  <a:latin typeface="+mj-lt"/>
                  <a:ea typeface="Helvetica"/>
                  <a:cs typeface="Helvetica"/>
                  <a:sym typeface="Helvetica"/>
                </a:rPr>
                <a:t>conduite.</a:t>
              </a:r>
              <a:endParaRPr kumimoji="0" sz="1000" b="0" i="0" u="none" strike="noStrike" cap="none" normalizeH="0" baseline="0" dirty="0">
                <a:ln>
                  <a:noFill/>
                </a:ln>
                <a:solidFill>
                  <a:schemeClr val="tx1"/>
                </a:solidFill>
                <a:effectLst/>
                <a:uLnTx/>
                <a:uFillTx/>
                <a:latin typeface="+mj-lt"/>
                <a:ea typeface="Helvetica"/>
                <a:cs typeface="Helvetica"/>
                <a:sym typeface="Helvetica"/>
              </a:endParaRPr>
            </a:p>
            <a:p>
              <a:pPr marL="457200" marR="0" lvl="0" indent="-292100" algn="l" defTabSz="914400" rtl="0" eaLnBrk="1" fontAlgn="auto" latinLnBrk="0" hangingPunct="1">
                <a:lnSpc>
                  <a:spcPct val="115000"/>
                </a:lnSpc>
                <a:spcBef>
                  <a:spcPts val="0"/>
                </a:spcBef>
                <a:spcAft>
                  <a:spcPts val="0"/>
                </a:spcAft>
                <a:buClr>
                  <a:srgbClr val="000000"/>
                </a:buClr>
                <a:buSzPts val="1000"/>
                <a:buFont typeface="Helvetica"/>
                <a:buAutoNum type="arabicPeriod"/>
                <a:tabLst/>
                <a:defRPr/>
              </a:pPr>
              <a:r>
                <a:rPr kumimoji="0" lang="fr-fr" sz="1000" b="0" i="0" u="none" strike="noStrike" cap="none" normalizeH="0" baseline="0" dirty="0">
                  <a:ln>
                    <a:noFill/>
                  </a:ln>
                  <a:solidFill>
                    <a:schemeClr val="tx1"/>
                  </a:solidFill>
                  <a:effectLst/>
                  <a:uLnTx/>
                  <a:uFillTx/>
                  <a:latin typeface="+mj-lt"/>
                  <a:ea typeface="Helvetica"/>
                  <a:cs typeface="Helvetica"/>
                  <a:sym typeface="Helvetica"/>
                </a:rPr>
                <a:t>Tenez à jour des dossiers de formation. </a:t>
              </a:r>
              <a:endParaRPr kumimoji="0" sz="1000" b="0" i="0" u="none" strike="noStrike" cap="none" normalizeH="0" baseline="0" dirty="0">
                <a:ln>
                  <a:noFill/>
                </a:ln>
                <a:solidFill>
                  <a:schemeClr val="tx1"/>
                </a:solidFill>
                <a:effectLst/>
                <a:uLnTx/>
                <a:uFillTx/>
                <a:latin typeface="+mj-lt"/>
                <a:ea typeface="Helvetica"/>
                <a:cs typeface="Helvetica"/>
                <a:sym typeface="Helvetica"/>
              </a:endParaRPr>
            </a:p>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endParaRPr kumimoji="0" sz="1000" b="0" i="0" u="none" strike="noStrike" cap="none" normalizeH="0" baseline="0" dirty="0">
                <a:ln>
                  <a:noFill/>
                </a:ln>
                <a:solidFill>
                  <a:srgbClr val="34495E"/>
                </a:solidFill>
                <a:effectLst/>
                <a:uLnTx/>
                <a:uFillTx/>
                <a:latin typeface="+mj-lt"/>
                <a:ea typeface="Helvetica"/>
                <a:cs typeface="Helvetica"/>
                <a:sym typeface="Helvetica"/>
              </a:endParaRPr>
            </a:p>
          </p:txBody>
        </p:sp>
      </p:grpSp>
      <p:grpSp>
        <p:nvGrpSpPr>
          <p:cNvPr id="3" name="Group 2">
            <a:extLst>
              <a:ext uri="{FF2B5EF4-FFF2-40B4-BE49-F238E27FC236}">
                <a16:creationId xmlns:a16="http://schemas.microsoft.com/office/drawing/2014/main" id="{E44EC8C1-B68F-4517-A6FA-6BEBD3124903}"/>
              </a:ext>
            </a:extLst>
          </p:cNvPr>
          <p:cNvGrpSpPr/>
          <p:nvPr/>
        </p:nvGrpSpPr>
        <p:grpSpPr>
          <a:xfrm>
            <a:off x="428486" y="1487630"/>
            <a:ext cx="6138332" cy="888982"/>
            <a:chOff x="428486" y="1709900"/>
            <a:chExt cx="6138332" cy="888982"/>
          </a:xfrm>
        </p:grpSpPr>
        <p:pic>
          <p:nvPicPr>
            <p:cNvPr id="21" name="Picture 20">
              <a:extLst>
                <a:ext uri="{FF2B5EF4-FFF2-40B4-BE49-F238E27FC236}">
                  <a16:creationId xmlns:a16="http://schemas.microsoft.com/office/drawing/2014/main" id="{3AB65EBC-E618-4EF4-8F01-9F831B9EADA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28486" y="1848699"/>
              <a:ext cx="516425" cy="487859"/>
            </a:xfrm>
            <a:prstGeom prst="rect">
              <a:avLst/>
            </a:prstGeom>
          </p:spPr>
        </p:pic>
        <p:sp>
          <p:nvSpPr>
            <p:cNvPr id="207" name="Google Shape;207;p36"/>
            <p:cNvSpPr txBox="1"/>
            <p:nvPr/>
          </p:nvSpPr>
          <p:spPr>
            <a:xfrm>
              <a:off x="943300" y="1709900"/>
              <a:ext cx="5623518" cy="88898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kumimoji="0" lang="fr-fr" sz="1200" b="1" i="0" u="none" strike="noStrike" cap="none" normalizeH="0" baseline="0">
                  <a:ln>
                    <a:noFill/>
                  </a:ln>
                  <a:solidFill>
                    <a:srgbClr val="34495E"/>
                  </a:solidFill>
                  <a:effectLst/>
                  <a:uLnTx/>
                  <a:uFillTx/>
                  <a:latin typeface="+mj-lt"/>
                  <a:cs typeface="Times New Roman" panose="02020603050405020304" pitchFamily="18" charset="0"/>
                  <a:sym typeface="Helvetica"/>
                </a:rPr>
                <a:t>En quoi cela vous profite-t-il ?</a:t>
              </a:r>
              <a:endParaRPr kumimoji="0" sz="1200" b="1" i="0" u="none" strike="noStrike" cap="none" normalizeH="0" baseline="0">
                <a:ln>
                  <a:noFill/>
                </a:ln>
                <a:solidFill>
                  <a:srgbClr val="34495E"/>
                </a:solidFill>
                <a:effectLst/>
                <a:uLnTx/>
                <a:uFillTx/>
                <a:latin typeface="+mj-lt"/>
                <a:cs typeface="Times New Roman" panose="02020603050405020304" pitchFamily="18" charset="0"/>
                <a:sym typeface="Helvetica"/>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fr-fr" sz="1000" b="0" i="0" u="none" strike="noStrike" cap="none" normalizeH="0" baseline="0">
                  <a:ln>
                    <a:noFill/>
                  </a:ln>
                  <a:solidFill>
                    <a:srgbClr val="000000"/>
                  </a:solidFill>
                  <a:effectLst/>
                  <a:uLnTx/>
                  <a:uFillTx/>
                  <a:latin typeface="+mj-lt"/>
                  <a:ea typeface="Helvetica"/>
                  <a:cs typeface="Helvetica"/>
                  <a:sym typeface="Helvetica"/>
                </a:rPr>
                <a:t>Le code de conduite aide </a:t>
              </a:r>
              <a:r>
                <a:rPr kumimoji="0" lang="fr-fr" sz="1000" b="0" i="0" u="none" strike="noStrike" cap="none" normalizeH="0" baseline="0">
                  <a:ln>
                    <a:noFill/>
                  </a:ln>
                  <a:solidFill>
                    <a:schemeClr val="tx1"/>
                  </a:solidFill>
                  <a:effectLst/>
                  <a:uLnTx/>
                  <a:uFillTx/>
                  <a:latin typeface="+mj-lt"/>
                  <a:ea typeface="Helvetica"/>
                  <a:cs typeface="Helvetica"/>
                  <a:sym typeface="Helvetica"/>
                </a:rPr>
                <a:t>vos salariés à s’assurer que leurs activités sont menées de manière éthique et légale. Il procure une plus grande confiance à vos partenaires commerciaux et aux parties prenantes. </a:t>
              </a:r>
              <a:endParaRPr kumimoji="0" sz="1000" b="1" i="0" u="none" strike="noStrike" cap="none" normalizeH="0" baseline="0">
                <a:ln>
                  <a:noFill/>
                </a:ln>
                <a:solidFill>
                  <a:schemeClr val="tx1"/>
                </a:solidFill>
                <a:effectLst/>
                <a:uLnTx/>
                <a:uFillTx/>
                <a:latin typeface="+mj-lt"/>
                <a:ea typeface="Helvetica"/>
                <a:cs typeface="Helvetica"/>
                <a:sym typeface="Helvetica"/>
              </a:endParaRPr>
            </a:p>
          </p:txBody>
        </p:sp>
      </p:grpSp>
      <p:grpSp>
        <p:nvGrpSpPr>
          <p:cNvPr id="5" name="Group 4">
            <a:extLst>
              <a:ext uri="{FF2B5EF4-FFF2-40B4-BE49-F238E27FC236}">
                <a16:creationId xmlns:a16="http://schemas.microsoft.com/office/drawing/2014/main" id="{A750CD22-6452-46E2-8FE7-AFDE39F05322}"/>
              </a:ext>
            </a:extLst>
          </p:cNvPr>
          <p:cNvGrpSpPr/>
          <p:nvPr/>
        </p:nvGrpSpPr>
        <p:grpSpPr>
          <a:xfrm>
            <a:off x="428486" y="3873831"/>
            <a:ext cx="5396863" cy="684805"/>
            <a:chOff x="428486" y="3969196"/>
            <a:chExt cx="5396863" cy="684805"/>
          </a:xfrm>
        </p:grpSpPr>
        <p:pic>
          <p:nvPicPr>
            <p:cNvPr id="25" name="Picture 24" descr="Links/orange_icons.jpg">
              <a:extLst>
                <a:ext uri="{FF2B5EF4-FFF2-40B4-BE49-F238E27FC236}">
                  <a16:creationId xmlns:a16="http://schemas.microsoft.com/office/drawing/2014/main" id="{7E62CB3C-9672-4348-AA94-00813FEB8A3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8486" y="4055451"/>
              <a:ext cx="542904" cy="598550"/>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969196"/>
              <a:ext cx="4791924" cy="68480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fr" sz="1200" b="1" i="0" u="none" strike="noStrike" cap="none" normalizeH="0" baseline="0">
                  <a:ln>
                    <a:noFill/>
                  </a:ln>
                  <a:solidFill>
                    <a:srgbClr val="34495E"/>
                  </a:solidFill>
                  <a:effectLst/>
                  <a:uLnTx/>
                  <a:uFillTx/>
                  <a:latin typeface="+mj-lt"/>
                  <a:cs typeface="Times New Roman" panose="02020603050405020304" pitchFamily="18" charset="0"/>
                  <a:sym typeface="Helvetica Neue"/>
                </a:rPr>
                <a:t>Autres documents à prévoir</a:t>
              </a:r>
              <a:endParaRPr kumimoji="0" sz="1200" b="1" i="0" u="none" strike="noStrike" cap="none" normalizeH="0" baseline="0">
                <a:ln>
                  <a:noFill/>
                </a:ln>
                <a:solidFill>
                  <a:srgbClr val="34495E"/>
                </a:solidFill>
                <a:effectLst/>
                <a:uLnTx/>
                <a:uFillTx/>
                <a:latin typeface="+mj-lt"/>
                <a:cs typeface="Times New Roman" panose="02020603050405020304" pitchFamily="18" charset="0"/>
                <a:sym typeface="Cambria"/>
              </a:endParaRPr>
            </a:p>
            <a:p>
              <a:pPr marL="171450" marR="0" lvl="0" indent="-171450" algn="l" defTabSz="914400" rtl="0" eaLnBrk="1" fontAlgn="auto" latinLnBrk="0" hangingPunct="1">
                <a:lnSpc>
                  <a:spcPct val="115000"/>
                </a:lnSpc>
                <a:spcBef>
                  <a:spcPts val="0"/>
                </a:spcBef>
                <a:spcAft>
                  <a:spcPts val="0"/>
                </a:spcAft>
                <a:buClr>
                  <a:srgbClr val="000000"/>
                </a:buClr>
                <a:buSzPct val="150000"/>
                <a:buFont typeface="Wingdings" panose="05000000000000000000" pitchFamily="2" charset="2"/>
                <a:buChar char="ü"/>
                <a:tabLst/>
                <a:defRPr/>
              </a:pPr>
              <a:r>
                <a:rPr kumimoji="0" lang="fr-fr" sz="1000" b="0" i="0" u="none" strike="noStrike" cap="none" normalizeH="0" baseline="0">
                  <a:ln>
                    <a:noFill/>
                  </a:ln>
                  <a:solidFill>
                    <a:srgbClr val="000000"/>
                  </a:solidFill>
                  <a:effectLst/>
                  <a:uLnTx/>
                  <a:uFillTx/>
                  <a:latin typeface="+mj-lt"/>
                  <a:cs typeface="Times New Roman" panose="02020603050405020304" pitchFamily="18" charset="0"/>
                  <a:sym typeface="Helvetica"/>
                </a:rPr>
                <a:t>Code de conduite</a:t>
              </a:r>
              <a:endParaRPr kumimoji="0" sz="1000" b="0" i="0" u="none" strike="noStrike" cap="none" normalizeH="0" baseline="0">
                <a:ln>
                  <a:noFill/>
                </a:ln>
                <a:solidFill>
                  <a:srgbClr val="000000"/>
                </a:solidFill>
                <a:effectLst/>
                <a:uLnTx/>
                <a:uFillTx/>
                <a:latin typeface="+mj-lt"/>
                <a:cs typeface="Times New Roman" panose="02020603050405020304" pitchFamily="18" charset="0"/>
                <a:sym typeface="Helvetica"/>
              </a:endParaRPr>
            </a:p>
            <a:p>
              <a:pPr marL="171450" marR="0" lvl="0" indent="-171450" algn="l" defTabSz="914400" rtl="0" eaLnBrk="1" fontAlgn="auto" latinLnBrk="0" hangingPunct="1">
                <a:lnSpc>
                  <a:spcPct val="115000"/>
                </a:lnSpc>
                <a:spcBef>
                  <a:spcPts val="0"/>
                </a:spcBef>
                <a:spcAft>
                  <a:spcPts val="0"/>
                </a:spcAft>
                <a:buClr>
                  <a:srgbClr val="000000"/>
                </a:buClr>
                <a:buSzPct val="150000"/>
                <a:buFont typeface="Wingdings" panose="05000000000000000000" pitchFamily="2" charset="2"/>
                <a:buChar char="ü"/>
                <a:tabLst/>
                <a:defRPr/>
              </a:pPr>
              <a:r>
                <a:rPr kumimoji="0" lang="fr-fr" sz="1000" b="0" i="0" u="none" strike="noStrike" cap="none" normalizeH="0" baseline="0">
                  <a:ln>
                    <a:noFill/>
                  </a:ln>
                  <a:solidFill>
                    <a:srgbClr val="000000"/>
                  </a:solidFill>
                  <a:effectLst/>
                  <a:uLnTx/>
                  <a:uFillTx/>
                  <a:latin typeface="+mj-lt"/>
                  <a:cs typeface="Times New Roman" panose="02020603050405020304" pitchFamily="18" charset="0"/>
                  <a:sym typeface="Helvetica Neue"/>
                </a:rPr>
                <a:t>Feuille de présence</a:t>
              </a:r>
              <a:endParaRPr kumimoji="0" sz="1000" b="0" i="0" u="none" strike="noStrike" cap="none" normalizeH="0" baseline="0">
                <a:ln>
                  <a:noFill/>
                </a:ln>
                <a:solidFill>
                  <a:srgbClr val="000000"/>
                </a:solidFill>
                <a:effectLst/>
                <a:uLnTx/>
                <a:uFillTx/>
                <a:latin typeface="+mj-lt"/>
                <a:cs typeface="Times New Roman" panose="02020603050405020304" pitchFamily="18"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baseline="0">
              <a:ln>
                <a:noFill/>
              </a:ln>
              <a:solidFill>
                <a:srgbClr val="FFFFFF"/>
              </a:solidFill>
              <a:effectLst/>
              <a:uLnTx/>
              <a:uFillTx/>
              <a:latin typeface="+mj-lt"/>
              <a:ea typeface="Calibri"/>
              <a:cs typeface="Calibri"/>
              <a:sym typeface="Calibri"/>
            </a:endParaRPr>
          </a:p>
        </p:txBody>
      </p:sp>
      <p:sp>
        <p:nvSpPr>
          <p:cNvPr id="212" name="Google Shape;212;p36"/>
          <p:cNvSpPr txBox="1"/>
          <p:nvPr/>
        </p:nvSpPr>
        <p:spPr>
          <a:xfrm>
            <a:off x="2014090" y="109507"/>
            <a:ext cx="5064300" cy="6234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cap="none" normalizeH="0" baseline="0">
                <a:ln>
                  <a:noFill/>
                </a:ln>
                <a:solidFill>
                  <a:srgbClr val="AACFD0"/>
                </a:solidFill>
                <a:effectLst/>
                <a:uLnTx/>
                <a:uFillTx/>
                <a:latin typeface="+mj-lt"/>
                <a:ea typeface="Helvetica"/>
                <a:cs typeface="Helvetica"/>
                <a:sym typeface="Helvetica"/>
              </a:rPr>
              <a:t>Code de conduite</a:t>
            </a:r>
            <a:endParaRPr kumimoji="0" sz="1800" b="1" i="0" u="none" strike="noStrike" cap="none" normalizeH="0" baseline="0">
              <a:ln>
                <a:noFill/>
              </a:ln>
              <a:solidFill>
                <a:srgbClr val="AACFD0"/>
              </a:solidFill>
              <a:effectLst/>
              <a:uLnTx/>
              <a:uFillTx/>
              <a:latin typeface="+mj-lt"/>
              <a:ea typeface="Helvetica"/>
              <a:cs typeface="Helvetica"/>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cap="none" normalizeH="0" baseline="0">
                <a:ln>
                  <a:noFill/>
                </a:ln>
                <a:solidFill>
                  <a:srgbClr val="AACFD0"/>
                </a:solidFill>
                <a:effectLst/>
                <a:uLnTx/>
                <a:uFillTx/>
                <a:latin typeface="+mj-lt"/>
                <a:ea typeface="Helvetica"/>
                <a:cs typeface="Helvetica"/>
                <a:sym typeface="Helvetica"/>
              </a:rPr>
              <a:t>Formation</a:t>
            </a:r>
            <a:endParaRPr kumimoji="0" sz="1800" b="1" i="0" u="none" strike="noStrike" cap="none" normalizeH="0" baseline="0">
              <a:ln>
                <a:noFill/>
              </a:ln>
              <a:solidFill>
                <a:srgbClr val="AACFD0"/>
              </a:solidFill>
              <a:effectLst/>
              <a:uLnTx/>
              <a:uFillTx/>
              <a:latin typeface="+mj-lt"/>
              <a:ea typeface="Helvetica"/>
              <a:cs typeface="Helvetica"/>
              <a:sym typeface="Helvetica"/>
            </a:endParaRPr>
          </a:p>
        </p:txBody>
      </p:sp>
    </p:spTree>
    <p:custDataLst>
      <p:tags r:id="rId1"/>
    </p:custDataLst>
    <p:extLst>
      <p:ext uri="{BB962C8B-B14F-4D97-AF65-F5344CB8AC3E}">
        <p14:creationId xmlns:p14="http://schemas.microsoft.com/office/powerpoint/2010/main" val="246651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baseline="0">
              <a:ln>
                <a:noFill/>
              </a:ln>
              <a:solidFill>
                <a:srgbClr val="FFFFFF"/>
              </a:solidFill>
              <a:effectLst/>
              <a:uLnTx/>
              <a:uFillTx/>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baseline="0">
              <a:ln>
                <a:noFill/>
              </a:ln>
              <a:solidFill>
                <a:srgbClr val="000000"/>
              </a:solidFill>
              <a:effectLst/>
              <a:uLnTx/>
              <a:uFillTx/>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baseline="0">
              <a:ln>
                <a:noFill/>
              </a:ln>
              <a:solidFill>
                <a:srgbClr val="000000"/>
              </a:solidFill>
              <a:effectLst/>
              <a:uLnTx/>
              <a:uFillTx/>
              <a:latin typeface="Calibri"/>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700" b="1" i="0" u="none" strike="noStrike" cap="none" normalizeH="0" baseline="0">
                <a:ln>
                  <a:noFill/>
                </a:ln>
                <a:solidFill>
                  <a:srgbClr val="FFFFFF"/>
                </a:solidFill>
                <a:effectLst/>
                <a:uLnTx/>
                <a:uFillTx/>
                <a:latin typeface="+mj-lt"/>
                <a:ea typeface="Helvetica Neue"/>
                <a:cs typeface="Helvetica Neue"/>
                <a:sym typeface="Helvetica Neue"/>
              </a:rPr>
              <a:t>Code de conduite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Calibri"/>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Introduction </a:t>
            </a:r>
            <a:endParaRPr sz="1800" b="1">
              <a:solidFill>
                <a:srgbClr val="AACFD0"/>
              </a:solidFill>
              <a:latin typeface="+mj-lt"/>
              <a:ea typeface="Helvetica"/>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mj-lt"/>
              </a:rPr>
              <a:t>3</a:t>
            </a:fld>
            <a:endParaRPr>
              <a:latin typeface="+mj-lt"/>
            </a:endParaRPr>
          </a:p>
        </p:txBody>
      </p:sp>
      <p:grpSp>
        <p:nvGrpSpPr>
          <p:cNvPr id="229" name="Google Shape;229;p38"/>
          <p:cNvGrpSpPr/>
          <p:nvPr/>
        </p:nvGrpSpPr>
        <p:grpSpPr>
          <a:xfrm>
            <a:off x="648621" y="864951"/>
            <a:ext cx="8089554" cy="3908760"/>
            <a:chOff x="1561915" y="1085060"/>
            <a:chExt cx="9613255"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800">
                  <a:solidFill>
                    <a:schemeClr val="accent3">
                      <a:lumMod val="50000"/>
                    </a:schemeClr>
                  </a:solidFill>
                  <a:latin typeface="Arial Black" panose="020B0A04020102020204" pitchFamily="34" charset="0"/>
                  <a:ea typeface="Helvetica"/>
                  <a:cs typeface="Helvetica"/>
                  <a:sym typeface="Helvetica"/>
                </a:rPr>
                <a:t>Description</a:t>
              </a:r>
              <a:endParaRPr sz="1800">
                <a:solidFill>
                  <a:schemeClr val="accent3">
                    <a:lumMod val="50000"/>
                  </a:schemeClr>
                </a:solidFill>
                <a:latin typeface="Arial Black" panose="020B0A04020102020204" pitchFamily="34" charset="0"/>
                <a:ea typeface="Helvetica"/>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fr-fr" sz="1800">
                  <a:solidFill>
                    <a:schemeClr val="dk1"/>
                  </a:solidFill>
                  <a:latin typeface="+mj-lt"/>
                  <a:ea typeface="Helvetica"/>
                  <a:cs typeface="Helvetica"/>
                  <a:sym typeface="Helvetica"/>
                </a:rPr>
                <a:t>Le </a:t>
              </a:r>
              <a:r>
                <a:rPr lang="fr-fr" sz="1800" b="1">
                  <a:solidFill>
                    <a:schemeClr val="dk1"/>
                  </a:solidFill>
                  <a:latin typeface="+mj-lt"/>
                  <a:ea typeface="Helvetica"/>
                  <a:cs typeface="Helvetica"/>
                  <a:sym typeface="Helvetica"/>
                </a:rPr>
                <a:t>code de conduite</a:t>
              </a:r>
              <a:r>
                <a:rPr lang="fr-fr" sz="1800">
                  <a:solidFill>
                    <a:schemeClr val="dk1"/>
                  </a:solidFill>
                  <a:latin typeface="+mj-lt"/>
                  <a:ea typeface="Helvetica"/>
                  <a:cs typeface="Helvetica"/>
                  <a:sym typeface="Helvetica"/>
                </a:rPr>
                <a:t> établit des </a:t>
              </a:r>
              <a:r>
                <a:rPr lang="fr-fr" sz="1800" b="1">
                  <a:latin typeface="+mj-lt"/>
                  <a:ea typeface="Helvetica"/>
                  <a:cs typeface="Helvetica"/>
                  <a:sym typeface="Helvetica"/>
                </a:rPr>
                <a:t>principes</a:t>
              </a:r>
              <a:r>
                <a:rPr lang="fr-fr" sz="1800">
                  <a:solidFill>
                    <a:schemeClr val="dk1"/>
                  </a:solidFill>
                  <a:latin typeface="+mj-lt"/>
                  <a:ea typeface="Helvetica"/>
                  <a:cs typeface="Helvetica"/>
                  <a:sym typeface="Helvetica"/>
                </a:rPr>
                <a:t> pour vous guider dans l’exécution de vos fonctions et de vos responsabilités et garantir </a:t>
              </a:r>
              <a:br>
                <a:rPr lang="fr-fr" sz="1800">
                  <a:solidFill>
                    <a:schemeClr val="dk1"/>
                  </a:solidFill>
                  <a:latin typeface="+mj-lt"/>
                  <a:ea typeface="Helvetica"/>
                  <a:cs typeface="Helvetica"/>
                  <a:sym typeface="Helvetica"/>
                </a:rPr>
              </a:br>
              <a:r>
                <a:rPr lang="fr-fr" sz="1800">
                  <a:solidFill>
                    <a:schemeClr val="dk1"/>
                  </a:solidFill>
                  <a:latin typeface="+mj-lt"/>
                  <a:ea typeface="Helvetica"/>
                  <a:cs typeface="Helvetica"/>
                  <a:sym typeface="Helvetica"/>
                </a:rPr>
                <a:t>le </a:t>
              </a:r>
              <a:r>
                <a:rPr lang="fr-fr" sz="1800" b="1">
                  <a:solidFill>
                    <a:schemeClr val="dk1"/>
                  </a:solidFill>
                  <a:latin typeface="+mj-lt"/>
                  <a:ea typeface="Helvetica"/>
                  <a:cs typeface="Helvetica"/>
                  <a:sym typeface="Helvetica"/>
                </a:rPr>
                <a:t>respect </a:t>
              </a:r>
              <a:r>
                <a:rPr lang="fr-fr" sz="1800">
                  <a:solidFill>
                    <a:schemeClr val="dk1"/>
                  </a:solidFill>
                  <a:latin typeface="+mj-lt"/>
                  <a:ea typeface="Helvetica"/>
                  <a:cs typeface="Helvetica"/>
                  <a:sym typeface="Helvetica"/>
                </a:rPr>
                <a:t>de l’engagement de la société </a:t>
              </a:r>
              <a:br>
                <a:rPr lang="fr-fr" sz="1800">
                  <a:solidFill>
                    <a:schemeClr val="dk1"/>
                  </a:solidFill>
                  <a:latin typeface="+mj-lt"/>
                  <a:ea typeface="Helvetica"/>
                  <a:cs typeface="Helvetica"/>
                  <a:sym typeface="Helvetica"/>
                </a:rPr>
              </a:br>
              <a:r>
                <a:rPr lang="fr-fr" sz="1800">
                  <a:solidFill>
                    <a:schemeClr val="dk1"/>
                  </a:solidFill>
                  <a:latin typeface="+mj-lt"/>
                  <a:ea typeface="Helvetica"/>
                  <a:cs typeface="Helvetica"/>
                  <a:sym typeface="Helvetica"/>
                </a:rPr>
                <a:t>à adopter</a:t>
              </a:r>
              <a:r>
                <a:rPr lang="fr-fr" sz="1800" b="1">
                  <a:solidFill>
                    <a:schemeClr val="dk1"/>
                  </a:solidFill>
                  <a:latin typeface="+mj-lt"/>
                  <a:ea typeface="Helvetica"/>
                  <a:cs typeface="Helvetica"/>
                  <a:sym typeface="Helvetica"/>
                </a:rPr>
                <a:t> une conduite éthique et légale</a:t>
              </a:r>
              <a:r>
                <a:rPr lang="fr-fr" sz="1800">
                  <a:solidFill>
                    <a:schemeClr val="dk1"/>
                  </a:solidFill>
                  <a:latin typeface="+mj-lt"/>
                  <a:ea typeface="Helvetica"/>
                  <a:cs typeface="Helvetica"/>
                  <a:sym typeface="Helvetica"/>
                </a:rPr>
                <a:t>. </a:t>
              </a:r>
              <a:endParaRPr sz="1800">
                <a:solidFill>
                  <a:schemeClr val="dk1"/>
                </a:solidFill>
                <a:latin typeface="+mj-lt"/>
                <a:ea typeface="Helvetica"/>
                <a:cs typeface="Helvetica"/>
                <a:sym typeface="Helvetica"/>
              </a:endParaRPr>
            </a:p>
            <a:p>
              <a:pPr marL="0" marR="0" lvl="0" indent="0" algn="l" rtl="0">
                <a:spcBef>
                  <a:spcPts val="0"/>
                </a:spcBef>
                <a:spcAft>
                  <a:spcPts val="0"/>
                </a:spcAft>
                <a:buNone/>
              </a:pPr>
              <a:endParaRPr sz="1000">
                <a:latin typeface="+mj-lt"/>
                <a:ea typeface="Helvetica"/>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50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561915" y="1085060"/>
              <a:ext cx="3483482" cy="4968552"/>
              <a:chOff x="455604" y="1908423"/>
              <a:chExt cx="3483482"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ACCBF9"/>
                    </a:solidFill>
                    <a:latin typeface="+mj-lt"/>
                    <a:ea typeface="Helvetica"/>
                    <a:cs typeface="Helvetica"/>
                    <a:sym typeface="Helvetica"/>
                  </a:rPr>
                  <a:t>Description</a:t>
                </a:r>
                <a:endParaRPr sz="1600">
                  <a:latin typeface="+mj-lt"/>
                  <a:ea typeface="Helvetica"/>
                  <a:cs typeface="Helvetica"/>
                  <a:sym typeface="Helvetica"/>
                </a:endParaRPr>
              </a:p>
            </p:txBody>
          </p:sp>
          <p:sp>
            <p:nvSpPr>
              <p:cNvPr id="246" name="Google Shape;246;p38"/>
              <p:cNvSpPr txBox="1"/>
              <p:nvPr/>
            </p:nvSpPr>
            <p:spPr>
              <a:xfrm>
                <a:off x="455604" y="3672328"/>
                <a:ext cx="2672148" cy="32737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dirty="0">
                    <a:solidFill>
                      <a:srgbClr val="E0EBF6"/>
                    </a:solidFill>
                    <a:latin typeface="+mj-lt"/>
                    <a:ea typeface="Helvetica"/>
                    <a:cs typeface="Helvetica"/>
                    <a:sym typeface="Helvetica"/>
                  </a:rPr>
                  <a:t>             Implication</a:t>
                </a:r>
                <a:endParaRPr sz="1600" dirty="0">
                  <a:latin typeface="+mj-lt"/>
                  <a:ea typeface="Helvetica"/>
                  <a:cs typeface="Helvetica"/>
                  <a:sym typeface="Helvetica"/>
                </a:endParaRPr>
              </a:p>
            </p:txBody>
          </p:sp>
          <p:sp>
            <p:nvSpPr>
              <p:cNvPr id="247" name="Google Shape;247;p38"/>
              <p:cNvSpPr txBox="1"/>
              <p:nvPr/>
            </p:nvSpPr>
            <p:spPr>
              <a:xfrm>
                <a:off x="1518515" y="4880854"/>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242852"/>
                    </a:solidFill>
                    <a:latin typeface="+mj-lt"/>
                    <a:ea typeface="Helvetica"/>
                    <a:cs typeface="Helvetica"/>
                    <a:sym typeface="Helvetica"/>
                  </a:rPr>
                  <a:t>Responsabilités</a:t>
                </a:r>
                <a:endParaRPr sz="1600">
                  <a:latin typeface="+mj-lt"/>
                  <a:ea typeface="Helvetica"/>
                  <a:cs typeface="Helvetica"/>
                  <a:sym typeface="Helvetica"/>
                </a:endParaRPr>
              </a:p>
            </p:txBody>
          </p:sp>
          <p:sp>
            <p:nvSpPr>
              <p:cNvPr id="248" name="Google Shape;248;p38"/>
              <p:cNvSpPr txBox="1"/>
              <p:nvPr/>
            </p:nvSpPr>
            <p:spPr>
              <a:xfrm>
                <a:off x="1518509" y="5976104"/>
                <a:ext cx="1849200"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600" b="1">
                    <a:solidFill>
                      <a:srgbClr val="072C62"/>
                    </a:solidFill>
                    <a:latin typeface="+mj-lt"/>
                    <a:ea typeface="Helvetica"/>
                    <a:cs typeface="Helvetica"/>
                    <a:sym typeface="Helvetica"/>
                  </a:rPr>
                  <a:t>Applicabilité</a:t>
                </a:r>
                <a:endParaRPr sz="1600">
                  <a:latin typeface="+mj-lt"/>
                  <a:ea typeface="Helvetica"/>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53;p38">
            <a:extLst>
              <a:ext uri="{FF2B5EF4-FFF2-40B4-BE49-F238E27FC236}">
                <a16:creationId xmlns:a16="http://schemas.microsoft.com/office/drawing/2014/main" id="{AA8416A6-9F77-402E-A5CF-0E713768F4F9}"/>
              </a:ext>
            </a:extLst>
          </p:cNvPr>
          <p:cNvSpPr/>
          <p:nvPr/>
        </p:nvSpPr>
        <p:spPr>
          <a:xfrm>
            <a:off x="5931177" y="3490554"/>
            <a:ext cx="444065" cy="58408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Tree>
    <p:custDataLst>
      <p:tags r:id="rId1"/>
    </p:custDataLst>
    <p:extLst>
      <p:ext uri="{BB962C8B-B14F-4D97-AF65-F5344CB8AC3E}">
        <p14:creationId xmlns:p14="http://schemas.microsoft.com/office/powerpoint/2010/main" val="28899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Calibri"/>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Introduction </a:t>
            </a:r>
            <a:endParaRPr sz="1800" b="1">
              <a:solidFill>
                <a:srgbClr val="AACFD0"/>
              </a:solidFill>
              <a:latin typeface="+mj-lt"/>
              <a:ea typeface="Helvetica"/>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mj-lt"/>
              </a:rPr>
              <a:t>4</a:t>
            </a:fld>
            <a:endParaRPr>
              <a:latin typeface="+mj-lt"/>
            </a:endParaRPr>
          </a:p>
        </p:txBody>
      </p:sp>
      <p:grpSp>
        <p:nvGrpSpPr>
          <p:cNvPr id="2" name="Group 1">
            <a:extLst>
              <a:ext uri="{FF2B5EF4-FFF2-40B4-BE49-F238E27FC236}">
                <a16:creationId xmlns:a16="http://schemas.microsoft.com/office/drawing/2014/main" id="{616AD8D7-EA40-40A4-8EF5-02468FAEDDDC}"/>
              </a:ext>
            </a:extLst>
          </p:cNvPr>
          <p:cNvGrpSpPr/>
          <p:nvPr/>
        </p:nvGrpSpPr>
        <p:grpSpPr>
          <a:xfrm>
            <a:off x="742424" y="864951"/>
            <a:ext cx="8148359" cy="3908760"/>
            <a:chOff x="742424" y="864951"/>
            <a:chExt cx="8148359" cy="3908760"/>
          </a:xfrm>
        </p:grpSpPr>
        <p:sp>
          <p:nvSpPr>
            <p:cNvPr id="233" name="Google Shape;233;p38"/>
            <p:cNvSpPr/>
            <p:nvPr/>
          </p:nvSpPr>
          <p:spPr>
            <a:xfrm>
              <a:off x="3673776" y="1151399"/>
              <a:ext cx="5217007" cy="7290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600">
                  <a:solidFill>
                    <a:schemeClr val="accent2"/>
                  </a:solidFill>
                  <a:latin typeface="Arial Black" panose="020B0A04020102020204" pitchFamily="34" charset="0"/>
                  <a:ea typeface="Helvetica"/>
                  <a:cs typeface="Helvetica"/>
                  <a:sym typeface="Helvetica"/>
                </a:rPr>
                <a:t>Implication</a:t>
              </a:r>
              <a:endParaRPr sz="1600">
                <a:solidFill>
                  <a:schemeClr val="accent2"/>
                </a:solidFill>
                <a:latin typeface="Arial Black" panose="020B0A04020102020204" pitchFamily="34" charset="0"/>
                <a:ea typeface="Helvetica"/>
                <a:cs typeface="Helvetica"/>
                <a:sym typeface="Helvetica"/>
              </a:endParaRPr>
            </a:p>
            <a:p>
              <a:pPr>
                <a:lnSpc>
                  <a:spcPct val="115000"/>
                </a:lnSpc>
                <a:buClr>
                  <a:schemeClr val="dk1"/>
                </a:buClr>
                <a:buSzPts val="1100"/>
              </a:pPr>
              <a:r>
                <a:rPr lang="fr-fr" sz="1600">
                  <a:solidFill>
                    <a:schemeClr val="dk1"/>
                  </a:solidFill>
                  <a:latin typeface="+mj-lt"/>
                  <a:ea typeface="Helvetica"/>
                  <a:cs typeface="Helvetica"/>
                  <a:sym typeface="Helvetica"/>
                </a:rPr>
                <a:t>Vous devez </a:t>
              </a:r>
              <a:r>
                <a:rPr lang="fr-fr" sz="1600" b="1">
                  <a:solidFill>
                    <a:schemeClr val="dk1"/>
                  </a:solidFill>
                  <a:latin typeface="+mj-lt"/>
                  <a:ea typeface="Helvetica"/>
                  <a:cs typeface="Helvetica"/>
                  <a:sym typeface="Helvetica"/>
                </a:rPr>
                <a:t>vous interdire</a:t>
              </a:r>
              <a:r>
                <a:rPr lang="fr-fr" sz="1600">
                  <a:solidFill>
                    <a:schemeClr val="dk1"/>
                  </a:solidFill>
                  <a:latin typeface="+mj-lt"/>
                  <a:ea typeface="Helvetica"/>
                  <a:cs typeface="Helvetica"/>
                  <a:sym typeface="Helvetica"/>
                </a:rPr>
                <a:t> de violer les lois ou réglementations applicables dans le cadre de vos fonctions, ou de vous livrer à une </a:t>
              </a:r>
              <a:r>
                <a:rPr lang="fr-fr" sz="1600" b="1">
                  <a:solidFill>
                    <a:schemeClr val="dk1"/>
                  </a:solidFill>
                  <a:latin typeface="+mj-lt"/>
                  <a:ea typeface="Helvetica"/>
                  <a:cs typeface="Helvetica"/>
                  <a:sym typeface="Helvetica"/>
                </a:rPr>
                <a:t>conduite inadéquate</a:t>
              </a:r>
              <a:r>
                <a:rPr lang="fr-fr" sz="1600">
                  <a:solidFill>
                    <a:schemeClr val="dk1"/>
                  </a:solidFill>
                  <a:latin typeface="+mj-lt"/>
                  <a:ea typeface="Helvetica"/>
                  <a:cs typeface="Helvetica"/>
                  <a:sym typeface="Helvetica"/>
                </a:rPr>
                <a:t> qui risque de compromettre la</a:t>
              </a:r>
              <a:r>
                <a:rPr lang="fr-fr" sz="1600" b="1">
                  <a:solidFill>
                    <a:schemeClr val="dk1"/>
                  </a:solidFill>
                  <a:latin typeface="+mj-lt"/>
                  <a:ea typeface="Helvetica"/>
                  <a:cs typeface="Helvetica"/>
                  <a:sym typeface="Helvetica"/>
                </a:rPr>
                <a:t> réputation de la société</a:t>
              </a:r>
              <a:r>
                <a:rPr lang="fr-fr" sz="1600">
                  <a:solidFill>
                    <a:schemeClr val="dk1"/>
                  </a:solidFill>
                  <a:latin typeface="+mj-lt"/>
                  <a:ea typeface="Helvetica"/>
                  <a:cs typeface="Helvetica"/>
                  <a:sym typeface="Helvetica"/>
                </a:rPr>
                <a:t> ou ses relations avec ses clients ou des tierces parties. </a:t>
              </a:r>
            </a:p>
            <a:p>
              <a:pPr>
                <a:lnSpc>
                  <a:spcPct val="115000"/>
                </a:lnSpc>
                <a:buClr>
                  <a:schemeClr val="dk1"/>
                </a:buClr>
                <a:buSzPts val="1100"/>
              </a:pPr>
              <a:r>
                <a:rPr lang="fr-fr" sz="1600">
                  <a:solidFill>
                    <a:schemeClr val="dk1"/>
                  </a:solidFill>
                  <a:latin typeface="+mj-lt"/>
                  <a:ea typeface="Helvetica"/>
                  <a:cs typeface="Helvetica"/>
                  <a:sym typeface="Helvetica"/>
                </a:rPr>
                <a:t>Aucun</a:t>
              </a:r>
              <a:r>
                <a:rPr lang="fr-fr" sz="1600" b="1">
                  <a:solidFill>
                    <a:schemeClr val="dk1"/>
                  </a:solidFill>
                  <a:latin typeface="+mj-lt"/>
                  <a:ea typeface="Helvetica"/>
                  <a:cs typeface="Helvetica"/>
                  <a:sym typeface="Helvetica"/>
                </a:rPr>
                <a:t> pot-de-vin ou paiement indu</a:t>
              </a:r>
              <a:r>
                <a:rPr lang="fr-fr" sz="1600">
                  <a:solidFill>
                    <a:schemeClr val="dk1"/>
                  </a:solidFill>
                  <a:latin typeface="+mj-lt"/>
                  <a:ea typeface="Helvetica"/>
                  <a:cs typeface="Helvetica"/>
                  <a:sym typeface="Helvetica"/>
                </a:rPr>
                <a:t> ne doit jamais être proposé, demandé, payé ou accepté.</a:t>
              </a:r>
            </a:p>
            <a:p>
              <a:pPr marL="0" marR="0" lvl="0" indent="0" algn="l" rtl="0">
                <a:spcBef>
                  <a:spcPts val="0"/>
                </a:spcBef>
                <a:spcAft>
                  <a:spcPts val="0"/>
                </a:spcAft>
                <a:buNone/>
              </a:pPr>
              <a:endParaRPr sz="1000">
                <a:latin typeface="+mj-lt"/>
                <a:ea typeface="Helvetica"/>
                <a:cs typeface="Helvetica"/>
                <a:sym typeface="Helvetica"/>
              </a:endParaRPr>
            </a:p>
          </p:txBody>
        </p:sp>
        <p:cxnSp>
          <p:nvCxnSpPr>
            <p:cNvPr id="234" name="Google Shape;234;p38"/>
            <p:cNvCxnSpPr>
              <a:cxnSpLocks/>
            </p:cNvCxnSpPr>
            <p:nvPr/>
          </p:nvCxnSpPr>
          <p:spPr>
            <a:xfrm>
              <a:off x="3673773" y="1148194"/>
              <a:ext cx="5118535" cy="17297"/>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a:cxnSpLocks/>
            </p:cNvCxnSpPr>
            <p:nvPr/>
          </p:nvCxnSpPr>
          <p:spPr>
            <a:xfrm flipV="1">
              <a:off x="3673772" y="4436260"/>
              <a:ext cx="5118536" cy="39079"/>
            </a:xfrm>
            <a:prstGeom prst="straightConnector1">
              <a:avLst/>
            </a:prstGeom>
            <a:noFill/>
            <a:ln w="9525" cap="flat" cmpd="sng">
              <a:solidFill>
                <a:srgbClr val="9D90A0"/>
              </a:solidFill>
              <a:prstDash val="dash"/>
              <a:miter lim="800000"/>
              <a:headEnd type="none" w="sm" len="sm"/>
              <a:tailEnd type="none" w="sm" len="sm"/>
            </a:ln>
          </p:spPr>
        </p:cxnSp>
        <p:sp>
          <p:nvSpPr>
            <p:cNvPr id="239" name="Google Shape;239;p38"/>
            <p:cNvSpPr/>
            <p:nvPr/>
          </p:nvSpPr>
          <p:spPr>
            <a:xfrm>
              <a:off x="742424" y="864951"/>
              <a:ext cx="2837546" cy="1169808"/>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0" name="Google Shape;240;p38"/>
            <p:cNvSpPr/>
            <p:nvPr/>
          </p:nvSpPr>
          <p:spPr>
            <a:xfrm>
              <a:off x="742424" y="2689028"/>
              <a:ext cx="2837546" cy="1169808"/>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1" name="Google Shape;241;p38"/>
            <p:cNvSpPr/>
            <p:nvPr/>
          </p:nvSpPr>
          <p:spPr>
            <a:xfrm flipH="1">
              <a:off x="742425" y="1779826"/>
              <a:ext cx="2837546" cy="1169808"/>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a:cs typeface="Helvetica"/>
                <a:sym typeface="Helvetica"/>
              </a:endParaRPr>
            </a:p>
          </p:txBody>
        </p:sp>
        <p:sp>
          <p:nvSpPr>
            <p:cNvPr id="242" name="Google Shape;242;p38"/>
            <p:cNvSpPr/>
            <p:nvPr/>
          </p:nvSpPr>
          <p:spPr>
            <a:xfrm flipH="1">
              <a:off x="742425" y="3603903"/>
              <a:ext cx="2837546" cy="1169808"/>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3" name="Google Shape;243;p38"/>
            <p:cNvSpPr/>
            <p:nvPr/>
          </p:nvSpPr>
          <p:spPr>
            <a:xfrm>
              <a:off x="2917137" y="2182400"/>
              <a:ext cx="514241" cy="480752"/>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44" name="Google Shape;244;p38"/>
            <p:cNvSpPr/>
            <p:nvPr/>
          </p:nvSpPr>
          <p:spPr>
            <a:xfrm>
              <a:off x="897438" y="3143481"/>
              <a:ext cx="514241" cy="480752"/>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45" name="Google Shape;245;p38"/>
            <p:cNvSpPr txBox="1"/>
            <p:nvPr/>
          </p:nvSpPr>
          <p:spPr>
            <a:xfrm>
              <a:off x="1543062" y="1377138"/>
              <a:ext cx="1179951" cy="2775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ACCBF9"/>
                  </a:solidFill>
                  <a:latin typeface="+mj-lt"/>
                  <a:ea typeface="Helvetica"/>
                  <a:cs typeface="Helvetica"/>
                  <a:sym typeface="Helvetica"/>
                </a:rPr>
                <a:t>Description</a:t>
              </a:r>
              <a:endParaRPr sz="1600">
                <a:latin typeface="+mj-lt"/>
                <a:ea typeface="Helvetica"/>
                <a:cs typeface="Helvetica"/>
                <a:sym typeface="Helvetica"/>
              </a:endParaRPr>
            </a:p>
          </p:txBody>
        </p:sp>
        <p:sp>
          <p:nvSpPr>
            <p:cNvPr id="247" name="Google Shape;247;p38"/>
            <p:cNvSpPr txBox="1"/>
            <p:nvPr/>
          </p:nvSpPr>
          <p:spPr>
            <a:xfrm>
              <a:off x="1543060" y="3203363"/>
              <a:ext cx="1592202" cy="2775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242852"/>
                  </a:solidFill>
                  <a:latin typeface="+mj-lt"/>
                  <a:ea typeface="Helvetica"/>
                  <a:cs typeface="Helvetica"/>
                  <a:sym typeface="Helvetica"/>
                </a:rPr>
                <a:t>Responsabilités</a:t>
              </a:r>
              <a:endParaRPr sz="1600">
                <a:latin typeface="+mj-lt"/>
                <a:ea typeface="Helvetica"/>
                <a:cs typeface="Helvetica"/>
                <a:sym typeface="Helvetica"/>
              </a:endParaRPr>
            </a:p>
          </p:txBody>
        </p:sp>
        <p:sp>
          <p:nvSpPr>
            <p:cNvPr id="248" name="Google Shape;248;p38"/>
            <p:cNvSpPr txBox="1"/>
            <p:nvPr/>
          </p:nvSpPr>
          <p:spPr>
            <a:xfrm>
              <a:off x="1543055" y="4064996"/>
              <a:ext cx="1556102" cy="27754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600" b="1">
                  <a:solidFill>
                    <a:srgbClr val="072C62"/>
                  </a:solidFill>
                  <a:latin typeface="+mj-lt"/>
                  <a:ea typeface="Helvetica"/>
                  <a:cs typeface="Helvetica"/>
                  <a:sym typeface="Helvetica"/>
                </a:rPr>
                <a:t>Applicabilité</a:t>
              </a:r>
              <a:endParaRPr sz="1600">
                <a:latin typeface="+mj-lt"/>
                <a:ea typeface="Helvetica"/>
                <a:cs typeface="Helvetica"/>
                <a:sym typeface="Helvetica"/>
              </a:endParaRPr>
            </a:p>
          </p:txBody>
        </p:sp>
        <p:sp>
          <p:nvSpPr>
            <p:cNvPr id="249" name="Google Shape;249;p38"/>
            <p:cNvSpPr/>
            <p:nvPr/>
          </p:nvSpPr>
          <p:spPr>
            <a:xfrm>
              <a:off x="2962379" y="2340704"/>
              <a:ext cx="422180" cy="212975"/>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50" name="Google Shape;250;p38"/>
            <p:cNvSpPr/>
            <p:nvPr/>
          </p:nvSpPr>
          <p:spPr>
            <a:xfrm>
              <a:off x="1011074" y="3197474"/>
              <a:ext cx="342548" cy="360270"/>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51" name="Google Shape;251;p38"/>
            <p:cNvSpPr/>
            <p:nvPr/>
          </p:nvSpPr>
          <p:spPr>
            <a:xfrm>
              <a:off x="2917137" y="4033965"/>
              <a:ext cx="514241" cy="480752"/>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52" name="Google Shape;252;p38"/>
            <p:cNvSpPr/>
            <p:nvPr/>
          </p:nvSpPr>
          <p:spPr>
            <a:xfrm>
              <a:off x="897438" y="1304426"/>
              <a:ext cx="514241" cy="480752"/>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49;p38">
              <a:extLst>
                <a:ext uri="{FF2B5EF4-FFF2-40B4-BE49-F238E27FC236}">
                  <a16:creationId xmlns:a16="http://schemas.microsoft.com/office/drawing/2014/main" id="{6748178D-FB76-44F4-AE84-CCCF9500DC4A}"/>
                </a:ext>
              </a:extLst>
            </p:cNvPr>
            <p:cNvSpPr/>
            <p:nvPr/>
          </p:nvSpPr>
          <p:spPr>
            <a:xfrm>
              <a:off x="5919990" y="3876125"/>
              <a:ext cx="571969" cy="377742"/>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7" name="Google Shape;246;p38">
              <a:extLst>
                <a:ext uri="{FF2B5EF4-FFF2-40B4-BE49-F238E27FC236}">
                  <a16:creationId xmlns:a16="http://schemas.microsoft.com/office/drawing/2014/main" id="{BFA53412-74A3-4B9B-851F-61E980BBB76A}"/>
                </a:ext>
              </a:extLst>
            </p:cNvPr>
            <p:cNvSpPr txBox="1"/>
            <p:nvPr/>
          </p:nvSpPr>
          <p:spPr>
            <a:xfrm>
              <a:off x="1411565" y="2252615"/>
              <a:ext cx="1485668" cy="2775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dirty="0">
                  <a:solidFill>
                    <a:srgbClr val="E0EBF6"/>
                  </a:solidFill>
                  <a:latin typeface="+mj-lt"/>
                  <a:ea typeface="Helvetica"/>
                  <a:cs typeface="Helvetica"/>
                  <a:sym typeface="Helvetica"/>
                </a:rPr>
                <a:t>Implication</a:t>
              </a:r>
              <a:endParaRPr sz="1600" dirty="0">
                <a:latin typeface="+mj-lt"/>
                <a:ea typeface="Helvetica"/>
                <a:cs typeface="Helvetica"/>
                <a:sym typeface="Helvetica"/>
              </a:endParaRPr>
            </a:p>
          </p:txBody>
        </p:sp>
      </p:grpSp>
    </p:spTree>
    <p:custDataLst>
      <p:tags r:id="rId1"/>
    </p:custDataLst>
    <p:extLst>
      <p:ext uri="{BB962C8B-B14F-4D97-AF65-F5344CB8AC3E}">
        <p14:creationId xmlns:p14="http://schemas.microsoft.com/office/powerpoint/2010/main" val="45984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Introduction </a:t>
            </a:r>
            <a:endParaRPr sz="1800" b="1">
              <a:solidFill>
                <a:srgbClr val="AACFD0"/>
              </a:solidFill>
              <a:latin typeface="+mj-lt"/>
              <a:ea typeface="Helvetica"/>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t>5</a:t>
            </a:fld>
            <a:endParaRPr/>
          </a:p>
        </p:txBody>
      </p:sp>
      <p:sp>
        <p:nvSpPr>
          <p:cNvPr id="233" name="Google Shape;233;p38"/>
          <p:cNvSpPr/>
          <p:nvPr/>
        </p:nvSpPr>
        <p:spPr>
          <a:xfrm>
            <a:off x="3673776" y="1151399"/>
            <a:ext cx="5064399" cy="7290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800">
                <a:solidFill>
                  <a:schemeClr val="accent5">
                    <a:lumMod val="75000"/>
                  </a:schemeClr>
                </a:solidFill>
                <a:latin typeface="Arial Black" panose="020B0A04020102020204" pitchFamily="34" charset="0"/>
                <a:ea typeface="Helvetica"/>
                <a:cs typeface="Helvetica"/>
                <a:sym typeface="Helvetica"/>
              </a:rPr>
              <a:t>Responsabilités</a:t>
            </a:r>
            <a:endParaRPr sz="1800">
              <a:solidFill>
                <a:schemeClr val="accent5">
                  <a:lumMod val="75000"/>
                </a:schemeClr>
              </a:solidFill>
              <a:latin typeface="Arial Black" panose="020B0A04020102020204" pitchFamily="34" charset="0"/>
              <a:ea typeface="Helvetica"/>
              <a:cs typeface="Helvetica"/>
              <a:sym typeface="Helvetica"/>
            </a:endParaRPr>
          </a:p>
          <a:p>
            <a:pPr lvl="0">
              <a:buSzPts val="1100"/>
            </a:pPr>
            <a:r>
              <a:rPr lang="fr-fr" sz="1700">
                <a:solidFill>
                  <a:schemeClr val="dk1"/>
                </a:solidFill>
                <a:latin typeface="+mj-lt"/>
                <a:ea typeface="Helvetica"/>
                <a:cs typeface="Helvetica"/>
                <a:sym typeface="Helvetica"/>
              </a:rPr>
              <a:t>Il est de votre responsabilité de </a:t>
            </a:r>
            <a:r>
              <a:rPr lang="fr-fr" sz="1700" b="1">
                <a:solidFill>
                  <a:schemeClr val="dk1"/>
                </a:solidFill>
                <a:latin typeface="+mj-lt"/>
                <a:ea typeface="Helvetica"/>
                <a:cs typeface="Helvetica"/>
                <a:sym typeface="Helvetica"/>
              </a:rPr>
              <a:t>comprendre </a:t>
            </a:r>
            <a:br>
              <a:rPr lang="fr-fr" sz="1700" b="1">
                <a:solidFill>
                  <a:schemeClr val="dk1"/>
                </a:solidFill>
                <a:latin typeface="+mj-lt"/>
                <a:ea typeface="Helvetica"/>
                <a:cs typeface="Helvetica"/>
                <a:sym typeface="Helvetica"/>
              </a:rPr>
            </a:br>
            <a:r>
              <a:rPr lang="fr-fr" sz="1700" b="1">
                <a:solidFill>
                  <a:schemeClr val="dk1"/>
                </a:solidFill>
                <a:latin typeface="+mj-lt"/>
                <a:ea typeface="Helvetica"/>
                <a:cs typeface="Helvetica"/>
                <a:sym typeface="Helvetica"/>
              </a:rPr>
              <a:t>et de respecter </a:t>
            </a:r>
            <a:r>
              <a:rPr lang="fr-fr" sz="1700">
                <a:solidFill>
                  <a:schemeClr val="dk1"/>
                </a:solidFill>
                <a:latin typeface="+mj-lt"/>
                <a:ea typeface="Helvetica"/>
                <a:cs typeface="Helvetica"/>
                <a:sym typeface="Helvetica"/>
              </a:rPr>
              <a:t>le code de conduite et de </a:t>
            </a:r>
            <a:r>
              <a:rPr lang="fr-fr" sz="1700" b="1">
                <a:solidFill>
                  <a:schemeClr val="dk1"/>
                </a:solidFill>
                <a:latin typeface="+mj-lt"/>
                <a:ea typeface="Helvetica"/>
                <a:cs typeface="Helvetica"/>
                <a:sym typeface="Helvetica"/>
              </a:rPr>
              <a:t>signaler</a:t>
            </a:r>
            <a:r>
              <a:rPr lang="fr-fr" sz="1700">
                <a:solidFill>
                  <a:schemeClr val="dk1"/>
                </a:solidFill>
                <a:latin typeface="+mj-lt"/>
                <a:ea typeface="Helvetica"/>
                <a:cs typeface="Helvetica"/>
                <a:sym typeface="Helvetica"/>
              </a:rPr>
              <a:t> tout ce qui, selon vous, pourrait constituer une </a:t>
            </a:r>
            <a:r>
              <a:rPr lang="fr-fr" sz="1700" b="1">
                <a:solidFill>
                  <a:schemeClr val="dk1"/>
                </a:solidFill>
                <a:latin typeface="+mj-lt"/>
                <a:ea typeface="Helvetica"/>
                <a:cs typeface="Helvetica"/>
                <a:sym typeface="Helvetica"/>
              </a:rPr>
              <a:t>violation</a:t>
            </a:r>
            <a:r>
              <a:rPr lang="fr-fr" sz="1700">
                <a:solidFill>
                  <a:schemeClr val="dk1"/>
                </a:solidFill>
                <a:latin typeface="+mj-lt"/>
                <a:ea typeface="Helvetica"/>
                <a:cs typeface="Helvetica"/>
                <a:sym typeface="Helvetica"/>
              </a:rPr>
              <a:t> de la politique ou </a:t>
            </a:r>
            <a:br>
              <a:rPr lang="fr-fr" sz="1700">
                <a:solidFill>
                  <a:schemeClr val="dk1"/>
                </a:solidFill>
                <a:latin typeface="+mj-lt"/>
                <a:ea typeface="Helvetica"/>
                <a:cs typeface="Helvetica"/>
                <a:sym typeface="Helvetica"/>
              </a:rPr>
            </a:br>
            <a:r>
              <a:rPr lang="fr-fr" sz="1700">
                <a:solidFill>
                  <a:schemeClr val="dk1"/>
                </a:solidFill>
                <a:latin typeface="+mj-lt"/>
                <a:ea typeface="Helvetica"/>
                <a:cs typeface="Helvetica"/>
                <a:sym typeface="Helvetica"/>
              </a:rPr>
              <a:t>de la loi (notamment les violations signalées </a:t>
            </a:r>
            <a:br>
              <a:rPr lang="fr-fr" sz="1700">
                <a:solidFill>
                  <a:schemeClr val="dk1"/>
                </a:solidFill>
                <a:latin typeface="+mj-lt"/>
                <a:ea typeface="Helvetica"/>
                <a:cs typeface="Helvetica"/>
                <a:sym typeface="Helvetica"/>
              </a:rPr>
            </a:br>
            <a:r>
              <a:rPr lang="fr-fr" sz="1700">
                <a:solidFill>
                  <a:schemeClr val="dk1"/>
                </a:solidFill>
                <a:latin typeface="+mj-lt"/>
                <a:ea typeface="Helvetica"/>
                <a:cs typeface="Helvetica"/>
                <a:sym typeface="Helvetica"/>
              </a:rPr>
              <a:t>par des tierces parties).</a:t>
            </a:r>
          </a:p>
          <a:p>
            <a:pPr marL="0" marR="0" lvl="0" indent="0" algn="l" rtl="0">
              <a:spcBef>
                <a:spcPts val="0"/>
              </a:spcBef>
              <a:spcAft>
                <a:spcPts val="0"/>
              </a:spcAft>
              <a:buNone/>
            </a:pPr>
            <a:endParaRPr sz="1000">
              <a:latin typeface="+mj-lt"/>
              <a:ea typeface="Helvetica"/>
              <a:cs typeface="Helvetica"/>
              <a:sym typeface="Helvetica"/>
            </a:endParaRPr>
          </a:p>
        </p:txBody>
      </p:sp>
      <p:cxnSp>
        <p:nvCxnSpPr>
          <p:cNvPr id="234" name="Google Shape;234;p38"/>
          <p:cNvCxnSpPr/>
          <p:nvPr/>
        </p:nvCxnSpPr>
        <p:spPr>
          <a:xfrm>
            <a:off x="3673773" y="1148194"/>
            <a:ext cx="4958875" cy="16757"/>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3673773" y="4437577"/>
            <a:ext cx="4946000" cy="37762"/>
          </a:xfrm>
          <a:prstGeom prst="straightConnector1">
            <a:avLst/>
          </a:prstGeom>
          <a:noFill/>
          <a:ln w="9525" cap="flat" cmpd="sng">
            <a:solidFill>
              <a:srgbClr val="9D90A0"/>
            </a:solidFill>
            <a:prstDash val="dash"/>
            <a:miter lim="800000"/>
            <a:headEnd type="none" w="sm" len="sm"/>
            <a:tailEnd type="none" w="sm" len="sm"/>
          </a:ln>
        </p:spPr>
      </p:cxnSp>
      <p:sp>
        <p:nvSpPr>
          <p:cNvPr id="239" name="Google Shape;239;p38"/>
          <p:cNvSpPr/>
          <p:nvPr/>
        </p:nvSpPr>
        <p:spPr>
          <a:xfrm>
            <a:off x="742425" y="864951"/>
            <a:ext cx="2837545" cy="1169808"/>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0" name="Google Shape;240;p38"/>
          <p:cNvSpPr/>
          <p:nvPr/>
        </p:nvSpPr>
        <p:spPr>
          <a:xfrm>
            <a:off x="742425" y="2689028"/>
            <a:ext cx="2837545" cy="1169808"/>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1" name="Google Shape;241;p38"/>
          <p:cNvSpPr/>
          <p:nvPr/>
        </p:nvSpPr>
        <p:spPr>
          <a:xfrm flipH="1">
            <a:off x="742426" y="1779826"/>
            <a:ext cx="2837545" cy="1169808"/>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a:cs typeface="Helvetica"/>
              <a:sym typeface="Helvetica"/>
            </a:endParaRPr>
          </a:p>
        </p:txBody>
      </p:sp>
      <p:sp>
        <p:nvSpPr>
          <p:cNvPr id="242" name="Google Shape;242;p38"/>
          <p:cNvSpPr/>
          <p:nvPr/>
        </p:nvSpPr>
        <p:spPr>
          <a:xfrm flipH="1">
            <a:off x="742426" y="3603903"/>
            <a:ext cx="2837545" cy="1169808"/>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43" name="Google Shape;243;p38"/>
          <p:cNvSpPr/>
          <p:nvPr/>
        </p:nvSpPr>
        <p:spPr>
          <a:xfrm>
            <a:off x="2917138" y="2182400"/>
            <a:ext cx="514241" cy="480752"/>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44" name="Google Shape;244;p38"/>
          <p:cNvSpPr/>
          <p:nvPr/>
        </p:nvSpPr>
        <p:spPr>
          <a:xfrm>
            <a:off x="897439" y="3143481"/>
            <a:ext cx="514241" cy="480752"/>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45" name="Google Shape;245;p38"/>
          <p:cNvSpPr txBox="1"/>
          <p:nvPr/>
        </p:nvSpPr>
        <p:spPr>
          <a:xfrm>
            <a:off x="1543062" y="1377138"/>
            <a:ext cx="1179951" cy="2775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ACCBF9"/>
                </a:solidFill>
                <a:latin typeface="+mj-lt"/>
                <a:ea typeface="Helvetica"/>
                <a:cs typeface="Helvetica"/>
                <a:sym typeface="Helvetica"/>
              </a:rPr>
              <a:t>Description</a:t>
            </a:r>
            <a:endParaRPr sz="1600">
              <a:latin typeface="+mj-lt"/>
              <a:ea typeface="Helvetica"/>
              <a:cs typeface="Helvetica"/>
              <a:sym typeface="Helvetica"/>
            </a:endParaRPr>
          </a:p>
        </p:txBody>
      </p:sp>
      <p:sp>
        <p:nvSpPr>
          <p:cNvPr id="246" name="Google Shape;246;p38"/>
          <p:cNvSpPr txBox="1"/>
          <p:nvPr/>
        </p:nvSpPr>
        <p:spPr>
          <a:xfrm>
            <a:off x="1411565" y="2252615"/>
            <a:ext cx="1485668" cy="2775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dirty="0">
                <a:solidFill>
                  <a:srgbClr val="E0EBF6"/>
                </a:solidFill>
                <a:latin typeface="+mj-lt"/>
                <a:ea typeface="Helvetica"/>
                <a:cs typeface="Helvetica"/>
                <a:sym typeface="Helvetica"/>
              </a:rPr>
              <a:t>Implication</a:t>
            </a:r>
            <a:endParaRPr sz="1600" dirty="0">
              <a:latin typeface="+mj-lt"/>
              <a:ea typeface="Helvetica"/>
              <a:cs typeface="Helvetica"/>
              <a:sym typeface="Helvetica"/>
            </a:endParaRPr>
          </a:p>
        </p:txBody>
      </p:sp>
      <p:sp>
        <p:nvSpPr>
          <p:cNvPr id="247" name="Google Shape;247;p38"/>
          <p:cNvSpPr txBox="1"/>
          <p:nvPr/>
        </p:nvSpPr>
        <p:spPr>
          <a:xfrm>
            <a:off x="1543061" y="3203363"/>
            <a:ext cx="1592202" cy="2775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242852"/>
                </a:solidFill>
                <a:latin typeface="+mj-lt"/>
                <a:ea typeface="Helvetica"/>
                <a:cs typeface="Helvetica"/>
                <a:sym typeface="Helvetica"/>
              </a:rPr>
              <a:t>Responsabilités</a:t>
            </a:r>
            <a:endParaRPr sz="1600">
              <a:latin typeface="+mj-lt"/>
              <a:ea typeface="Helvetica"/>
              <a:cs typeface="Helvetica"/>
              <a:sym typeface="Helvetica"/>
            </a:endParaRPr>
          </a:p>
        </p:txBody>
      </p:sp>
      <p:sp>
        <p:nvSpPr>
          <p:cNvPr id="248" name="Google Shape;248;p38"/>
          <p:cNvSpPr txBox="1"/>
          <p:nvPr/>
        </p:nvSpPr>
        <p:spPr>
          <a:xfrm>
            <a:off x="1543056" y="4064996"/>
            <a:ext cx="1556102" cy="27754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600" b="1">
                <a:solidFill>
                  <a:srgbClr val="072C62"/>
                </a:solidFill>
                <a:latin typeface="+mj-lt"/>
                <a:ea typeface="Helvetica"/>
                <a:cs typeface="Helvetica"/>
                <a:sym typeface="Helvetica"/>
              </a:rPr>
              <a:t>Applicabilité</a:t>
            </a:r>
            <a:endParaRPr sz="1600">
              <a:latin typeface="+mj-lt"/>
              <a:ea typeface="Helvetica"/>
              <a:cs typeface="Helvetica"/>
              <a:sym typeface="Helvetica"/>
            </a:endParaRPr>
          </a:p>
        </p:txBody>
      </p:sp>
      <p:sp>
        <p:nvSpPr>
          <p:cNvPr id="249" name="Google Shape;249;p38"/>
          <p:cNvSpPr/>
          <p:nvPr/>
        </p:nvSpPr>
        <p:spPr>
          <a:xfrm>
            <a:off x="2962379" y="2340704"/>
            <a:ext cx="422180" cy="212975"/>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50" name="Google Shape;250;p38"/>
          <p:cNvSpPr/>
          <p:nvPr/>
        </p:nvSpPr>
        <p:spPr>
          <a:xfrm>
            <a:off x="1011075" y="3197474"/>
            <a:ext cx="342548" cy="360270"/>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Helvetica Neue Light"/>
              <a:cs typeface="Helvetica Neue Light"/>
              <a:sym typeface="Helvetica Neue Light"/>
            </a:endParaRPr>
          </a:p>
        </p:txBody>
      </p:sp>
      <p:sp>
        <p:nvSpPr>
          <p:cNvPr id="251" name="Google Shape;251;p38"/>
          <p:cNvSpPr/>
          <p:nvPr/>
        </p:nvSpPr>
        <p:spPr>
          <a:xfrm>
            <a:off x="2917138" y="4033965"/>
            <a:ext cx="514241" cy="480752"/>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52" name="Google Shape;252;p38"/>
          <p:cNvSpPr/>
          <p:nvPr/>
        </p:nvSpPr>
        <p:spPr>
          <a:xfrm>
            <a:off x="897439" y="1304426"/>
            <a:ext cx="514241" cy="480752"/>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j-lt"/>
              <a:ea typeface="Helvetica Neue Light"/>
              <a:cs typeface="Helvetica Neue Light"/>
              <a:sym typeface="Helvetica Neue Light"/>
            </a:endParaRPr>
          </a:p>
        </p:txBody>
      </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50;p38">
            <a:extLst>
              <a:ext uri="{FF2B5EF4-FFF2-40B4-BE49-F238E27FC236}">
                <a16:creationId xmlns:a16="http://schemas.microsoft.com/office/drawing/2014/main" id="{60892435-434D-43D2-93D4-A0B9596BEDE5}"/>
              </a:ext>
            </a:extLst>
          </p:cNvPr>
          <p:cNvSpPr/>
          <p:nvPr/>
        </p:nvSpPr>
        <p:spPr>
          <a:xfrm>
            <a:off x="5925906" y="3377609"/>
            <a:ext cx="560138" cy="634422"/>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Helvetica Neue Light"/>
              <a:ea typeface="Helvetica Neue Light"/>
              <a:cs typeface="Helvetica Neue Light"/>
              <a:sym typeface="Helvetica Neue Light"/>
            </a:endParaRPr>
          </a:p>
        </p:txBody>
      </p:sp>
    </p:spTree>
    <p:custDataLst>
      <p:tags r:id="rId1"/>
    </p:custDataLst>
    <p:extLst>
      <p:ext uri="{BB962C8B-B14F-4D97-AF65-F5344CB8AC3E}">
        <p14:creationId xmlns:p14="http://schemas.microsoft.com/office/powerpoint/2010/main" val="325655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Introduction</a:t>
            </a:r>
            <a:r>
              <a:rPr lang="fr-fr" sz="1800" b="1">
                <a:solidFill>
                  <a:srgbClr val="AACFD0"/>
                </a:solidFill>
                <a:latin typeface="Helvetica"/>
                <a:ea typeface="Helvetica"/>
                <a:cs typeface="Helvetica"/>
                <a:sym typeface="Helvetica"/>
              </a:rPr>
              <a:t> </a:t>
            </a:r>
            <a:endParaRPr sz="1800" b="1">
              <a:solidFill>
                <a:srgbClr val="AACFD0"/>
              </a:solidFill>
              <a:latin typeface="Helvetica"/>
              <a:ea typeface="Helvetica"/>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t>6</a:t>
            </a:fld>
            <a:endParaRPr/>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800">
                  <a:solidFill>
                    <a:schemeClr val="accent6">
                      <a:lumMod val="75000"/>
                    </a:schemeClr>
                  </a:solidFill>
                  <a:latin typeface="Arial Black" panose="020B0A04020102020204" pitchFamily="34" charset="0"/>
                  <a:ea typeface="Helvetica"/>
                  <a:cs typeface="Helvetica"/>
                  <a:sym typeface="Helvetica"/>
                </a:rPr>
                <a:t>Applicabilité</a:t>
              </a:r>
              <a:endParaRPr sz="1800">
                <a:solidFill>
                  <a:schemeClr val="accent6">
                    <a:lumMod val="75000"/>
                  </a:schemeClr>
                </a:solidFill>
                <a:latin typeface="Arial Black" panose="020B0A04020102020204" pitchFamily="34" charset="0"/>
                <a:ea typeface="Helvetica"/>
                <a:cs typeface="Helvetica"/>
                <a:sym typeface="Helvetica"/>
              </a:endParaRPr>
            </a:p>
            <a:p>
              <a:pPr lvl="0">
                <a:lnSpc>
                  <a:spcPct val="115000"/>
                </a:lnSpc>
                <a:buSzPts val="1100"/>
              </a:pPr>
              <a:r>
                <a:rPr lang="fr-fr" sz="1800">
                  <a:solidFill>
                    <a:schemeClr val="dk1"/>
                  </a:solidFill>
                  <a:latin typeface="+mj-lt"/>
                  <a:ea typeface="Helvetica"/>
                  <a:cs typeface="Helvetica"/>
                  <a:sym typeface="Helvetica"/>
                </a:rPr>
                <a:t>Le code de conduite s’applique à </a:t>
              </a:r>
              <a:r>
                <a:rPr lang="fr-fr" sz="1800" b="1">
                  <a:solidFill>
                    <a:schemeClr val="dk1"/>
                  </a:solidFill>
                  <a:latin typeface="+mj-lt"/>
                  <a:ea typeface="Helvetica"/>
                  <a:cs typeface="Helvetica"/>
                  <a:sym typeface="Helvetica"/>
                </a:rPr>
                <a:t>tous les dirigeants, administrateurs et salariés</a:t>
              </a:r>
              <a:r>
                <a:rPr lang="fr-fr" sz="1800">
                  <a:solidFill>
                    <a:schemeClr val="dk1"/>
                  </a:solidFill>
                  <a:latin typeface="+mj-lt"/>
                  <a:ea typeface="Helvetica"/>
                  <a:cs typeface="Helvetica"/>
                  <a:sym typeface="Helvetica"/>
                </a:rPr>
                <a:t> de la société (collectivement appelés « salariés »).</a:t>
              </a:r>
              <a:r>
                <a:rPr lang="fr-fr" sz="1800">
                  <a:solidFill>
                    <a:schemeClr val="dk1"/>
                  </a:solidFill>
                  <a:latin typeface="+mj-lt"/>
                </a:rPr>
                <a:t> </a:t>
              </a:r>
              <a:endParaRPr sz="3600">
                <a:latin typeface="+mj-lt"/>
                <a:ea typeface="Helvetica Neue Light"/>
                <a:cs typeface="Helvetica Neue Light"/>
                <a:sym typeface="Helvetica Neue Light"/>
              </a:endParaRPr>
            </a:p>
            <a:p>
              <a:pPr marL="0" marR="0" lvl="0" indent="0" algn="l" rtl="0">
                <a:spcBef>
                  <a:spcPts val="0"/>
                </a:spcBef>
                <a:spcAft>
                  <a:spcPts val="0"/>
                </a:spcAft>
                <a:buNone/>
              </a:pPr>
              <a:endParaRPr sz="1000">
                <a:latin typeface="Helvetica"/>
                <a:ea typeface="Helvetica"/>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Helvetica Neue Light"/>
                  <a:ea typeface="Helvetica Neue Light"/>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Helvetica Neue Light"/>
                  <a:ea typeface="Helvetica Neue Light"/>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Helvetica"/>
                  <a:ea typeface="Helvetica"/>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Helvetica Neue Light"/>
                  <a:ea typeface="Helvetica Neue Light"/>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ACCBF9"/>
                    </a:solidFill>
                    <a:latin typeface="+mj-lt"/>
                    <a:ea typeface="Helvetica"/>
                    <a:cs typeface="Helvetica"/>
                    <a:sym typeface="Helvetica"/>
                  </a:rPr>
                  <a:t>Description</a:t>
                </a:r>
                <a:endParaRPr sz="1600">
                  <a:latin typeface="+mj-lt"/>
                  <a:ea typeface="Helvetica"/>
                  <a:cs typeface="Helvetica"/>
                  <a:sym typeface="Helvetica"/>
                </a:endParaRPr>
              </a:p>
            </p:txBody>
          </p:sp>
          <p:sp>
            <p:nvSpPr>
              <p:cNvPr id="246" name="Google Shape;246;p38"/>
              <p:cNvSpPr txBox="1"/>
              <p:nvPr/>
            </p:nvSpPr>
            <p:spPr>
              <a:xfrm>
                <a:off x="1362251" y="3672328"/>
                <a:ext cx="17655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E0EBF6"/>
                    </a:solidFill>
                    <a:latin typeface="+mj-lt"/>
                    <a:ea typeface="Helvetica"/>
                    <a:cs typeface="Helvetica"/>
                    <a:sym typeface="Helvetica"/>
                  </a:rPr>
                  <a:t>Implication</a:t>
                </a:r>
                <a:endParaRPr sz="1600">
                  <a:latin typeface="+mj-lt"/>
                  <a:ea typeface="Helvetica"/>
                  <a:cs typeface="Helvetica"/>
                  <a:sym typeface="Helvetica"/>
                </a:endParaRPr>
              </a:p>
            </p:txBody>
          </p:sp>
          <p:sp>
            <p:nvSpPr>
              <p:cNvPr id="247" name="Google Shape;247;p38"/>
              <p:cNvSpPr txBox="1"/>
              <p:nvPr/>
            </p:nvSpPr>
            <p:spPr>
              <a:xfrm>
                <a:off x="1518515" y="4880854"/>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600" b="1">
                    <a:solidFill>
                      <a:srgbClr val="242852"/>
                    </a:solidFill>
                    <a:latin typeface="+mj-lt"/>
                    <a:ea typeface="Helvetica"/>
                    <a:cs typeface="Helvetica"/>
                    <a:sym typeface="Helvetica"/>
                  </a:rPr>
                  <a:t>Responsabilités</a:t>
                </a:r>
                <a:endParaRPr sz="1600">
                  <a:latin typeface="+mj-lt"/>
                  <a:ea typeface="Helvetica"/>
                  <a:cs typeface="Helvetica"/>
                  <a:sym typeface="Helvetica"/>
                </a:endParaRPr>
              </a:p>
            </p:txBody>
          </p:sp>
          <p:sp>
            <p:nvSpPr>
              <p:cNvPr id="248" name="Google Shape;248;p38"/>
              <p:cNvSpPr txBox="1"/>
              <p:nvPr/>
            </p:nvSpPr>
            <p:spPr>
              <a:xfrm>
                <a:off x="1518509" y="5976104"/>
                <a:ext cx="1849200"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600" b="1">
                    <a:solidFill>
                      <a:srgbClr val="072C62"/>
                    </a:solidFill>
                    <a:latin typeface="+mj-lt"/>
                    <a:ea typeface="Helvetica"/>
                    <a:cs typeface="Helvetica"/>
                    <a:sym typeface="Helvetica"/>
                  </a:rPr>
                  <a:t>Applicabilité</a:t>
                </a:r>
                <a:endParaRPr sz="1600">
                  <a:latin typeface="+mj-lt"/>
                  <a:ea typeface="Helvetica"/>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Helvetica Neue Light"/>
                  <a:ea typeface="Helvetica Neue Light"/>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Helvetica Neue Light"/>
                  <a:ea typeface="Helvetica Neue Light"/>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54;p38">
            <a:extLst>
              <a:ext uri="{FF2B5EF4-FFF2-40B4-BE49-F238E27FC236}">
                <a16:creationId xmlns:a16="http://schemas.microsoft.com/office/drawing/2014/main" id="{7232866C-A0DE-4164-AADE-70EEA66CBAB9}"/>
              </a:ext>
            </a:extLst>
          </p:cNvPr>
          <p:cNvSpPr/>
          <p:nvPr/>
        </p:nvSpPr>
        <p:spPr>
          <a:xfrm>
            <a:off x="5829034" y="3395715"/>
            <a:ext cx="657009" cy="634422"/>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55;p38">
            <a:extLst>
              <a:ext uri="{FF2B5EF4-FFF2-40B4-BE49-F238E27FC236}">
                <a16:creationId xmlns:a16="http://schemas.microsoft.com/office/drawing/2014/main" id="{1C94217C-2AA4-463C-9DBD-C09254107D2B}"/>
              </a:ext>
            </a:extLst>
          </p:cNvPr>
          <p:cNvSpPr/>
          <p:nvPr/>
        </p:nvSpPr>
        <p:spPr>
          <a:xfrm>
            <a:off x="7486650" y="3624233"/>
            <a:ext cx="1455000" cy="1036500"/>
          </a:xfrm>
          <a:prstGeom prst="wedgeRoundRectCallout">
            <a:avLst>
              <a:gd name="adj1" fmla="val -39087"/>
              <a:gd name="adj2" fmla="val 68861"/>
              <a:gd name="adj3" fmla="val 16667"/>
            </a:avLst>
          </a:prstGeom>
          <a:solidFill>
            <a:srgbClr val="34495E"/>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a:solidFill>
                  <a:srgbClr val="FFFFFF"/>
                </a:solidFill>
                <a:latin typeface="+mj-lt"/>
                <a:ea typeface="Helvetica"/>
                <a:cs typeface="Helvetica"/>
                <a:sym typeface="Helvetica"/>
              </a:rPr>
              <a:t>Les diapositives suivantes détaillent les </a:t>
            </a:r>
            <a:r>
              <a:rPr lang="fr-fr" sz="1000" b="1">
                <a:solidFill>
                  <a:srgbClr val="FFFFFF"/>
                </a:solidFill>
                <a:latin typeface="+mj-lt"/>
                <a:ea typeface="Helvetica"/>
                <a:cs typeface="Helvetica"/>
                <a:sym typeface="Helvetica"/>
              </a:rPr>
              <a:t>principes </a:t>
            </a:r>
            <a:r>
              <a:rPr lang="fr-fr" sz="1000">
                <a:solidFill>
                  <a:srgbClr val="FFFFFF"/>
                </a:solidFill>
                <a:latin typeface="+mj-lt"/>
                <a:ea typeface="Helvetica"/>
                <a:cs typeface="Helvetica"/>
                <a:sym typeface="Helvetica"/>
              </a:rPr>
              <a:t>qui s’appliquent et doivent être suivis par tous les salariés.</a:t>
            </a:r>
            <a:endParaRPr sz="1000">
              <a:solidFill>
                <a:srgbClr val="FFFFFF"/>
              </a:solidFill>
              <a:latin typeface="+mj-lt"/>
              <a:ea typeface="Helvetica"/>
              <a:cs typeface="Helvetica"/>
              <a:sym typeface="Helvetica"/>
            </a:endParaRPr>
          </a:p>
        </p:txBody>
      </p:sp>
    </p:spTree>
    <p:custDataLst>
      <p:tags r:id="rId1"/>
    </p:custDataLst>
    <p:extLst>
      <p:ext uri="{BB962C8B-B14F-4D97-AF65-F5344CB8AC3E}">
        <p14:creationId xmlns:p14="http://schemas.microsoft.com/office/powerpoint/2010/main" val="49435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Calibri"/>
              <a:cs typeface="Calibri"/>
              <a:sym typeface="Calibri"/>
            </a:endParaRPr>
          </a:p>
        </p:txBody>
      </p:sp>
      <p:sp>
        <p:nvSpPr>
          <p:cNvPr id="261" name="Google Shape;261;p39"/>
          <p:cNvSpPr txBox="1"/>
          <p:nvPr/>
        </p:nvSpPr>
        <p:spPr>
          <a:xfrm>
            <a:off x="2039815" y="168158"/>
            <a:ext cx="50643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Directives de référence</a:t>
            </a:r>
            <a:endParaRPr sz="1800" b="1">
              <a:solidFill>
                <a:srgbClr val="AACFD0"/>
              </a:solidFill>
              <a:latin typeface="+mj-lt"/>
              <a:ea typeface="Helvetica"/>
              <a:cs typeface="Helvetica"/>
              <a:sym typeface="Helvetica"/>
            </a:endParaRPr>
          </a:p>
        </p:txBody>
      </p:sp>
      <p:sp>
        <p:nvSpPr>
          <p:cNvPr id="262" name="Google Shape;26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mj-lt"/>
              </a:rPr>
              <a:t>7</a:t>
            </a:fld>
            <a:endParaRPr>
              <a:latin typeface="+mj-lt"/>
            </a:endParaRPr>
          </a:p>
        </p:txBody>
      </p:sp>
      <p:sp>
        <p:nvSpPr>
          <p:cNvPr id="272" name="Google Shape;272;p39"/>
          <p:cNvSpPr txBox="1"/>
          <p:nvPr/>
        </p:nvSpPr>
        <p:spPr>
          <a:xfrm>
            <a:off x="533825" y="976107"/>
            <a:ext cx="6996120" cy="322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fr-fr" sz="1100" b="1">
                <a:solidFill>
                  <a:schemeClr val="dk2"/>
                </a:solidFill>
                <a:latin typeface="+mj-lt"/>
                <a:ea typeface="Helvetica"/>
                <a:cs typeface="Helvetica"/>
                <a:sym typeface="Helvetica"/>
              </a:rPr>
              <a:t>Les directives suivantes s’appliquent à tous les salariés : </a:t>
            </a:r>
            <a:endParaRPr sz="1100" b="1">
              <a:solidFill>
                <a:schemeClr val="dk2"/>
              </a:solidFill>
              <a:latin typeface="+mj-lt"/>
              <a:ea typeface="Helvetica"/>
              <a:cs typeface="Helvetica"/>
              <a:sym typeface="Helvetica"/>
            </a:endParaRPr>
          </a:p>
          <a:p>
            <a:pPr marL="0" lvl="0" indent="0" algn="l" rtl="0">
              <a:lnSpc>
                <a:spcPct val="115000"/>
              </a:lnSpc>
              <a:spcBef>
                <a:spcPts val="0"/>
              </a:spcBef>
              <a:spcAft>
                <a:spcPts val="0"/>
              </a:spcAft>
              <a:buNone/>
            </a:pPr>
            <a:endParaRPr sz="1100" b="1">
              <a:latin typeface="+mj-lt"/>
              <a:ea typeface="Helvetica"/>
              <a:cs typeface="Helvetica"/>
              <a:sym typeface="Helvetica"/>
            </a:endParaRPr>
          </a:p>
          <a:p>
            <a:pPr marL="0" lvl="0" indent="0" algn="l" rtl="0">
              <a:lnSpc>
                <a:spcPct val="115000"/>
              </a:lnSpc>
              <a:spcBef>
                <a:spcPts val="0"/>
              </a:spcBef>
              <a:spcAft>
                <a:spcPts val="0"/>
              </a:spcAft>
              <a:buNone/>
            </a:pPr>
            <a:r>
              <a:rPr lang="fr-fr" sz="1100" b="1">
                <a:solidFill>
                  <a:schemeClr val="dk2"/>
                </a:solidFill>
                <a:latin typeface="+mj-lt"/>
                <a:ea typeface="Helvetica"/>
                <a:cs typeface="Helvetica"/>
                <a:sym typeface="Helvetica"/>
              </a:rPr>
              <a:t>Respect des lois </a:t>
            </a:r>
            <a:endParaRPr sz="1100" b="1">
              <a:solidFill>
                <a:schemeClr val="dk2"/>
              </a:solidFill>
              <a:latin typeface="+mj-lt"/>
              <a:ea typeface="Helvetica"/>
              <a:cs typeface="Helvetica"/>
              <a:sym typeface="Helvetica"/>
            </a:endParaRPr>
          </a:p>
          <a:p>
            <a:pPr marL="0" lvl="0" indent="0" algn="l" rtl="0">
              <a:lnSpc>
                <a:spcPct val="115000"/>
              </a:lnSpc>
              <a:spcBef>
                <a:spcPts val="0"/>
              </a:spcBef>
              <a:spcAft>
                <a:spcPts val="0"/>
              </a:spcAft>
              <a:buNone/>
            </a:pPr>
            <a:r>
              <a:rPr lang="fr-fr" sz="1100">
                <a:solidFill>
                  <a:schemeClr val="dk1"/>
                </a:solidFill>
                <a:latin typeface="+mj-lt"/>
                <a:ea typeface="Helvetica"/>
                <a:cs typeface="Helvetica"/>
                <a:sym typeface="Helvetica"/>
              </a:rPr>
              <a:t>La société mènera ses activités en conformité avec toutes les </a:t>
            </a:r>
            <a:r>
              <a:rPr lang="fr-fr" sz="1100" b="1">
                <a:solidFill>
                  <a:schemeClr val="dk1"/>
                </a:solidFill>
                <a:latin typeface="+mj-lt"/>
                <a:ea typeface="Helvetica"/>
                <a:cs typeface="Helvetica"/>
                <a:sym typeface="Helvetica"/>
              </a:rPr>
              <a:t>lois, règles et réglementations </a:t>
            </a:r>
            <a:br>
              <a:rPr lang="fr-fr" sz="1100" b="1">
                <a:solidFill>
                  <a:schemeClr val="dk1"/>
                </a:solidFill>
                <a:latin typeface="+mj-lt"/>
                <a:ea typeface="Helvetica"/>
                <a:cs typeface="Helvetica"/>
                <a:sym typeface="Helvetica"/>
              </a:rPr>
            </a:br>
            <a:r>
              <a:rPr lang="fr-fr" sz="1100" b="1">
                <a:solidFill>
                  <a:schemeClr val="dk1"/>
                </a:solidFill>
                <a:latin typeface="+mj-lt"/>
                <a:ea typeface="Helvetica"/>
                <a:cs typeface="Helvetica"/>
                <a:sym typeface="Helvetica"/>
              </a:rPr>
              <a:t>applicables</a:t>
            </a:r>
            <a:r>
              <a:rPr lang="fr-fr" sz="1100">
                <a:solidFill>
                  <a:schemeClr val="dk1"/>
                </a:solidFill>
                <a:latin typeface="+mj-lt"/>
                <a:ea typeface="Helvetica"/>
                <a:cs typeface="Helvetica"/>
                <a:sym typeface="Helvetica"/>
              </a:rPr>
              <a:t> et conformément aux </a:t>
            </a:r>
            <a:r>
              <a:rPr lang="fr-fr" sz="1100" b="1">
                <a:solidFill>
                  <a:schemeClr val="dk1"/>
                </a:solidFill>
                <a:latin typeface="+mj-lt"/>
                <a:ea typeface="Helvetica"/>
                <a:cs typeface="Helvetica"/>
                <a:sym typeface="Helvetica"/>
              </a:rPr>
              <a:t>normes d’éthique</a:t>
            </a:r>
            <a:r>
              <a:rPr lang="fr-fr" sz="1100">
                <a:solidFill>
                  <a:schemeClr val="dk1"/>
                </a:solidFill>
                <a:latin typeface="+mj-lt"/>
                <a:ea typeface="Helvetica"/>
                <a:cs typeface="Helvetica"/>
                <a:sym typeface="Helvetica"/>
              </a:rPr>
              <a:t> de la société.</a:t>
            </a:r>
            <a:endParaRPr sz="1100" b="1">
              <a:solidFill>
                <a:schemeClr val="dk1"/>
              </a:solidFill>
              <a:latin typeface="+mj-lt"/>
              <a:ea typeface="Helvetica"/>
              <a:cs typeface="Helvetica"/>
              <a:sym typeface="Helvetica"/>
            </a:endParaRPr>
          </a:p>
          <a:p>
            <a:pPr marL="0" lvl="0" indent="0" algn="l" rtl="0">
              <a:lnSpc>
                <a:spcPct val="115000"/>
              </a:lnSpc>
              <a:spcBef>
                <a:spcPts val="0"/>
              </a:spcBef>
              <a:spcAft>
                <a:spcPts val="0"/>
              </a:spcAft>
              <a:buNone/>
            </a:pPr>
            <a:endParaRPr sz="1100">
              <a:latin typeface="+mj-lt"/>
              <a:ea typeface="Helvetica"/>
              <a:cs typeface="Helvetica"/>
              <a:sym typeface="Helvetica"/>
            </a:endParaRPr>
          </a:p>
          <a:p>
            <a:pPr marL="0" lvl="0" indent="0" algn="l" rtl="0">
              <a:lnSpc>
                <a:spcPct val="115000"/>
              </a:lnSpc>
              <a:spcBef>
                <a:spcPts val="0"/>
              </a:spcBef>
              <a:spcAft>
                <a:spcPts val="0"/>
              </a:spcAft>
              <a:buNone/>
            </a:pPr>
            <a:r>
              <a:rPr lang="fr-fr" sz="1100" b="1">
                <a:solidFill>
                  <a:schemeClr val="dk2"/>
                </a:solidFill>
                <a:latin typeface="+mj-lt"/>
                <a:ea typeface="Helvetica"/>
                <a:cs typeface="Helvetica"/>
                <a:sym typeface="Helvetica"/>
              </a:rPr>
              <a:t>Conflit d’intérêts</a:t>
            </a:r>
            <a:endParaRPr sz="1100" b="1">
              <a:solidFill>
                <a:schemeClr val="dk2"/>
              </a:solidFill>
              <a:latin typeface="+mj-lt"/>
              <a:ea typeface="Helvetica"/>
              <a:cs typeface="Helvetica"/>
              <a:sym typeface="Helvetica"/>
            </a:endParaRPr>
          </a:p>
          <a:p>
            <a:pPr marL="0" lvl="0" indent="0" algn="l" rtl="0">
              <a:lnSpc>
                <a:spcPct val="115000"/>
              </a:lnSpc>
              <a:spcBef>
                <a:spcPts val="0"/>
              </a:spcBef>
              <a:spcAft>
                <a:spcPts val="0"/>
              </a:spcAft>
              <a:buNone/>
            </a:pPr>
            <a:r>
              <a:rPr lang="fr-fr" sz="1100">
                <a:solidFill>
                  <a:schemeClr val="dk1"/>
                </a:solidFill>
                <a:latin typeface="+mj-lt"/>
                <a:ea typeface="Helvetica"/>
                <a:cs typeface="Helvetica"/>
                <a:sym typeface="Helvetica"/>
              </a:rPr>
              <a:t>Vous devez éviter un </a:t>
            </a:r>
            <a:r>
              <a:rPr lang="fr-fr" sz="1100" b="1">
                <a:solidFill>
                  <a:schemeClr val="dk1"/>
                </a:solidFill>
                <a:latin typeface="+mj-lt"/>
                <a:ea typeface="Helvetica"/>
                <a:cs typeface="Helvetica"/>
                <a:sym typeface="Helvetica"/>
              </a:rPr>
              <a:t>conflit</a:t>
            </a:r>
            <a:r>
              <a:rPr lang="fr-fr" sz="1100">
                <a:solidFill>
                  <a:schemeClr val="dk1"/>
                </a:solidFill>
                <a:latin typeface="+mj-lt"/>
                <a:ea typeface="Helvetica"/>
                <a:cs typeface="Helvetica"/>
                <a:sym typeface="Helvetica"/>
              </a:rPr>
              <a:t> ou l’apparence d’un conflit entre vos </a:t>
            </a:r>
            <a:r>
              <a:rPr lang="fr-fr" sz="1100" b="1">
                <a:solidFill>
                  <a:schemeClr val="dk1"/>
                </a:solidFill>
                <a:latin typeface="+mj-lt"/>
                <a:ea typeface="Helvetica"/>
                <a:cs typeface="Helvetica"/>
                <a:sym typeface="Helvetica"/>
              </a:rPr>
              <a:t>intérêts personnels</a:t>
            </a:r>
            <a:r>
              <a:rPr lang="fr-fr" sz="1100">
                <a:solidFill>
                  <a:schemeClr val="dk1"/>
                </a:solidFill>
                <a:latin typeface="+mj-lt"/>
                <a:ea typeface="Helvetica"/>
                <a:cs typeface="Helvetica"/>
                <a:sym typeface="Helvetica"/>
              </a:rPr>
              <a:t>, vos </a:t>
            </a:r>
            <a:br>
              <a:rPr lang="fr-fr" sz="1100">
                <a:solidFill>
                  <a:schemeClr val="dk1"/>
                </a:solidFill>
                <a:latin typeface="+mj-lt"/>
                <a:ea typeface="Helvetica"/>
                <a:cs typeface="Helvetica"/>
                <a:sym typeface="Helvetica"/>
              </a:rPr>
            </a:br>
            <a:r>
              <a:rPr lang="fr-fr" sz="1100">
                <a:solidFill>
                  <a:schemeClr val="dk1"/>
                </a:solidFill>
                <a:latin typeface="+mj-lt"/>
                <a:ea typeface="Helvetica"/>
                <a:cs typeface="Helvetica"/>
                <a:sym typeface="Helvetica"/>
              </a:rPr>
              <a:t>responsabilités officielles et les </a:t>
            </a:r>
            <a:r>
              <a:rPr lang="fr-fr" sz="1100" b="1">
                <a:solidFill>
                  <a:schemeClr val="dk1"/>
                </a:solidFill>
                <a:latin typeface="+mj-lt"/>
                <a:ea typeface="Helvetica"/>
                <a:cs typeface="Helvetica"/>
                <a:sym typeface="Helvetica"/>
              </a:rPr>
              <a:t>intérêts de la société</a:t>
            </a:r>
            <a:r>
              <a:rPr lang="fr-fr" sz="1100">
                <a:solidFill>
                  <a:schemeClr val="dk1"/>
                </a:solidFill>
                <a:latin typeface="+mj-lt"/>
                <a:ea typeface="Helvetica"/>
                <a:cs typeface="Helvetica"/>
                <a:sym typeface="Helvetica"/>
              </a:rPr>
              <a:t>. Tout conflit d’intérêts éventuel doit faire </a:t>
            </a:r>
            <a:br>
              <a:rPr lang="fr-fr" sz="1100">
                <a:solidFill>
                  <a:schemeClr val="dk1"/>
                </a:solidFill>
                <a:latin typeface="+mj-lt"/>
                <a:ea typeface="Helvetica"/>
                <a:cs typeface="Helvetica"/>
                <a:sym typeface="Helvetica"/>
              </a:rPr>
            </a:br>
            <a:r>
              <a:rPr lang="fr-fr" sz="1100">
                <a:solidFill>
                  <a:schemeClr val="dk1"/>
                </a:solidFill>
                <a:latin typeface="+mj-lt"/>
                <a:ea typeface="Helvetica"/>
                <a:cs typeface="Helvetica"/>
                <a:sym typeface="Helvetica"/>
              </a:rPr>
              <a:t>l’objet d’une discussion avec votre responsable.</a:t>
            </a:r>
            <a:endParaRPr sz="1100">
              <a:solidFill>
                <a:schemeClr val="dk1"/>
              </a:solidFill>
              <a:latin typeface="+mj-lt"/>
              <a:ea typeface="Helvetica"/>
              <a:cs typeface="Helvetica"/>
              <a:sym typeface="Helvetica"/>
            </a:endParaRPr>
          </a:p>
          <a:p>
            <a:pPr marL="0" lvl="0" indent="0" algn="l" rtl="0">
              <a:lnSpc>
                <a:spcPct val="115000"/>
              </a:lnSpc>
              <a:spcBef>
                <a:spcPts val="0"/>
              </a:spcBef>
              <a:spcAft>
                <a:spcPts val="0"/>
              </a:spcAft>
              <a:buNone/>
            </a:pPr>
            <a:endParaRPr sz="1100">
              <a:latin typeface="+mj-lt"/>
              <a:ea typeface="Helvetica"/>
              <a:cs typeface="Helvetica"/>
              <a:sym typeface="Helvetica"/>
            </a:endParaRPr>
          </a:p>
          <a:p>
            <a:pPr marL="0" lvl="0" indent="0" algn="l" rtl="0">
              <a:lnSpc>
                <a:spcPct val="115000"/>
              </a:lnSpc>
              <a:spcBef>
                <a:spcPts val="0"/>
              </a:spcBef>
              <a:spcAft>
                <a:spcPts val="0"/>
              </a:spcAft>
              <a:buNone/>
            </a:pPr>
            <a:r>
              <a:rPr lang="fr-fr" sz="1100" b="1">
                <a:solidFill>
                  <a:schemeClr val="dk2"/>
                </a:solidFill>
                <a:latin typeface="+mj-lt"/>
                <a:ea typeface="Helvetica"/>
                <a:cs typeface="Helvetica"/>
                <a:sym typeface="Helvetica"/>
              </a:rPr>
              <a:t>Traitement équitable</a:t>
            </a:r>
            <a:endParaRPr sz="1100" b="1">
              <a:solidFill>
                <a:schemeClr val="dk2"/>
              </a:solidFill>
              <a:latin typeface="+mj-lt"/>
              <a:ea typeface="Helvetica"/>
              <a:cs typeface="Helvetica"/>
              <a:sym typeface="Helvetica"/>
            </a:endParaRPr>
          </a:p>
          <a:p>
            <a:pPr marL="0" lvl="0" indent="0" algn="l" rtl="0">
              <a:lnSpc>
                <a:spcPct val="115000"/>
              </a:lnSpc>
              <a:spcBef>
                <a:spcPts val="0"/>
              </a:spcBef>
              <a:spcAft>
                <a:spcPts val="0"/>
              </a:spcAft>
              <a:buNone/>
            </a:pPr>
            <a:r>
              <a:rPr lang="fr-fr" sz="1100">
                <a:solidFill>
                  <a:schemeClr val="dk1"/>
                </a:solidFill>
                <a:latin typeface="+mj-lt"/>
                <a:ea typeface="Helvetica"/>
                <a:cs typeface="Helvetica"/>
                <a:sym typeface="Helvetica"/>
              </a:rPr>
              <a:t>Tous les salariés traiteront avec les clients, les fournisseurs, les concurrents et les auditeurs indépendants </a:t>
            </a:r>
            <a:br>
              <a:rPr lang="fr-fr" sz="1100">
                <a:solidFill>
                  <a:schemeClr val="dk1"/>
                </a:solidFill>
                <a:latin typeface="+mj-lt"/>
                <a:ea typeface="Helvetica"/>
                <a:cs typeface="Helvetica"/>
                <a:sym typeface="Helvetica"/>
              </a:rPr>
            </a:br>
            <a:r>
              <a:rPr lang="fr-fr" sz="1100">
                <a:solidFill>
                  <a:schemeClr val="dk1"/>
                </a:solidFill>
                <a:latin typeface="+mj-lt"/>
                <a:ea typeface="Helvetica"/>
                <a:cs typeface="Helvetica"/>
                <a:sym typeface="Helvetica"/>
              </a:rPr>
              <a:t>de la société de manière </a:t>
            </a:r>
            <a:r>
              <a:rPr lang="fr-fr" sz="1100" b="1">
                <a:solidFill>
                  <a:schemeClr val="dk1"/>
                </a:solidFill>
                <a:latin typeface="+mj-lt"/>
                <a:ea typeface="Helvetica"/>
                <a:cs typeface="Helvetica"/>
                <a:sym typeface="Helvetica"/>
              </a:rPr>
              <a:t>équitable et transparente</a:t>
            </a:r>
            <a:r>
              <a:rPr lang="fr-fr" sz="1100">
                <a:solidFill>
                  <a:schemeClr val="dk1"/>
                </a:solidFill>
                <a:latin typeface="+mj-lt"/>
                <a:ea typeface="Helvetica"/>
                <a:cs typeface="Helvetica"/>
                <a:sym typeface="Helvetica"/>
              </a:rPr>
              <a:t> et ne tireront </a:t>
            </a:r>
            <a:r>
              <a:rPr lang="fr-fr" sz="1100" b="1">
                <a:solidFill>
                  <a:schemeClr val="dk1"/>
                </a:solidFill>
                <a:latin typeface="+mj-lt"/>
                <a:ea typeface="Helvetica"/>
                <a:cs typeface="Helvetica"/>
                <a:sym typeface="Helvetica"/>
              </a:rPr>
              <a:t>pas</a:t>
            </a:r>
            <a:r>
              <a:rPr lang="fr-fr" sz="1100">
                <a:solidFill>
                  <a:schemeClr val="dk1"/>
                </a:solidFill>
                <a:latin typeface="+mj-lt"/>
                <a:ea typeface="Helvetica"/>
                <a:cs typeface="Helvetica"/>
                <a:sym typeface="Helvetica"/>
              </a:rPr>
              <a:t> un avantage injuste de quiconque par le biais de la manipulation, la dissimulation, l’abus d’informations privilégiées ou la déformation des faits.</a:t>
            </a:r>
            <a:endParaRPr sz="1100">
              <a:solidFill>
                <a:schemeClr val="dk1"/>
              </a:solidFill>
              <a:latin typeface="+mj-lt"/>
              <a:ea typeface="Helvetica"/>
              <a:cs typeface="Helvetica"/>
              <a:sym typeface="Helvetica"/>
            </a:endParaRPr>
          </a:p>
        </p:txBody>
      </p:sp>
      <p:sp>
        <p:nvSpPr>
          <p:cNvPr id="273" name="Google Shape;273;p39"/>
          <p:cNvSpPr/>
          <p:nvPr/>
        </p:nvSpPr>
        <p:spPr>
          <a:xfrm>
            <a:off x="7104125" y="408850"/>
            <a:ext cx="1857600" cy="17709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800">
                <a:solidFill>
                  <a:schemeClr val="dk2"/>
                </a:solidFill>
                <a:latin typeface="+mj-lt"/>
                <a:ea typeface="Helvetica"/>
                <a:cs typeface="Helvetica"/>
                <a:sym typeface="Helvetica"/>
              </a:rPr>
              <a:t>Un</a:t>
            </a:r>
            <a:r>
              <a:rPr lang="fr-fr" sz="800" b="1" i="1">
                <a:solidFill>
                  <a:schemeClr val="dk2"/>
                </a:solidFill>
                <a:latin typeface="+mj-lt"/>
                <a:ea typeface="Helvetica"/>
                <a:cs typeface="Helvetica"/>
                <a:sym typeface="Helvetica"/>
              </a:rPr>
              <a:t> </a:t>
            </a:r>
            <a:r>
              <a:rPr lang="fr-fr" sz="800" b="1">
                <a:solidFill>
                  <a:schemeClr val="dk2"/>
                </a:solidFill>
                <a:latin typeface="+mj-lt"/>
                <a:ea typeface="Helvetica"/>
                <a:cs typeface="Helvetica"/>
                <a:sym typeface="Helvetica"/>
              </a:rPr>
              <a:t>conflit d’intérêts</a:t>
            </a:r>
            <a:r>
              <a:rPr lang="fr-fr" sz="800">
                <a:solidFill>
                  <a:schemeClr val="dk2"/>
                </a:solidFill>
                <a:latin typeface="+mj-lt"/>
                <a:ea typeface="Helvetica"/>
                <a:cs typeface="Helvetica"/>
                <a:sym typeface="Helvetica"/>
              </a:rPr>
              <a:t> survient quand l’intérêt privé d’une personne </a:t>
            </a:r>
            <a:r>
              <a:rPr lang="fr-fr" sz="800" b="1">
                <a:solidFill>
                  <a:schemeClr val="dk2"/>
                </a:solidFill>
                <a:latin typeface="+mj-lt"/>
                <a:ea typeface="Helvetica"/>
                <a:cs typeface="Helvetica"/>
                <a:sym typeface="Helvetica"/>
              </a:rPr>
              <a:t>interfère ou semble interférer de quelque manière que ce soit avec les intérêts de la société</a:t>
            </a:r>
            <a:r>
              <a:rPr lang="fr-fr" sz="800">
                <a:solidFill>
                  <a:schemeClr val="dk2"/>
                </a:solidFill>
                <a:latin typeface="+mj-lt"/>
                <a:ea typeface="Helvetica"/>
                <a:cs typeface="Helvetica"/>
                <a:sym typeface="Helvetica"/>
              </a:rPr>
              <a:t>. Il peut également survenir lorsqu’un salarié, un directeur ou un membre de sa famille </a:t>
            </a:r>
            <a:r>
              <a:rPr lang="fr-fr" sz="800" b="1">
                <a:solidFill>
                  <a:schemeClr val="dk2"/>
                </a:solidFill>
                <a:latin typeface="+mj-lt"/>
                <a:ea typeface="Helvetica"/>
                <a:cs typeface="Helvetica"/>
                <a:sym typeface="Helvetica"/>
              </a:rPr>
              <a:t>reçoit des avantages personnels indus</a:t>
            </a:r>
            <a:r>
              <a:rPr lang="fr-fr" sz="800">
                <a:solidFill>
                  <a:schemeClr val="dk2"/>
                </a:solidFill>
                <a:latin typeface="+mj-lt"/>
                <a:ea typeface="Helvetica"/>
                <a:cs typeface="Helvetica"/>
                <a:sym typeface="Helvetica"/>
              </a:rPr>
              <a:t> du fait de </a:t>
            </a:r>
            <a:br>
              <a:rPr lang="fr-fr" sz="800">
                <a:solidFill>
                  <a:schemeClr val="dk2"/>
                </a:solidFill>
                <a:latin typeface="+mj-lt"/>
                <a:ea typeface="Helvetica"/>
                <a:cs typeface="Helvetica"/>
                <a:sym typeface="Helvetica"/>
              </a:rPr>
            </a:br>
            <a:r>
              <a:rPr lang="fr-fr" sz="800">
                <a:solidFill>
                  <a:schemeClr val="dk2"/>
                </a:solidFill>
                <a:latin typeface="+mj-lt"/>
                <a:ea typeface="Helvetica"/>
                <a:cs typeface="Helvetica"/>
                <a:sym typeface="Helvetica"/>
              </a:rPr>
              <a:t>son poste au sein de la société.</a:t>
            </a:r>
            <a:endParaRPr>
              <a:solidFill>
                <a:schemeClr val="dk2"/>
              </a:solidFill>
              <a:latin typeface="+mj-lt"/>
            </a:endParaRPr>
          </a:p>
        </p:txBody>
      </p:sp>
      <p:grpSp>
        <p:nvGrpSpPr>
          <p:cNvPr id="17" name="Google Shape;282;p40">
            <a:extLst>
              <a:ext uri="{FF2B5EF4-FFF2-40B4-BE49-F238E27FC236}">
                <a16:creationId xmlns:a16="http://schemas.microsoft.com/office/drawing/2014/main" id="{7CF8F4B2-5965-4958-8DEA-2032F987806B}"/>
              </a:ext>
            </a:extLst>
          </p:cNvPr>
          <p:cNvGrpSpPr/>
          <p:nvPr/>
        </p:nvGrpSpPr>
        <p:grpSpPr>
          <a:xfrm>
            <a:off x="533825" y="4346238"/>
            <a:ext cx="8353150" cy="350425"/>
            <a:chOff x="508075" y="4172425"/>
            <a:chExt cx="8353150" cy="350425"/>
          </a:xfrm>
        </p:grpSpPr>
        <p:sp>
          <p:nvSpPr>
            <p:cNvPr id="18" name="Google Shape;283;p40">
              <a:extLst>
                <a:ext uri="{FF2B5EF4-FFF2-40B4-BE49-F238E27FC236}">
                  <a16:creationId xmlns:a16="http://schemas.microsoft.com/office/drawing/2014/main" id="{0BA24665-3DD3-4D23-B061-13E300B9E833}"/>
                </a:ext>
              </a:extLst>
            </p:cNvPr>
            <p:cNvSpPr/>
            <p:nvPr/>
          </p:nvSpPr>
          <p:spPr>
            <a:xfrm>
              <a:off x="2903200" y="4186550"/>
              <a:ext cx="935400" cy="336300"/>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Traitement équitable</a:t>
              </a:r>
              <a:endParaRPr kumimoji="0" sz="700" b="0" i="0" u="none" strike="noStrike" cap="none" normalizeH="0" baseline="0">
                <a:ln>
                  <a:noFill/>
                </a:ln>
                <a:solidFill>
                  <a:srgbClr val="000000"/>
                </a:solidFill>
                <a:effectLst/>
                <a:uLnTx/>
                <a:uFillTx/>
                <a:latin typeface="+mj-lt"/>
                <a:ea typeface="Helvetica"/>
                <a:cs typeface="Helvetica"/>
                <a:sym typeface="Helvetica"/>
              </a:endParaRPr>
            </a:p>
          </p:txBody>
        </p:sp>
        <p:grpSp>
          <p:nvGrpSpPr>
            <p:cNvPr id="19" name="Google Shape;284;p40">
              <a:extLst>
                <a:ext uri="{FF2B5EF4-FFF2-40B4-BE49-F238E27FC236}">
                  <a16:creationId xmlns:a16="http://schemas.microsoft.com/office/drawing/2014/main" id="{BE94FAAE-1E73-4605-9909-37B08B27A6C3}"/>
                </a:ext>
              </a:extLst>
            </p:cNvPr>
            <p:cNvGrpSpPr/>
            <p:nvPr/>
          </p:nvGrpSpPr>
          <p:grpSpPr>
            <a:xfrm>
              <a:off x="508075" y="4172425"/>
              <a:ext cx="8353150" cy="350425"/>
              <a:chOff x="508075" y="4172425"/>
              <a:chExt cx="8353150" cy="350425"/>
            </a:xfrm>
          </p:grpSpPr>
          <p:sp>
            <p:nvSpPr>
              <p:cNvPr id="20" name="Google Shape;285;p40">
                <a:extLst>
                  <a:ext uri="{FF2B5EF4-FFF2-40B4-BE49-F238E27FC236}">
                    <a16:creationId xmlns:a16="http://schemas.microsoft.com/office/drawing/2014/main" id="{8E443C88-FE10-4283-9624-0FD3EDA8D376}"/>
                  </a:ext>
                </a:extLst>
              </p:cNvPr>
              <p:cNvSpPr/>
              <p:nvPr/>
            </p:nvSpPr>
            <p:spPr>
              <a:xfrm>
                <a:off x="6126475" y="4186550"/>
                <a:ext cx="1428600" cy="336300"/>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Paiements indus </a:t>
                </a:r>
                <a:endParaRPr kumimoji="0" sz="700" b="0" i="0" u="none" strike="noStrike" cap="none" normalizeH="0" baseline="0">
                  <a:ln>
                    <a:noFill/>
                  </a:ln>
                  <a:solidFill>
                    <a:srgbClr val="000000"/>
                  </a:solidFill>
                  <a:effectLst/>
                  <a:uLnTx/>
                  <a:uFillTx/>
                  <a:latin typeface="+mj-lt"/>
                  <a:ea typeface="Helvetica"/>
                  <a:cs typeface="Helvetica"/>
                  <a:sym typeface="Helvetica"/>
                </a:endParaRPr>
              </a:p>
            </p:txBody>
          </p:sp>
          <p:sp>
            <p:nvSpPr>
              <p:cNvPr id="21" name="Google Shape;286;p40">
                <a:extLst>
                  <a:ext uri="{FF2B5EF4-FFF2-40B4-BE49-F238E27FC236}">
                    <a16:creationId xmlns:a16="http://schemas.microsoft.com/office/drawing/2014/main" id="{5E0CB7B5-B87E-4F1C-8C4E-F8B8AF83FDE3}"/>
                  </a:ext>
                </a:extLst>
              </p:cNvPr>
              <p:cNvSpPr/>
              <p:nvPr/>
            </p:nvSpPr>
            <p:spPr>
              <a:xfrm>
                <a:off x="3686675" y="4186550"/>
                <a:ext cx="1248300" cy="336300"/>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Marketing et ventes</a:t>
                </a:r>
                <a:endParaRPr kumimoji="0" sz="700" b="0" i="0" u="none" strike="noStrike" cap="none" normalizeH="0" baseline="0">
                  <a:ln>
                    <a:noFill/>
                  </a:ln>
                  <a:solidFill>
                    <a:srgbClr val="000000"/>
                  </a:solidFill>
                  <a:effectLst/>
                  <a:uLnTx/>
                  <a:uFillTx/>
                  <a:latin typeface="+mj-lt"/>
                  <a:ea typeface="Helvetica"/>
                  <a:cs typeface="Helvetica"/>
                  <a:sym typeface="Helvetica"/>
                </a:endParaRPr>
              </a:p>
            </p:txBody>
          </p:sp>
          <p:sp>
            <p:nvSpPr>
              <p:cNvPr id="22" name="Google Shape;287;p40">
                <a:extLst>
                  <a:ext uri="{FF2B5EF4-FFF2-40B4-BE49-F238E27FC236}">
                    <a16:creationId xmlns:a16="http://schemas.microsoft.com/office/drawing/2014/main" id="{B4A7EF98-B06A-49CA-AB13-A5885467F0C7}"/>
                  </a:ext>
                </a:extLst>
              </p:cNvPr>
              <p:cNvSpPr/>
              <p:nvPr/>
            </p:nvSpPr>
            <p:spPr>
              <a:xfrm>
                <a:off x="4795382" y="4186550"/>
                <a:ext cx="1470300" cy="336300"/>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spc="-20" normalizeH="0">
                    <a:ln>
                      <a:noFill/>
                    </a:ln>
                    <a:solidFill>
                      <a:srgbClr val="F4F7F7"/>
                    </a:solidFill>
                    <a:effectLst/>
                    <a:uLnTx/>
                    <a:uFillTx/>
                    <a:latin typeface="+mj-lt"/>
                    <a:ea typeface="Helvetica"/>
                    <a:cs typeface="Helvetica"/>
                    <a:sym typeface="Helvetica"/>
                  </a:rPr>
                  <a:t>Signalement et enregistrement d’informations</a:t>
                </a:r>
                <a:endParaRPr kumimoji="0" sz="700" b="0" i="0" u="none" strike="noStrike" cap="none" spc="-20" normalizeH="0">
                  <a:ln>
                    <a:noFill/>
                  </a:ln>
                  <a:solidFill>
                    <a:srgbClr val="000000"/>
                  </a:solidFill>
                  <a:effectLst/>
                  <a:uLnTx/>
                  <a:uFillTx/>
                  <a:latin typeface="+mj-lt"/>
                  <a:ea typeface="Helvetica"/>
                  <a:cs typeface="Helvetica"/>
                  <a:sym typeface="Helvetica"/>
                </a:endParaRPr>
              </a:p>
            </p:txBody>
          </p:sp>
          <p:sp>
            <p:nvSpPr>
              <p:cNvPr id="23" name="Google Shape;288;p40">
                <a:extLst>
                  <a:ext uri="{FF2B5EF4-FFF2-40B4-BE49-F238E27FC236}">
                    <a16:creationId xmlns:a16="http://schemas.microsoft.com/office/drawing/2014/main" id="{F9032839-5E8B-4536-B971-E65FD228D0E5}"/>
                  </a:ext>
                </a:extLst>
              </p:cNvPr>
              <p:cNvSpPr/>
              <p:nvPr/>
            </p:nvSpPr>
            <p:spPr>
              <a:xfrm>
                <a:off x="508075" y="4172425"/>
                <a:ext cx="14703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Respect des lois</a:t>
                </a:r>
                <a:endParaRPr kumimoji="0" sz="700" b="0" i="0" u="none" strike="noStrike" cap="none" normalizeH="0" baseline="0">
                  <a:ln>
                    <a:noFill/>
                  </a:ln>
                  <a:solidFill>
                    <a:srgbClr val="F4F7F7"/>
                  </a:solidFill>
                  <a:effectLst/>
                  <a:uLnTx/>
                  <a:uFillTx/>
                  <a:latin typeface="+mj-lt"/>
                  <a:ea typeface="Helvetica"/>
                  <a:cs typeface="Helvetica"/>
                  <a:sym typeface="Helvetica"/>
                </a:endParaRPr>
              </a:p>
            </p:txBody>
          </p:sp>
          <p:sp>
            <p:nvSpPr>
              <p:cNvPr id="24" name="Google Shape;289;p40">
                <a:extLst>
                  <a:ext uri="{FF2B5EF4-FFF2-40B4-BE49-F238E27FC236}">
                    <a16:creationId xmlns:a16="http://schemas.microsoft.com/office/drawing/2014/main" id="{6D38F606-5F02-44E8-AB33-45A86F2FA033}"/>
                  </a:ext>
                </a:extLst>
              </p:cNvPr>
              <p:cNvSpPr/>
              <p:nvPr/>
            </p:nvSpPr>
            <p:spPr>
              <a:xfrm>
                <a:off x="1833588" y="4172425"/>
                <a:ext cx="1248300" cy="336300"/>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Conflit d’intérêts</a:t>
                </a:r>
                <a:endParaRPr kumimoji="0" sz="700" b="0" i="0" u="none" strike="noStrike" cap="none" normalizeH="0" baseline="0">
                  <a:ln>
                    <a:noFill/>
                  </a:ln>
                  <a:solidFill>
                    <a:srgbClr val="000000"/>
                  </a:solidFill>
                  <a:effectLst/>
                  <a:uLnTx/>
                  <a:uFillTx/>
                  <a:latin typeface="+mj-lt"/>
                  <a:ea typeface="Helvetica"/>
                  <a:cs typeface="Helvetica"/>
                  <a:sym typeface="Helvetica"/>
                </a:endParaRPr>
              </a:p>
            </p:txBody>
          </p:sp>
          <p:sp>
            <p:nvSpPr>
              <p:cNvPr id="25" name="Google Shape;290;p40">
                <a:extLst>
                  <a:ext uri="{FF2B5EF4-FFF2-40B4-BE49-F238E27FC236}">
                    <a16:creationId xmlns:a16="http://schemas.microsoft.com/office/drawing/2014/main" id="{B466542E-11D2-4973-9F45-1AB1D4A68FDE}"/>
                  </a:ext>
                </a:extLst>
              </p:cNvPr>
              <p:cNvSpPr/>
              <p:nvPr/>
            </p:nvSpPr>
            <p:spPr>
              <a:xfrm>
                <a:off x="7432625" y="4186550"/>
                <a:ext cx="14286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Interactions avec les </a:t>
                </a:r>
                <a:br>
                  <a:rPr kumimoji="0" lang="fr-fr" sz="700" b="0" i="0" u="none" strike="noStrike" cap="none" normalizeH="0" baseline="0">
                    <a:ln>
                      <a:noFill/>
                    </a:ln>
                    <a:solidFill>
                      <a:srgbClr val="F4F7F7"/>
                    </a:solidFill>
                    <a:effectLst/>
                    <a:uLnTx/>
                    <a:uFillTx/>
                    <a:latin typeface="+mj-lt"/>
                    <a:ea typeface="Helvetica"/>
                    <a:cs typeface="Helvetica"/>
                    <a:sym typeface="Helvetica"/>
                  </a:rPr>
                </a:br>
                <a:r>
                  <a:rPr kumimoji="0" lang="fr-fr" sz="700" b="0" i="0" u="none" strike="noStrike" cap="none" normalizeH="0" baseline="0">
                    <a:ln>
                      <a:noFill/>
                    </a:ln>
                    <a:solidFill>
                      <a:srgbClr val="F4F7F7"/>
                    </a:solidFill>
                    <a:effectLst/>
                    <a:uLnTx/>
                    <a:uFillTx/>
                    <a:latin typeface="+mj-lt"/>
                    <a:ea typeface="Helvetica"/>
                    <a:cs typeface="Helvetica"/>
                    <a:sym typeface="Helvetica"/>
                  </a:rPr>
                  <a:t>PdS et les G</a:t>
                </a:r>
                <a:r>
                  <a:rPr lang="fr-fr" sz="700">
                    <a:solidFill>
                      <a:srgbClr val="F4F7F7"/>
                    </a:solidFill>
                    <a:latin typeface="+mj-lt"/>
                    <a:ea typeface="Helvetica"/>
                    <a:cs typeface="Helvetica"/>
                    <a:sym typeface="Helvetica"/>
                  </a:rPr>
                  <a:t>O</a:t>
                </a:r>
                <a:endParaRPr kumimoji="0" sz="700" b="0" i="0" u="none" strike="noStrike" cap="none" normalizeH="0" baseline="0">
                  <a:ln>
                    <a:noFill/>
                  </a:ln>
                  <a:solidFill>
                    <a:srgbClr val="F4F7F7"/>
                  </a:solidFill>
                  <a:effectLst/>
                  <a:uLnTx/>
                  <a:uFillTx/>
                  <a:latin typeface="+mj-lt"/>
                  <a:ea typeface="Helvetica"/>
                  <a:cs typeface="Helvetica"/>
                  <a:sym typeface="Helvetica"/>
                </a:endParaRPr>
              </a:p>
            </p:txBody>
          </p:sp>
        </p:gr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baseline="0">
              <a:ln>
                <a:noFill/>
              </a:ln>
              <a:solidFill>
                <a:srgbClr val="FFFFFF"/>
              </a:solidFill>
              <a:effectLst/>
              <a:uLnTx/>
              <a:uFillTx/>
              <a:latin typeface="+mj-lt"/>
              <a:ea typeface="Calibri"/>
              <a:cs typeface="Calibri"/>
              <a:sym typeface="Calibri"/>
            </a:endParaRPr>
          </a:p>
        </p:txBody>
      </p:sp>
      <p:sp>
        <p:nvSpPr>
          <p:cNvPr id="279" name="Google Shape;279;p40"/>
          <p:cNvSpPr txBox="1"/>
          <p:nvPr/>
        </p:nvSpPr>
        <p:spPr>
          <a:xfrm>
            <a:off x="2039850" y="80494"/>
            <a:ext cx="5064300" cy="5904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cap="none" normalizeH="0" baseline="0">
                <a:ln>
                  <a:noFill/>
                </a:ln>
                <a:solidFill>
                  <a:srgbClr val="AACFD0"/>
                </a:solidFill>
                <a:effectLst/>
                <a:uLnTx/>
                <a:uFillTx/>
                <a:latin typeface="+mj-lt"/>
                <a:ea typeface="Helvetica"/>
                <a:cs typeface="Helvetica"/>
                <a:sym typeface="Helvetica"/>
              </a:rPr>
              <a:t>Directives de référence</a:t>
            </a:r>
            <a:endParaRPr kumimoji="0" sz="1800" b="1" i="0" u="none" strike="noStrike" cap="none" normalizeH="0" baseline="0">
              <a:ln>
                <a:noFill/>
              </a:ln>
              <a:solidFill>
                <a:srgbClr val="AACFD0"/>
              </a:solidFill>
              <a:effectLst/>
              <a:uLnTx/>
              <a:uFillTx/>
              <a:latin typeface="+mj-lt"/>
              <a:ea typeface="Helvetica"/>
              <a:cs typeface="Helvetica"/>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cap="none" normalizeH="0" baseline="0">
                <a:ln>
                  <a:noFill/>
                </a:ln>
                <a:solidFill>
                  <a:srgbClr val="AACFD0"/>
                </a:solidFill>
                <a:effectLst/>
                <a:uLnTx/>
                <a:uFillTx/>
                <a:latin typeface="+mj-lt"/>
                <a:ea typeface="Helvetica"/>
                <a:cs typeface="Helvetica"/>
                <a:sym typeface="Helvetica"/>
              </a:rPr>
              <a:t>(suite)</a:t>
            </a:r>
            <a:endParaRPr kumimoji="0" sz="1800" b="1" i="0" u="none" strike="noStrike" cap="none" normalizeH="0" baseline="0">
              <a:ln>
                <a:noFill/>
              </a:ln>
              <a:solidFill>
                <a:srgbClr val="AACFD0"/>
              </a:solidFill>
              <a:effectLst/>
              <a:uLnTx/>
              <a:uFillTx/>
              <a:latin typeface="+mj-lt"/>
              <a:ea typeface="Helvetica"/>
              <a:cs typeface="Helvetica"/>
              <a:sym typeface="Helvetica"/>
            </a:endParaRPr>
          </a:p>
        </p:txBody>
      </p:sp>
      <p:sp>
        <p:nvSpPr>
          <p:cNvPr id="280" name="Google Shape;280;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sz="900" b="0" i="0" u="none" strike="noStrike" cap="none" normalizeH="0" baseline="0">
                <a:ln>
                  <a:noFill/>
                </a:ln>
                <a:solidFill>
                  <a:srgbClr val="34495E"/>
                </a:solidFill>
                <a:effectLst/>
                <a:uLnTx/>
                <a:uFillTx/>
                <a:latin typeface="+mj-lt"/>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900" b="0" i="0" u="none" strike="noStrike" cap="none" normalizeH="0" baseline="0">
              <a:ln>
                <a:noFill/>
              </a:ln>
              <a:solidFill>
                <a:srgbClr val="34495E"/>
              </a:solidFill>
              <a:effectLst/>
              <a:uLnTx/>
              <a:uFillTx/>
              <a:latin typeface="+mj-lt"/>
              <a:sym typeface="Helvetica Neue"/>
            </a:endParaRPr>
          </a:p>
        </p:txBody>
      </p:sp>
      <p:sp>
        <p:nvSpPr>
          <p:cNvPr id="281" name="Google Shape;281;p40"/>
          <p:cNvSpPr txBox="1"/>
          <p:nvPr/>
        </p:nvSpPr>
        <p:spPr>
          <a:xfrm>
            <a:off x="533824" y="683599"/>
            <a:ext cx="7737339" cy="341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r-fr" sz="1100" b="1" i="0" u="none" strike="noStrike" cap="none" spc="-20" normalizeH="0" dirty="0">
                <a:ln>
                  <a:noFill/>
                </a:ln>
                <a:solidFill>
                  <a:srgbClr val="242852"/>
                </a:solidFill>
                <a:effectLst/>
                <a:uLnTx/>
                <a:uFillTx/>
                <a:latin typeface="+mj-lt"/>
                <a:ea typeface="Helvetica"/>
                <a:cs typeface="Helvetica"/>
                <a:sym typeface="Helvetica"/>
              </a:rPr>
              <a:t>Les directives suivantes s’appliquent à tous les salariés : </a:t>
            </a:r>
            <a:endParaRPr kumimoji="0" sz="1100" b="1" i="0" u="none" strike="noStrike" cap="none" spc="-20" normalizeH="0" dirty="0">
              <a:ln>
                <a:noFill/>
              </a:ln>
              <a:solidFill>
                <a:srgbClr val="242852"/>
              </a:solidFill>
              <a:effectLst/>
              <a:uLnTx/>
              <a:uFillTx/>
              <a:latin typeface="+mj-lt"/>
              <a:ea typeface="Helvetica"/>
              <a:cs typeface="Helvetica"/>
              <a:sym typeface="Helvetica"/>
            </a:endParaRPr>
          </a:p>
          <a:p>
            <a:pPr marL="0" lvl="0" indent="0" algn="l" rtl="0">
              <a:lnSpc>
                <a:spcPct val="115000"/>
              </a:lnSpc>
              <a:spcBef>
                <a:spcPts val="0"/>
              </a:spcBef>
              <a:spcAft>
                <a:spcPts val="0"/>
              </a:spcAft>
              <a:buClr>
                <a:schemeClr val="dk1"/>
              </a:buClr>
              <a:buSzPts val="1100"/>
              <a:buFont typeface="Arial"/>
              <a:buNone/>
            </a:pPr>
            <a:endParaRPr sz="1100" b="1" dirty="0">
              <a:solidFill>
                <a:schemeClr val="dk2"/>
              </a:solidFill>
              <a:latin typeface="+mj-lt"/>
              <a:ea typeface="Helvetica"/>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fr-fr" sz="1100" b="1" dirty="0">
                <a:solidFill>
                  <a:schemeClr val="dk2"/>
                </a:solidFill>
                <a:latin typeface="+mj-lt"/>
                <a:ea typeface="Helvetica"/>
                <a:cs typeface="Helvetica"/>
                <a:sym typeface="Helvetica"/>
              </a:rPr>
              <a:t>Marketing et ventes</a:t>
            </a:r>
          </a:p>
          <a:p>
            <a:pPr marL="0" lvl="0" indent="0" algn="l" rtl="0">
              <a:lnSpc>
                <a:spcPct val="115000"/>
              </a:lnSpc>
              <a:spcBef>
                <a:spcPts val="0"/>
              </a:spcBef>
              <a:spcAft>
                <a:spcPts val="0"/>
              </a:spcAft>
              <a:buNone/>
            </a:pPr>
            <a:r>
              <a:rPr lang="fr-fr" sz="1100" dirty="0">
                <a:solidFill>
                  <a:schemeClr val="dk1"/>
                </a:solidFill>
                <a:latin typeface="+mj-lt"/>
                <a:ea typeface="Helvetica"/>
                <a:cs typeface="Helvetica"/>
                <a:sym typeface="Helvetica"/>
              </a:rPr>
              <a:t>L’entreprise et ses salariés représenteront </a:t>
            </a:r>
            <a:r>
              <a:rPr lang="fr-fr" sz="1100" b="1" dirty="0">
                <a:solidFill>
                  <a:schemeClr val="dk1"/>
                </a:solidFill>
                <a:latin typeface="+mj-lt"/>
                <a:ea typeface="Helvetica"/>
                <a:cs typeface="Helvetica"/>
                <a:sym typeface="Helvetica"/>
              </a:rPr>
              <a:t>fidèlement</a:t>
            </a:r>
            <a:r>
              <a:rPr lang="fr-fr" sz="1100" dirty="0">
                <a:solidFill>
                  <a:schemeClr val="dk1"/>
                </a:solidFill>
                <a:latin typeface="+mj-lt"/>
                <a:ea typeface="Helvetica"/>
                <a:cs typeface="Helvetica"/>
                <a:sym typeface="Helvetica"/>
              </a:rPr>
              <a:t> les produits et services et se conformeront aux </a:t>
            </a:r>
            <a:r>
              <a:rPr lang="fr-fr" sz="1100" b="1" dirty="0">
                <a:solidFill>
                  <a:schemeClr val="dk1"/>
                </a:solidFill>
                <a:latin typeface="+mj-lt"/>
                <a:ea typeface="Helvetica"/>
                <a:cs typeface="Helvetica"/>
                <a:sym typeface="Helvetica"/>
              </a:rPr>
              <a:t>exigences réglementaires et légales</a:t>
            </a:r>
            <a:r>
              <a:rPr lang="fr-fr" sz="1100" dirty="0">
                <a:solidFill>
                  <a:schemeClr val="dk1"/>
                </a:solidFill>
                <a:latin typeface="+mj-lt"/>
                <a:ea typeface="Helvetica"/>
                <a:cs typeface="Helvetica"/>
                <a:sym typeface="Helvetica"/>
              </a:rPr>
              <a:t> applicables régissant le marketing et la vente des produits et services.</a:t>
            </a:r>
          </a:p>
          <a:p>
            <a:pPr marL="0" lvl="0" indent="0" algn="l" rtl="0">
              <a:lnSpc>
                <a:spcPct val="115000"/>
              </a:lnSpc>
              <a:spcBef>
                <a:spcPts val="0"/>
              </a:spcBef>
              <a:spcAft>
                <a:spcPts val="0"/>
              </a:spcAft>
              <a:buNone/>
            </a:pPr>
            <a:endParaRPr sz="1100" dirty="0">
              <a:solidFill>
                <a:srgbClr val="6DACAC"/>
              </a:solidFill>
              <a:latin typeface="+mj-lt"/>
              <a:ea typeface="Helvetica"/>
              <a:cs typeface="Helvetica"/>
              <a:sym typeface="Helvetica"/>
            </a:endParaRPr>
          </a:p>
          <a:p>
            <a:pPr marL="0" lvl="0" indent="0" algn="l" rtl="0">
              <a:lnSpc>
                <a:spcPct val="115000"/>
              </a:lnSpc>
              <a:spcBef>
                <a:spcPts val="0"/>
              </a:spcBef>
              <a:spcAft>
                <a:spcPts val="0"/>
              </a:spcAft>
              <a:buNone/>
            </a:pPr>
            <a:r>
              <a:rPr lang="fr-fr" sz="1100" b="1" dirty="0">
                <a:solidFill>
                  <a:schemeClr val="dk2"/>
                </a:solidFill>
                <a:latin typeface="+mj-lt"/>
                <a:ea typeface="Helvetica"/>
                <a:cs typeface="Helvetica"/>
                <a:sym typeface="Helvetica"/>
              </a:rPr>
              <a:t>Signalement et enregistrement d’informations</a:t>
            </a:r>
          </a:p>
          <a:p>
            <a:pPr marL="0" lvl="0" indent="0" algn="l" rtl="0">
              <a:lnSpc>
                <a:spcPct val="115000"/>
              </a:lnSpc>
              <a:spcBef>
                <a:spcPts val="0"/>
              </a:spcBef>
              <a:spcAft>
                <a:spcPts val="0"/>
              </a:spcAft>
              <a:buNone/>
            </a:pPr>
            <a:r>
              <a:rPr lang="fr-fr" sz="1100" dirty="0">
                <a:solidFill>
                  <a:schemeClr val="dk1"/>
                </a:solidFill>
                <a:latin typeface="+mj-lt"/>
                <a:ea typeface="Helvetica"/>
                <a:cs typeface="Helvetica"/>
                <a:sym typeface="Helvetica"/>
              </a:rPr>
              <a:t>L’entreprise et ses salariés </a:t>
            </a:r>
            <a:r>
              <a:rPr lang="fr-fr" sz="1100" b="1" dirty="0">
                <a:solidFill>
                  <a:schemeClr val="dk1"/>
                </a:solidFill>
                <a:latin typeface="+mj-lt"/>
                <a:ea typeface="Helvetica"/>
                <a:cs typeface="Helvetica"/>
                <a:sym typeface="Helvetica"/>
              </a:rPr>
              <a:t>enregistreront et signaleront</a:t>
            </a:r>
            <a:r>
              <a:rPr lang="fr-fr" sz="1100" dirty="0">
                <a:solidFill>
                  <a:schemeClr val="dk1"/>
                </a:solidFill>
                <a:latin typeface="+mj-lt"/>
                <a:ea typeface="Helvetica"/>
                <a:cs typeface="Helvetica"/>
                <a:sym typeface="Helvetica"/>
              </a:rPr>
              <a:t> toutes les informations </a:t>
            </a:r>
            <a:r>
              <a:rPr lang="fr-fr" sz="1100" b="1" dirty="0">
                <a:solidFill>
                  <a:schemeClr val="dk1"/>
                </a:solidFill>
                <a:latin typeface="+mj-lt"/>
                <a:ea typeface="Helvetica"/>
                <a:cs typeface="Helvetica"/>
                <a:sym typeface="Helvetica"/>
              </a:rPr>
              <a:t>de manière précise et honnête</a:t>
            </a:r>
            <a:r>
              <a:rPr lang="fr-fr" sz="1100" dirty="0">
                <a:solidFill>
                  <a:schemeClr val="dk1"/>
                </a:solidFill>
                <a:latin typeface="+mj-lt"/>
                <a:ea typeface="Helvetica"/>
                <a:cs typeface="Helvetica"/>
                <a:sym typeface="Helvetica"/>
              </a:rPr>
              <a:t> </a:t>
            </a:r>
            <a:br>
              <a:rPr lang="fr-fr" sz="1100" dirty="0">
                <a:solidFill>
                  <a:schemeClr val="dk1"/>
                </a:solidFill>
                <a:latin typeface="+mj-lt"/>
                <a:ea typeface="Helvetica"/>
                <a:cs typeface="Helvetica"/>
                <a:sym typeface="Helvetica"/>
              </a:rPr>
            </a:br>
            <a:r>
              <a:rPr lang="fr-fr" sz="1100" dirty="0">
                <a:solidFill>
                  <a:schemeClr val="dk1"/>
                </a:solidFill>
                <a:latin typeface="+mj-lt"/>
                <a:ea typeface="Helvetica"/>
                <a:cs typeface="Helvetica"/>
                <a:sym typeface="Helvetica"/>
              </a:rPr>
              <a:t>en temps opportun avec suffisamment de détails.</a:t>
            </a:r>
            <a:endParaRPr kumimoji="0" sz="1100" b="1" i="0" u="none" strike="noStrike" cap="none" normalizeH="0" baseline="0" dirty="0">
              <a:ln>
                <a:noFill/>
              </a:ln>
              <a:solidFill>
                <a:srgbClr val="000000"/>
              </a:solidFill>
              <a:effectLst/>
              <a:uLnTx/>
              <a:uFillTx/>
              <a:latin typeface="+mj-lt"/>
              <a:ea typeface="Helvetica"/>
              <a:cs typeface="Helvetica"/>
              <a:sym typeface="Helvetic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100" b="1" i="0" u="none" strike="noStrike" cap="none" normalizeH="0" baseline="0" dirty="0">
              <a:ln>
                <a:noFill/>
              </a:ln>
              <a:solidFill>
                <a:srgbClr val="000000"/>
              </a:solidFill>
              <a:effectLst/>
              <a:uLnTx/>
              <a:uFillTx/>
              <a:latin typeface="+mj-lt"/>
              <a:ea typeface="Helvetica"/>
              <a:cs typeface="Helvetica"/>
              <a:sym typeface="Helvetica"/>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fr-fr" sz="1100" b="1" i="0" u="none" strike="noStrike" cap="none" normalizeH="0" baseline="0" dirty="0">
                <a:ln>
                  <a:noFill/>
                </a:ln>
                <a:solidFill>
                  <a:srgbClr val="242852"/>
                </a:solidFill>
                <a:effectLst/>
                <a:uLnTx/>
                <a:uFillTx/>
                <a:latin typeface="+mj-lt"/>
                <a:ea typeface="Helvetica"/>
                <a:cs typeface="Helvetica"/>
                <a:sym typeface="Helvetica"/>
              </a:rPr>
              <a:t>Paiements indus </a:t>
            </a:r>
          </a:p>
          <a:p>
            <a:pPr>
              <a:lnSpc>
                <a:spcPct val="115000"/>
              </a:lnSpc>
            </a:pPr>
            <a:r>
              <a:rPr lang="fr-fr" sz="1100" dirty="0">
                <a:solidFill>
                  <a:schemeClr val="dk1"/>
                </a:solidFill>
                <a:latin typeface="+mj-lt"/>
                <a:cs typeface="Helvetica"/>
              </a:rPr>
              <a:t>L’entreprise ne proposera </a:t>
            </a:r>
            <a:r>
              <a:rPr lang="fr-fr" sz="1100" b="1" dirty="0">
                <a:solidFill>
                  <a:schemeClr val="dk1"/>
                </a:solidFill>
                <a:latin typeface="+mj-lt"/>
                <a:cs typeface="Helvetica"/>
              </a:rPr>
              <a:t>rien qui ait de la valeur</a:t>
            </a:r>
            <a:r>
              <a:rPr lang="fr-fr" sz="1100" dirty="0">
                <a:solidFill>
                  <a:schemeClr val="dk1"/>
                </a:solidFill>
                <a:latin typeface="+mj-lt"/>
                <a:cs typeface="Helvetica"/>
              </a:rPr>
              <a:t>, en </a:t>
            </a:r>
            <a:r>
              <a:rPr lang="fr-fr" sz="1100" b="1" dirty="0">
                <a:solidFill>
                  <a:schemeClr val="dk1"/>
                </a:solidFill>
                <a:latin typeface="+mj-lt"/>
                <a:cs typeface="Helvetica"/>
              </a:rPr>
              <a:t>espèces ou en nature</a:t>
            </a:r>
            <a:r>
              <a:rPr lang="fr-fr" sz="1100" dirty="0">
                <a:solidFill>
                  <a:schemeClr val="dk1"/>
                </a:solidFill>
                <a:latin typeface="+mj-lt"/>
                <a:cs typeface="Helvetica"/>
              </a:rPr>
              <a:t>, avec une intention illégale ou corrompue d’</a:t>
            </a:r>
            <a:r>
              <a:rPr lang="fr-fr" sz="1100" b="1" dirty="0">
                <a:solidFill>
                  <a:schemeClr val="dk1"/>
                </a:solidFill>
                <a:latin typeface="+mj-lt"/>
                <a:cs typeface="Helvetica"/>
              </a:rPr>
              <a:t>obtenir un avantage indu</a:t>
            </a:r>
            <a:r>
              <a:rPr lang="fr-fr" sz="1100" dirty="0">
                <a:solidFill>
                  <a:schemeClr val="dk1"/>
                </a:solidFill>
                <a:latin typeface="+mj-lt"/>
                <a:cs typeface="Helvetica"/>
              </a:rPr>
              <a:t>.</a:t>
            </a:r>
            <a:endParaRPr sz="1100" dirty="0">
              <a:solidFill>
                <a:schemeClr val="dk1"/>
              </a:solidFill>
              <a:latin typeface="+mj-lt"/>
              <a:cs typeface="Helvetica"/>
              <a:sym typeface="Helvetic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100" b="1" i="0" u="none" strike="noStrike" cap="none" normalizeH="0" baseline="0" dirty="0">
              <a:ln>
                <a:noFill/>
              </a:ln>
              <a:solidFill>
                <a:srgbClr val="242852"/>
              </a:solidFill>
              <a:effectLst/>
              <a:uLnTx/>
              <a:uFillTx/>
              <a:latin typeface="+mj-lt"/>
              <a:ea typeface="Helvetica"/>
              <a:cs typeface="Helvetica"/>
              <a:sym typeface="Helvetic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100" b="1" i="0" u="none" strike="noStrike" cap="none" normalizeH="0" baseline="0" dirty="0">
                <a:ln>
                  <a:noFill/>
                </a:ln>
                <a:solidFill>
                  <a:srgbClr val="242852"/>
                </a:solidFill>
                <a:effectLst/>
                <a:uLnTx/>
                <a:uFillTx/>
                <a:latin typeface="+mj-lt"/>
                <a:ea typeface="Helvetica"/>
                <a:cs typeface="Helvetica"/>
                <a:sym typeface="Helvetica"/>
              </a:rPr>
              <a:t>Interaction avec les professionnels de santé et les fonctionnaires</a:t>
            </a:r>
          </a:p>
          <a:p>
            <a:pPr marL="0">
              <a:lnSpc>
                <a:spcPct val="115000"/>
              </a:lnSpc>
            </a:pPr>
            <a:r>
              <a:rPr lang="fr-fr" sz="1100" dirty="0">
                <a:solidFill>
                  <a:schemeClr val="dk1"/>
                </a:solidFill>
                <a:latin typeface="+mj-lt"/>
                <a:cs typeface="Helvetica"/>
              </a:rPr>
              <a:t>Tous les paiements financiers ou dépenses engagés au nom des </a:t>
            </a:r>
            <a:r>
              <a:rPr lang="fr-fr" sz="1100" dirty="0" err="1">
                <a:solidFill>
                  <a:schemeClr val="dk1"/>
                </a:solidFill>
                <a:latin typeface="+mj-lt"/>
                <a:cs typeface="Helvetica"/>
              </a:rPr>
              <a:t>PdS</a:t>
            </a:r>
            <a:r>
              <a:rPr lang="fr-fr" sz="1100" dirty="0">
                <a:solidFill>
                  <a:schemeClr val="dk1"/>
                </a:solidFill>
                <a:latin typeface="+mj-lt"/>
                <a:cs typeface="Helvetica"/>
              </a:rPr>
              <a:t> et des fonctionnaires (repas, déplacements, etc.) seront conformes aux </a:t>
            </a:r>
            <a:r>
              <a:rPr lang="fr-fr" sz="1100" b="1" dirty="0">
                <a:solidFill>
                  <a:schemeClr val="dk1"/>
                </a:solidFill>
                <a:latin typeface="+mj-lt"/>
                <a:cs typeface="Helvetica"/>
              </a:rPr>
              <a:t>lois et réglementations applicables</a:t>
            </a:r>
            <a:r>
              <a:rPr lang="fr-fr" sz="1100" dirty="0">
                <a:solidFill>
                  <a:schemeClr val="dk1"/>
                </a:solidFill>
                <a:latin typeface="+mj-lt"/>
                <a:cs typeface="Helvetica"/>
              </a:rPr>
              <a:t>, avec </a:t>
            </a:r>
            <a:r>
              <a:rPr lang="fr-fr" sz="1100" b="1" dirty="0">
                <a:solidFill>
                  <a:schemeClr val="dk1"/>
                </a:solidFill>
                <a:latin typeface="+mj-lt"/>
                <a:cs typeface="Helvetica"/>
              </a:rPr>
              <a:t>des besoins légitimes et clairement définis</a:t>
            </a:r>
            <a:r>
              <a:rPr lang="fr-fr" sz="1100" dirty="0">
                <a:solidFill>
                  <a:schemeClr val="dk1"/>
                </a:solidFill>
                <a:latin typeface="+mj-lt"/>
                <a:cs typeface="Helvetica"/>
              </a:rPr>
              <a:t> ainsi </a:t>
            </a:r>
            <a:r>
              <a:rPr lang="fr-fr" sz="1100" b="1" dirty="0">
                <a:solidFill>
                  <a:schemeClr val="dk1"/>
                </a:solidFill>
                <a:latin typeface="+mj-lt"/>
                <a:cs typeface="Helvetica"/>
              </a:rPr>
              <a:t>qu'une documentation transparente</a:t>
            </a:r>
            <a:r>
              <a:rPr lang="fr-fr" sz="1100" dirty="0">
                <a:solidFill>
                  <a:schemeClr val="dk1"/>
                </a:solidFill>
                <a:latin typeface="+mj-lt"/>
                <a:cs typeface="Helvetica"/>
              </a:rPr>
              <a:t>. </a:t>
            </a:r>
          </a:p>
          <a:p>
            <a:pPr marL="0">
              <a:lnSpc>
                <a:spcPct val="115000"/>
              </a:lnSpc>
            </a:pPr>
            <a:r>
              <a:rPr lang="fr-fr" sz="1100" dirty="0">
                <a:solidFill>
                  <a:schemeClr val="dk1"/>
                </a:solidFill>
                <a:latin typeface="+mj-lt"/>
                <a:cs typeface="Helvetica"/>
              </a:rPr>
              <a:t>L’entreprise ne peut engager que des </a:t>
            </a:r>
            <a:r>
              <a:rPr lang="fr-fr" sz="1100" dirty="0" err="1">
                <a:solidFill>
                  <a:schemeClr val="dk1"/>
                </a:solidFill>
                <a:latin typeface="+mj-lt"/>
                <a:cs typeface="Helvetica"/>
              </a:rPr>
              <a:t>PdS</a:t>
            </a:r>
            <a:r>
              <a:rPr lang="fr-fr" sz="1100" dirty="0">
                <a:solidFill>
                  <a:schemeClr val="dk1"/>
                </a:solidFill>
                <a:latin typeface="+mj-lt"/>
                <a:cs typeface="Helvetica"/>
              </a:rPr>
              <a:t>/fonctionnaires (« GO », </a:t>
            </a:r>
            <a:r>
              <a:rPr lang="fr-fr" sz="1100" dirty="0" err="1">
                <a:solidFill>
                  <a:schemeClr val="dk1"/>
                </a:solidFill>
                <a:latin typeface="+mj-lt"/>
                <a:cs typeface="Helvetica"/>
              </a:rPr>
              <a:t>Government</a:t>
            </a:r>
            <a:r>
              <a:rPr lang="fr-fr" sz="1100" dirty="0">
                <a:solidFill>
                  <a:schemeClr val="dk1"/>
                </a:solidFill>
                <a:latin typeface="+mj-lt"/>
                <a:cs typeface="Helvetica"/>
              </a:rPr>
              <a:t> Official) dont l’</a:t>
            </a:r>
            <a:r>
              <a:rPr lang="fr-fr" sz="1100" b="1" dirty="0">
                <a:solidFill>
                  <a:schemeClr val="dk1"/>
                </a:solidFill>
                <a:latin typeface="+mj-lt"/>
                <a:cs typeface="Helvetica"/>
              </a:rPr>
              <a:t>expertise et l’expérience </a:t>
            </a:r>
            <a:r>
              <a:rPr lang="fr-fr" sz="1100" dirty="0">
                <a:solidFill>
                  <a:schemeClr val="dk1"/>
                </a:solidFill>
                <a:latin typeface="+mj-lt"/>
                <a:cs typeface="Helvetica"/>
              </a:rPr>
              <a:t>sont appropriées compte tenu des besoins de la société. </a:t>
            </a:r>
          </a:p>
          <a:p>
            <a:pPr marL="0" marR="0">
              <a:lnSpc>
                <a:spcPts val="1400"/>
              </a:lnSpc>
              <a:spcBef>
                <a:spcPts val="0"/>
              </a:spcBef>
              <a:spcAft>
                <a:spcPts val="0"/>
              </a:spcAft>
            </a:pPr>
            <a:r>
              <a:rPr lang="fr-fr" sz="1800" dirty="0">
                <a:solidFill>
                  <a:srgbClr val="FF0000"/>
                </a:solidFill>
                <a:effectLst/>
                <a:latin typeface="+mj-lt"/>
                <a:ea typeface="GothamHTF-Book"/>
                <a:cs typeface="GothamHTF-Book"/>
              </a:rPr>
              <a:t> </a:t>
            </a:r>
            <a:endParaRPr kumimoji="0" sz="1100" b="1" i="0" u="none" strike="noStrike" cap="none" normalizeH="0" baseline="0" dirty="0">
              <a:ln>
                <a:noFill/>
              </a:ln>
              <a:solidFill>
                <a:srgbClr val="242852"/>
              </a:solidFill>
              <a:effectLst/>
              <a:uLnTx/>
              <a:uFillTx/>
              <a:latin typeface="+mj-lt"/>
              <a:ea typeface="Helvetica"/>
              <a:cs typeface="Helvetica"/>
              <a:sym typeface="Helvetica"/>
            </a:endParaRPr>
          </a:p>
        </p:txBody>
      </p:sp>
      <p:grpSp>
        <p:nvGrpSpPr>
          <p:cNvPr id="282" name="Google Shape;282;p40"/>
          <p:cNvGrpSpPr/>
          <p:nvPr/>
        </p:nvGrpSpPr>
        <p:grpSpPr>
          <a:xfrm>
            <a:off x="533825" y="4592050"/>
            <a:ext cx="8353150" cy="350425"/>
            <a:chOff x="508075" y="4172425"/>
            <a:chExt cx="8353150" cy="350425"/>
          </a:xfrm>
        </p:grpSpPr>
        <p:sp>
          <p:nvSpPr>
            <p:cNvPr id="283" name="Google Shape;283;p40"/>
            <p:cNvSpPr/>
            <p:nvPr/>
          </p:nvSpPr>
          <p:spPr>
            <a:xfrm>
              <a:off x="2903200" y="4186550"/>
              <a:ext cx="935400" cy="336300"/>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Traitement équitable</a:t>
              </a:r>
              <a:endParaRPr kumimoji="0" sz="700" b="0" i="0" u="none" strike="noStrike" cap="none" normalizeH="0" baseline="0">
                <a:ln>
                  <a:noFill/>
                </a:ln>
                <a:solidFill>
                  <a:srgbClr val="000000"/>
                </a:solidFill>
                <a:effectLst/>
                <a:uLnTx/>
                <a:uFillTx/>
                <a:latin typeface="+mj-lt"/>
                <a:ea typeface="Helvetica"/>
                <a:cs typeface="Helvetica"/>
                <a:sym typeface="Helvetica"/>
              </a:endParaRPr>
            </a:p>
          </p:txBody>
        </p:sp>
        <p:grpSp>
          <p:nvGrpSpPr>
            <p:cNvPr id="284" name="Google Shape;284;p40"/>
            <p:cNvGrpSpPr/>
            <p:nvPr/>
          </p:nvGrpSpPr>
          <p:grpSpPr>
            <a:xfrm>
              <a:off x="508075" y="4172425"/>
              <a:ext cx="8353150" cy="350425"/>
              <a:chOff x="508075" y="4172425"/>
              <a:chExt cx="8353150" cy="350425"/>
            </a:xfrm>
          </p:grpSpPr>
          <p:sp>
            <p:nvSpPr>
              <p:cNvPr id="285" name="Google Shape;285;p40"/>
              <p:cNvSpPr/>
              <p:nvPr/>
            </p:nvSpPr>
            <p:spPr>
              <a:xfrm>
                <a:off x="6126475" y="4186550"/>
                <a:ext cx="1428600" cy="336300"/>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chemeClr val="bg1"/>
                    </a:solidFill>
                    <a:effectLst/>
                    <a:uLnTx/>
                    <a:uFillTx/>
                    <a:latin typeface="+mj-lt"/>
                    <a:ea typeface="Helvetica"/>
                    <a:cs typeface="Helvetica"/>
                    <a:sym typeface="Helvetica"/>
                  </a:rPr>
                  <a:t>Paiements indus </a:t>
                </a:r>
                <a:endParaRPr kumimoji="0" sz="700" b="0" i="0" u="none" strike="noStrike" cap="none" normalizeH="0" baseline="0">
                  <a:ln>
                    <a:noFill/>
                  </a:ln>
                  <a:solidFill>
                    <a:schemeClr val="bg1"/>
                  </a:solidFill>
                  <a:effectLst/>
                  <a:uLnTx/>
                  <a:uFillTx/>
                  <a:latin typeface="+mj-lt"/>
                  <a:ea typeface="Helvetica"/>
                  <a:cs typeface="Helvetica"/>
                  <a:sym typeface="Helvetica"/>
                </a:endParaRPr>
              </a:p>
            </p:txBody>
          </p:sp>
          <p:sp>
            <p:nvSpPr>
              <p:cNvPr id="286" name="Google Shape;286;p40"/>
              <p:cNvSpPr/>
              <p:nvPr/>
            </p:nvSpPr>
            <p:spPr>
              <a:xfrm>
                <a:off x="3686675" y="4186550"/>
                <a:ext cx="1248300" cy="336300"/>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Marketing et ventes</a:t>
                </a:r>
                <a:endParaRPr kumimoji="0" sz="700" b="0" i="0" u="none" strike="noStrike" cap="none" normalizeH="0" baseline="0">
                  <a:ln>
                    <a:noFill/>
                  </a:ln>
                  <a:solidFill>
                    <a:srgbClr val="000000"/>
                  </a:solidFill>
                  <a:effectLst/>
                  <a:uLnTx/>
                  <a:uFillTx/>
                  <a:latin typeface="+mj-lt"/>
                  <a:ea typeface="Helvetica"/>
                  <a:cs typeface="Helvetica"/>
                  <a:sym typeface="Helvetica"/>
                </a:endParaRPr>
              </a:p>
            </p:txBody>
          </p:sp>
          <p:sp>
            <p:nvSpPr>
              <p:cNvPr id="287" name="Google Shape;287;p40"/>
              <p:cNvSpPr/>
              <p:nvPr/>
            </p:nvSpPr>
            <p:spPr>
              <a:xfrm>
                <a:off x="4795382" y="4186550"/>
                <a:ext cx="1470300" cy="336300"/>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spc="-20" normalizeH="0">
                    <a:ln>
                      <a:noFill/>
                    </a:ln>
                    <a:solidFill>
                      <a:srgbClr val="F4F7F7"/>
                    </a:solidFill>
                    <a:effectLst/>
                    <a:uLnTx/>
                    <a:uFillTx/>
                    <a:latin typeface="+mj-lt"/>
                    <a:ea typeface="Helvetica"/>
                    <a:cs typeface="Helvetica"/>
                    <a:sym typeface="Helvetica"/>
                  </a:rPr>
                  <a:t>Signalement et enregistrement d’informations</a:t>
                </a:r>
                <a:endParaRPr kumimoji="0" sz="700" b="0" i="0" u="none" strike="noStrike" cap="none" spc="-20" normalizeH="0">
                  <a:ln>
                    <a:noFill/>
                  </a:ln>
                  <a:solidFill>
                    <a:srgbClr val="000000"/>
                  </a:solidFill>
                  <a:effectLst/>
                  <a:uLnTx/>
                  <a:uFillTx/>
                  <a:latin typeface="+mj-lt"/>
                  <a:ea typeface="Helvetica"/>
                  <a:cs typeface="Helvetica"/>
                  <a:sym typeface="Helvetica"/>
                </a:endParaRPr>
              </a:p>
            </p:txBody>
          </p:sp>
          <p:sp>
            <p:nvSpPr>
              <p:cNvPr id="288" name="Google Shape;288;p40"/>
              <p:cNvSpPr/>
              <p:nvPr/>
            </p:nvSpPr>
            <p:spPr>
              <a:xfrm>
                <a:off x="508075" y="4172425"/>
                <a:ext cx="14703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Respect des lois</a:t>
                </a:r>
                <a:endParaRPr kumimoji="0" sz="700" b="0" i="0" u="none" strike="noStrike" cap="none" normalizeH="0" baseline="0">
                  <a:ln>
                    <a:noFill/>
                  </a:ln>
                  <a:solidFill>
                    <a:srgbClr val="F4F7F7"/>
                  </a:solidFill>
                  <a:effectLst/>
                  <a:uLnTx/>
                  <a:uFillTx/>
                  <a:latin typeface="+mj-lt"/>
                  <a:ea typeface="Helvetica"/>
                  <a:cs typeface="Helvetica"/>
                  <a:sym typeface="Helvetica"/>
                </a:endParaRPr>
              </a:p>
            </p:txBody>
          </p:sp>
          <p:sp>
            <p:nvSpPr>
              <p:cNvPr id="289" name="Google Shape;289;p40"/>
              <p:cNvSpPr/>
              <p:nvPr/>
            </p:nvSpPr>
            <p:spPr>
              <a:xfrm>
                <a:off x="1833588" y="4172425"/>
                <a:ext cx="1248300" cy="336300"/>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rgbClr val="F4F7F7"/>
                    </a:solidFill>
                    <a:effectLst/>
                    <a:uLnTx/>
                    <a:uFillTx/>
                    <a:latin typeface="+mj-lt"/>
                    <a:ea typeface="Helvetica"/>
                    <a:cs typeface="Helvetica"/>
                    <a:sym typeface="Helvetica"/>
                  </a:rPr>
                  <a:t>Conflit d’intérêts</a:t>
                </a:r>
                <a:endParaRPr kumimoji="0" sz="700" b="0" i="0" u="none" strike="noStrike" cap="none" normalizeH="0" baseline="0">
                  <a:ln>
                    <a:noFill/>
                  </a:ln>
                  <a:solidFill>
                    <a:srgbClr val="000000"/>
                  </a:solidFill>
                  <a:effectLst/>
                  <a:uLnTx/>
                  <a:uFillTx/>
                  <a:latin typeface="+mj-lt"/>
                  <a:ea typeface="Helvetica"/>
                  <a:cs typeface="Helvetica"/>
                  <a:sym typeface="Helvetica"/>
                </a:endParaRPr>
              </a:p>
            </p:txBody>
          </p:sp>
          <p:sp>
            <p:nvSpPr>
              <p:cNvPr id="290" name="Google Shape;290;p40"/>
              <p:cNvSpPr/>
              <p:nvPr/>
            </p:nvSpPr>
            <p:spPr>
              <a:xfrm>
                <a:off x="7432625" y="4186550"/>
                <a:ext cx="14286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fr-fr" sz="700" b="0" i="0" u="none" strike="noStrike" cap="none" normalizeH="0" baseline="0">
                    <a:ln>
                      <a:noFill/>
                    </a:ln>
                    <a:solidFill>
                      <a:schemeClr val="bg1"/>
                    </a:solidFill>
                    <a:effectLst/>
                    <a:uLnTx/>
                    <a:uFillTx/>
                    <a:latin typeface="+mj-lt"/>
                    <a:ea typeface="Helvetica"/>
                    <a:cs typeface="Helvetica"/>
                    <a:sym typeface="Helvetica"/>
                  </a:rPr>
                  <a:t>Interactions avec les </a:t>
                </a:r>
                <a:br>
                  <a:rPr kumimoji="0" lang="fr-fr" sz="700" b="0" i="0" u="none" strike="noStrike" cap="none" normalizeH="0" baseline="0">
                    <a:ln>
                      <a:noFill/>
                    </a:ln>
                    <a:solidFill>
                      <a:schemeClr val="bg1"/>
                    </a:solidFill>
                    <a:effectLst/>
                    <a:uLnTx/>
                    <a:uFillTx/>
                    <a:latin typeface="+mj-lt"/>
                    <a:ea typeface="Helvetica"/>
                    <a:cs typeface="Helvetica"/>
                    <a:sym typeface="Helvetica"/>
                  </a:rPr>
                </a:br>
                <a:r>
                  <a:rPr kumimoji="0" lang="fr-fr" sz="700" b="0" i="0" u="none" strike="noStrike" cap="none" normalizeH="0" baseline="0">
                    <a:ln>
                      <a:noFill/>
                    </a:ln>
                    <a:solidFill>
                      <a:schemeClr val="bg1"/>
                    </a:solidFill>
                    <a:effectLst/>
                    <a:uLnTx/>
                    <a:uFillTx/>
                    <a:latin typeface="+mj-lt"/>
                    <a:ea typeface="Helvetica"/>
                    <a:cs typeface="Helvetica"/>
                    <a:sym typeface="Helvetica"/>
                  </a:rPr>
                  <a:t>PdS et les </a:t>
                </a:r>
                <a:r>
                  <a:rPr lang="fr-fr" sz="700">
                    <a:solidFill>
                      <a:schemeClr val="bg1"/>
                    </a:solidFill>
                    <a:latin typeface="+mj-lt"/>
                    <a:ea typeface="Helvetica"/>
                    <a:cs typeface="Helvetica"/>
                    <a:sym typeface="Helvetica"/>
                  </a:rPr>
                  <a:t>GO</a:t>
                </a:r>
                <a:endParaRPr kumimoji="0" sz="700" b="0" i="0" u="none" strike="noStrike" cap="none" normalizeH="0" baseline="0">
                  <a:ln>
                    <a:noFill/>
                  </a:ln>
                  <a:solidFill>
                    <a:schemeClr val="bg1"/>
                  </a:solidFill>
                  <a:effectLst/>
                  <a:uLnTx/>
                  <a:uFillTx/>
                  <a:latin typeface="+mj-lt"/>
                  <a:ea typeface="Helvetica"/>
                  <a:cs typeface="Helvetica"/>
                  <a:sym typeface="Helvetica"/>
                </a:endParaRPr>
              </a:p>
            </p:txBody>
          </p:sp>
        </p:grpSp>
      </p:grpSp>
    </p:spTree>
    <p:custDataLst>
      <p:tags r:id="rId1"/>
    </p:custDataLst>
    <p:extLst>
      <p:ext uri="{BB962C8B-B14F-4D97-AF65-F5344CB8AC3E}">
        <p14:creationId xmlns:p14="http://schemas.microsoft.com/office/powerpoint/2010/main" val="69245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1"/>
          <p:cNvSpPr txBox="1"/>
          <p:nvPr/>
        </p:nvSpPr>
        <p:spPr>
          <a:xfrm>
            <a:off x="2039815" y="112742"/>
            <a:ext cx="50643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Respect du code</a:t>
            </a:r>
            <a:endParaRPr sz="1800" b="1">
              <a:solidFill>
                <a:srgbClr val="AACFD0"/>
              </a:solidFill>
              <a:latin typeface="+mj-lt"/>
              <a:ea typeface="Helvetica"/>
              <a:cs typeface="Helvetica"/>
              <a:sym typeface="Helvetica"/>
            </a:endParaRPr>
          </a:p>
          <a:p>
            <a:pPr marL="0" marR="0" lvl="0" indent="0" algn="ctr" rtl="0">
              <a:spcBef>
                <a:spcPts val="0"/>
              </a:spcBef>
              <a:spcAft>
                <a:spcPts val="0"/>
              </a:spcAft>
              <a:buNone/>
            </a:pPr>
            <a:r>
              <a:rPr lang="fr-fr" sz="1800" b="1">
                <a:solidFill>
                  <a:srgbClr val="AACFD0"/>
                </a:solidFill>
                <a:latin typeface="+mj-lt"/>
                <a:ea typeface="Helvetica"/>
                <a:cs typeface="Helvetica"/>
                <a:sym typeface="Helvetica"/>
              </a:rPr>
              <a:t>de conduite</a:t>
            </a:r>
            <a:endParaRPr sz="1800" b="1">
              <a:solidFill>
                <a:srgbClr val="AACFD0"/>
              </a:solidFill>
              <a:latin typeface="+mj-lt"/>
              <a:ea typeface="Helvetica"/>
              <a:cs typeface="Helvetica"/>
              <a:sym typeface="Helvetica"/>
            </a:endParaRPr>
          </a:p>
        </p:txBody>
      </p:sp>
      <p:sp>
        <p:nvSpPr>
          <p:cNvPr id="298" name="Google Shape;298;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t>9</a:t>
            </a:fld>
            <a:endParaRPr/>
          </a:p>
        </p:txBody>
      </p:sp>
      <p:pic>
        <p:nvPicPr>
          <p:cNvPr id="299" name="Google Shape;299;p41"/>
          <p:cNvPicPr preferRelativeResize="0"/>
          <p:nvPr/>
        </p:nvPicPr>
        <p:blipFill rotWithShape="1">
          <a:blip r:embed="rId4">
            <a:alphaModFix/>
          </a:blip>
          <a:srcRect/>
          <a:stretch/>
        </p:blipFill>
        <p:spPr>
          <a:xfrm>
            <a:off x="5627550" y="2416615"/>
            <a:ext cx="3240679" cy="2184414"/>
          </a:xfrm>
          <a:prstGeom prst="rect">
            <a:avLst/>
          </a:prstGeom>
          <a:noFill/>
          <a:ln>
            <a:noFill/>
          </a:ln>
          <a:effectLst>
            <a:outerShdw blurRad="190500" algn="tl" rotWithShape="0">
              <a:srgbClr val="000000">
                <a:alpha val="69800"/>
              </a:srgbClr>
            </a:outerShdw>
          </a:effectLst>
        </p:spPr>
      </p:pic>
      <p:sp>
        <p:nvSpPr>
          <p:cNvPr id="300" name="Google Shape;300;p41"/>
          <p:cNvSpPr txBox="1"/>
          <p:nvPr/>
        </p:nvSpPr>
        <p:spPr>
          <a:xfrm>
            <a:off x="628650" y="1241549"/>
            <a:ext cx="4942659" cy="26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200" b="1" dirty="0">
                <a:solidFill>
                  <a:schemeClr val="dk2"/>
                </a:solidFill>
                <a:latin typeface="+mj-lt"/>
                <a:ea typeface="Helvetica"/>
                <a:cs typeface="Helvetica"/>
                <a:sym typeface="Helvetica"/>
              </a:rPr>
              <a:t>Signalement</a:t>
            </a:r>
            <a:endParaRPr sz="1200" b="1" dirty="0">
              <a:solidFill>
                <a:schemeClr val="dk2"/>
              </a:solidFill>
              <a:latin typeface="+mj-lt"/>
              <a:ea typeface="Helvetica"/>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fr-fr" sz="1200" dirty="0">
                <a:solidFill>
                  <a:schemeClr val="dk1"/>
                </a:solidFill>
                <a:latin typeface="+mj-lt"/>
                <a:ea typeface="Helvetica"/>
                <a:cs typeface="Helvetica"/>
                <a:sym typeface="Helvetica"/>
              </a:rPr>
              <a:t>Tout incident, risque ou problème contraire au code de conduite doit être signalé immédiatement au responsable du salarié, </a:t>
            </a:r>
            <a:br>
              <a:rPr lang="fr-fr" sz="1200" dirty="0">
                <a:solidFill>
                  <a:schemeClr val="dk1"/>
                </a:solidFill>
                <a:latin typeface="+mj-lt"/>
                <a:ea typeface="Helvetica"/>
                <a:cs typeface="Helvetica"/>
                <a:sym typeface="Helvetica"/>
              </a:rPr>
            </a:br>
            <a:r>
              <a:rPr lang="fr-fr" sz="1200" dirty="0">
                <a:solidFill>
                  <a:schemeClr val="dk1"/>
                </a:solidFill>
                <a:latin typeface="+mj-lt"/>
                <a:ea typeface="Helvetica"/>
                <a:cs typeface="Helvetica"/>
                <a:sym typeface="Helvetica"/>
              </a:rPr>
              <a:t>de la division ou de l’unité opérationnelle concernée.</a:t>
            </a:r>
            <a:endParaRPr sz="1200" dirty="0">
              <a:solidFill>
                <a:schemeClr val="dk1"/>
              </a:solidFill>
              <a:latin typeface="+mj-lt"/>
              <a:ea typeface="Helvetica"/>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fr-fr" sz="1200" dirty="0">
                <a:solidFill>
                  <a:schemeClr val="dk1"/>
                </a:solidFill>
                <a:latin typeface="+mj-lt"/>
                <a:ea typeface="Helvetica"/>
                <a:cs typeface="Helvetica"/>
                <a:sym typeface="Helvetica"/>
              </a:rPr>
              <a:t>Le signalement peut être anonyme, si la législation locale </a:t>
            </a:r>
            <a:br>
              <a:rPr lang="fr-fr" sz="1200" dirty="0">
                <a:solidFill>
                  <a:schemeClr val="dk1"/>
                </a:solidFill>
                <a:latin typeface="+mj-lt"/>
                <a:ea typeface="Helvetica"/>
                <a:cs typeface="Helvetica"/>
                <a:sym typeface="Helvetica"/>
              </a:rPr>
            </a:br>
            <a:r>
              <a:rPr lang="fr-fr" sz="1200" dirty="0">
                <a:solidFill>
                  <a:schemeClr val="dk1"/>
                </a:solidFill>
                <a:latin typeface="+mj-lt"/>
                <a:ea typeface="Helvetica"/>
                <a:cs typeface="Helvetica"/>
                <a:sym typeface="Helvetica"/>
              </a:rPr>
              <a:t>le permet, et ne fera l’objet d’aucune forme de représailles.</a:t>
            </a:r>
            <a:endParaRPr sz="1200" dirty="0">
              <a:solidFill>
                <a:schemeClr val="dk1"/>
              </a:solidFill>
              <a:latin typeface="+mj-lt"/>
              <a:ea typeface="Helvetica"/>
              <a:cs typeface="Helvetica"/>
              <a:sym typeface="Helvetica"/>
            </a:endParaRPr>
          </a:p>
          <a:p>
            <a:pPr marL="0" lvl="0" indent="0" algn="l" rtl="0">
              <a:lnSpc>
                <a:spcPct val="115000"/>
              </a:lnSpc>
              <a:spcBef>
                <a:spcPts val="0"/>
              </a:spcBef>
              <a:spcAft>
                <a:spcPts val="0"/>
              </a:spcAft>
              <a:buNone/>
            </a:pPr>
            <a:endParaRPr sz="1200" dirty="0">
              <a:latin typeface="+mj-lt"/>
              <a:ea typeface="Helvetica"/>
              <a:cs typeface="Helvetica"/>
              <a:sym typeface="Helvetica"/>
            </a:endParaRPr>
          </a:p>
          <a:p>
            <a:pPr marL="0" lvl="0" indent="0" algn="l" rtl="0">
              <a:lnSpc>
                <a:spcPct val="115000"/>
              </a:lnSpc>
              <a:spcBef>
                <a:spcPts val="0"/>
              </a:spcBef>
              <a:spcAft>
                <a:spcPts val="0"/>
              </a:spcAft>
              <a:buNone/>
            </a:pPr>
            <a:endParaRPr sz="1200" dirty="0">
              <a:latin typeface="+mj-lt"/>
              <a:ea typeface="Helvetica"/>
              <a:cs typeface="Helvetica"/>
              <a:sym typeface="Helvetica"/>
            </a:endParaRPr>
          </a:p>
          <a:p>
            <a:pPr marL="0" lvl="0" indent="0" algn="l" rtl="0">
              <a:lnSpc>
                <a:spcPct val="115000"/>
              </a:lnSpc>
              <a:spcBef>
                <a:spcPts val="0"/>
              </a:spcBef>
              <a:spcAft>
                <a:spcPts val="0"/>
              </a:spcAft>
              <a:buNone/>
            </a:pPr>
            <a:r>
              <a:rPr lang="fr-fr" sz="1200" b="1" dirty="0">
                <a:solidFill>
                  <a:schemeClr val="dk2"/>
                </a:solidFill>
                <a:latin typeface="+mj-lt"/>
                <a:ea typeface="Helvetica"/>
                <a:cs typeface="Helvetica"/>
                <a:sym typeface="Helvetica"/>
              </a:rPr>
              <a:t>Fin de contrat</a:t>
            </a:r>
            <a:endParaRPr sz="1200" b="1" dirty="0">
              <a:solidFill>
                <a:schemeClr val="dk2"/>
              </a:solidFill>
              <a:latin typeface="+mj-lt"/>
              <a:ea typeface="Helvetica"/>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fr-fr" sz="1200" dirty="0">
                <a:solidFill>
                  <a:schemeClr val="dk1"/>
                </a:solidFill>
                <a:latin typeface="+mj-lt"/>
                <a:ea typeface="Helvetica"/>
                <a:cs typeface="Helvetica"/>
                <a:sym typeface="Helvetica"/>
              </a:rPr>
              <a:t>Le non-respect du code de conduite peut entraîner des mesures disciplinaires, pouvant aller jusqu’au licenciement, </a:t>
            </a:r>
            <a:br>
              <a:rPr lang="fr-fr" sz="1200" dirty="0">
                <a:solidFill>
                  <a:schemeClr val="dk1"/>
                </a:solidFill>
                <a:latin typeface="+mj-lt"/>
                <a:ea typeface="Helvetica"/>
                <a:cs typeface="Helvetica"/>
                <a:sym typeface="Helvetica"/>
              </a:rPr>
            </a:br>
            <a:r>
              <a:rPr lang="fr-fr" sz="1200" dirty="0">
                <a:solidFill>
                  <a:schemeClr val="dk1"/>
                </a:solidFill>
                <a:latin typeface="+mj-lt"/>
                <a:ea typeface="Helvetica"/>
                <a:cs typeface="Helvetica"/>
                <a:sym typeface="Helvetica"/>
              </a:rPr>
              <a:t>le cas échéant.</a:t>
            </a:r>
            <a:endParaRPr sz="1200" dirty="0">
              <a:solidFill>
                <a:schemeClr val="dk1"/>
              </a:solidFill>
              <a:latin typeface="+mj-lt"/>
              <a:ea typeface="Helvetica"/>
              <a:cs typeface="Helvetica"/>
              <a:sym typeface="Helvetica"/>
            </a:endParaRPr>
          </a:p>
        </p:txBody>
      </p:sp>
      <p:sp>
        <p:nvSpPr>
          <p:cNvPr id="302" name="Google Shape;302;p41"/>
          <p:cNvSpPr/>
          <p:nvPr/>
        </p:nvSpPr>
        <p:spPr>
          <a:xfrm>
            <a:off x="6373052" y="542655"/>
            <a:ext cx="2754139" cy="1491682"/>
          </a:xfrm>
          <a:prstGeom prst="wedgeRoundRectCallout">
            <a:avLst>
              <a:gd name="adj1" fmla="val -35589"/>
              <a:gd name="adj2" fmla="val 74804"/>
              <a:gd name="adj3"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fr" sz="1100">
                <a:solidFill>
                  <a:srgbClr val="FFFFFF"/>
                </a:solidFill>
                <a:latin typeface="+mj-lt"/>
                <a:ea typeface="Helvetica"/>
                <a:cs typeface="Helvetica"/>
                <a:sym typeface="Helvetica"/>
              </a:rPr>
              <a:t>Il est de </a:t>
            </a:r>
            <a:r>
              <a:rPr lang="fr-fr" sz="1100" b="1">
                <a:solidFill>
                  <a:srgbClr val="FFFFFF"/>
                </a:solidFill>
                <a:latin typeface="+mj-lt"/>
                <a:ea typeface="Helvetica"/>
                <a:cs typeface="Helvetica"/>
                <a:sym typeface="Helvetica"/>
              </a:rPr>
              <a:t>votre</a:t>
            </a:r>
            <a:r>
              <a:rPr lang="fr-fr" sz="1100">
                <a:solidFill>
                  <a:srgbClr val="FFFFFF"/>
                </a:solidFill>
                <a:latin typeface="+mj-lt"/>
                <a:ea typeface="Helvetica"/>
                <a:cs typeface="Helvetica"/>
                <a:sym typeface="Helvetica"/>
              </a:rPr>
              <a:t> responsabilité de comprendre et de respecter le code </a:t>
            </a:r>
            <a:br>
              <a:rPr lang="fr-fr" sz="1100">
                <a:solidFill>
                  <a:srgbClr val="FFFFFF"/>
                </a:solidFill>
                <a:latin typeface="+mj-lt"/>
                <a:ea typeface="Helvetica"/>
                <a:cs typeface="Helvetica"/>
                <a:sym typeface="Helvetica"/>
              </a:rPr>
            </a:br>
            <a:r>
              <a:rPr lang="fr-fr" sz="1100">
                <a:solidFill>
                  <a:srgbClr val="FFFFFF"/>
                </a:solidFill>
                <a:latin typeface="+mj-lt"/>
                <a:ea typeface="Helvetica"/>
                <a:cs typeface="Helvetica"/>
                <a:sym typeface="Helvetica"/>
              </a:rPr>
              <a:t>de conduite et de signaler ce qui, selon vous, pourrait constituer une violation </a:t>
            </a:r>
            <a:br>
              <a:rPr lang="fr-fr" sz="1100">
                <a:solidFill>
                  <a:srgbClr val="FFFFFF"/>
                </a:solidFill>
                <a:latin typeface="+mj-lt"/>
                <a:ea typeface="Helvetica"/>
                <a:cs typeface="Helvetica"/>
                <a:sym typeface="Helvetica"/>
              </a:rPr>
            </a:br>
            <a:r>
              <a:rPr lang="fr-fr" sz="1100">
                <a:solidFill>
                  <a:srgbClr val="FFFFFF"/>
                </a:solidFill>
                <a:latin typeface="+mj-lt"/>
                <a:ea typeface="Helvetica"/>
                <a:cs typeface="Helvetica"/>
                <a:sym typeface="Helvetica"/>
              </a:rPr>
              <a:t>de la politique ou de la loi (notamment les violations signalées par des tierces parties).</a:t>
            </a:r>
            <a:endParaRPr sz="2400">
              <a:latin typeface="+mj-lt"/>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7b30f1-a767-4b9f-a7d4-eaf82a361f61">
      <Terms xmlns="http://schemas.microsoft.com/office/infopath/2007/PartnerControls"/>
    </lcf76f155ced4ddcb4097134ff3c332f>
    <TaxCatchAll xmlns="fc0b8251-a77c-46b4-9192-b351e4d87798" xsi:nil="true"/>
    <SharedWithUsers xmlns="8dd90c53-968d-4fca-bd9c-f86cdc164d9c">
      <UserInfo>
        <DisplayName/>
        <AccountId xsi:nil="true"/>
        <AccountType/>
      </UserInfo>
    </SharedWithUsers>
    <MediaLengthInSeconds xmlns="5e7b30f1-a767-4b9f-a7d4-eaf82a361f61" xsi:nil="true"/>
  </documentManagement>
</p:properties>
</file>

<file path=customXml/itemProps1.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2.xml><?xml version="1.0" encoding="utf-8"?>
<ds:datastoreItem xmlns:ds="http://schemas.openxmlformats.org/officeDocument/2006/customXml" ds:itemID="{544FCE49-08FC-466D-87AD-DBF4EABE9423}"/>
</file>

<file path=customXml/itemProps3.xml><?xml version="1.0" encoding="utf-8"?>
<ds:datastoreItem xmlns:ds="http://schemas.openxmlformats.org/officeDocument/2006/customXml" ds:itemID="{927C9718-29B1-4F47-BF94-B92B05D49214}">
  <ds:schemaRefs>
    <ds:schemaRef ds:uri="417a1e4b-72df-449d-84f0-0965c6302828"/>
    <ds:schemaRef ds:uri="http://purl.org/dc/terms/"/>
    <ds:schemaRef ds:uri="http://schemas.openxmlformats.org/package/2006/metadata/core-properties"/>
    <ds:schemaRef ds:uri="http://purl.org/dc/dcmitype/"/>
    <ds:schemaRef ds:uri="http://schemas.microsoft.com/office/infopath/2007/PartnerControls"/>
    <ds:schemaRef ds:uri="b79241f8-c8fe-441b-bad5-56514653fd5b"/>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236</TotalTime>
  <Words>955</Words>
  <Application>Microsoft Office PowerPoint</Application>
  <PresentationFormat>On-screen Show (16:9)</PresentationFormat>
  <Paragraphs>109</Paragraphs>
  <Slides>9</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Calibri</vt:lpstr>
      <vt:lpstr>Helvetica</vt:lpstr>
      <vt:lpstr>Arial Black</vt:lpstr>
      <vt:lpstr>Wingdings</vt:lpstr>
      <vt:lpstr>Arial</vt:lpstr>
      <vt:lpstr>Helvetica Neue</vt:lpstr>
      <vt:lpstr>Helvetica Neue Light</vt:lpstr>
      <vt:lpstr>Simple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Sawant, Sandeep</cp:lastModifiedBy>
  <cp:revision>24</cp:revision>
  <dcterms:modified xsi:type="dcterms:W3CDTF">2022-10-14T08:35:06Z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73585D2B-7DA0-4B9F-AFE0-E382EB2831BE</vt:lpwstr>
  </property>
  <property fmtid="{D5CDD505-2E9C-101B-9397-08002B2CF9AE}" pid="4" name="ArticulatePath">
    <vt:lpwstr>IC Resource Center - DRAFT - Code of Conduct Training - 07.12.19</vt:lpwstr>
  </property>
  <property fmtid="{D5CDD505-2E9C-101B-9397-08002B2CF9AE}" pid="5" name="Order">
    <vt:r8>1309700</vt:r8>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MediaServiceImageTags">
    <vt:lpwstr/>
  </property>
</Properties>
</file>