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panose="02040503050406030204" pitchFamily="18" charset="0"/>
      <p:regular r:id="rId23"/>
      <p:bold r:id="rId24"/>
      <p:italic r:id="rId25"/>
      <p:boldItalic r:id="rId26"/>
    </p:embeddedFont>
    <p:embeddedFont>
      <p:font typeface="Helvetica" panose="020B060402020202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Helvetica Neue Ligh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docChgLst>
    <pc:chgData name="Horrocks, Chris" userId="14412bd66e142db8" providerId="OrgId" clId="{2DECBAEC-69FD-413C-B692-0B747AEB411C}"/>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Horrocks, Chris" userId="14412bd66e142db8" providerId="OrgId" clId="{FDEA22F0-802E-4D3C-966B-AB44EBD406CE}"/>
  </pc:docChgLst>
  <pc:docChgLst>
    <pc:chgData name="Horrocks, Chris" userId="14412bd66e142db8" providerId="OrgId" clId="{27739BDC-6F99-4405-AEBA-E555C851BD32}"/>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n-US" sz="1400" b="0" dirty="0">
              <a:solidFill>
                <a:schemeClr val="tx1"/>
              </a:solidFill>
              <a:latin typeface="Helvetica" panose="020B0604020202020204" pitchFamily="34" charset="0"/>
              <a:ea typeface="Helvetica Neue Light"/>
              <a:cs typeface="Helvetica" panose="020B0604020202020204" pitchFamily="34" charset="0"/>
              <a:sym typeface="Helvetica Neue Light"/>
            </a:rPr>
            <a:t>Transportation documentation detailing expenses, class of travel.</a:t>
          </a:r>
          <a:endParaRPr lang="en-US" sz="1400" b="0" dirty="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en-US" sz="1400" b="0" dirty="0">
              <a:solidFill>
                <a:schemeClr val="tx1"/>
              </a:solidFill>
              <a:latin typeface="Helvetica" panose="020B0604020202020204" pitchFamily="34" charset="0"/>
              <a:ea typeface="Helvetica Neue Light"/>
              <a:cs typeface="Helvetica" panose="020B0604020202020204" pitchFamily="34" charset="0"/>
              <a:sym typeface="Helvetica Neue Light"/>
            </a:rPr>
            <a:t>Lodging and meals documentation detailing expenses, attendee(s) and title.</a:t>
          </a:r>
          <a:endParaRPr lang="en-US" sz="1400" b="0" dirty="0">
            <a:solidFill>
              <a:schemeClr val="tx1"/>
            </a:solidFill>
            <a:latin typeface="Helvetica" panose="020B0604020202020204" pitchFamily="34" charset="0"/>
            <a:cs typeface="Helvetica" panose="020B0604020202020204" pitchFamily="34" charset="0"/>
          </a:endParaRPr>
        </a:p>
      </dgm:t>
    </dgm:pt>
    <dgm:pt modelId="{DC7AD05B-630C-4374-AC33-B69A4824881B}" type="par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en-US" sz="1400" b="0" dirty="0">
              <a:solidFill>
                <a:schemeClr val="tx1"/>
              </a:solidFill>
              <a:latin typeface="Helvetica" panose="020B0604020202020204" pitchFamily="34" charset="0"/>
              <a:ea typeface="Helvetica Neue Light"/>
              <a:cs typeface="Helvetica" panose="020B0604020202020204" pitchFamily="34" charset="0"/>
              <a:sym typeface="Helvetica Neue Light"/>
            </a:rPr>
            <a:t>Expense approvals.</a:t>
          </a:r>
          <a:endParaRPr lang="en-US" sz="1400" b="0" dirty="0">
            <a:solidFill>
              <a:schemeClr val="tx1"/>
            </a:solidFill>
            <a:latin typeface="Helvetica" panose="020B0604020202020204" pitchFamily="34" charset="0"/>
            <a:cs typeface="Helvetica"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en-US" sz="1400" b="0" dirty="0">
              <a:solidFill>
                <a:schemeClr val="tx1"/>
              </a:solidFill>
              <a:latin typeface="Helvetica" panose="020B0604020202020204" pitchFamily="34" charset="0"/>
              <a:ea typeface="Helvetica Neue Light"/>
              <a:cs typeface="Helvetica" panose="020B0604020202020204" pitchFamily="34" charset="0"/>
              <a:sym typeface="Helvetica Neue Light"/>
            </a:rPr>
            <a:t>Original itemized receipts.</a:t>
          </a:r>
          <a:endParaRPr lang="en-US" sz="1400" b="0" dirty="0">
            <a:solidFill>
              <a:schemeClr val="tx1"/>
            </a:solidFill>
            <a:latin typeface="Helvetica" panose="020B0604020202020204" pitchFamily="34" charset="0"/>
            <a:cs typeface="Helvetica"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en-US" sz="1400" b="0" dirty="0">
              <a:solidFill>
                <a:schemeClr val="tx1"/>
              </a:solidFill>
              <a:latin typeface="Helvetica" panose="020B0604020202020204" pitchFamily="34" charset="0"/>
              <a:cs typeface="Helvetica" panose="020B0604020202020204" pitchFamily="34" charset="0"/>
            </a:rPr>
            <a:t>Business purpose.</a:t>
          </a:r>
        </a:p>
      </dgm:t>
    </dgm:pt>
    <dgm:pt modelId="{4DE3B785-8C4C-4AAA-855A-65B7D7A91B16}" type="par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Invoices detailing amounts, dates of service and the types of services or products received.</a:t>
          </a:r>
          <a:endParaRPr lang="en-US" sz="1400" b="0" dirty="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Internal approvals, purchase orders and proofs of payment.</a:t>
          </a:r>
          <a:endParaRPr lang="en-US" sz="1400" b="0" dirty="0">
            <a:solidFill>
              <a:schemeClr val="tx1"/>
            </a:solidFill>
            <a:latin typeface="Helvetica" panose="020B0604020202020204" pitchFamily="34" charset="0"/>
            <a:cs typeface="Helvetica"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Proofs of performance (e.g., delivery notices, materials).</a:t>
          </a:r>
          <a:endParaRPr lang="en-US" sz="1400" b="0" dirty="0">
            <a:solidFill>
              <a:schemeClr val="tx1"/>
            </a:solidFill>
            <a:latin typeface="Helvetica" panose="020B0604020202020204" pitchFamily="34" charset="0"/>
            <a:cs typeface="Helvetica"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Contracts, written agreements and addendums.</a:t>
          </a:r>
        </a:p>
      </dgm:t>
    </dgm:pt>
    <dgm:pt modelId="{AFF33A1A-BC00-4F40-B666-A2CC56EFABA1}" type="parTrans" cxnId="{C0B87CFE-7D98-4100-BAFE-0F713ECBA14D}">
      <dgm:prSet/>
      <dgm:spPr/>
      <dgm:t>
        <a:bodyPr/>
        <a:lstStyle/>
        <a:p>
          <a:endParaRPr lang="en-US">
            <a:solidFill>
              <a:schemeClr val="tx1"/>
            </a:solidFill>
          </a:endParaRPr>
        </a:p>
      </dgm:t>
    </dgm:pt>
    <dgm:pt modelId="{649B58FA-43ED-4DDD-8571-0D7B4F21BE9F}" type="sibTrans" cxnId="{C0B87CFE-7D98-4100-BAFE-0F713ECBA14D}">
      <dgm:prSet/>
      <dgm:spPr/>
      <dgm:t>
        <a:bodyPr/>
        <a:lstStyle/>
        <a:p>
          <a:endParaRPr lang="en-US">
            <a:solidFill>
              <a:schemeClr val="tx1"/>
            </a:solidFill>
          </a:endParaRPr>
        </a:p>
      </dgm:t>
    </dgm:pt>
    <dgm:pt modelId="{74C66EFE-10A1-4391-8F65-95A3F36980F6}">
      <dgm:prSet phldrT="[Text]" custT="1"/>
      <dgm:spPr/>
      <dgm:t>
        <a:bodyPr/>
        <a:lstStyle/>
        <a:p>
          <a:pPr rtl="0"/>
          <a:r>
            <a:rPr lang="en-US" sz="1400" b="0" dirty="0">
              <a:solidFill>
                <a:schemeClr val="tx1"/>
              </a:solidFill>
              <a:latin typeface="Helvetica" panose="020B0604020202020204" pitchFamily="34" charset="0"/>
              <a:cs typeface="Helvetica" panose="020B0604020202020204" pitchFamily="34" charset="0"/>
            </a:rPr>
            <a:t>Correspondence.</a:t>
          </a:r>
        </a:p>
      </dgm:t>
    </dgm:pt>
    <dgm:pt modelId="{714B8EDC-1E37-4AB0-8BEA-1AE0B13638E3}" type="parTrans" cxnId="{7EADD52D-3F58-4377-97B8-C197E535DE4B}">
      <dgm:prSet/>
      <dgm:spPr/>
      <dgm:t>
        <a:bodyPr/>
        <a:lstStyle/>
        <a:p>
          <a:endParaRPr lang="en-US">
            <a:solidFill>
              <a:schemeClr val="tx1"/>
            </a:solidFill>
          </a:endParaRPr>
        </a:p>
      </dgm:t>
    </dgm:pt>
    <dgm:pt modelId="{65D71DBA-9C9C-4868-95B4-CE39F3F3963C}" type="sibTrans" cxnId="{7EADD52D-3F58-4377-97B8-C197E535DE4B}">
      <dgm:prSet/>
      <dgm:spPr/>
      <dgm:t>
        <a:bodyPr/>
        <a:lstStyle/>
        <a:p>
          <a:endParaRPr lang="en-US">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Receipts.</a:t>
          </a:r>
          <a:endParaRPr lang="en-US" sz="1400" b="0" dirty="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Request vouchers, including intended use and amounts.</a:t>
          </a:r>
          <a:endParaRPr lang="en-US" sz="1400" b="0" dirty="0">
            <a:solidFill>
              <a:schemeClr val="tx1"/>
            </a:solidFill>
            <a:latin typeface="Helvetica" panose="020B0604020202020204" pitchFamily="34" charset="0"/>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Approver sign-off and disbursement date.</a:t>
          </a:r>
          <a:endParaRPr lang="en-US" sz="1400" b="0" dirty="0">
            <a:solidFill>
              <a:schemeClr val="tx1"/>
            </a:solidFill>
            <a:latin typeface="Helvetica"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en-US" sz="1400" dirty="0">
              <a:solidFill>
                <a:schemeClr val="tx1"/>
              </a:solidFill>
              <a:latin typeface="Helvetica" panose="020B0604020202020204" pitchFamily="34" charset="0"/>
              <a:ea typeface="Helvetica Neue Light"/>
              <a:cs typeface="Helvetica" panose="020B0604020202020204" pitchFamily="34" charset="0"/>
              <a:sym typeface="Helvetica Neue Light"/>
            </a:rPr>
            <a:t>Reconciliations (e.g., disbursed vs. spent) and evidence that unused funds were returned.</a:t>
          </a:r>
          <a:endParaRPr lang="en-US" sz="1400" b="0" dirty="0">
            <a:solidFill>
              <a:schemeClr val="tx1"/>
            </a:solidFill>
            <a:latin typeface="Helvetica"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Pre-approval documentation, including request forms and business justification.</a:t>
          </a:r>
          <a:endParaRPr lang="en-US" sz="1400" b="0" dirty="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Evidence of how the funds were utilized (e.g., agendas, white papers, research),</a:t>
          </a:r>
          <a:endParaRPr lang="en-US" sz="1400" b="0" dirty="0">
            <a:solidFill>
              <a:schemeClr val="tx1"/>
            </a:solidFill>
            <a:latin typeface="Helvetica" panose="020B0604020202020204" pitchFamily="34" charset="0"/>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Transportation, lodging and meals documentation.</a:t>
          </a:r>
          <a:endParaRPr lang="en-US" sz="1400" b="0" dirty="0">
            <a:solidFill>
              <a:schemeClr val="tx1"/>
            </a:solidFill>
            <a:latin typeface="Helvetica"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If event or conference, attendee lists, pictures of booths, etc.</a:t>
          </a:r>
          <a:endParaRPr lang="en-US" sz="1400" b="0" dirty="0">
            <a:solidFill>
              <a:schemeClr val="tx1"/>
            </a:solidFill>
            <a:latin typeface="Helvetica"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Freight forwarder / customs broker / agent agreement.</a:t>
          </a:r>
          <a:endParaRPr lang="en-US" sz="1400" b="0" dirty="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Customs / freight invoices and receipts.</a:t>
          </a:r>
          <a:endParaRPr lang="en-US" sz="1400" b="0" dirty="0">
            <a:solidFill>
              <a:schemeClr val="tx1"/>
            </a:solidFill>
            <a:latin typeface="Helvetica"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Customs forms and price listings.</a:t>
          </a:r>
          <a:endParaRPr lang="en-US" sz="1400" b="0" dirty="0">
            <a:solidFill>
              <a:schemeClr val="tx1"/>
            </a:solidFill>
            <a:latin typeface="Helvetica"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C25EB313-CDC5-49DF-B799-F73E98AD6985}">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Third party payment remittance / wire transfer forms.</a:t>
          </a:r>
          <a:endParaRPr lang="en-US" sz="1400" b="0" dirty="0">
            <a:solidFill>
              <a:schemeClr val="tx1"/>
            </a:solidFill>
            <a:latin typeface="Helvetica" panose="020B0604020202020204" pitchFamily="34" charset="0"/>
            <a:cs typeface="Helvetica" panose="020B0604020202020204" pitchFamily="34" charset="0"/>
          </a:endParaRPr>
        </a:p>
      </dgm:t>
    </dgm:pt>
    <dgm:pt modelId="{9A1531E9-FA47-4A88-862E-663D76FC25CC}" type="parTrans" cxnId="{AFA61C07-1DE3-4F2A-9E05-C0672BDC99DA}">
      <dgm:prSet/>
      <dgm:spPr/>
      <dgm:t>
        <a:bodyPr/>
        <a:lstStyle/>
        <a:p>
          <a:endParaRPr lang="en-US"/>
        </a:p>
      </dgm:t>
    </dgm:pt>
    <dgm:pt modelId="{2A0921D2-9A6E-4475-B180-8B56AB17F9F4}" type="sibTrans" cxnId="{AFA61C07-1DE3-4F2A-9E05-C0672BDC99DA}">
      <dgm:prSet/>
      <dgm:spPr/>
      <dgm:t>
        <a:bodyPr/>
        <a:lstStyle/>
        <a:p>
          <a:endParaRPr lang="en-US"/>
        </a:p>
      </dgm:t>
    </dgm:pt>
    <dgm:pt modelId="{726F3B80-F250-494F-9D5F-489F9AD80326}">
      <dgm:prSet phldrT="[Text]" custT="1"/>
      <dgm:spPr/>
      <dgm:t>
        <a:bodyPr/>
        <a:lstStyle/>
        <a:p>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Government issued tax receipts.</a:t>
          </a:r>
          <a:endParaRPr lang="en-US" sz="1400" b="0" dirty="0">
            <a:solidFill>
              <a:schemeClr val="tx1"/>
            </a:solidFill>
            <a:latin typeface="Helvetica" panose="020B0604020202020204" pitchFamily="34" charset="0"/>
            <a:cs typeface="Helvetica" panose="020B0604020202020204" pitchFamily="34" charset="0"/>
          </a:endParaRPr>
        </a:p>
      </dgm:t>
    </dgm:pt>
    <dgm:pt modelId="{F7894FE3-27CF-4E6D-8168-84A1DA2A44B5}" type="parTrans" cxnId="{D96962CA-F074-4C55-9BF7-25B4654C60AA}">
      <dgm:prSet/>
      <dgm:spPr/>
      <dgm:t>
        <a:bodyPr/>
        <a:lstStyle/>
        <a:p>
          <a:endParaRPr lang="en-US"/>
        </a:p>
      </dgm:t>
    </dgm:pt>
    <dgm:pt modelId="{EC8C96D5-E438-428E-BBF5-D29EE7038221}" type="sibTrans" cxnId="{D96962CA-F074-4C55-9BF7-25B4654C60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Customer purchase orders.</a:t>
          </a:r>
          <a:endParaRPr lang="en-US" sz="1400" b="0" dirty="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Sales invoices.</a:t>
          </a:r>
          <a:endParaRPr lang="en-US" sz="1400" b="0" dirty="0">
            <a:solidFill>
              <a:schemeClr val="tx1"/>
            </a:solidFill>
            <a:latin typeface="Helvetica" panose="020B0604020202020204" pitchFamily="34" charset="0"/>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Shipping documentation.</a:t>
          </a:r>
          <a:endParaRPr lang="en-US" sz="1400" b="0" dirty="0">
            <a:solidFill>
              <a:schemeClr val="tx1"/>
            </a:solidFill>
            <a:latin typeface="Helvetica"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Price listings inclusive of any provided discounts.</a:t>
          </a:r>
          <a:endParaRPr lang="en-US" sz="1400" b="0" dirty="0">
            <a:solidFill>
              <a:schemeClr val="tx1"/>
            </a:solidFill>
            <a:latin typeface="Helvetica"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C25EB313-CDC5-49DF-B799-F73E98AD6985}">
      <dgm:prSet phldrT="[Text]" custT="1"/>
      <dgm:spPr/>
      <dgm:t>
        <a:bodyPr/>
        <a:lstStyle/>
        <a:p>
          <a:pPr rtl="0"/>
          <a:r>
            <a:rPr lang="en-US" sz="1400" dirty="0">
              <a:solidFill>
                <a:srgbClr val="323643"/>
              </a:solidFill>
              <a:latin typeface="Helvetica" panose="020B0604020202020204" pitchFamily="34" charset="0"/>
              <a:ea typeface="Helvetica Neue Light"/>
              <a:cs typeface="Helvetica" panose="020B0604020202020204" pitchFamily="34" charset="0"/>
              <a:sym typeface="Helvetica Neue Light"/>
            </a:rPr>
            <a:t>Evidence of payment received from the customer.</a:t>
          </a:r>
          <a:endParaRPr lang="en-US" sz="1400" b="0" dirty="0">
            <a:solidFill>
              <a:schemeClr val="tx1"/>
            </a:solidFill>
            <a:latin typeface="Helvetica" panose="020B0604020202020204" pitchFamily="34" charset="0"/>
            <a:cs typeface="Helvetica" panose="020B0604020202020204" pitchFamily="34" charset="0"/>
          </a:endParaRPr>
        </a:p>
      </dgm:t>
    </dgm:pt>
    <dgm:pt modelId="{9A1531E9-FA47-4A88-862E-663D76FC25CC}" type="parTrans" cxnId="{AFA61C07-1DE3-4F2A-9E05-C0672BDC99DA}">
      <dgm:prSet/>
      <dgm:spPr/>
      <dgm:t>
        <a:bodyPr/>
        <a:lstStyle/>
        <a:p>
          <a:endParaRPr lang="en-US"/>
        </a:p>
      </dgm:t>
    </dgm:pt>
    <dgm:pt modelId="{2A0921D2-9A6E-4475-B180-8B56AB17F9F4}" type="sibTrans" cxnId="{AFA61C07-1DE3-4F2A-9E05-C0672BDC99D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DD2897F-B2DA-4D4B-BF41-46218636EBA5}">
      <dgm:prSet phldrT="[Text]" custT="1"/>
      <dgm:spPr/>
      <dgm:t>
        <a:bodyPr/>
        <a:lstStyle/>
        <a:p>
          <a:r>
            <a:rPr lang="en-US" sz="2000" b="1" dirty="0">
              <a:solidFill>
                <a:schemeClr val="tx1"/>
              </a:solidFill>
              <a:latin typeface="Helvetica" panose="020B0604020202020204" pitchFamily="34" charset="0"/>
              <a:cs typeface="Helvetica" panose="020B0604020202020204" pitchFamily="34" charset="0"/>
            </a:rPr>
            <a:t>Sufficient supporting documentation to reflect the nature of the products sold and/or services provided</a:t>
          </a:r>
        </a:p>
      </dgm:t>
    </dgm:pt>
    <dgm:pt modelId="{C1528CF7-A78D-4E90-8D3F-6C524833805D}" type="parTrans" cxnId="{9CCBE55B-C45C-413F-B5DD-B6D73F3FB67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r>
            <a:rPr lang="en-US" sz="2000" b="1" dirty="0">
              <a:solidFill>
                <a:schemeClr val="tx1"/>
              </a:solidFill>
              <a:latin typeface="Helvetica" panose="020B0604020202020204" pitchFamily="34" charset="0"/>
              <a:cs typeface="Helvetica" panose="020B0604020202020204" pitchFamily="34" charset="0"/>
            </a:rPr>
            <a:t>Detailed description of the services provided</a:t>
          </a:r>
        </a:p>
      </dgm:t>
    </dgm:pt>
    <dgm:pt modelId="{9BCBFEB3-BE27-4704-A8A0-605F6B81014D}" type="parTrans" cxnId="{BD9F53E6-42CF-4D63-BA52-581C3906B3C7}">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r>
            <a:rPr lang="en-US" sz="2000" b="1" dirty="0">
              <a:solidFill>
                <a:schemeClr val="tx1"/>
              </a:solidFill>
              <a:latin typeface="Helvetica" panose="020B0604020202020204" pitchFamily="34" charset="0"/>
              <a:cs typeface="Helvetica" panose="020B0604020202020204" pitchFamily="34" charset="0"/>
            </a:rPr>
            <a:t>Support agrees to rates in the contract</a:t>
          </a:r>
        </a:p>
      </dgm:t>
    </dgm:pt>
    <dgm:pt modelId="{703B01EA-76C2-415E-9AAF-0D5FAD81AD46}" type="parTrans" cxnId="{C46DA2CC-F856-470F-8634-D3DEFF2B2DC9}">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r>
            <a:rPr lang="en-US" sz="2000" b="1" dirty="0">
              <a:solidFill>
                <a:schemeClr val="tx1"/>
              </a:solidFill>
              <a:latin typeface="Helvetica" panose="020B0604020202020204" pitchFamily="34" charset="0"/>
              <a:cs typeface="Helvetica" panose="020B0604020202020204" pitchFamily="34" charset="0"/>
            </a:rPr>
            <a:t>Services were for a legitimate and legal business purpose</a:t>
          </a:r>
        </a:p>
      </dgm:t>
    </dgm:pt>
    <dgm:pt modelId="{3A1EE0EE-0E8C-4FF9-A747-0D8547433E8D}" type="parTrans" cxnId="{38E6FDA1-2EBC-4078-BE09-CA6BBEB2F696}">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r>
            <a:rPr lang="en-US" sz="2000" b="1" dirty="0">
              <a:solidFill>
                <a:schemeClr val="tx1"/>
              </a:solidFill>
              <a:latin typeface="Helvetica" panose="020B0604020202020204" pitchFamily="34" charset="0"/>
              <a:cs typeface="Helvetica" panose="020B0604020202020204" pitchFamily="34" charset="0"/>
            </a:rPr>
            <a:t>Proper evidenced approval</a:t>
          </a:r>
        </a:p>
      </dgm:t>
    </dgm:pt>
    <dgm:pt modelId="{A33F112A-74DA-44C1-B209-BA2FD91199E9}" type="parTrans" cxnId="{1F20BAF1-CA0C-4636-A584-DDA7D5C4E89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solidFill>
                <a:schemeClr val="tx1"/>
              </a:solidFill>
              <a:latin typeface="Helvetica" panose="020B0604020202020204" pitchFamily="34" charset="0"/>
              <a:ea typeface="Helvetica Neue Light"/>
              <a:cs typeface="Helvetica" panose="020B0604020202020204" pitchFamily="34" charset="0"/>
              <a:sym typeface="Helvetica Neue Light"/>
            </a:rPr>
            <a:t>Transportation documentation detailing expenses, class of travel.</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solidFill>
                <a:schemeClr val="tx1"/>
              </a:solidFill>
              <a:latin typeface="Helvetica" panose="020B0604020202020204" pitchFamily="34" charset="0"/>
              <a:ea typeface="Helvetica Neue Light"/>
              <a:cs typeface="Helvetica" panose="020B0604020202020204" pitchFamily="34" charset="0"/>
              <a:sym typeface="Helvetica Neue Light"/>
            </a:rPr>
            <a:t>Lodging and meals documentation detailing expenses, attendee(s) and title.</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solidFill>
                <a:schemeClr val="tx1"/>
              </a:solidFill>
              <a:latin typeface="Helvetica" panose="020B0604020202020204" pitchFamily="34" charset="0"/>
              <a:ea typeface="Helvetica Neue Light"/>
              <a:cs typeface="Helvetica" panose="020B0604020202020204" pitchFamily="34" charset="0"/>
              <a:sym typeface="Helvetica Neue Light"/>
            </a:rPr>
            <a:t>Expense approvals.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solidFill>
                <a:schemeClr val="tx1"/>
              </a:solidFill>
              <a:latin typeface="Helvetica" panose="020B0604020202020204" pitchFamily="34" charset="0"/>
              <a:ea typeface="Helvetica Neue Light"/>
              <a:cs typeface="Helvetica" panose="020B0604020202020204" pitchFamily="34" charset="0"/>
              <a:sym typeface="Helvetica Neue Light"/>
            </a:rPr>
            <a:t>Original itemized receipts.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solidFill>
                <a:schemeClr val="tx1"/>
              </a:solidFill>
              <a:latin typeface="Helvetica" panose="020B0604020202020204" pitchFamily="34" charset="0"/>
              <a:cs typeface="Helvetica" panose="020B0604020202020204" pitchFamily="34" charset="0"/>
            </a:rPr>
            <a:t>Business purpose.</a:t>
          </a: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Invoices detailing amounts, dates of service and the types of services or products received.</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Contracts, written agreements and addendums.</a:t>
          </a: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Internal approvals, purchase orders and proofs of payment.</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Proofs of performance (e.g., delivery notices, materials).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solidFill>
                <a:schemeClr val="tx1"/>
              </a:solidFill>
              <a:latin typeface="Helvetica" panose="020B0604020202020204" pitchFamily="34" charset="0"/>
              <a:cs typeface="Helvetica" panose="020B0604020202020204" pitchFamily="34" charset="0"/>
            </a:rPr>
            <a:t>Correspondence.</a:t>
          </a: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Receipts.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Request vouchers, including intended use and amounts.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Approver sign-off and disbursement date.</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chemeClr val="tx1"/>
              </a:solidFill>
              <a:latin typeface="Helvetica" panose="020B0604020202020204" pitchFamily="34" charset="0"/>
              <a:ea typeface="Helvetica Neue Light"/>
              <a:cs typeface="Helvetica" panose="020B0604020202020204" pitchFamily="34" charset="0"/>
              <a:sym typeface="Helvetica Neue Light"/>
            </a:rPr>
            <a:t>Reconciliations (e.g., disbursed vs. spent) and evidence that unused funds were returned.</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Pre-approval documentation, including request forms and business justification.</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Evidence of how the funds were utilized (e.g., agendas, white papers, research),</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Transportation, lodging and meals documentation.</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If event or conference, attendee lists, pictures of booths, etc.</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Freight forwarder / customs broker / agent agreement.</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Customs / freight invoices and receipts.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Customs forms and price listings.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Third party payment remittance / wire transfer forms.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Government issued tax receipts.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Customer purchase orders.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Sales invoices.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Shipping documentation.</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Price listings inclusive of any provided discounts.</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23643"/>
              </a:solidFill>
              <a:latin typeface="Helvetica" panose="020B0604020202020204" pitchFamily="34" charset="0"/>
              <a:ea typeface="Helvetica Neue Light"/>
              <a:cs typeface="Helvetica" panose="020B0604020202020204" pitchFamily="34" charset="0"/>
              <a:sym typeface="Helvetica Neue Light"/>
            </a:rPr>
            <a:t>Evidence of payment received from the customer.</a:t>
          </a:r>
          <a:endParaRPr lang="en-US" sz="1400" b="0" kern="1200" dirty="0">
            <a:solidFill>
              <a:schemeClr val="tx1"/>
            </a:solidFill>
            <a:latin typeface="Helvetica" panose="020B0604020202020204" pitchFamily="34" charset="0"/>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Helvetica" panose="020B0604020202020204" pitchFamily="34" charset="0"/>
              <a:cs typeface="Helvetica" panose="020B0604020202020204" pitchFamily="34" charset="0"/>
            </a:rPr>
            <a:t>Sufficient supporting documentation to reflect the nature of the products sold and/or services provided</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Helvetica" panose="020B0604020202020204" pitchFamily="34" charset="0"/>
              <a:cs typeface="Helvetica" panose="020B0604020202020204" pitchFamily="34" charset="0"/>
            </a:rPr>
            <a:t>Detailed description of the services provided</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Helvetica" panose="020B0604020202020204" pitchFamily="34" charset="0"/>
              <a:cs typeface="Helvetica" panose="020B0604020202020204" pitchFamily="34" charset="0"/>
            </a:rPr>
            <a:t>Support agrees to rates in the contract</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Helvetica" panose="020B0604020202020204" pitchFamily="34" charset="0"/>
              <a:cs typeface="Helvetica" panose="020B0604020202020204" pitchFamily="34" charset="0"/>
            </a:rPr>
            <a:t>Services were for a legitimate and legal business purpose</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Helvetica" panose="020B0604020202020204" pitchFamily="34" charset="0"/>
              <a:cs typeface="Helvetica" panose="020B0604020202020204" pitchFamily="34" charset="0"/>
            </a:rPr>
            <a:t>Proper evidenced approval</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smtClean="0"/>
              <a:t>5/19/2020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lang="en-US" dirty="0">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smtClean="0"/>
              <a:t>5/19/2020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56FA35-C290-44D3-B743-4DED569EAEB9}" type="datetime1">
              <a:rPr lang="en-US" smtClean="0"/>
              <a:t>5/19/2020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C5305-6E2D-4645-8114-9C0339B96F2F}" type="datetime1">
              <a:rPr lang="en-US" smtClean="0"/>
              <a:t>5/19/2020</a:t>
            </a:fld>
            <a:endParaRPr lang="en-US"/>
          </a:p>
        </p:txBody>
      </p:sp>
      <p:sp>
        <p:nvSpPr>
          <p:cNvPr id="8" name="Footer Placeholder 7"/>
          <p:cNvSpPr>
            <a:spLocks noGrp="1"/>
          </p:cNvSpPr>
          <p:nvPr>
            <p:ph type="ftr" sz="quarter" idx="11"/>
          </p:nvPr>
        </p:nvSpPr>
        <p:spPr/>
        <p:txBody>
          <a:bodyPr/>
          <a:lstStyle/>
          <a:p>
            <a:r>
              <a:rPr lang="en-US"/>
              <a:t>MedTech code training</a:t>
            </a:r>
          </a:p>
        </p:txBody>
      </p:sp>
      <p:sp>
        <p:nvSpPr>
          <p:cNvPr id="9" name="Slide Number Placeholder 8"/>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smtClean="0"/>
              <a:t>5/19/2020</a:t>
            </a:fld>
            <a:endParaRPr lang="en-US"/>
          </a:p>
        </p:txBody>
      </p:sp>
      <p:sp>
        <p:nvSpPr>
          <p:cNvPr id="4" name="Footer Placeholder 3"/>
          <p:cNvSpPr>
            <a:spLocks noGrp="1"/>
          </p:cNvSpPr>
          <p:nvPr>
            <p:ph type="ftr" sz="quarter" idx="11"/>
          </p:nvPr>
        </p:nvSpPr>
        <p:spPr/>
        <p:txBody>
          <a:bodyPr/>
          <a:lstStyle/>
          <a:p>
            <a:r>
              <a:rPr lang="en-US"/>
              <a:t>MedTech code training</a:t>
            </a:r>
          </a:p>
        </p:txBody>
      </p:sp>
      <p:sp>
        <p:nvSpPr>
          <p:cNvPr id="5" name="Slide Number Placeholder 4"/>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smtClean="0"/>
              <a:t>5/19/2020</a:t>
            </a:fld>
            <a:endParaRPr lang="en-US"/>
          </a:p>
        </p:txBody>
      </p:sp>
      <p:sp>
        <p:nvSpPr>
          <p:cNvPr id="3" name="Footer Placeholder 2"/>
          <p:cNvSpPr>
            <a:spLocks noGrp="1"/>
          </p:cNvSpPr>
          <p:nvPr>
            <p:ph type="ftr" sz="quarter" idx="11"/>
          </p:nvPr>
        </p:nvSpPr>
        <p:spPr/>
        <p:txBody>
          <a:bodyPr/>
          <a:lstStyle/>
          <a:p>
            <a:r>
              <a:rPr lang="en-US"/>
              <a:t>MedTech code training</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smtClean="0"/>
              <a:t>5/19/2020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smtClean="0"/>
              <a:t>5/19/2020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50268-A4AE-4A00-9DB6-B4AACCD0D8B7}" type="datetime1">
              <a:rPr lang="en-US" smtClean="0"/>
              <a:t>5/19/2020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B1C-FE85-4C10-942C-9C256DE4BCA4}" type="datetime1">
              <a:rPr lang="en-US" smtClean="0"/>
              <a:t>5/19/2020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14"/>
          <p:cNvSpPr txBox="1"/>
          <p:nvPr/>
        </p:nvSpPr>
        <p:spPr>
          <a:xfrm>
            <a:off x="0" y="6567586"/>
            <a:ext cx="381554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34495E"/>
                </a:solidFill>
                <a:latin typeface="Helvetica Neue Light"/>
                <a:ea typeface="Helvetica Neue Light"/>
                <a:cs typeface="Helvetica Neue Light"/>
                <a:sym typeface="Helvetica Neue Light"/>
              </a:rPr>
              <a:t>Books and Records Requirements Training</a:t>
            </a:r>
            <a:endParaRPr sz="1400" dirty="0">
              <a:solidFill>
                <a:srgbClr val="34495E"/>
              </a:solidFill>
              <a:latin typeface="Helvetica Neue Ligh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smtClean="0"/>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a:p>
            <a:endParaRPr lang="en-US"/>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Books and Records Requirements</a:t>
            </a:r>
          </a:p>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Training</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1</a:t>
            </a:fld>
            <a:endParaRPr dirty="0">
              <a:latin typeface="Helvetica" panose="020B0604020202020204" pitchFamily="34" charset="0"/>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430059" cy="1228066"/>
            <a:chOff x="599440" y="953606"/>
            <a:chExt cx="743005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692824"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Description</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Helvetica" panose="020B0604020202020204" pitchFamily="34" charset="0"/>
                  <a:ea typeface="Calibri" panose="020F0502020204030204" pitchFamily="34" charset="0"/>
                  <a:cs typeface="Times New Roman" panose="02020603050405020304" pitchFamily="18" charset="0"/>
                </a:rPr>
                <a:t>To provide guidance related to maintaining complete and accurate supporting documentation for high risk activities, payments and accounts (e.g., expense reports, petty cash, etc.). Employees should undergo this training in order to better understand the importance of maintaining documentation and how to maintain adequate books and records.</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6872778" cy="1390689"/>
            <a:chOff x="599440" y="3831139"/>
            <a:chExt cx="6872778"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6135543"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Instructions</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en-US" sz="1200" kern="0" dirty="0">
                  <a:solidFill>
                    <a:srgbClr val="000000"/>
                  </a:solidFill>
                  <a:effectLst/>
                  <a:latin typeface="Helvetica" panose="020B0604020202020204" pitchFamily="34" charset="0"/>
                  <a:ea typeface="Helvetica Neue Light"/>
                  <a:cs typeface="Helvetica Neue Light"/>
                </a:rPr>
                <a:t>Provide periodic training to employee(s) responsible for maintaining books and records, including newly hired employees with such responsibilities. </a:t>
              </a:r>
            </a:p>
            <a:p>
              <a:pPr marL="342900" marR="0" lvl="0" indent="-342900">
                <a:lnSpc>
                  <a:spcPct val="115000"/>
                </a:lnSpc>
                <a:spcBef>
                  <a:spcPts val="0"/>
                </a:spcBef>
                <a:spcAft>
                  <a:spcPts val="0"/>
                </a:spcAft>
                <a:buClr>
                  <a:srgbClr val="000000"/>
                </a:buClr>
                <a:buSzPts val="1100"/>
                <a:buFont typeface="+mj-lt"/>
                <a:buAutoNum type="arabicPeriod"/>
              </a:pPr>
              <a:r>
                <a:rPr lang="en-US" sz="1200" kern="0" dirty="0">
                  <a:solidFill>
                    <a:srgbClr val="000000"/>
                  </a:solidFill>
                  <a:effectLst/>
                  <a:latin typeface="Helvetica" panose="020B0604020202020204" pitchFamily="34" charset="0"/>
                  <a:ea typeface="Helvetica Neue Light"/>
                  <a:cs typeface="Helvetica Neue Light"/>
                </a:rPr>
                <a:t>Ensure training materials are available to employees as needed.</a:t>
              </a:r>
            </a:p>
            <a:p>
              <a:pPr marL="342900" indent="-342900">
                <a:lnSpc>
                  <a:spcPct val="115000"/>
                </a:lnSpc>
                <a:buSzPts val="1100"/>
                <a:buFont typeface="+mj-lt"/>
                <a:buAutoNum type="arabicPeriod"/>
              </a:pPr>
              <a:r>
                <a:rPr lang="en-US" sz="1200" dirty="0">
                  <a:latin typeface="Helvetica"/>
                  <a:ea typeface="Helvetica"/>
                  <a:cs typeface="Helvetica"/>
                  <a:sym typeface="Helvetica"/>
                </a:rPr>
                <a:t>Utilize Attendance Sign-in Sheet(s) to record attendance for each training session.</a:t>
              </a:r>
            </a:p>
            <a:p>
              <a:pPr marL="342900" marR="0" lvl="0" indent="-342900">
                <a:lnSpc>
                  <a:spcPct val="115000"/>
                </a:lnSpc>
                <a:spcBef>
                  <a:spcPts val="0"/>
                </a:spcBef>
                <a:spcAft>
                  <a:spcPts val="0"/>
                </a:spcAft>
                <a:buClr>
                  <a:srgbClr val="000000"/>
                </a:buClr>
                <a:buSzPts val="1100"/>
                <a:buFont typeface="+mj-lt"/>
                <a:buAutoNum type="arabicPeriod"/>
              </a:pPr>
              <a:endParaRPr lang="en-US" sz="1200" kern="0" dirty="0">
                <a:solidFill>
                  <a:srgbClr val="2E74B5"/>
                </a:solidFill>
                <a:effectLst/>
                <a:latin typeface="Helvetica Neue Light"/>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latin typeface="Helvetica" panose="020B0604020202020204" pitchFamily="34" charset="0"/>
                  <a:ea typeface="Calibri" panose="020F0502020204030204" pitchFamily="34" charset="0"/>
                  <a:cs typeface="Times New Roman" panose="02020603050405020304" pitchFamily="18" charset="0"/>
                </a:rPr>
                <a:t>How does this benefit you?</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Helvetica" panose="020B0604020202020204" pitchFamily="34" charset="0"/>
                  <a:cs typeface="Times New Roman" panose="02020603050405020304" pitchFamily="18" charset="0"/>
                </a:rPr>
                <a:t>Maintaining accurate books and records will your company record business transactions in reasonable detail and maintain an adequate systems of internal accounting controls. Accurate books and records will assist you in effectively planning, budgeting, reporting and allocating resources.</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Other documentation to consider</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Helvetica" panose="020B0604020202020204" pitchFamily="34" charset="0"/>
                  <a:ea typeface="Helvetica Neue Light"/>
                  <a:cs typeface="Times New Roman" panose="02020603050405020304" pitchFamily="18" charset="0"/>
                </a:rPr>
                <a:t>Attendance Sign-in Sheet</a:t>
              </a:r>
              <a:endParaRPr lang="en-US" sz="1200"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Helvetica" panose="020B0604020202020204" pitchFamily="34" charset="0"/>
                  <a:ea typeface="Helvetica Neue Light"/>
                  <a:cs typeface="Times New Roman" panose="02020603050405020304" pitchFamily="18" charset="0"/>
                </a:rPr>
                <a:t>Books and Records Guidance</a:t>
              </a:r>
              <a:endParaRPr lang="en-US" sz="1200"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Key Takeaways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10</a:t>
            </a:fld>
            <a:endParaRPr dirty="0">
              <a:latin typeface="Helvetica" panose="020B0604020202020204" pitchFamily="34" charset="0"/>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1194730288"/>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en-US" sz="3600" b="1" dirty="0">
                <a:solidFill>
                  <a:srgbClr val="FFFFFF"/>
                </a:solidFill>
                <a:latin typeface="Helvetica Neue"/>
                <a:ea typeface="Helvetica Neue"/>
                <a:cs typeface="Helvetica Neue"/>
                <a:sym typeface="Helvetica Neue"/>
              </a:rPr>
              <a:t>Books and Records Requirements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Benefits of Accurate Books </a:t>
            </a:r>
            <a:endParaRPr dirty="0">
              <a:latin typeface="Helvetica" panose="020B0604020202020204" pitchFamily="34" charset="0"/>
              <a:cs typeface="Helvetica" panose="020B0604020202020204" pitchFamily="34" charset="0"/>
            </a:endParaRPr>
          </a:p>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and Records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3</a:t>
            </a:fld>
            <a:endParaRPr dirty="0">
              <a:latin typeface="Helvetica" panose="020B0604020202020204" pitchFamily="34" charset="0"/>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latin typeface="Helvetica" panose="020B0604020202020204" pitchFamily="34" charset="0"/>
                  <a:ea typeface="Helvetica Neue Light"/>
                  <a:cs typeface="Helvetica" panose="020B0604020202020204" pitchFamily="34" charset="0"/>
                  <a:sym typeface="Helvetica Neue Light"/>
                </a:rPr>
                <a:t>Easily a</a:t>
              </a: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ble to </a:t>
              </a:r>
              <a:r>
                <a:rPr lang="en-US" sz="1600" dirty="0">
                  <a:latin typeface="Helvetica" panose="020B0604020202020204" pitchFamily="34" charset="0"/>
                  <a:ea typeface="Helvetica Neue Light"/>
                  <a:cs typeface="Helvetica" panose="020B0604020202020204" pitchFamily="34" charset="0"/>
                  <a:sym typeface="Helvetica Neue Light"/>
                </a:rPr>
                <a:t>separate </a:t>
              </a: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books and records by manufacturer, which is often stipulated in contracts.</a:t>
              </a:r>
              <a:endParaRPr sz="1600" dirty="0">
                <a:solidFill>
                  <a:srgbClr val="000000"/>
                </a:solidFill>
                <a:latin typeface="Helvetica" panose="020B0604020202020204" pitchFamily="34" charset="0"/>
                <a:ea typeface="Helvetica Neue Light"/>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latin typeface="Helvetica" panose="020B0604020202020204" pitchFamily="34" charset="0"/>
                  <a:ea typeface="Helvetica Neue Light"/>
                  <a:cs typeface="Helvetica" panose="020B0604020202020204" pitchFamily="34" charset="0"/>
                  <a:sym typeface="Helvetica Neue Light"/>
                </a:rPr>
                <a:t>Better able to make informed </a:t>
              </a: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business decisions and identify </a:t>
              </a:r>
              <a:r>
                <a:rPr lang="en-US" sz="1600" dirty="0">
                  <a:latin typeface="Helvetica" panose="020B0604020202020204" pitchFamily="34" charset="0"/>
                  <a:ea typeface="Helvetica Neue Light"/>
                  <a:cs typeface="Helvetica" panose="020B0604020202020204" pitchFamily="34" charset="0"/>
                  <a:sym typeface="Helvetica Neue Light"/>
                </a:rPr>
                <a:t>potential </a:t>
              </a: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opportunit</a:t>
              </a:r>
              <a:r>
                <a:rPr lang="en-US" sz="1600" dirty="0">
                  <a:latin typeface="Helvetica" panose="020B0604020202020204" pitchFamily="34" charset="0"/>
                  <a:ea typeface="Helvetica Neue Light"/>
                  <a:cs typeface="Helvetica" panose="020B0604020202020204" pitchFamily="34" charset="0"/>
                  <a:sym typeface="Helvetica Neue Light"/>
                </a:rPr>
                <a:t>ies.</a:t>
              </a:r>
              <a:endParaRPr sz="1600" dirty="0">
                <a:solidFill>
                  <a:srgbClr val="000000"/>
                </a:solidFill>
                <a:latin typeface="Helvetica" panose="020B0604020202020204" pitchFamily="34" charset="0"/>
                <a:ea typeface="Helvetica Neue Light"/>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Quickly able to produce documents in response to an audit</a:t>
              </a:r>
              <a:r>
                <a:rPr lang="en-US" sz="1600" dirty="0">
                  <a:latin typeface="Helvetica" panose="020B0604020202020204" pitchFamily="34" charset="0"/>
                  <a:ea typeface="Helvetica Neue Light"/>
                  <a:cs typeface="Helvetica" panose="020B0604020202020204" pitchFamily="34" charset="0"/>
                  <a:sym typeface="Helvetica Neue Light"/>
                </a:rPr>
                <a:t> (</a:t>
              </a: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many contracts include an </a:t>
              </a:r>
              <a:r>
                <a:rPr lang="en-US" sz="1600" dirty="0">
                  <a:latin typeface="Helvetica" panose="020B0604020202020204" pitchFamily="34" charset="0"/>
                  <a:ea typeface="Helvetica Neue Light"/>
                  <a:cs typeface="Helvetica" panose="020B0604020202020204" pitchFamily="34" charset="0"/>
                  <a:sym typeface="Helvetica Neue Light"/>
                </a:rPr>
                <a:t>exercisable </a:t>
              </a: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audit clause</a:t>
              </a:r>
              <a:r>
                <a:rPr lang="en-US" sz="1600" dirty="0">
                  <a:latin typeface="Helvetica" panose="020B0604020202020204" pitchFamily="34" charset="0"/>
                  <a:ea typeface="Helvetica Neue Light"/>
                  <a:cs typeface="Helvetica" panose="020B0604020202020204" pitchFamily="34" charset="0"/>
                  <a:sym typeface="Helvetica Neue Light"/>
                </a:rPr>
                <a:t>).</a:t>
              </a:r>
              <a:endParaRPr sz="1600" dirty="0">
                <a:solidFill>
                  <a:srgbClr val="000000"/>
                </a:solidFill>
                <a:latin typeface="Helvetica" panose="020B0604020202020204" pitchFamily="34" charset="0"/>
                <a:ea typeface="Helvetica Neue Light"/>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000000"/>
                  </a:solidFill>
                  <a:latin typeface="Helvetica" panose="020B0604020202020204" pitchFamily="34" charset="0"/>
                  <a:ea typeface="Helvetica Neue Light"/>
                  <a:cs typeface="Helvetica" panose="020B0604020202020204" pitchFamily="34" charset="0"/>
                  <a:sym typeface="Helvetica Neue Light"/>
                </a:rPr>
                <a:t>Readily able to respond to tax and regulatory inquiries.</a:t>
              </a:r>
              <a:endParaRPr sz="1600" dirty="0">
                <a:solidFill>
                  <a:srgbClr val="000000"/>
                </a:solidFill>
                <a:latin typeface="Helvetica" panose="020B0604020202020204" pitchFamily="34" charset="0"/>
                <a:ea typeface="Helvetica Neue Light"/>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Helvetica Neue Light"/>
                  <a:cs typeface="Helvetica" panose="020B0604020202020204" pitchFamily="34" charset="0"/>
                  <a:sym typeface="Helvetica Neue Light"/>
                </a:endParaRPr>
              </a:p>
            </p:txBody>
          </p:sp>
          <p:sp>
            <p:nvSpPr>
              <p:cNvPr id="182" name="Google Shape;182;p25"/>
              <p:cNvSpPr txBox="1"/>
              <p:nvPr/>
            </p:nvSpPr>
            <p:spPr>
              <a:xfrm>
                <a:off x="1890313" y="2491746"/>
                <a:ext cx="11700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b="1" dirty="0">
                    <a:solidFill>
                      <a:srgbClr val="ACCBF9"/>
                    </a:solidFill>
                    <a:latin typeface="Helvetica" panose="020B0604020202020204" pitchFamily="34" charset="0"/>
                    <a:ea typeface="Helvetica Neue"/>
                    <a:cs typeface="Helvetica" panose="020B0604020202020204" pitchFamily="34" charset="0"/>
                    <a:sym typeface="Helvetica Neue"/>
                  </a:rPr>
                  <a:t>Inquiries</a:t>
                </a:r>
                <a:endParaRPr dirty="0">
                  <a:latin typeface="Helvetica" panose="020B0604020202020204" pitchFamily="34" charset="0"/>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b="1" dirty="0">
                    <a:solidFill>
                      <a:srgbClr val="E0EBF6"/>
                    </a:solidFill>
                    <a:latin typeface="Helvetica" panose="020B0604020202020204" pitchFamily="34" charset="0"/>
                    <a:ea typeface="Helvetica Neue"/>
                    <a:cs typeface="Helvetica" panose="020B0604020202020204" pitchFamily="34" charset="0"/>
                    <a:sym typeface="Helvetica Neue"/>
                  </a:rPr>
                  <a:t>Decisions</a:t>
                </a:r>
                <a:endParaRPr dirty="0">
                  <a:latin typeface="Helvetica" panose="020B0604020202020204" pitchFamily="34" charset="0"/>
                  <a:cs typeface="Helvetica" panose="020B0604020202020204" pitchFamily="34" charset="0"/>
                </a:endParaRPr>
              </a:p>
            </p:txBody>
          </p:sp>
          <p:sp>
            <p:nvSpPr>
              <p:cNvPr id="184" name="Google Shape;184;p25"/>
              <p:cNvSpPr txBox="1"/>
              <p:nvPr/>
            </p:nvSpPr>
            <p:spPr>
              <a:xfrm>
                <a:off x="1890316" y="4805572"/>
                <a:ext cx="914400"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b="1" dirty="0">
                    <a:solidFill>
                      <a:srgbClr val="242852"/>
                    </a:solidFill>
                    <a:latin typeface="Helvetica" panose="020B0604020202020204" pitchFamily="34" charset="0"/>
                    <a:ea typeface="Helvetica Neue"/>
                    <a:cs typeface="Helvetica" panose="020B0604020202020204" pitchFamily="34" charset="0"/>
                    <a:sym typeface="Helvetica Neue"/>
                  </a:rPr>
                  <a:t>Audits</a:t>
                </a:r>
                <a:endParaRPr dirty="0">
                  <a:latin typeface="Helvetica" panose="020B0604020202020204" pitchFamily="34" charset="0"/>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000" b="1" dirty="0">
                    <a:solidFill>
                      <a:srgbClr val="072C62"/>
                    </a:solidFill>
                    <a:latin typeface="Helvetica" panose="020B0604020202020204" pitchFamily="34" charset="0"/>
                    <a:ea typeface="Helvetica Neue"/>
                    <a:cs typeface="Helvetica" panose="020B0604020202020204" pitchFamily="34" charset="0"/>
                    <a:sym typeface="Helvetica Neue"/>
                  </a:rPr>
                  <a:t>Records</a:t>
                </a:r>
                <a:endParaRPr dirty="0">
                  <a:latin typeface="Helvetica" panose="020B0604020202020204" pitchFamily="34" charset="0"/>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Helvetica Neue Light"/>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Calibri"/>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Helvetica" panose="020B0604020202020204" pitchFamily="34" charset="0"/>
                <a:ea typeface="Helvetica Neue"/>
                <a:cs typeface="Helvetica" panose="020B0604020202020204" pitchFamily="34" charset="0"/>
                <a:sym typeface="Helvetica Neue"/>
              </a:rPr>
              <a:t>The following slides detail the types of documentation </a:t>
            </a:r>
            <a:r>
              <a:rPr lang="en-US" dirty="0">
                <a:solidFill>
                  <a:schemeClr val="lt1"/>
                </a:solidFill>
                <a:latin typeface="Helvetica" panose="020B0604020202020204" pitchFamily="34" charset="0"/>
                <a:ea typeface="Helvetica Neue"/>
                <a:cs typeface="Helvetica" panose="020B0604020202020204" pitchFamily="34" charset="0"/>
                <a:sym typeface="Helvetica Neue"/>
              </a:rPr>
              <a:t>that should be </a:t>
            </a:r>
            <a:r>
              <a:rPr lang="en-US" sz="1400" dirty="0">
                <a:solidFill>
                  <a:schemeClr val="lt1"/>
                </a:solidFill>
                <a:latin typeface="Helvetica" panose="020B0604020202020204" pitchFamily="34" charset="0"/>
                <a:ea typeface="Helvetica Neue"/>
                <a:cs typeface="Helvetica" panose="020B0604020202020204" pitchFamily="34" charset="0"/>
                <a:sym typeface="Helvetica Neue"/>
              </a:rPr>
              <a:t>retained for </a:t>
            </a:r>
            <a:r>
              <a:rPr lang="en-US" dirty="0">
                <a:solidFill>
                  <a:schemeClr val="lt1"/>
                </a:solidFill>
                <a:latin typeface="Helvetica" panose="020B0604020202020204" pitchFamily="34" charset="0"/>
                <a:ea typeface="Helvetica Neue"/>
                <a:cs typeface="Helvetica" panose="020B0604020202020204" pitchFamily="34" charset="0"/>
                <a:sym typeface="Helvetica Neue"/>
              </a:rPr>
              <a:t>certain</a:t>
            </a:r>
            <a:r>
              <a:rPr lang="en-US" sz="1400" dirty="0">
                <a:solidFill>
                  <a:schemeClr val="lt1"/>
                </a:solidFill>
                <a:latin typeface="Helvetica" panose="020B0604020202020204" pitchFamily="34" charset="0"/>
                <a:ea typeface="Helvetica Neue"/>
                <a:cs typeface="Helvetica" panose="020B0604020202020204" pitchFamily="34" charset="0"/>
                <a:sym typeface="Helvetica Neue"/>
              </a:rPr>
              <a:t> types of transactions. To the extent</a:t>
            </a:r>
            <a:r>
              <a:rPr lang="en-US" dirty="0">
                <a:solidFill>
                  <a:schemeClr val="lt1"/>
                </a:solidFill>
                <a:latin typeface="Helvetica" panose="020B0604020202020204" pitchFamily="34" charset="0"/>
                <a:ea typeface="Helvetica Neue"/>
                <a:cs typeface="Helvetica" panose="020B0604020202020204" pitchFamily="34" charset="0"/>
                <a:sym typeface="Helvetica Neue"/>
              </a:rPr>
              <a:t> documentation is not available</a:t>
            </a:r>
            <a:r>
              <a:rPr lang="en-US" sz="1400" dirty="0">
                <a:solidFill>
                  <a:schemeClr val="lt1"/>
                </a:solidFill>
                <a:latin typeface="Helvetica" panose="020B0604020202020204" pitchFamily="34" charset="0"/>
                <a:ea typeface="Helvetica Neue"/>
                <a:cs typeface="Helvetica" panose="020B0604020202020204" pitchFamily="34" charset="0"/>
                <a:sym typeface="Helvetica Neue"/>
              </a:rPr>
              <a:t>, you should document an explanation as to why </a:t>
            </a:r>
            <a:r>
              <a:rPr lang="en-US" dirty="0">
                <a:solidFill>
                  <a:schemeClr val="lt1"/>
                </a:solidFill>
                <a:latin typeface="Helvetica" panose="020B0604020202020204" pitchFamily="34" charset="0"/>
                <a:ea typeface="Helvetica Neue"/>
                <a:cs typeface="Helvetica" panose="020B0604020202020204" pitchFamily="34" charset="0"/>
                <a:sym typeface="Helvetica Neue"/>
              </a:rPr>
              <a:t>it is unavailable</a:t>
            </a:r>
            <a:r>
              <a:rPr lang="en-US" sz="1400" dirty="0">
                <a:solidFill>
                  <a:schemeClr val="lt1"/>
                </a:solidFill>
                <a:latin typeface="Helvetica" panose="020B0604020202020204" pitchFamily="34" charset="0"/>
                <a:ea typeface="Helvetica Neue"/>
                <a:cs typeface="Helvetica" panose="020B0604020202020204" pitchFamily="34" charset="0"/>
                <a:sym typeface="Helvetica Neue"/>
              </a:rPr>
              <a:t>.</a:t>
            </a:r>
            <a:endParaRPr sz="1400" dirty="0">
              <a:solidFill>
                <a:schemeClr val="lt1"/>
              </a:solidFill>
              <a:latin typeface="Helvetica" panose="020B0604020202020204" pitchFamily="34" charset="0"/>
              <a:ea typeface="Helvetica Neue"/>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Helvetica" panose="020B0604020202020204" pitchFamily="34" charset="0"/>
              <a:ea typeface="Calibri"/>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Employee Expense Reports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4</a:t>
            </a:fld>
            <a:endParaRPr dirty="0">
              <a:latin typeface="Helvetica" panose="020B0604020202020204" pitchFamily="34" charset="0"/>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Employee Expense Reports</a:t>
                  </a:r>
                  <a:endParaRPr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Disbursements</a:t>
                  </a:r>
                  <a:endParaRPr dirty="0">
                    <a:latin typeface="Helvetica" panose="020B0604020202020204" pitchFamily="34" charset="0"/>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Petty Cash</a:t>
                  </a:r>
                  <a:endParaRPr dirty="0">
                    <a:latin typeface="Helvetica" panose="020B0604020202020204" pitchFamily="34" charset="0"/>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Grants, Donations, Exhibits, and Sponsorships</a:t>
                </a:r>
                <a:endParaRPr dirty="0">
                  <a:latin typeface="Helvetica" panose="020B0604020202020204" pitchFamily="34" charset="0"/>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Licenses, Freight, Transportation, Custom Expenses</a:t>
                </a:r>
                <a:endParaRPr dirty="0">
                  <a:latin typeface="Helvetica" panose="020B0604020202020204" pitchFamily="34" charset="0"/>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Sales Orders</a:t>
              </a:r>
              <a:endParaRPr dirty="0">
                <a:latin typeface="Helvetica" panose="020B0604020202020204" pitchFamily="34" charset="0"/>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en-US" dirty="0">
                <a:solidFill>
                  <a:schemeClr val="dk1"/>
                </a:solidFill>
                <a:latin typeface="Helvetica" panose="020B0604020202020204" pitchFamily="34" charset="0"/>
                <a:ea typeface="Helvetica Neue Light"/>
                <a:cs typeface="Helvetica" panose="020B0604020202020204" pitchFamily="34" charset="0"/>
                <a:sym typeface="Helvetica Neue Light"/>
              </a:rPr>
              <a:t>At a minimum, the following documentation should be maintained:</a:t>
            </a:r>
            <a:endParaRPr dirty="0">
              <a:latin typeface="Helvetica" panose="020B0604020202020204" pitchFamily="34" charset="0"/>
              <a:ea typeface="Helvetica Neue"/>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167578650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Disbursements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5</a:t>
            </a:fld>
            <a:endParaRPr dirty="0">
              <a:latin typeface="Helvetica" panose="020B0604020202020204" pitchFamily="34" charset="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dirty="0">
                <a:solidFill>
                  <a:schemeClr val="dk1"/>
                </a:solidFill>
                <a:latin typeface="Helvetica" panose="020B0604020202020204" pitchFamily="34" charset="0"/>
                <a:ea typeface="Helvetica Neue Light"/>
                <a:cs typeface="Helvetica" panose="020B0604020202020204" pitchFamily="34" charset="0"/>
                <a:sym typeface="Helvetica Neue Light"/>
              </a:rPr>
              <a:t>At a minimum, the following documentation should be maintained:</a:t>
            </a:r>
            <a:endParaRPr dirty="0">
              <a:latin typeface="Helvetica" panose="020B0604020202020204" pitchFamily="34" charset="0"/>
              <a:ea typeface="Helvetica Neue"/>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287969816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Employee Expense Reports</a:t>
                  </a:r>
                  <a:endParaRPr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Disbursements</a:t>
                  </a:r>
                  <a:endParaRPr dirty="0">
                    <a:latin typeface="Helvetica" panose="020B0604020202020204" pitchFamily="34" charset="0"/>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Petty Cash</a:t>
                  </a:r>
                  <a:endParaRPr dirty="0">
                    <a:latin typeface="Helvetica" panose="020B0604020202020204" pitchFamily="34" charset="0"/>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Grants, Donations, Exhibits, and Sponsorships</a:t>
                </a:r>
                <a:endParaRPr dirty="0">
                  <a:latin typeface="Helvetica" panose="020B0604020202020204" pitchFamily="34" charset="0"/>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Licenses, Freight, Transportation, Custom Expenses</a:t>
                </a:r>
                <a:endParaRPr dirty="0">
                  <a:latin typeface="Helvetica" panose="020B0604020202020204" pitchFamily="34" charset="0"/>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Sales Orders</a:t>
              </a:r>
              <a:endParaRPr dirty="0">
                <a:latin typeface="Helvetica" panose="020B0604020202020204" pitchFamily="34" charset="0"/>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Petty Cash</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6</a:t>
            </a:fld>
            <a:endParaRPr dirty="0">
              <a:latin typeface="Helvetica" panose="020B0604020202020204" pitchFamily="34" charset="0"/>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dirty="0">
                <a:solidFill>
                  <a:schemeClr val="dk1"/>
                </a:solidFill>
                <a:latin typeface="Helvetica" panose="020B0604020202020204" pitchFamily="34" charset="0"/>
                <a:ea typeface="Helvetica Neue Light"/>
                <a:cs typeface="Helvetica" panose="020B0604020202020204" pitchFamily="34" charset="0"/>
                <a:sym typeface="Helvetica Neue Light"/>
              </a:rPr>
              <a:t>At a minimum, the following documentation should be maintained:</a:t>
            </a:r>
            <a:endParaRPr dirty="0">
              <a:latin typeface="Helvetica" panose="020B0604020202020204" pitchFamily="34" charset="0"/>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Employee Expense Reports</a:t>
                  </a:r>
                  <a:endParaRPr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Disbursements</a:t>
                  </a:r>
                  <a:endParaRPr dirty="0">
                    <a:latin typeface="Helvetica" panose="020B0604020202020204" pitchFamily="34" charset="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Petty Cash</a:t>
                  </a:r>
                  <a:endParaRPr dirty="0">
                    <a:latin typeface="Helvetica" panose="020B0604020202020204" pitchFamily="34" charset="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Grants, Donations, Exhibits, and Sponsorships</a:t>
                </a:r>
                <a:endParaRPr dirty="0">
                  <a:latin typeface="Helvetica" panose="020B0604020202020204" pitchFamily="34" charset="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Licenses, Freight, Transportation, Custom Expenses</a:t>
                </a:r>
                <a:endParaRPr dirty="0">
                  <a:latin typeface="Helvetica" panose="020B0604020202020204" pitchFamily="34" charset="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Sales Orders</a:t>
              </a:r>
              <a:endParaRPr dirty="0">
                <a:latin typeface="Helvetica" panose="020B0604020202020204" pitchFamily="34" charset="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364235575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Grants, Donations and Sponsorships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7</a:t>
            </a:fld>
            <a:endParaRPr dirty="0">
              <a:latin typeface="Helvetica" panose="020B0604020202020204" pitchFamily="34" charset="0"/>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dirty="0">
                <a:solidFill>
                  <a:schemeClr val="dk1"/>
                </a:solidFill>
                <a:latin typeface="Helvetica" panose="020B0604020202020204" pitchFamily="34" charset="0"/>
                <a:ea typeface="Helvetica Neue Light"/>
                <a:cs typeface="Helvetica" panose="020B0604020202020204" pitchFamily="34" charset="0"/>
                <a:sym typeface="Helvetica Neue Light"/>
              </a:rPr>
              <a:t>At a minimum, the following documentation should be maintained:</a:t>
            </a:r>
            <a:endParaRPr dirty="0">
              <a:latin typeface="Helvetica" panose="020B0604020202020204" pitchFamily="34" charset="0"/>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Employee Expense Reports</a:t>
                  </a:r>
                  <a:endParaRPr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Disbursements</a:t>
                  </a:r>
                  <a:endParaRPr dirty="0">
                    <a:latin typeface="Helvetica" panose="020B0604020202020204" pitchFamily="34" charset="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Petty Cash</a:t>
                  </a:r>
                  <a:endParaRPr dirty="0">
                    <a:latin typeface="Helvetica" panose="020B0604020202020204" pitchFamily="34" charset="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Grants, Donations, Exhibits, and Sponsorships</a:t>
                </a:r>
                <a:endParaRPr dirty="0">
                  <a:latin typeface="Helvetica" panose="020B0604020202020204" pitchFamily="34" charset="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Licenses, Freight, Transportation, Custom Expenses</a:t>
                </a:r>
                <a:endParaRPr dirty="0">
                  <a:latin typeface="Helvetica" panose="020B0604020202020204" pitchFamily="34" charset="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Sales Orders</a:t>
              </a:r>
              <a:endParaRPr dirty="0">
                <a:latin typeface="Helvetica" panose="020B0604020202020204" pitchFamily="34" charset="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252769132"/>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8</a:t>
            </a:fld>
            <a:endParaRPr dirty="0">
              <a:latin typeface="Helvetica" panose="020B0604020202020204" pitchFamily="34" charset="0"/>
              <a:cs typeface="Helvetica"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Licenses, Freight, Transportation and </a:t>
            </a:r>
          </a:p>
          <a:p>
            <a:pPr marL="0" marR="0" lvl="0" indent="0" algn="ctr" rtl="0">
              <a:spcBef>
                <a:spcPts val="0"/>
              </a:spcBef>
              <a:spcAft>
                <a:spcPts val="0"/>
              </a:spcAft>
              <a:buNone/>
            </a:pPr>
            <a:r>
              <a:rPr lang="en-US" sz="2200" b="1" dirty="0">
                <a:solidFill>
                  <a:srgbClr val="AACFD0"/>
                </a:solidFill>
                <a:latin typeface="Helvetica" panose="020B0604020202020204" pitchFamily="34" charset="0"/>
                <a:ea typeface="Helvetica Neue"/>
                <a:cs typeface="Helvetica" panose="020B0604020202020204" pitchFamily="34" charset="0"/>
                <a:sym typeface="Helvetica Neue"/>
              </a:rPr>
              <a:t>Custom Expenses</a:t>
            </a:r>
            <a:endParaRPr sz="22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dirty="0">
                <a:solidFill>
                  <a:schemeClr val="dk1"/>
                </a:solidFill>
                <a:latin typeface="Helvetica" panose="020B0604020202020204" pitchFamily="34" charset="0"/>
                <a:ea typeface="Helvetica Neue Light"/>
                <a:cs typeface="Helvetica" panose="020B0604020202020204" pitchFamily="34" charset="0"/>
                <a:sym typeface="Helvetica Neue Light"/>
              </a:rPr>
              <a:t>At a minimum, the following documentation should be maintained:</a:t>
            </a:r>
            <a:endParaRPr dirty="0">
              <a:latin typeface="Helvetica" panose="020B0604020202020204" pitchFamily="34" charset="0"/>
              <a:ea typeface="Helvetica Neue"/>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Employee Expense Reports</a:t>
                  </a:r>
                  <a:endParaRPr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Disbursements</a:t>
                  </a:r>
                  <a:endParaRPr dirty="0">
                    <a:latin typeface="Helvetica" panose="020B0604020202020204" pitchFamily="34" charset="0"/>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Petty Cash</a:t>
                  </a:r>
                  <a:endParaRPr dirty="0">
                    <a:latin typeface="Helvetica" panose="020B0604020202020204" pitchFamily="34" charset="0"/>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Grants, Donations, Exhibits, and Sponsorships</a:t>
                </a:r>
                <a:endParaRPr dirty="0">
                  <a:latin typeface="Helvetica" panose="020B0604020202020204" pitchFamily="34" charset="0"/>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Licenses, Freight, Transportation, Custom Expenses</a:t>
                </a:r>
                <a:endParaRPr dirty="0">
                  <a:latin typeface="Helvetica" panose="020B0604020202020204" pitchFamily="34" charset="0"/>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Sales Orders</a:t>
              </a:r>
              <a:endParaRPr dirty="0">
                <a:latin typeface="Helvetica" panose="020B0604020202020204" pitchFamily="34" charset="0"/>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950846775"/>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Helvetica" panose="020B0604020202020204" pitchFamily="34" charset="0"/>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panose="020B0604020202020204" pitchFamily="34" charset="0"/>
                <a:ea typeface="Helvetica Neue"/>
                <a:cs typeface="Helvetica" panose="020B0604020202020204" pitchFamily="34" charset="0"/>
                <a:sym typeface="Helvetica Neue"/>
              </a:rPr>
              <a:t>Sales Orders</a:t>
            </a:r>
            <a:endParaRPr sz="2400" b="1"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9</a:t>
            </a:fld>
            <a:endParaRPr dirty="0">
              <a:latin typeface="Helvetica" panose="020B0604020202020204" pitchFamily="34" charset="0"/>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dirty="0">
                <a:solidFill>
                  <a:schemeClr val="dk1"/>
                </a:solidFill>
                <a:latin typeface="Helvetica" panose="020B0604020202020204" pitchFamily="34" charset="0"/>
                <a:ea typeface="Helvetica Neue Light"/>
                <a:cs typeface="Helvetica" panose="020B0604020202020204" pitchFamily="34" charset="0"/>
                <a:sym typeface="Helvetica Neue Light"/>
              </a:rPr>
              <a:t>At a minimum, the following documentation should be maintained:</a:t>
            </a:r>
            <a:endParaRPr dirty="0">
              <a:latin typeface="Helvetica" panose="020B0604020202020204" pitchFamily="34" charset="0"/>
              <a:ea typeface="Helvetica Neue"/>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Employee Expense Reports</a:t>
                  </a:r>
                  <a:endParaRPr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dirty="0">
                      <a:solidFill>
                        <a:srgbClr val="F4F7F7"/>
                      </a:solidFill>
                      <a:latin typeface="Helvetica" panose="020B0604020202020204" pitchFamily="34" charset="0"/>
                      <a:ea typeface="Helvetica Neue Light"/>
                      <a:cs typeface="Helvetica" panose="020B0604020202020204" pitchFamily="34" charset="0"/>
                      <a:sym typeface="Helvetica Neue Light"/>
                    </a:rPr>
                    <a:t>Disbursements</a:t>
                  </a:r>
                  <a:endParaRPr dirty="0">
                    <a:latin typeface="Helvetica" panose="020B0604020202020204" pitchFamily="34" charset="0"/>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Petty Cash</a:t>
                  </a:r>
                  <a:endParaRPr dirty="0">
                    <a:latin typeface="Helvetica" panose="020B0604020202020204" pitchFamily="34" charset="0"/>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Grants, Donations, Exhibits, and Sponsorships</a:t>
                </a:r>
                <a:endParaRPr dirty="0">
                  <a:latin typeface="Helvetica" panose="020B0604020202020204" pitchFamily="34" charset="0"/>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Licenses, Freight, Transportation, Custom Expenses</a:t>
                </a:r>
                <a:endParaRPr dirty="0">
                  <a:latin typeface="Helvetica" panose="020B0604020202020204" pitchFamily="34" charset="0"/>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n-US" sz="1200" b="1" i="0" u="none" strike="noStrike" cap="none" dirty="0">
                  <a:solidFill>
                    <a:srgbClr val="F4F7F7"/>
                  </a:solidFill>
                  <a:latin typeface="Helvetica" panose="020B0604020202020204" pitchFamily="34" charset="0"/>
                  <a:ea typeface="Helvetica Neue Light"/>
                  <a:cs typeface="Helvetica" panose="020B0604020202020204" pitchFamily="34" charset="0"/>
                  <a:sym typeface="Helvetica Neue Light"/>
                </a:rPr>
                <a:t>Sales Orders</a:t>
              </a:r>
              <a:endParaRPr dirty="0">
                <a:latin typeface="Helvetica" panose="020B0604020202020204" pitchFamily="34" charset="0"/>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3965001186"/>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17a1e4b-72df-449d-84f0-0965c6302828"/>
    <SharedWithUsers xmlns="b79241f8-c8fe-441b-bad5-56514653fd5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2" ma:contentTypeDescription="Create a new document." ma:contentTypeScope="" ma:versionID="76acc72e57000e8ac32d796a35f7eb99">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49a476cfda209ff4e66938d1d734b29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0F1D9-6BDA-4661-B7EE-9BEB468139EC}">
  <ds:schemaRefs>
    <ds:schemaRef ds:uri="http://schemas.microsoft.com/office/2006/metadata/properties"/>
    <ds:schemaRef ds:uri="aa124cef-80ee-4fcd-bafd-5e68c15586a5"/>
    <ds:schemaRef ds:uri="http://www.w3.org/XML/1998/namespace"/>
    <ds:schemaRef ds:uri="d3ed967d-d92a-4424-a53f-7c4da5d2a7ff"/>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9841461-6279-40EB-941B-43695CD9D596}"/>
</file>

<file path=customXml/itemProps3.xml><?xml version="1.0" encoding="utf-8"?>
<ds:datastoreItem xmlns:ds="http://schemas.openxmlformats.org/officeDocument/2006/customXml" ds:itemID="{56858F4C-5822-4D72-BEB7-238115C20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TotalTime>
  <Words>793</Words>
  <Application>Microsoft Office PowerPoint</Application>
  <PresentationFormat>Widescreen</PresentationFormat>
  <Paragraphs>123</Paragraphs>
  <Slides>10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Helvetica</vt:lpstr>
      <vt:lpstr>Helvetica Neue Light</vt:lpstr>
      <vt:lpstr>Wingdings</vt:lpstr>
      <vt:lpstr>Calibri Light</vt:lpstr>
      <vt:lpstr>Arial</vt:lpstr>
      <vt:lpstr>Helvetica Neue</vt:lpstr>
      <vt:lpstr>Calibri</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Akiyoshi</dc:creator>
  <cp:lastModifiedBy>Wynne, Kirsten</cp:lastModifiedBy>
  <cp:revision>27</cp:revision>
  <dcterms:modified xsi:type="dcterms:W3CDTF">2020-05-19T17:48:30Z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y fmtid="{D5CDD505-2E9C-101B-9397-08002B2CF9AE}" pid="3" name="Order">
    <vt:r8>16800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