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Lst>
  <p:notesMasterIdLst>
    <p:notesMasterId r:id="rId14"/>
  </p:notesMasterIdLst>
  <p:sldIdLst>
    <p:sldId id="256" r:id="rId6"/>
    <p:sldId id="257" r:id="rId7"/>
    <p:sldId id="267" r:id="rId8"/>
    <p:sldId id="268" r:id="rId9"/>
    <p:sldId id="263" r:id="rId10"/>
    <p:sldId id="264" r:id="rId11"/>
    <p:sldId id="265" r:id="rId12"/>
    <p:sldId id="26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ambria" panose="02040503050406030204" pitchFamily="18" charset="0"/>
      <p:regular r:id="rId19"/>
      <p:bold r:id="rId20"/>
      <p:italic r:id="rId21"/>
      <p:boldItalic r:id="rId22"/>
    </p:embeddedFont>
    <p:embeddedFont>
      <p:font typeface="Helvetica" panose="020B0604020202020204" pitchFamily="34" charset="0"/>
      <p:regular r:id="rId23"/>
      <p:bold r:id="rId24"/>
      <p:italic r:id="rId25"/>
      <p:boldItalic r:id="rId26"/>
    </p:embeddedFont>
    <p:embeddedFont>
      <p:font typeface="Helvetica Neue" panose="020B0604020202020204" charset="0"/>
      <p:regular r:id="rId27"/>
      <p:bold r:id="rId28"/>
      <p:italic r:id="rId29"/>
      <p:boldItalic r:id="rId30"/>
    </p:embeddedFont>
    <p:embeddedFont>
      <p:font typeface="Helvetica Neue Light"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Christie" initials="SC" lastIdx="3" clrIdx="0">
    <p:extLst>
      <p:ext uri="{19B8F6BF-5375-455C-9EA6-DF929625EA0E}">
        <p15:presenceInfo xmlns:p15="http://schemas.microsoft.com/office/powerpoint/2012/main" userId="Shannon Christie" providerId="None"/>
      </p:ext>
    </p:extLst>
  </p:cmAuthor>
  <p:cmAuthor id="2" name="DeBruyne, Els" initials="DE" lastIdx="9" clrIdx="1">
    <p:extLst>
      <p:ext uri="{19B8F6BF-5375-455C-9EA6-DF929625EA0E}">
        <p15:presenceInfo xmlns:p15="http://schemas.microsoft.com/office/powerpoint/2012/main" userId="S::els.debruyne@stryker.com::d761c852-c758-435c-8a90-c8ae33161e4c" providerId="AD"/>
      </p:ext>
    </p:extLst>
  </p:cmAuthor>
  <p:cmAuthor id="3" name="Kevin" initials="K" lastIdx="11" clrIdx="2">
    <p:extLst>
      <p:ext uri="{19B8F6BF-5375-455C-9EA6-DF929625EA0E}">
        <p15:presenceInfo xmlns:p15="http://schemas.microsoft.com/office/powerpoint/2012/main" userId="S::kevin.p.turner@stryker.com::30cf1847-3e5c-466a-a876-c6a9749199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51" autoAdjust="0"/>
  </p:normalViewPr>
  <p:slideViewPr>
    <p:cSldViewPr snapToGrid="0">
      <p:cViewPr varScale="1">
        <p:scale>
          <a:sx n="78" d="100"/>
          <a:sy n="78" d="100"/>
        </p:scale>
        <p:origin x="52" y="1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408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776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4937" y="885591"/>
            <a:ext cx="7886700" cy="994200"/>
          </a:xfrm>
        </p:spPr>
        <p:txBody>
          <a:bodyPr/>
          <a:lstStyle/>
          <a:p>
            <a:r>
              <a:rPr lang="en-US"/>
              <a:t>Click to edit Master title style</a:t>
            </a:r>
          </a:p>
        </p:txBody>
      </p:sp>
      <p:sp>
        <p:nvSpPr>
          <p:cNvPr id="3" name="Date Placeholder 2"/>
          <p:cNvSpPr>
            <a:spLocks noGrp="1"/>
          </p:cNvSpPr>
          <p:nvPr>
            <p:ph type="dt" idx="10"/>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6" name="Rectangle 5"/>
          <p:cNvSpPr/>
          <p:nvPr userDrawn="1"/>
        </p:nvSpPr>
        <p:spPr>
          <a:xfrm>
            <a:off x="3183639" y="125423"/>
            <a:ext cx="2776721" cy="307777"/>
          </a:xfrm>
          <a:prstGeom prst="rect">
            <a:avLst/>
          </a:prstGeom>
        </p:spPr>
        <p:txBody>
          <a:bodyPr wrap="none">
            <a:spAutoFit/>
          </a:bodyPr>
          <a:lstStyle/>
          <a:p>
            <a:pPr marL="0" marR="0" lvl="0" indent="0" algn="ctr" rtl="0">
              <a:spcBef>
                <a:spcPts val="0"/>
              </a:spcBef>
              <a:spcAft>
                <a:spcPts val="0"/>
              </a:spcAft>
              <a:buNone/>
            </a:pPr>
            <a:r>
              <a:rPr lang="en-US" sz="1400" b="1" dirty="0">
                <a:solidFill>
                  <a:srgbClr val="AACFD0"/>
                </a:solidFill>
                <a:latin typeface="Helvetica"/>
                <a:ea typeface="Helvetica"/>
                <a:cs typeface="Helvetica"/>
                <a:sym typeface="Helvetica"/>
              </a:rPr>
              <a:t>Audit Rights and Expectations</a:t>
            </a:r>
          </a:p>
        </p:txBody>
      </p:sp>
    </p:spTree>
    <p:extLst>
      <p:ext uri="{BB962C8B-B14F-4D97-AF65-F5344CB8AC3E}">
        <p14:creationId xmlns:p14="http://schemas.microsoft.com/office/powerpoint/2010/main" val="327726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875762"/>
            <a:ext cx="7886700" cy="392281"/>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dirty="0"/>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dirty="0"/>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Helvetica Neue"/>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dirty="0"/>
          </a:p>
        </p:txBody>
      </p:sp>
      <p:sp>
        <p:nvSpPr>
          <p:cNvPr id="56" name="Google Shape;56;p13"/>
          <p:cNvSpPr txBox="1"/>
          <p:nvPr/>
        </p:nvSpPr>
        <p:spPr>
          <a:xfrm>
            <a:off x="45076" y="4904213"/>
            <a:ext cx="2752055"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dirty="0">
                <a:solidFill>
                  <a:srgbClr val="34495E"/>
                </a:solidFill>
                <a:latin typeface="Helvetica Neue Light"/>
                <a:ea typeface="Helvetica Neue Light"/>
                <a:cs typeface="Helvetica Neue Light"/>
                <a:sym typeface="Helvetica Neue Light"/>
              </a:rPr>
              <a:t>Audit Rights</a:t>
            </a:r>
            <a:r>
              <a:rPr lang="en" sz="1100" baseline="0" dirty="0">
                <a:solidFill>
                  <a:srgbClr val="34495E"/>
                </a:solidFill>
                <a:latin typeface="Helvetica Neue Light"/>
                <a:ea typeface="Helvetica Neue Light"/>
                <a:cs typeface="Helvetica Neue Light"/>
                <a:sym typeface="Helvetica Neue Light"/>
              </a:rPr>
              <a:t> and </a:t>
            </a:r>
            <a:r>
              <a:rPr lang="en" sz="1100" dirty="0">
                <a:solidFill>
                  <a:srgbClr val="34495E"/>
                </a:solidFill>
                <a:latin typeface="Helvetica Neue Light"/>
                <a:ea typeface="Helvetica Neue Light"/>
                <a:cs typeface="Helvetica Neue Light"/>
                <a:sym typeface="Helvetica Neue Light"/>
              </a:rPr>
              <a:t>Expectation</a:t>
            </a:r>
            <a:r>
              <a:rPr lang="en-US" sz="1100" dirty="0">
                <a:solidFill>
                  <a:srgbClr val="34495E"/>
                </a:solidFill>
                <a:latin typeface="Helvetica Neue Light"/>
                <a:ea typeface="Helvetica Neue Light"/>
                <a:cs typeface="Helvetica Neue Light"/>
                <a:sym typeface="Helvetica Neue Light"/>
              </a:rPr>
              <a:t>s Training</a:t>
            </a:r>
            <a:endParaRPr sz="1100" dirty="0">
              <a:solidFill>
                <a:srgbClr val="34495E"/>
              </a:solidFill>
              <a:latin typeface="Helvetica Neue Light"/>
              <a:ea typeface="Helvetica Neue Light"/>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dirty="0"/>
          </a:p>
        </p:txBody>
      </p:sp>
      <p:grpSp>
        <p:nvGrpSpPr>
          <p:cNvPr id="2" name="Group 1">
            <a:extLst>
              <a:ext uri="{FF2B5EF4-FFF2-40B4-BE49-F238E27FC236}">
                <a16:creationId xmlns:a16="http://schemas.microsoft.com/office/drawing/2014/main" id="{F86CEB6F-6D44-4C59-9C1D-327D1A115828}"/>
              </a:ext>
            </a:extLst>
          </p:cNvPr>
          <p:cNvGrpSpPr/>
          <p:nvPr/>
        </p:nvGrpSpPr>
        <p:grpSpPr>
          <a:xfrm>
            <a:off x="430094" y="670151"/>
            <a:ext cx="6136724" cy="906170"/>
            <a:chOff x="430094" y="670151"/>
            <a:chExt cx="6136724" cy="906170"/>
          </a:xfrm>
        </p:grpSpPr>
        <p:pic>
          <p:nvPicPr>
            <p:cNvPr id="19" name="Picture 18" descr="Links/orange_icons.jpg">
              <a:extLst>
                <a:ext uri="{FF2B5EF4-FFF2-40B4-BE49-F238E27FC236}">
                  <a16:creationId xmlns:a16="http://schemas.microsoft.com/office/drawing/2014/main" id="{AA80372D-59C4-4167-8BB1-013AEA6522C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30094" y="797350"/>
              <a:ext cx="542881" cy="598525"/>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300" y="670151"/>
              <a:ext cx="5623518" cy="906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SzPts val="1100"/>
                <a:buNone/>
              </a:pPr>
              <a:r>
                <a:rPr lang="en" sz="1000" b="1" dirty="0">
                  <a:solidFill>
                    <a:schemeClr val="dk2"/>
                  </a:solidFill>
                  <a:latin typeface="Helvetica"/>
                  <a:ea typeface="Helvetica"/>
                  <a:cs typeface="Helvetica"/>
                  <a:sym typeface="Helvetica"/>
                </a:rPr>
                <a:t>Description</a:t>
              </a:r>
              <a:endParaRPr sz="1000" b="1" dirty="0">
                <a:solidFill>
                  <a:schemeClr val="dk2"/>
                </a:solidFill>
                <a:latin typeface="Helvetica"/>
                <a:ea typeface="Helvetica"/>
                <a:cs typeface="Helvetica"/>
                <a:sym typeface="Helvetica"/>
              </a:endParaRPr>
            </a:p>
            <a:p>
              <a:pPr lvl="0">
                <a:spcBef>
                  <a:spcPts val="800"/>
                </a:spcBef>
                <a:buSzPts val="1100"/>
              </a:pPr>
              <a:r>
                <a:rPr lang="en-US" sz="1000" dirty="0">
                  <a:solidFill>
                    <a:schemeClr val="dk1"/>
                  </a:solidFill>
                  <a:latin typeface="Helvetica"/>
                  <a:ea typeface="Helvetica"/>
                  <a:cs typeface="Helvetica"/>
                  <a:sym typeface="Helvetica"/>
                </a:rPr>
                <a:t>The Audit Rights and Expectations Training will provide distributor/agent owners and </a:t>
              </a:r>
              <a:r>
                <a:rPr lang="en-US" sz="1000" dirty="0">
                  <a:solidFill>
                    <a:schemeClr val="tx1"/>
                  </a:solidFill>
                  <a:latin typeface="Helvetica"/>
                  <a:ea typeface="Helvetica"/>
                  <a:cs typeface="Helvetica"/>
                  <a:sym typeface="Helvetica"/>
                </a:rPr>
                <a:t>management with an improved understanding of what it means to be audited (by a manufacturer or their appointed external auditor), how to prepare for and what to expect during an audit.</a:t>
              </a:r>
            </a:p>
            <a:p>
              <a:pPr marL="0" marR="0" lvl="0" indent="0" algn="l" rtl="0">
                <a:lnSpc>
                  <a:spcPct val="100000"/>
                </a:lnSpc>
                <a:spcBef>
                  <a:spcPts val="800"/>
                </a:spcBef>
                <a:spcAft>
                  <a:spcPts val="0"/>
                </a:spcAft>
                <a:buSzPts val="1100"/>
                <a:buNone/>
              </a:pPr>
              <a:endParaRPr sz="1000" b="1" dirty="0">
                <a:solidFill>
                  <a:srgbClr val="34495E"/>
                </a:solidFill>
                <a:latin typeface="Helvetica"/>
                <a:ea typeface="Helvetica"/>
                <a:cs typeface="Helvetica"/>
                <a:sym typeface="Helvetica"/>
              </a:endParaRPr>
            </a:p>
            <a:p>
              <a:pPr marL="0" marR="0" lvl="0" indent="0" algn="l" rtl="0">
                <a:lnSpc>
                  <a:spcPct val="107000"/>
                </a:lnSpc>
                <a:spcBef>
                  <a:spcPts val="800"/>
                </a:spcBef>
                <a:spcAft>
                  <a:spcPts val="0"/>
                </a:spcAft>
                <a:buNone/>
              </a:pPr>
              <a:r>
                <a:rPr lang="en" sz="1000" i="0" u="none" strike="noStrike" cap="none" dirty="0">
                  <a:solidFill>
                    <a:srgbClr val="000000"/>
                  </a:solidFill>
                  <a:latin typeface="Helvetica"/>
                  <a:ea typeface="Helvetica"/>
                  <a:cs typeface="Helvetica"/>
                  <a:sym typeface="Helvetica"/>
                </a:rPr>
                <a:t> </a:t>
              </a:r>
              <a:endParaRPr sz="1000" i="0" u="none" strike="noStrike" cap="none" dirty="0">
                <a:solidFill>
                  <a:srgbClr val="000000"/>
                </a:solidFill>
                <a:latin typeface="Helvetica"/>
                <a:ea typeface="Helvetica"/>
                <a:cs typeface="Helvetica"/>
                <a:sym typeface="Helvetica"/>
              </a:endParaRPr>
            </a:p>
            <a:p>
              <a:pPr marL="0" marR="0" lvl="0" indent="0" algn="l" rtl="0">
                <a:lnSpc>
                  <a:spcPct val="107000"/>
                </a:lnSpc>
                <a:spcBef>
                  <a:spcPts val="800"/>
                </a:spcBef>
                <a:spcAft>
                  <a:spcPts val="0"/>
                </a:spcAft>
                <a:buNone/>
              </a:pPr>
              <a:r>
                <a:rPr lang="en" sz="1000" b="1" i="0" u="none" strike="noStrike" cap="none" dirty="0">
                  <a:solidFill>
                    <a:srgbClr val="34495E"/>
                  </a:solidFill>
                  <a:latin typeface="Helvetica"/>
                  <a:ea typeface="Helvetica"/>
                  <a:cs typeface="Helvetica"/>
                  <a:sym typeface="Helvetica"/>
                </a:rPr>
                <a:t> </a:t>
              </a:r>
              <a:endParaRPr sz="1000" i="0" u="none" strike="noStrike" cap="none" dirty="0">
                <a:solidFill>
                  <a:srgbClr val="000000"/>
                </a:solidFill>
                <a:latin typeface="Helvetica"/>
                <a:ea typeface="Helvetica"/>
                <a:cs typeface="Helvetica"/>
                <a:sym typeface="Helvetica"/>
              </a:endParaRPr>
            </a:p>
            <a:p>
              <a:pPr marL="0" marR="0" lvl="0" indent="0" algn="l" rtl="0">
                <a:lnSpc>
                  <a:spcPct val="107000"/>
                </a:lnSpc>
                <a:spcBef>
                  <a:spcPts val="800"/>
                </a:spcBef>
                <a:spcAft>
                  <a:spcPts val="0"/>
                </a:spcAft>
                <a:buNone/>
              </a:pPr>
              <a:r>
                <a:rPr lang="en" sz="1000" b="1" i="0" u="none" strike="noStrike" cap="none" dirty="0">
                  <a:solidFill>
                    <a:srgbClr val="34495E"/>
                  </a:solidFill>
                  <a:latin typeface="Helvetica"/>
                  <a:ea typeface="Helvetica"/>
                  <a:cs typeface="Helvetica"/>
                  <a:sym typeface="Helvetica"/>
                </a:rPr>
                <a:t> </a:t>
              </a:r>
              <a:endParaRPr sz="1000" i="0" u="none" strike="noStrike" cap="none" dirty="0">
                <a:solidFill>
                  <a:srgbClr val="000000"/>
                </a:solidFill>
                <a:latin typeface="Helvetica"/>
                <a:ea typeface="Helvetica"/>
                <a:cs typeface="Helvetica"/>
                <a:sym typeface="Helvetica"/>
              </a:endParaRPr>
            </a:p>
          </p:txBody>
        </p:sp>
      </p:grpSp>
      <p:grpSp>
        <p:nvGrpSpPr>
          <p:cNvPr id="4" name="Group 3">
            <a:extLst>
              <a:ext uri="{FF2B5EF4-FFF2-40B4-BE49-F238E27FC236}">
                <a16:creationId xmlns:a16="http://schemas.microsoft.com/office/drawing/2014/main" id="{80DF496E-C1B7-4AFE-BDFE-A4AD7C362DE1}"/>
              </a:ext>
            </a:extLst>
          </p:cNvPr>
          <p:cNvGrpSpPr/>
          <p:nvPr/>
        </p:nvGrpSpPr>
        <p:grpSpPr>
          <a:xfrm>
            <a:off x="426874" y="2537887"/>
            <a:ext cx="6139944" cy="1057739"/>
            <a:chOff x="426874" y="2560730"/>
            <a:chExt cx="6139944" cy="1057739"/>
          </a:xfrm>
        </p:grpSpPr>
        <p:pic>
          <p:nvPicPr>
            <p:cNvPr id="23" name="Picture 22" descr="Links/orange_icons.jpg">
              <a:extLst>
                <a:ext uri="{FF2B5EF4-FFF2-40B4-BE49-F238E27FC236}">
                  <a16:creationId xmlns:a16="http://schemas.microsoft.com/office/drawing/2014/main" id="{05432A56-E2A0-435A-8768-11FB79357A6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26874" y="2712491"/>
              <a:ext cx="516425" cy="586513"/>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0" y="2560730"/>
              <a:ext cx="5623518" cy="105773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800"/>
                </a:spcBef>
                <a:spcAft>
                  <a:spcPts val="0"/>
                </a:spcAft>
                <a:buNone/>
              </a:pPr>
              <a:r>
                <a:rPr lang="en" sz="1000" b="1" dirty="0">
                  <a:solidFill>
                    <a:schemeClr val="dk2"/>
                  </a:solidFill>
                  <a:latin typeface="Helvetica"/>
                  <a:ea typeface="Helvetica"/>
                  <a:cs typeface="Helvetica"/>
                  <a:sym typeface="Helvetica"/>
                </a:rPr>
                <a:t>Instructions</a:t>
              </a:r>
              <a:endParaRPr sz="1000" dirty="0">
                <a:solidFill>
                  <a:schemeClr val="dk2"/>
                </a:solidFill>
                <a:latin typeface="Helvetica"/>
                <a:ea typeface="Helvetica"/>
                <a:cs typeface="Helvetica"/>
                <a:sym typeface="Helvetica"/>
              </a:endParaRPr>
            </a:p>
            <a:p>
              <a:pPr marL="457200" lvl="0" indent="-292100">
                <a:lnSpc>
                  <a:spcPct val="115000"/>
                </a:lnSpc>
                <a:buClr>
                  <a:schemeClr val="dk1"/>
                </a:buClr>
                <a:buSzPts val="1000"/>
                <a:buFont typeface="Helvetica"/>
                <a:buAutoNum type="arabicPeriod"/>
              </a:pPr>
              <a:r>
                <a:rPr lang="en-US" sz="1000" dirty="0">
                  <a:solidFill>
                    <a:schemeClr val="dk1"/>
                  </a:solidFill>
                  <a:latin typeface="Helvetica"/>
                  <a:ea typeface="Helvetica"/>
                  <a:cs typeface="Helvetica"/>
                  <a:sym typeface="Helvetica"/>
                </a:rPr>
                <a:t>Ensure the appropriate employee(s) receive and understand the Audit Rights and Expectations Training.</a:t>
              </a:r>
            </a:p>
            <a:p>
              <a:pPr marL="457200" lvl="0" indent="-292100">
                <a:lnSpc>
                  <a:spcPct val="115000"/>
                </a:lnSpc>
                <a:buClr>
                  <a:schemeClr val="dk1"/>
                </a:buClr>
                <a:buSzPts val="1000"/>
                <a:buFont typeface="Helvetica"/>
                <a:buAutoNum type="arabicPeriod"/>
              </a:pPr>
              <a:r>
                <a:rPr lang="en-US" sz="1000" dirty="0">
                  <a:solidFill>
                    <a:schemeClr val="dk1"/>
                  </a:solidFill>
                  <a:latin typeface="Helvetica"/>
                  <a:ea typeface="Helvetica"/>
                  <a:cs typeface="Helvetica"/>
                  <a:sym typeface="Helvetica"/>
                </a:rPr>
                <a:t>Ensure all employee(s) responsible for corresponding with and providing information to auditors are familiar with your expectations for complying with audit requests.</a:t>
              </a:r>
              <a:endParaRPr sz="1000" dirty="0">
                <a:solidFill>
                  <a:schemeClr val="dk1"/>
                </a:solidFill>
                <a:latin typeface="Helvetica"/>
                <a:ea typeface="Helvetica"/>
                <a:cs typeface="Helvetica"/>
                <a:sym typeface="Helvetica"/>
              </a:endParaRPr>
            </a:p>
            <a:p>
              <a:pPr marL="0" marR="0" lvl="0" indent="0" algn="l" rtl="0">
                <a:lnSpc>
                  <a:spcPct val="115000"/>
                </a:lnSpc>
                <a:spcBef>
                  <a:spcPts val="800"/>
                </a:spcBef>
                <a:spcAft>
                  <a:spcPts val="0"/>
                </a:spcAft>
                <a:buNone/>
              </a:pPr>
              <a:endParaRPr sz="1000" dirty="0">
                <a:solidFill>
                  <a:srgbClr val="34495E"/>
                </a:solidFill>
                <a:latin typeface="Helvetica"/>
                <a:ea typeface="Helvetica"/>
                <a:cs typeface="Helvetica"/>
                <a:sym typeface="Helvetica"/>
              </a:endParaRPr>
            </a:p>
          </p:txBody>
        </p:sp>
      </p:grpSp>
      <p:grpSp>
        <p:nvGrpSpPr>
          <p:cNvPr id="3" name="Group 2">
            <a:extLst>
              <a:ext uri="{FF2B5EF4-FFF2-40B4-BE49-F238E27FC236}">
                <a16:creationId xmlns:a16="http://schemas.microsoft.com/office/drawing/2014/main" id="{249693B8-C943-4BA7-881B-F760FBCFF32C}"/>
              </a:ext>
            </a:extLst>
          </p:cNvPr>
          <p:cNvGrpSpPr/>
          <p:nvPr/>
        </p:nvGrpSpPr>
        <p:grpSpPr>
          <a:xfrm>
            <a:off x="426874" y="1612613"/>
            <a:ext cx="6139944" cy="888982"/>
            <a:chOff x="426874" y="1609692"/>
            <a:chExt cx="6139944" cy="888982"/>
          </a:xfrm>
        </p:grpSpPr>
        <p:pic>
          <p:nvPicPr>
            <p:cNvPr id="21" name="Picture 20">
              <a:extLst>
                <a:ext uri="{FF2B5EF4-FFF2-40B4-BE49-F238E27FC236}">
                  <a16:creationId xmlns:a16="http://schemas.microsoft.com/office/drawing/2014/main" id="{60EACF2E-9AD4-4A39-99AD-4291B64412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6874" y="1749380"/>
              <a:ext cx="516425" cy="487859"/>
            </a:xfrm>
            <a:prstGeom prst="rect">
              <a:avLst/>
            </a:prstGeom>
          </p:spPr>
        </p:pic>
        <p:sp>
          <p:nvSpPr>
            <p:cNvPr id="207" name="Google Shape;207;p36"/>
            <p:cNvSpPr txBox="1"/>
            <p:nvPr/>
          </p:nvSpPr>
          <p:spPr>
            <a:xfrm>
              <a:off x="943300" y="1609692"/>
              <a:ext cx="5623518" cy="888982"/>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800"/>
                </a:spcBef>
                <a:spcAft>
                  <a:spcPts val="0"/>
                </a:spcAft>
                <a:buClr>
                  <a:schemeClr val="dk1"/>
                </a:buClr>
                <a:buSzPts val="1100"/>
                <a:buFont typeface="Arial"/>
                <a:buNone/>
              </a:pPr>
              <a:r>
                <a:rPr lang="en" sz="1000" b="1" dirty="0">
                  <a:solidFill>
                    <a:schemeClr val="dk2"/>
                  </a:solidFill>
                  <a:latin typeface="Helvetica"/>
                  <a:ea typeface="Helvetica"/>
                  <a:cs typeface="Helvetica"/>
                  <a:sym typeface="Helvetica"/>
                </a:rPr>
                <a:t>How does this benefit you?</a:t>
              </a:r>
              <a:endParaRPr sz="1000" b="1" dirty="0">
                <a:solidFill>
                  <a:schemeClr val="dk2"/>
                </a:solidFill>
                <a:latin typeface="Helvetica"/>
                <a:ea typeface="Helvetica"/>
                <a:cs typeface="Helvetica"/>
                <a:sym typeface="Helvetica"/>
              </a:endParaRPr>
            </a:p>
            <a:p>
              <a:pPr lvl="0">
                <a:lnSpc>
                  <a:spcPct val="115000"/>
                </a:lnSpc>
                <a:buSzPts val="1100"/>
              </a:pPr>
              <a:r>
                <a:rPr lang="en-US" sz="1000" dirty="0">
                  <a:solidFill>
                    <a:schemeClr val="dk1"/>
                  </a:solidFill>
                  <a:latin typeface="Helvetica"/>
                  <a:ea typeface="Helvetica"/>
                  <a:cs typeface="Helvetica"/>
                  <a:sym typeface="Helvetica"/>
                </a:rPr>
                <a:t>This training will help you better understand the overall audit process, which will in turn, will help you prepare for a successful audit, allow for minimal disruption to your business and enhance your relationships with your manufacturers. </a:t>
              </a:r>
            </a:p>
          </p:txBody>
        </p:sp>
      </p:grpSp>
      <p:grpSp>
        <p:nvGrpSpPr>
          <p:cNvPr id="5" name="Group 4">
            <a:extLst>
              <a:ext uri="{FF2B5EF4-FFF2-40B4-BE49-F238E27FC236}">
                <a16:creationId xmlns:a16="http://schemas.microsoft.com/office/drawing/2014/main" id="{06FA5808-9C9F-4C7B-80C8-EA2EACA5F0FF}"/>
              </a:ext>
            </a:extLst>
          </p:cNvPr>
          <p:cNvGrpSpPr/>
          <p:nvPr/>
        </p:nvGrpSpPr>
        <p:grpSpPr>
          <a:xfrm>
            <a:off x="426873" y="3631917"/>
            <a:ext cx="5398476" cy="771996"/>
            <a:chOff x="426873" y="3618469"/>
            <a:chExt cx="5398476" cy="771996"/>
          </a:xfrm>
        </p:grpSpPr>
        <p:pic>
          <p:nvPicPr>
            <p:cNvPr id="25" name="Picture 24" descr="Links/orange_icons.jpg">
              <a:extLst>
                <a:ext uri="{FF2B5EF4-FFF2-40B4-BE49-F238E27FC236}">
                  <a16:creationId xmlns:a16="http://schemas.microsoft.com/office/drawing/2014/main" id="{F1AF5F4E-3F8C-472B-A488-9D82733CEAA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6873" y="3704748"/>
              <a:ext cx="516425" cy="598525"/>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5" y="3618469"/>
              <a:ext cx="4791924" cy="771996"/>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en" sz="1000" b="1" i="0" u="none" strike="noStrike" cap="none" dirty="0">
                  <a:solidFill>
                    <a:schemeClr val="dk2"/>
                  </a:solidFill>
                  <a:latin typeface="Helvetica Neue"/>
                  <a:ea typeface="Helvetica Neue"/>
                  <a:cs typeface="Helvetica Neue"/>
                  <a:sym typeface="Helvetica Neue"/>
                </a:rPr>
                <a:t>Other documentation to consider</a:t>
              </a:r>
              <a:endParaRPr sz="1000" b="0" i="0" u="none" strike="noStrike" cap="none" dirty="0">
                <a:solidFill>
                  <a:schemeClr val="dk2"/>
                </a:solidFill>
                <a:latin typeface="Cambria"/>
                <a:ea typeface="Cambria"/>
                <a:cs typeface="Cambria"/>
                <a:sym typeface="Cambri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en" sz="1000" dirty="0">
                  <a:solidFill>
                    <a:schemeClr val="dk1"/>
                  </a:solidFill>
                  <a:latin typeface="Helvetica" panose="020B0604020202020204" pitchFamily="34" charset="0"/>
                  <a:ea typeface="Helvetica"/>
                  <a:cs typeface="Helvetica" panose="020B0604020202020204" pitchFamily="34" charset="0"/>
                  <a:sym typeface="Helvetica"/>
                </a:rPr>
                <a:t> Code of Conduct</a:t>
              </a:r>
              <a:endParaRPr sz="1000" dirty="0">
                <a:solidFill>
                  <a:schemeClr val="dk1"/>
                </a:solidFill>
                <a:latin typeface="Helvetica" panose="020B0604020202020204" pitchFamily="34" charset="0"/>
                <a:ea typeface="Helvetica"/>
                <a:cs typeface="Helvetica" panose="020B0604020202020204" pitchFamily="34" charset="0"/>
                <a:sym typeface="Helvetic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en" sz="1000" dirty="0">
                  <a:solidFill>
                    <a:schemeClr val="dk1"/>
                  </a:solidFill>
                  <a:latin typeface="Helvetica" panose="020B0604020202020204" pitchFamily="34" charset="0"/>
                  <a:ea typeface="Helvetica Neue"/>
                  <a:cs typeface="Helvetica" panose="020B0604020202020204" pitchFamily="34" charset="0"/>
                  <a:sym typeface="Helvetica Neue"/>
                </a:rPr>
                <a:t> Books and Records Guidance</a:t>
              </a:r>
            </a:p>
            <a:p>
              <a:pPr marL="184150" marR="0" lvl="0" indent="-171450" algn="l" rtl="0">
                <a:lnSpc>
                  <a:spcPct val="114000"/>
                </a:lnSpc>
                <a:spcAft>
                  <a:spcPts val="0"/>
                </a:spcAft>
                <a:buClr>
                  <a:schemeClr val="bg2"/>
                </a:buClr>
                <a:buSzPct val="150000"/>
                <a:buFont typeface="Wingdings" panose="05000000000000000000" pitchFamily="2" charset="2"/>
                <a:buChar char=""/>
              </a:pPr>
              <a:r>
                <a:rPr lang="en" sz="1000" b="0" i="0" u="none" strike="noStrike" cap="none" dirty="0">
                  <a:solidFill>
                    <a:schemeClr val="dk1"/>
                  </a:solidFill>
                  <a:latin typeface="Helvetica" panose="020B0604020202020204" pitchFamily="34" charset="0"/>
                  <a:ea typeface="Cambria"/>
                  <a:cs typeface="Helvetica" panose="020B0604020202020204" pitchFamily="34" charset="0"/>
                  <a:sym typeface="Helvetica Neue"/>
                </a:rPr>
                <a:t> Anti-</a:t>
              </a:r>
              <a:r>
                <a:rPr lang="en-US" sz="1000" b="0" i="0" u="none" strike="noStrike" cap="none" dirty="0">
                  <a:solidFill>
                    <a:schemeClr val="dk1"/>
                  </a:solidFill>
                  <a:latin typeface="Helvetica" panose="020B0604020202020204" pitchFamily="34" charset="0"/>
                  <a:ea typeface="Cambria"/>
                  <a:cs typeface="Helvetica" panose="020B0604020202020204" pitchFamily="34" charset="0"/>
                  <a:sym typeface="Helvetica Neue"/>
                </a:rPr>
                <a:t>b</a:t>
              </a:r>
              <a:r>
                <a:rPr lang="en" sz="1000" b="0" i="0" u="none" strike="noStrike" cap="none" dirty="0">
                  <a:solidFill>
                    <a:schemeClr val="dk1"/>
                  </a:solidFill>
                  <a:latin typeface="Helvetica" panose="020B0604020202020204" pitchFamily="34" charset="0"/>
                  <a:ea typeface="Cambria"/>
                  <a:cs typeface="Helvetica" panose="020B0604020202020204" pitchFamily="34" charset="0"/>
                  <a:sym typeface="Helvetica Neue"/>
                </a:rPr>
                <a:t>ribery Anti-</a:t>
              </a:r>
              <a:r>
                <a:rPr lang="en-US" sz="1000" b="0" i="0" u="none" strike="noStrike" cap="none" dirty="0">
                  <a:solidFill>
                    <a:schemeClr val="dk1"/>
                  </a:solidFill>
                  <a:latin typeface="Helvetica" panose="020B0604020202020204" pitchFamily="34" charset="0"/>
                  <a:ea typeface="Cambria"/>
                  <a:cs typeface="Helvetica" panose="020B0604020202020204" pitchFamily="34" charset="0"/>
                  <a:sym typeface="Helvetica Neue"/>
                </a:rPr>
                <a:t>c</a:t>
              </a:r>
              <a:r>
                <a:rPr lang="en" sz="1000" b="0" i="0" u="none" strike="noStrike" cap="none" dirty="0">
                  <a:solidFill>
                    <a:schemeClr val="dk1"/>
                  </a:solidFill>
                  <a:latin typeface="Helvetica" panose="020B0604020202020204" pitchFamily="34" charset="0"/>
                  <a:ea typeface="Cambria"/>
                  <a:cs typeface="Helvetica" panose="020B0604020202020204" pitchFamily="34" charset="0"/>
                  <a:sym typeface="Helvetica Neue"/>
                </a:rPr>
                <a:t>orruption Training</a:t>
              </a:r>
              <a:endParaRPr sz="1200" b="0" i="0" u="none" strike="noStrike" cap="none" dirty="0">
                <a:solidFill>
                  <a:schemeClr val="dk1"/>
                </a:solidFill>
                <a:latin typeface="Helvetica" panose="020B0604020202020204" pitchFamily="34" charset="0"/>
                <a:ea typeface="Cambria"/>
                <a:cs typeface="Helvetica" panose="020B0604020202020204" pitchFamily="34"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libri"/>
              <a:ea typeface="Calibri"/>
              <a:cs typeface="Calibri"/>
              <a:sym typeface="Calibri"/>
            </a:endParaRPr>
          </a:p>
        </p:txBody>
      </p:sp>
      <p:sp>
        <p:nvSpPr>
          <p:cNvPr id="212" name="Google Shape;212;p36"/>
          <p:cNvSpPr txBox="1"/>
          <p:nvPr/>
        </p:nvSpPr>
        <p:spPr>
          <a:xfrm>
            <a:off x="2014090" y="27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dirty="0">
                <a:solidFill>
                  <a:srgbClr val="AACFD0"/>
                </a:solidFill>
                <a:latin typeface="Helvetica"/>
                <a:ea typeface="Helvetica"/>
                <a:cs typeface="Helvetica"/>
                <a:sym typeface="Helvetica"/>
              </a:rPr>
              <a:t>Audit Rights and Expectations</a:t>
            </a:r>
          </a:p>
          <a:p>
            <a:pPr marL="0" marR="0" lvl="0" indent="0" algn="ctr" rtl="0">
              <a:spcBef>
                <a:spcPts val="0"/>
              </a:spcBef>
              <a:spcAft>
                <a:spcPts val="0"/>
              </a:spcAft>
              <a:buNone/>
            </a:pPr>
            <a:r>
              <a:rPr lang="en" sz="1800" b="1" dirty="0">
                <a:solidFill>
                  <a:srgbClr val="AACFD0"/>
                </a:solidFill>
                <a:latin typeface="Helvetica"/>
                <a:ea typeface="Helvetica"/>
                <a:cs typeface="Helvetica"/>
                <a:sym typeface="Helvetica"/>
              </a:rPr>
              <a:t>Training</a:t>
            </a:r>
            <a:endParaRPr sz="1800" b="1" dirty="0">
              <a:solidFill>
                <a:srgbClr val="AACFD0"/>
              </a:solidFill>
              <a:latin typeface="Helvetica"/>
              <a:ea typeface="Helvetica"/>
              <a:cs typeface="Helvetica"/>
              <a:sym typeface="Helvetica"/>
            </a:endParaRPr>
          </a:p>
        </p:txBody>
      </p:sp>
      <p:pic>
        <p:nvPicPr>
          <p:cNvPr id="18" name="Picture 17">
            <a:extLst>
              <a:ext uri="{FF2B5EF4-FFF2-40B4-BE49-F238E27FC236}">
                <a16:creationId xmlns:a16="http://schemas.microsoft.com/office/drawing/2014/main" id="{446E34FB-C7CA-4433-9C88-A77B7C1A079E}"/>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57950" y="959808"/>
            <a:ext cx="2695680" cy="295227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dk1"/>
              </a:solidFill>
              <a:latin typeface="Calibri"/>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dk1"/>
              </a:solidFill>
              <a:latin typeface="Calibri"/>
              <a:ea typeface="Calibri"/>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lvl="0"/>
            <a:r>
              <a:rPr lang="en-US" sz="2700" b="1" dirty="0">
                <a:solidFill>
                  <a:schemeClr val="lt1"/>
                </a:solidFill>
                <a:latin typeface="Helvetica Neue"/>
                <a:ea typeface="Helvetica Neue"/>
                <a:cs typeface="Helvetica Neue"/>
                <a:sym typeface="Helvetica Neue"/>
              </a:rPr>
              <a:t>Audit Rights and Expectations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dirty="0">
                <a:solidFill>
                  <a:srgbClr val="AACFD0"/>
                </a:solidFill>
                <a:latin typeface="Helvetica"/>
                <a:ea typeface="Helvetica"/>
                <a:cs typeface="Helvetica"/>
                <a:sym typeface="Helvetica"/>
              </a:rPr>
              <a:t>Introduction</a:t>
            </a:r>
            <a:endParaRPr sz="1800" b="1" dirty="0">
              <a:solidFill>
                <a:srgbClr val="AACFD0"/>
              </a:solidFill>
              <a:latin typeface="Helvetica"/>
              <a:ea typeface="Helvetica"/>
              <a:cs typeface="Helvetica"/>
              <a:sym typeface="Helvetica"/>
            </a:endParaRPr>
          </a:p>
        </p:txBody>
      </p:sp>
      <p:sp>
        <p:nvSpPr>
          <p:cNvPr id="7" name="Google Shape;175;p26"/>
          <p:cNvSpPr txBox="1">
            <a:spLocks noGrp="1"/>
          </p:cNvSpPr>
          <p:nvPr>
            <p:ph type="body" idx="1"/>
          </p:nvPr>
        </p:nvSpPr>
        <p:spPr>
          <a:xfrm>
            <a:off x="221510" y="1179172"/>
            <a:ext cx="8700979" cy="2954214"/>
          </a:xfrm>
          <a:prstGeom prst="rect">
            <a:avLst/>
          </a:prstGeom>
          <a:ln>
            <a:noFill/>
          </a:ln>
        </p:spPr>
        <p:txBody>
          <a:bodyPr spcFirstLastPara="1" wrap="square" lIns="68569" tIns="34275" rIns="68569" bIns="34275" anchor="t" anchorCtr="0">
            <a:noAutofit/>
          </a:bodyPr>
          <a:lstStyle/>
          <a:p>
            <a:pPr marL="0" indent="0">
              <a:lnSpc>
                <a:spcPct val="115000"/>
              </a:lnSpc>
              <a:spcBef>
                <a:spcPts val="0"/>
              </a:spcBef>
              <a:buSzPts val="1100"/>
              <a:buNone/>
            </a:pPr>
            <a:r>
              <a:rPr lang="en-US" sz="1300" b="1" dirty="0">
                <a:solidFill>
                  <a:schemeClr val="bg2"/>
                </a:solidFill>
                <a:latin typeface="Helvetica" panose="020B0604020202020204" pitchFamily="34" charset="0"/>
                <a:cs typeface="Helvetica" panose="020B0604020202020204" pitchFamily="34" charset="0"/>
              </a:rPr>
              <a:t>Why are we being audited? </a:t>
            </a:r>
            <a:endParaRPr sz="1300" b="1" dirty="0">
              <a:solidFill>
                <a:schemeClr val="bg2"/>
              </a:solidFill>
              <a:latin typeface="Helvetica" panose="020B0604020202020204" pitchFamily="34" charset="0"/>
              <a:cs typeface="Helvetica" panose="020B0604020202020204" pitchFamily="34" charset="0"/>
            </a:endParaRPr>
          </a:p>
          <a:p>
            <a:pPr marL="342900" indent="0">
              <a:lnSpc>
                <a:spcPct val="100000"/>
              </a:lnSpc>
              <a:spcBef>
                <a:spcPts val="0"/>
              </a:spcBef>
              <a:buSzPts val="1100"/>
              <a:buNone/>
            </a:pPr>
            <a:r>
              <a:rPr lang="en-US" sz="1100" dirty="0">
                <a:solidFill>
                  <a:schemeClr val="tx1"/>
                </a:solidFill>
                <a:latin typeface="Helvetica" panose="020B0604020202020204" pitchFamily="34" charset="0"/>
                <a:cs typeface="Helvetica" panose="020B0604020202020204" pitchFamily="34" charset="0"/>
              </a:rPr>
              <a:t>Manufacturers exercise audit rights to ensure overall compliance by their third-party business partners and to help identify and mitigate potential risks. In most cases, audits are conducted to help foster a better, more efficient working relationship between the manufacturer and its third-parties. Typically, agreements between distributors and manufacturers will include an “audit rights” clause that confirms the distributor’s commitment to comply with a requested audit.</a:t>
            </a:r>
          </a:p>
          <a:p>
            <a:pPr marL="342900" indent="0">
              <a:lnSpc>
                <a:spcPct val="100000"/>
              </a:lnSpc>
              <a:spcBef>
                <a:spcPts val="0"/>
              </a:spcBef>
              <a:buSzPts val="1100"/>
              <a:buNone/>
            </a:pPr>
            <a:endParaRPr sz="1100" dirty="0">
              <a:solidFill>
                <a:schemeClr val="tx1"/>
              </a:solidFill>
              <a:latin typeface="Helvetica" panose="020B0604020202020204" pitchFamily="34" charset="0"/>
              <a:cs typeface="Helvetica" panose="020B0604020202020204" pitchFamily="34" charset="0"/>
            </a:endParaRPr>
          </a:p>
          <a:p>
            <a:pPr marL="0" indent="0">
              <a:lnSpc>
                <a:spcPct val="115000"/>
              </a:lnSpc>
              <a:spcBef>
                <a:spcPts val="300"/>
              </a:spcBef>
              <a:buSzPts val="1100"/>
              <a:buNone/>
            </a:pPr>
            <a:r>
              <a:rPr lang="en-US" sz="1300" b="1" dirty="0">
                <a:solidFill>
                  <a:schemeClr val="tx1"/>
                </a:solidFill>
                <a:latin typeface="Helvetica" panose="020B0604020202020204" pitchFamily="34" charset="0"/>
                <a:cs typeface="Helvetica" panose="020B0604020202020204" pitchFamily="34" charset="0"/>
              </a:rPr>
              <a:t>What is the purpose of an audit? </a:t>
            </a:r>
            <a:endParaRPr sz="1300" b="1" dirty="0">
              <a:solidFill>
                <a:schemeClr val="tx1"/>
              </a:solidFill>
              <a:latin typeface="Helvetica" panose="020B0604020202020204" pitchFamily="34" charset="0"/>
              <a:cs typeface="Helvetica" panose="020B0604020202020204" pitchFamily="34" charset="0"/>
            </a:endParaRPr>
          </a:p>
          <a:p>
            <a:pPr marL="342900" indent="0">
              <a:lnSpc>
                <a:spcPct val="100000"/>
              </a:lnSpc>
              <a:spcBef>
                <a:spcPts val="0"/>
              </a:spcBef>
              <a:buSzPts val="1100"/>
              <a:buNone/>
            </a:pPr>
            <a:r>
              <a:rPr lang="en-US" sz="1100" dirty="0">
                <a:solidFill>
                  <a:schemeClr val="tx1"/>
                </a:solidFill>
                <a:latin typeface="Helvetica" panose="020B0604020202020204" pitchFamily="34" charset="0"/>
                <a:cs typeface="Helvetica" panose="020B0604020202020204" pitchFamily="34" charset="0"/>
              </a:rPr>
              <a:t>The purpose of an audit is for a manufacturer to evaluate and gain an understanding of (through inquires and document and transaction analysis) our compliance programs, policies, procedures and internal controls over activities that may be susceptible to corruption risks. This process helps to ensure that we are acting with integrity, as well as conducting business in accordance with our written agreements and in a compliant manner. </a:t>
            </a:r>
          </a:p>
          <a:p>
            <a:pPr marL="342900" indent="0">
              <a:lnSpc>
                <a:spcPct val="100000"/>
              </a:lnSpc>
              <a:spcBef>
                <a:spcPts val="0"/>
              </a:spcBef>
              <a:buSzPts val="1100"/>
              <a:buNone/>
            </a:pPr>
            <a:endParaRPr lang="en-US" sz="1100" b="1" dirty="0">
              <a:solidFill>
                <a:schemeClr val="tx1"/>
              </a:solidFill>
              <a:latin typeface="Helvetica" panose="020B0604020202020204" pitchFamily="34" charset="0"/>
              <a:cs typeface="Helvetica" panose="020B0604020202020204" pitchFamily="34" charset="0"/>
            </a:endParaRPr>
          </a:p>
          <a:p>
            <a:pPr marL="0" indent="0">
              <a:lnSpc>
                <a:spcPct val="100000"/>
              </a:lnSpc>
              <a:spcBef>
                <a:spcPts val="0"/>
              </a:spcBef>
              <a:buSzPts val="1100"/>
              <a:buNone/>
            </a:pPr>
            <a:r>
              <a:rPr lang="en-US" sz="1200" b="1" dirty="0">
                <a:solidFill>
                  <a:schemeClr val="tx1"/>
                </a:solidFill>
                <a:latin typeface="Helvetica" panose="020B0604020202020204" pitchFamily="34" charset="0"/>
                <a:cs typeface="Helvetica" panose="020B0604020202020204" pitchFamily="34" charset="0"/>
              </a:rPr>
              <a:t>How will our data and information be used? </a:t>
            </a:r>
          </a:p>
          <a:p>
            <a:pPr marL="341313" indent="0">
              <a:lnSpc>
                <a:spcPct val="100000"/>
              </a:lnSpc>
              <a:spcBef>
                <a:spcPts val="0"/>
              </a:spcBef>
              <a:buSzPts val="1100"/>
              <a:buNone/>
            </a:pPr>
            <a:r>
              <a:rPr lang="en-US" sz="1100" dirty="0">
                <a:solidFill>
                  <a:schemeClr val="tx1"/>
                </a:solidFill>
                <a:latin typeface="Helvetica" panose="020B0604020202020204" pitchFamily="34" charset="0"/>
                <a:cs typeface="Helvetica" panose="020B0604020202020204" pitchFamily="34" charset="0"/>
              </a:rPr>
              <a:t>Typically, a manufacturer will conduct third party audits either through internal groups with significant experience in these types of activities or external auditors. Such internal groups likely sit within the manufacturer’s Internal Audit or Compliance functions. Audit teams like these are likely very experienced with handling sensitive third-party information and data. You can expect that they will conduct themselves professionally and only share your data or information on a need-to-know basis. Data and information gathered for auditing purposes will not be shared with commercial stakeholders for reasons other than to communicate audit results.</a:t>
            </a:r>
          </a:p>
          <a:p>
            <a:pPr marL="0" indent="0">
              <a:lnSpc>
                <a:spcPct val="100000"/>
              </a:lnSpc>
              <a:spcBef>
                <a:spcPts val="0"/>
              </a:spcBef>
              <a:buSzPts val="1100"/>
              <a:buNone/>
            </a:pPr>
            <a:endParaRPr lang="en-US" sz="1400" b="1" dirty="0">
              <a:solidFill>
                <a:schemeClr val="tx1"/>
              </a:solidFill>
              <a:latin typeface="Helvetica" panose="020B0604020202020204" pitchFamily="34" charset="0"/>
              <a:cs typeface="Helvetica" panose="020B0604020202020204" pitchFamily="34" charset="0"/>
            </a:endParaRPr>
          </a:p>
          <a:p>
            <a:pPr marL="342900" indent="0">
              <a:lnSpc>
                <a:spcPct val="100000"/>
              </a:lnSpc>
              <a:spcBef>
                <a:spcPts val="0"/>
              </a:spcBef>
              <a:buSzPts val="1100"/>
              <a:buNone/>
            </a:pPr>
            <a:endParaRPr sz="1100" b="1" dirty="0">
              <a:solidFill>
                <a:schemeClr val="bg2"/>
              </a:solidFill>
              <a:latin typeface="Helvetica" panose="020B0604020202020204" pitchFamily="34" charset="0"/>
              <a:cs typeface="Helvetica" panose="020B0604020202020204" pitchFamily="34" charset="0"/>
            </a:endParaRPr>
          </a:p>
        </p:txBody>
      </p:sp>
      <p:sp>
        <p:nvSpPr>
          <p:cNvPr id="10" name="TextBox 9"/>
          <p:cNvSpPr txBox="1"/>
          <p:nvPr/>
        </p:nvSpPr>
        <p:spPr>
          <a:xfrm>
            <a:off x="1572338" y="113408"/>
            <a:ext cx="467512" cy="465206"/>
          </a:xfrm>
          <a:prstGeom prst="rect">
            <a:avLst/>
          </a:prstGeom>
          <a:noFill/>
        </p:spPr>
        <p:txBody>
          <a:bodyPr wrap="square" rtlCol="0">
            <a:spAutoFit/>
          </a:bodyPr>
          <a:lstStyle/>
          <a:p>
            <a:endParaRPr lang="en-US" dirty="0"/>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en-US" sz="4400" b="1" spc="50" dirty="0">
                <a:ln w="0"/>
                <a:solidFill>
                  <a:schemeClr val="bg2"/>
                </a:solidFill>
                <a:effectLst>
                  <a:innerShdw blurRad="63500" dist="50800" dir="13500000">
                    <a:srgbClr val="000000">
                      <a:alpha val="50000"/>
                    </a:srgbClr>
                  </a:innerShdw>
                </a:effectLst>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en-US" sz="4000" dirty="0">
                <a:solidFill>
                  <a:schemeClr val="accent5">
                    <a:lumMod val="75000"/>
                  </a:schemeClr>
                </a:solidFill>
                <a:latin typeface="Helvetica" panose="020B0604020202020204" pitchFamily="34" charset="0"/>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en-US" sz="4400" dirty="0"/>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en-US" sz="3000" dirty="0"/>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en-US" sz="4000" dirty="0">
                <a:effectLst>
                  <a:innerShdw blurRad="215900" dist="279400" dir="13500000">
                    <a:schemeClr val="accent5">
                      <a:alpha val="60000"/>
                    </a:schemeClr>
                  </a:innerShdw>
                </a:effectLst>
                <a:latin typeface="Helvetica" panose="020B0604020202020204" pitchFamily="34" charset="0"/>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en-US" sz="7200" b="1" dirty="0">
                <a:solidFill>
                  <a:srgbClr val="AACFD0"/>
                </a:solidFill>
                <a:latin typeface="Helvetica"/>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en-US" sz="4000" dirty="0">
                <a:solidFill>
                  <a:schemeClr val="accent5">
                    <a:lumMod val="75000"/>
                  </a:schemeClr>
                </a:solidFill>
                <a:latin typeface="Helvetica" panose="020B0604020202020204" pitchFamily="34" charset="0"/>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en-US" sz="7200" b="1" dirty="0">
                <a:solidFill>
                  <a:srgbClr val="AACFD0"/>
                </a:solidFill>
                <a:latin typeface="Helvetica"/>
                <a:ea typeface="Helvetica"/>
                <a:cs typeface="Helvetica"/>
              </a:rPr>
              <a:t>?</a:t>
            </a:r>
          </a:p>
        </p:txBody>
      </p:sp>
    </p:spTree>
    <p:extLst>
      <p:ext uri="{BB962C8B-B14F-4D97-AF65-F5344CB8AC3E}">
        <p14:creationId xmlns:p14="http://schemas.microsoft.com/office/powerpoint/2010/main" val="71655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dirty="0">
                <a:solidFill>
                  <a:srgbClr val="AACFD0"/>
                </a:solidFill>
                <a:latin typeface="Helvetica"/>
                <a:ea typeface="Helvetica"/>
                <a:cs typeface="Helvetica"/>
                <a:sym typeface="Helvetica"/>
              </a:rPr>
              <a:t>Introduction</a:t>
            </a:r>
            <a:endParaRPr sz="1800" b="1" dirty="0">
              <a:solidFill>
                <a:srgbClr val="AACFD0"/>
              </a:solidFill>
              <a:latin typeface="Helvetica"/>
              <a:ea typeface="Helvetica"/>
              <a:cs typeface="Helvetica"/>
              <a:sym typeface="Helvetica"/>
            </a:endParaRPr>
          </a:p>
        </p:txBody>
      </p:sp>
      <p:sp>
        <p:nvSpPr>
          <p:cNvPr id="7" name="Google Shape;175;p26"/>
          <p:cNvSpPr txBox="1">
            <a:spLocks noGrp="1"/>
          </p:cNvSpPr>
          <p:nvPr>
            <p:ph type="body" idx="1"/>
          </p:nvPr>
        </p:nvSpPr>
        <p:spPr>
          <a:xfrm>
            <a:off x="221510" y="1379891"/>
            <a:ext cx="8700979" cy="2500731"/>
          </a:xfrm>
          <a:prstGeom prst="rect">
            <a:avLst/>
          </a:prstGeom>
          <a:ln>
            <a:noFill/>
          </a:ln>
        </p:spPr>
        <p:txBody>
          <a:bodyPr spcFirstLastPara="1" wrap="square" lIns="68569" tIns="34275" rIns="68569" bIns="34275" anchor="t" anchorCtr="0">
            <a:noAutofit/>
          </a:bodyPr>
          <a:lstStyle/>
          <a:p>
            <a:pPr marL="0" indent="0">
              <a:lnSpc>
                <a:spcPct val="115000"/>
              </a:lnSpc>
              <a:spcBef>
                <a:spcPts val="300"/>
              </a:spcBef>
              <a:buSzPts val="1100"/>
              <a:buNone/>
            </a:pPr>
            <a:r>
              <a:rPr lang="en-US" sz="1300" b="1" dirty="0">
                <a:solidFill>
                  <a:schemeClr val="bg2"/>
                </a:solidFill>
                <a:latin typeface="Helvetica" panose="020B0604020202020204" pitchFamily="34" charset="0"/>
                <a:cs typeface="Helvetica" panose="020B0604020202020204" pitchFamily="34" charset="0"/>
              </a:rPr>
              <a:t>What are the objectives of an audit? </a:t>
            </a:r>
            <a:endParaRPr sz="1300" b="1" dirty="0">
              <a:solidFill>
                <a:schemeClr val="bg2"/>
              </a:solidFill>
              <a:latin typeface="Helvetica" panose="020B0604020202020204" pitchFamily="34" charset="0"/>
              <a:cs typeface="Helvetica" panose="020B0604020202020204" pitchFamily="34" charset="0"/>
            </a:endParaRPr>
          </a:p>
          <a:p>
            <a:pPr marL="342900" indent="0">
              <a:spcBef>
                <a:spcPts val="0"/>
              </a:spcBef>
              <a:buSzPts val="1100"/>
              <a:buNone/>
            </a:pPr>
            <a:r>
              <a:rPr lang="en-US" sz="1100" dirty="0">
                <a:solidFill>
                  <a:schemeClr val="bg2"/>
                </a:solidFill>
                <a:latin typeface="Helvetica" panose="020B0604020202020204" pitchFamily="34" charset="0"/>
                <a:cs typeface="Helvetica" panose="020B0604020202020204" pitchFamily="34" charset="0"/>
              </a:rPr>
              <a:t>1. To ensure Anti-bribery Anti-corruption (“ABAC”) compliance, which includes the following focus areas:</a:t>
            </a:r>
            <a:endParaRPr sz="1100" dirty="0">
              <a:solidFill>
                <a:schemeClr val="bg2"/>
              </a:solidFill>
              <a:latin typeface="Helvetica" panose="020B0604020202020204" pitchFamily="34" charset="0"/>
              <a:cs typeface="Helvetica" panose="020B0604020202020204" pitchFamily="34" charset="0"/>
            </a:endParaRPr>
          </a:p>
          <a:p>
            <a:pPr marL="962025" indent="-171450">
              <a:spcBef>
                <a:spcPts val="0"/>
              </a:spcBef>
              <a:buClr>
                <a:schemeClr val="bg2"/>
              </a:buClr>
            </a:pPr>
            <a:r>
              <a:rPr lang="en-US" sz="1100" dirty="0">
                <a:solidFill>
                  <a:schemeClr val="bg2"/>
                </a:solidFill>
                <a:latin typeface="Helvetica" panose="020B0604020202020204" pitchFamily="34" charset="0"/>
                <a:cs typeface="Helvetica" panose="020B0604020202020204" pitchFamily="34" charset="0"/>
              </a:rPr>
              <a:t>The types of financial transactions and compliance-related activities.</a:t>
            </a:r>
          </a:p>
          <a:p>
            <a:pPr marL="1028700" indent="-238125">
              <a:spcBef>
                <a:spcPts val="0"/>
              </a:spcBef>
              <a:buClr>
                <a:schemeClr val="bg2"/>
              </a:buClr>
            </a:pPr>
            <a:r>
              <a:rPr lang="en-US" sz="1100" dirty="0">
                <a:solidFill>
                  <a:schemeClr val="bg2"/>
                </a:solidFill>
                <a:latin typeface="Helvetica" panose="020B0604020202020204" pitchFamily="34" charset="0"/>
                <a:cs typeface="Helvetica" panose="020B0604020202020204" pitchFamily="34" charset="0"/>
              </a:rPr>
              <a:t>Accurate and complete books and records.</a:t>
            </a:r>
            <a:endParaRPr sz="1100" dirty="0">
              <a:solidFill>
                <a:schemeClr val="bg2"/>
              </a:solidFill>
              <a:latin typeface="Helvetica" panose="020B0604020202020204" pitchFamily="34" charset="0"/>
              <a:cs typeface="Helvetica" panose="020B0604020202020204" pitchFamily="34" charset="0"/>
            </a:endParaRPr>
          </a:p>
          <a:p>
            <a:pPr marL="1028700" indent="-238125">
              <a:spcBef>
                <a:spcPts val="0"/>
              </a:spcBef>
              <a:spcAft>
                <a:spcPts val="300"/>
              </a:spcAft>
              <a:buClr>
                <a:schemeClr val="bg2"/>
              </a:buClr>
            </a:pPr>
            <a:r>
              <a:rPr lang="en-US" sz="1100" dirty="0">
                <a:solidFill>
                  <a:schemeClr val="bg2"/>
                </a:solidFill>
                <a:latin typeface="Helvetica" panose="020B0604020202020204" pitchFamily="34" charset="0"/>
                <a:cs typeface="Helvetica" panose="020B0604020202020204" pitchFamily="34" charset="0"/>
              </a:rPr>
              <a:t>Appropriate internal controls and governance.</a:t>
            </a:r>
            <a:endParaRPr sz="1100" dirty="0">
              <a:solidFill>
                <a:schemeClr val="bg2"/>
              </a:solidFill>
              <a:latin typeface="Helvetica" panose="020B0604020202020204" pitchFamily="34" charset="0"/>
              <a:cs typeface="Helvetica" panose="020B0604020202020204" pitchFamily="34" charset="0"/>
            </a:endParaRPr>
          </a:p>
          <a:p>
            <a:pPr marL="342900" indent="0">
              <a:spcBef>
                <a:spcPts val="0"/>
              </a:spcBef>
              <a:buNone/>
            </a:pPr>
            <a:r>
              <a:rPr lang="en-US" sz="1100" dirty="0">
                <a:solidFill>
                  <a:schemeClr val="bg2"/>
                </a:solidFill>
                <a:latin typeface="Helvetica" panose="020B0604020202020204" pitchFamily="34" charset="0"/>
                <a:cs typeface="Helvetica" panose="020B0604020202020204" pitchFamily="34" charset="0"/>
              </a:rPr>
              <a:t>2. To help identify</a:t>
            </a:r>
            <a:endParaRPr sz="1100" dirty="0">
              <a:solidFill>
                <a:schemeClr val="bg2"/>
              </a:solidFill>
              <a:latin typeface="Helvetica" panose="020B0604020202020204" pitchFamily="34" charset="0"/>
              <a:cs typeface="Helvetica" panose="020B0604020202020204" pitchFamily="34" charset="0"/>
            </a:endParaRPr>
          </a:p>
          <a:p>
            <a:pPr marL="1028700" indent="-238125">
              <a:spcBef>
                <a:spcPts val="0"/>
              </a:spcBef>
              <a:buClr>
                <a:srgbClr val="000000"/>
              </a:buClr>
            </a:pPr>
            <a:r>
              <a:rPr lang="en-US" sz="1100" dirty="0">
                <a:solidFill>
                  <a:schemeClr val="bg2"/>
                </a:solidFill>
                <a:latin typeface="Helvetica" panose="020B0604020202020204" pitchFamily="34" charset="0"/>
                <a:cs typeface="Helvetica" panose="020B0604020202020204" pitchFamily="34" charset="0"/>
              </a:rPr>
              <a:t>Risk factors.</a:t>
            </a:r>
            <a:endParaRPr sz="1100" dirty="0">
              <a:solidFill>
                <a:schemeClr val="bg2"/>
              </a:solidFill>
              <a:latin typeface="Helvetica" panose="020B0604020202020204" pitchFamily="34" charset="0"/>
              <a:cs typeface="Helvetica" panose="020B0604020202020204" pitchFamily="34" charset="0"/>
            </a:endParaRPr>
          </a:p>
          <a:p>
            <a:pPr marL="1028700" indent="-238125">
              <a:spcBef>
                <a:spcPts val="0"/>
              </a:spcBef>
              <a:spcAft>
                <a:spcPts val="300"/>
              </a:spcAft>
              <a:buClr>
                <a:srgbClr val="000000"/>
              </a:buClr>
            </a:pPr>
            <a:r>
              <a:rPr lang="en-US" sz="1100" dirty="0">
                <a:solidFill>
                  <a:schemeClr val="bg2"/>
                </a:solidFill>
                <a:latin typeface="Helvetica" panose="020B0604020202020204" pitchFamily="34" charset="0"/>
                <a:cs typeface="Helvetica" panose="020B0604020202020204" pitchFamily="34" charset="0"/>
              </a:rPr>
              <a:t>Potential areas for improvement.</a:t>
            </a:r>
          </a:p>
          <a:p>
            <a:pPr marL="790575" indent="0">
              <a:spcBef>
                <a:spcPts val="0"/>
              </a:spcBef>
              <a:spcAft>
                <a:spcPts val="300"/>
              </a:spcAft>
              <a:buClr>
                <a:srgbClr val="000000"/>
              </a:buClr>
              <a:buNone/>
            </a:pPr>
            <a:endParaRPr sz="1100" dirty="0">
              <a:solidFill>
                <a:schemeClr val="bg2"/>
              </a:solidFill>
              <a:latin typeface="Helvetica" panose="020B0604020202020204" pitchFamily="34" charset="0"/>
              <a:cs typeface="Helvetica" panose="020B0604020202020204" pitchFamily="34" charset="0"/>
            </a:endParaRPr>
          </a:p>
          <a:p>
            <a:pPr marL="0" indent="0">
              <a:lnSpc>
                <a:spcPct val="115000"/>
              </a:lnSpc>
              <a:spcBef>
                <a:spcPts val="300"/>
              </a:spcBef>
              <a:buSzPts val="1100"/>
              <a:buNone/>
            </a:pPr>
            <a:r>
              <a:rPr lang="en-US" sz="1300" b="1" dirty="0">
                <a:solidFill>
                  <a:schemeClr val="bg2"/>
                </a:solidFill>
                <a:latin typeface="Helvetica" panose="020B0604020202020204" pitchFamily="34" charset="0"/>
                <a:cs typeface="Helvetica" panose="020B0604020202020204" pitchFamily="34" charset="0"/>
              </a:rPr>
              <a:t>What are the benefits to us from an audit? </a:t>
            </a:r>
            <a:endParaRPr sz="1300" b="1" dirty="0">
              <a:solidFill>
                <a:schemeClr val="bg2"/>
              </a:solidFill>
              <a:latin typeface="Helvetica" panose="020B0604020202020204" pitchFamily="34" charset="0"/>
              <a:cs typeface="Helvetica" panose="020B0604020202020204" pitchFamily="34" charset="0"/>
              <a:sym typeface="Arial"/>
            </a:endParaRPr>
          </a:p>
          <a:p>
            <a:pPr marL="342900" indent="0">
              <a:lnSpc>
                <a:spcPct val="100000"/>
              </a:lnSpc>
              <a:spcBef>
                <a:spcPts val="0"/>
              </a:spcBef>
              <a:buSzPts val="1100"/>
              <a:buNone/>
            </a:pPr>
            <a:r>
              <a:rPr lang="en-US" sz="1100" dirty="0">
                <a:solidFill>
                  <a:schemeClr val="bg2"/>
                </a:solidFill>
                <a:latin typeface="Helvetica" panose="020B0604020202020204" pitchFamily="34" charset="0"/>
                <a:cs typeface="Helvetica" panose="020B0604020202020204" pitchFamily="34" charset="0"/>
              </a:rPr>
              <a:t>Audits help identify potential problem</a:t>
            </a:r>
            <a:r>
              <a:rPr lang="en-US" sz="1100" dirty="0">
                <a:solidFill>
                  <a:srgbClr val="00B0F0"/>
                </a:solidFill>
                <a:latin typeface="Helvetica" panose="020B0604020202020204" pitchFamily="34" charset="0"/>
                <a:cs typeface="Helvetica" panose="020B0604020202020204" pitchFamily="34" charset="0"/>
              </a:rPr>
              <a:t>s</a:t>
            </a:r>
            <a:r>
              <a:rPr lang="en-US" sz="1100" dirty="0">
                <a:solidFill>
                  <a:schemeClr val="bg2"/>
                </a:solidFill>
                <a:latin typeface="Helvetica" panose="020B0604020202020204" pitchFamily="34" charset="0"/>
                <a:cs typeface="Helvetica" panose="020B0604020202020204" pitchFamily="34" charset="0"/>
              </a:rPr>
              <a:t> or risk areas that can we can remedy and/or improve. At the conclusion of the audit, we will receive recommendations for enhancements to our business functions and compliance program, enabling us to grow the business and mitigate risks. An audit can also help open another channel of communication with our manufacturers and </a:t>
            </a:r>
            <a:r>
              <a:rPr lang="en-US" sz="1100" strike="sngStrike" dirty="0">
                <a:solidFill>
                  <a:srgbClr val="00B0F0"/>
                </a:solidFill>
                <a:latin typeface="Helvetica" panose="020B0604020202020204" pitchFamily="34" charset="0"/>
                <a:cs typeface="Helvetica" panose="020B0604020202020204" pitchFamily="34" charset="0"/>
              </a:rPr>
              <a:t>help</a:t>
            </a:r>
            <a:r>
              <a:rPr lang="en-US" sz="1100" dirty="0">
                <a:solidFill>
                  <a:schemeClr val="bg2"/>
                </a:solidFill>
                <a:latin typeface="Helvetica" panose="020B0604020202020204" pitchFamily="34" charset="0"/>
                <a:cs typeface="Helvetica" panose="020B0604020202020204" pitchFamily="34" charset="0"/>
              </a:rPr>
              <a:t> improve our relationships with those key business partners. </a:t>
            </a:r>
            <a:endParaRPr sz="1100" dirty="0">
              <a:solidFill>
                <a:schemeClr val="bg2"/>
              </a:solidFill>
              <a:latin typeface="Helvetica" panose="020B0604020202020204" pitchFamily="34" charset="0"/>
              <a:cs typeface="Helvetica" panose="020B0604020202020204" pitchFamily="34" charset="0"/>
            </a:endParaRPr>
          </a:p>
        </p:txBody>
      </p:sp>
      <p:sp>
        <p:nvSpPr>
          <p:cNvPr id="10" name="TextBox 9"/>
          <p:cNvSpPr txBox="1"/>
          <p:nvPr/>
        </p:nvSpPr>
        <p:spPr>
          <a:xfrm>
            <a:off x="1572338" y="113408"/>
            <a:ext cx="467512" cy="465206"/>
          </a:xfrm>
          <a:prstGeom prst="rect">
            <a:avLst/>
          </a:prstGeom>
          <a:noFill/>
        </p:spPr>
        <p:txBody>
          <a:bodyPr wrap="square" rtlCol="0">
            <a:spAutoFit/>
          </a:bodyPr>
          <a:lstStyle/>
          <a:p>
            <a:endParaRPr lang="en-US" dirty="0"/>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en-US" sz="4400" b="1" spc="50" dirty="0">
                <a:ln w="0"/>
                <a:solidFill>
                  <a:schemeClr val="bg2"/>
                </a:solidFill>
                <a:effectLst>
                  <a:innerShdw blurRad="63500" dist="50800" dir="13500000">
                    <a:srgbClr val="000000">
                      <a:alpha val="50000"/>
                    </a:srgbClr>
                  </a:innerShdw>
                </a:effectLst>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en-US" sz="4000" dirty="0">
                <a:solidFill>
                  <a:schemeClr val="accent5">
                    <a:lumMod val="75000"/>
                  </a:schemeClr>
                </a:solidFill>
                <a:latin typeface="Helvetica" panose="020B0604020202020204" pitchFamily="34" charset="0"/>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en-US" sz="4400" dirty="0"/>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en-US" sz="3000" dirty="0"/>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en-US" sz="4000" dirty="0">
                <a:effectLst>
                  <a:innerShdw blurRad="215900" dist="279400" dir="13500000">
                    <a:schemeClr val="accent5">
                      <a:alpha val="60000"/>
                    </a:schemeClr>
                  </a:innerShdw>
                </a:effectLst>
                <a:latin typeface="Helvetica" panose="020B0604020202020204" pitchFamily="34" charset="0"/>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en-US" sz="7200" b="1" dirty="0">
                <a:solidFill>
                  <a:srgbClr val="AACFD0"/>
                </a:solidFill>
                <a:latin typeface="Helvetica"/>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en-US" sz="4000" dirty="0">
                <a:solidFill>
                  <a:schemeClr val="accent5">
                    <a:lumMod val="75000"/>
                  </a:schemeClr>
                </a:solidFill>
                <a:latin typeface="Helvetica" panose="020B0604020202020204" pitchFamily="34" charset="0"/>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en-US" sz="7200" b="1" dirty="0">
                <a:solidFill>
                  <a:srgbClr val="AACFD0"/>
                </a:solidFill>
                <a:latin typeface="Helvetica"/>
                <a:ea typeface="Helvetica"/>
                <a:cs typeface="Helvetica"/>
              </a:rPr>
              <a:t>?</a:t>
            </a:r>
          </a:p>
        </p:txBody>
      </p:sp>
    </p:spTree>
    <p:extLst>
      <p:ext uri="{BB962C8B-B14F-4D97-AF65-F5344CB8AC3E}">
        <p14:creationId xmlns:p14="http://schemas.microsoft.com/office/powerpoint/2010/main" val="39153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dirty="0">
                <a:solidFill>
                  <a:srgbClr val="AACFD0"/>
                </a:solidFill>
                <a:latin typeface="Helvetica"/>
                <a:ea typeface="Helvetica"/>
                <a:cs typeface="Helvetica"/>
                <a:sym typeface="Helvetica"/>
              </a:rPr>
              <a:t>Audit Preparation and Expectations</a:t>
            </a:r>
            <a:endParaRPr sz="1800" b="1" dirty="0">
              <a:solidFill>
                <a:srgbClr val="AACFD0"/>
              </a:solidFill>
              <a:latin typeface="Helvetica"/>
              <a:ea typeface="Helvetica"/>
              <a:cs typeface="Helvetica"/>
              <a:sym typeface="Helvetica"/>
            </a:endParaRPr>
          </a:p>
        </p:txBody>
      </p:sp>
      <p:sp>
        <p:nvSpPr>
          <p:cNvPr id="5" name="Google Shape;185;p27"/>
          <p:cNvSpPr txBox="1"/>
          <p:nvPr/>
        </p:nvSpPr>
        <p:spPr>
          <a:xfrm>
            <a:off x="73350" y="764587"/>
            <a:ext cx="8997300" cy="4177207"/>
          </a:xfrm>
          <a:prstGeom prst="rect">
            <a:avLst/>
          </a:prstGeom>
          <a:noFill/>
          <a:ln>
            <a:noFill/>
          </a:ln>
        </p:spPr>
        <p:txBody>
          <a:bodyPr spcFirstLastPara="1" wrap="square" lIns="68569" tIns="68569" rIns="68569" bIns="68569" anchor="t" anchorCtr="0">
            <a:noAutofit/>
          </a:bodyPr>
          <a:lstStyle/>
          <a:p>
            <a:pPr>
              <a:lnSpc>
                <a:spcPct val="115000"/>
              </a:lnSpc>
            </a:pPr>
            <a:r>
              <a:rPr lang="en-US" sz="1300" b="1" dirty="0">
                <a:solidFill>
                  <a:schemeClr val="bg2"/>
                </a:solidFill>
                <a:latin typeface="Helvetica" panose="020B0604020202020204" pitchFamily="34" charset="0"/>
                <a:ea typeface="Helvetica Neue"/>
                <a:cs typeface="Helvetica" panose="020B0604020202020204" pitchFamily="34" charset="0"/>
                <a:sym typeface="Helvetica Neue"/>
              </a:rPr>
              <a:t>General audit preparation and expectations may include: </a:t>
            </a:r>
            <a:endParaRPr sz="1300" b="1" dirty="0">
              <a:solidFill>
                <a:schemeClr val="bg2"/>
              </a:solidFill>
              <a:latin typeface="Helvetica" panose="020B0604020202020204" pitchFamily="34" charset="0"/>
              <a:ea typeface="Helvetica Neue"/>
              <a:cs typeface="Helvetica" panose="020B0604020202020204" pitchFamily="34" charset="0"/>
              <a:sym typeface="Helvetica Neue"/>
            </a:endParaRPr>
          </a:p>
          <a:p>
            <a:pPr marL="200025">
              <a:lnSpc>
                <a:spcPct val="115000"/>
              </a:lnSpc>
              <a:spcBef>
                <a:spcPts val="300"/>
              </a:spcBef>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Site visit</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A site visit to our offices and/or operating locations is typically a part of any audit. While hosting a team on our premises may feel disruptive, this is often the most efficient way for the manufacturer or their designated external auditor to complete the audit quickly and with minimal disruption to our business.</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Typically, the team will request:</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1028700" lvl="2" indent="-228600">
              <a:lnSpc>
                <a:spcPct val="115000"/>
              </a:lnSpc>
              <a:buSzPts val="1200"/>
              <a:buFont typeface="Helvetica Neue"/>
              <a:buAutoNum type="romanLcPeriod"/>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A private office or conference room</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200025">
              <a:lnSpc>
                <a:spcPct val="115000"/>
              </a:lnSpc>
              <a:spcBef>
                <a:spcPts val="300"/>
              </a:spcBef>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Transparent discussions</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Discussions with auditors should be open and honest. There are no wrong answers.</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Employees should not be nervous that they may not know the answers to questions on the spot. There will always be an opportunity to follow up.</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200025">
              <a:lnSpc>
                <a:spcPct val="115000"/>
              </a:lnSpc>
              <a:spcBef>
                <a:spcPts val="300"/>
              </a:spcBef>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Responsiveness to requests </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111125">
              <a:lnSpc>
                <a:spcPct val="115000"/>
              </a:lnSpc>
              <a:buClr>
                <a:schemeClr val="accent1"/>
              </a:buClr>
              <a:buSzPts val="11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Auditor’s requests should be responded to in a timely manner. Generally, the sooner requests are completed, the sooner we can get back to business as usual.</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Requests may include, but are not limited to:</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Company background information (e.g., organizational chart, articles of incorporation).</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Policies, procedures and other governing documents.</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Financial data (e.g., trial balance, general ledger, disbursement records).</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Transaction supporting documentation (e.g., invoices, expense report, contracts, approval records).</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p:txBody>
      </p:sp>
      <p:sp>
        <p:nvSpPr>
          <p:cNvPr id="7" name="Google Shape;185;p27">
            <a:extLst>
              <a:ext uri="{FF2B5EF4-FFF2-40B4-BE49-F238E27FC236}">
                <a16:creationId xmlns:a16="http://schemas.microsoft.com/office/drawing/2014/main" id="{D24F318E-13F2-4D1D-991D-622C1143B8CB}"/>
              </a:ext>
            </a:extLst>
          </p:cNvPr>
          <p:cNvSpPr txBox="1"/>
          <p:nvPr/>
        </p:nvSpPr>
        <p:spPr>
          <a:xfrm>
            <a:off x="2928061" y="2043260"/>
            <a:ext cx="5145421" cy="462047"/>
          </a:xfrm>
          <a:prstGeom prst="rect">
            <a:avLst/>
          </a:prstGeom>
          <a:noFill/>
          <a:ln>
            <a:noFill/>
          </a:ln>
        </p:spPr>
        <p:txBody>
          <a:bodyPr spcFirstLastPara="1" wrap="square" lIns="68569" tIns="68569" rIns="68569" bIns="68569" anchor="t" anchorCtr="0">
            <a:noAutofit/>
          </a:bodyPr>
          <a:lstStyle/>
          <a:p>
            <a:pPr marL="800100" lvl="2">
              <a:buSzPts val="1200"/>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ii.     Wi-Fi access               iii.    Access to electrical outlets.</a:t>
            </a:r>
          </a:p>
          <a:p>
            <a:pPr marL="800100" lvl="2">
              <a:buSzPts val="1200"/>
            </a:pPr>
            <a:endParaRPr sz="1100" dirty="0">
              <a:solidFill>
                <a:srgbClr val="00B0F0"/>
              </a:solidFill>
              <a:latin typeface="Helvetica" panose="020B0604020202020204" pitchFamily="34" charset="0"/>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64668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dirty="0">
                <a:solidFill>
                  <a:srgbClr val="AACFD0"/>
                </a:solidFill>
                <a:latin typeface="Helvetica"/>
                <a:ea typeface="Helvetica"/>
                <a:cs typeface="Helvetica"/>
                <a:sym typeface="Helvetica"/>
              </a:rPr>
              <a:t>Audit Preparation and Expectations (continued)</a:t>
            </a:r>
            <a:endParaRPr sz="1800" b="1" dirty="0">
              <a:solidFill>
                <a:srgbClr val="AACFD0"/>
              </a:solidFill>
              <a:latin typeface="Helvetica"/>
              <a:ea typeface="Helvetica"/>
              <a:cs typeface="Helvetica"/>
              <a:sym typeface="Helvetica"/>
            </a:endParaRPr>
          </a:p>
        </p:txBody>
      </p:sp>
      <p:sp>
        <p:nvSpPr>
          <p:cNvPr id="6" name="Google Shape;195;p28"/>
          <p:cNvSpPr txBox="1"/>
          <p:nvPr/>
        </p:nvSpPr>
        <p:spPr>
          <a:xfrm>
            <a:off x="73350" y="1232100"/>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en-US" sz="1500" b="1" dirty="0">
                <a:solidFill>
                  <a:schemeClr val="bg2"/>
                </a:solidFill>
                <a:latin typeface="Helvetica" panose="020B0604020202020204" pitchFamily="34" charset="0"/>
                <a:ea typeface="Helvetica Neue"/>
                <a:cs typeface="Helvetica" panose="020B0604020202020204" pitchFamily="34" charset="0"/>
                <a:sym typeface="Helvetica Neue"/>
              </a:rPr>
              <a:t>General audit preparation and expectations may include (continued):</a:t>
            </a:r>
            <a:endParaRPr sz="1500" b="1" dirty="0">
              <a:solidFill>
                <a:schemeClr val="bg2"/>
              </a:solidFill>
              <a:latin typeface="Helvetica" panose="020B0604020202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Complete documentation</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Complete documentation should be provided. If you have questions as to what documents are expected, please raise them as early in the process as possible. Full documentation from the start may eliminate the need for certain follow-up requests.</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Organize documents according to request list identifiers (e.g., transaction ID) to allow auditors to quickly identify documents and provide them back to you in an organized manner.</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Stakeholder access for follow-up requests and additional questions</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There may be follow-up requests for information, so it is important for auditors to have access to all employees and be responded to in a timely manner. It may sometimes be necessary for the audit team to speak directly with the employee(s) that have direct knowledge of specific sample transactions.</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Walkthroughs of accounting systems, when necessary</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In some instances, the auditors may request walkthroughs of our accounting systems to gain an understanding or familiarity with our processes. </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29088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dirty="0">
                <a:solidFill>
                  <a:srgbClr val="AACFD0"/>
                </a:solidFill>
                <a:latin typeface="Helvetica"/>
                <a:ea typeface="Helvetica"/>
                <a:cs typeface="Helvetica"/>
                <a:sym typeface="Helvetica"/>
              </a:rPr>
              <a:t>Audit Preparation and Expectations (continued)</a:t>
            </a:r>
            <a:endParaRPr sz="1800" b="1" dirty="0">
              <a:solidFill>
                <a:srgbClr val="AACFD0"/>
              </a:solidFill>
              <a:latin typeface="Helvetica"/>
              <a:ea typeface="Helvetica"/>
              <a:cs typeface="Helvetica"/>
              <a:sym typeface="Helvetica"/>
            </a:endParaRPr>
          </a:p>
        </p:txBody>
      </p:sp>
      <p:sp>
        <p:nvSpPr>
          <p:cNvPr id="5" name="Google Shape;205;p29"/>
          <p:cNvSpPr txBox="1"/>
          <p:nvPr/>
        </p:nvSpPr>
        <p:spPr>
          <a:xfrm>
            <a:off x="73350" y="819587"/>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en-US" sz="1500" b="1" dirty="0">
                <a:solidFill>
                  <a:schemeClr val="bg2"/>
                </a:solidFill>
                <a:latin typeface="Helvetica"/>
                <a:ea typeface="Helvetica Neue"/>
                <a:cs typeface="Helvetica"/>
                <a:sym typeface="Helvetica Neue"/>
              </a:rPr>
              <a:t>Things you can do today to ensure you’re prepared for any audit: </a:t>
            </a:r>
            <a:endParaRPr sz="1500" b="1" dirty="0">
              <a:solidFill>
                <a:schemeClr val="bg2"/>
              </a:solidFill>
              <a:latin typeface="Helvetica" panose="020B0604020202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Policies and procedures</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a:ea typeface="Helvetica Neue"/>
                <a:cs typeface="Helvetica"/>
                <a:sym typeface="Helvetica Neue"/>
              </a:rPr>
              <a:t>Ensure that the current, implemented versions of our policies and procedures are easily access and available.</a:t>
            </a:r>
            <a:endParaRPr sz="1100" dirty="0">
              <a:solidFill>
                <a:schemeClr val="bg2"/>
              </a:solidFill>
              <a:latin typeface="Helvetica"/>
              <a:ea typeface="Helvetica Neue"/>
              <a:cs typeface="Helvetica"/>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a:ea typeface="Helvetica Neue"/>
                <a:cs typeface="Helvetica"/>
                <a:sym typeface="Helvetica Neue"/>
              </a:rPr>
              <a:t>Ensure our policies and procedures are final, dated and version stamped</a:t>
            </a:r>
            <a:endParaRPr lang="en-US" sz="1100" dirty="0">
              <a:solidFill>
                <a:schemeClr val="bg2"/>
              </a:solidFill>
              <a:latin typeface="Helvetica"/>
              <a:ea typeface="Helvetica Neue"/>
              <a:cs typeface="Helvetica"/>
            </a:endParaRP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a:ea typeface="Helvetica Neue"/>
                <a:cs typeface="Helvetica"/>
                <a:sym typeface="Helvetica Neue"/>
              </a:rPr>
              <a:t>Ensure the all final policies and procedures are saved as a PDF file so that draft policies are not inadvertently provided to auditors</a:t>
            </a:r>
            <a:endParaRPr sz="900" dirty="0">
              <a:solidFill>
                <a:schemeClr val="bg2"/>
              </a:solidFill>
              <a:latin typeface="Helvetica"/>
              <a:ea typeface="Helvetica Neue"/>
              <a:cs typeface="Helvetica"/>
              <a:sym typeface="Helvetica Neue"/>
            </a:endParaRPr>
          </a:p>
          <a:p>
            <a:pPr marL="200025">
              <a:lnSpc>
                <a:spcPct val="115000"/>
              </a:lnSpc>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Books and records</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a:ea typeface="Helvetica Neue"/>
                <a:cs typeface="Helvetica"/>
                <a:sym typeface="Helvetica Neue"/>
              </a:rPr>
              <a:t>If applicable, segregate any manufacturer-specific business transactions within our accounting systems. Remember though, that our general and administrative activities that relate to multiple manufacturers or our general business can be in-scope for audit.</a:t>
            </a:r>
            <a:endParaRPr sz="1100" dirty="0">
              <a:solidFill>
                <a:schemeClr val="bg2"/>
              </a:solidFill>
              <a:latin typeface="Helvetica"/>
              <a:ea typeface="Helvetica Neue"/>
              <a:cs typeface="Helvetica"/>
              <a:sym typeface="Helvetica Neue"/>
            </a:endParaRPr>
          </a:p>
          <a:p>
            <a:pPr marL="200025">
              <a:lnSpc>
                <a:spcPct val="115000"/>
              </a:lnSpc>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Internal controls</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Document our finance and accounting procedures in protocols or workflows to allow for efficient process walkthroughs. This will also allow for easier transition of responsibilities from one employee to another.</a:t>
            </a:r>
          </a:p>
          <a:p>
            <a:pPr marL="200025">
              <a:lnSpc>
                <a:spcPct val="115000"/>
              </a:lnSpc>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Manufacturer agreements and policies</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Review contracts with our manufacturers to better understand our compliance commitments and obligations should they request an audit.</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Refamiliarize ourselves with our manufacturers’ policies, such as third-party codes of conduct to ensure we understand and are complying with all requirements.</a:t>
            </a:r>
            <a:endParaRPr sz="1100" dirty="0">
              <a:solidFill>
                <a:schemeClr val="bg2"/>
              </a:solidFill>
              <a:latin typeface="Helvetica" panose="020B0604020202020204" pitchFamily="34" charset="0"/>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23822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dirty="0">
                <a:solidFill>
                  <a:srgbClr val="AACFD0"/>
                </a:solidFill>
                <a:latin typeface="Helvetica"/>
                <a:ea typeface="Helvetica"/>
                <a:cs typeface="Helvetica"/>
                <a:sym typeface="Helvetica"/>
              </a:rPr>
              <a:t>Audit Preparation and Expectations (continued)</a:t>
            </a:r>
            <a:endParaRPr sz="1800" b="1" dirty="0">
              <a:solidFill>
                <a:srgbClr val="AACFD0"/>
              </a:solidFill>
              <a:latin typeface="Helvetica"/>
              <a:ea typeface="Helvetica"/>
              <a:cs typeface="Helvetica"/>
              <a:sym typeface="Helvetica"/>
            </a:endParaRPr>
          </a:p>
        </p:txBody>
      </p:sp>
      <p:sp>
        <p:nvSpPr>
          <p:cNvPr id="5" name="Google Shape;205;p29"/>
          <p:cNvSpPr txBox="1"/>
          <p:nvPr/>
        </p:nvSpPr>
        <p:spPr>
          <a:xfrm>
            <a:off x="73350" y="819587"/>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en-US" sz="1500" b="1" dirty="0">
                <a:solidFill>
                  <a:schemeClr val="bg2"/>
                </a:solidFill>
                <a:latin typeface="Helvetica"/>
                <a:ea typeface="Helvetica Neue"/>
                <a:cs typeface="Helvetica"/>
                <a:sym typeface="Helvetica Neue"/>
              </a:rPr>
              <a:t>If your audit is being conducted remotely: </a:t>
            </a:r>
            <a:endParaRPr sz="1500" b="1" dirty="0">
              <a:solidFill>
                <a:schemeClr val="bg2"/>
              </a:solidFill>
              <a:latin typeface="Helvetica" panose="020B0604020202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Treat the experience as if the team was on-site</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a:ea typeface="Helvetica Neue"/>
                <a:cs typeface="Helvetica"/>
                <a:sym typeface="Helvetica Neue"/>
              </a:rPr>
              <a:t>Even though the audit team is not joining you on-site, the team will still be carrying out similar procedures with the same objectives.</a:t>
            </a: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a:ea typeface="Helvetica Neue"/>
                <a:cs typeface="Helvetica"/>
                <a:sym typeface="Helvetica Neue"/>
              </a:rPr>
              <a:t>If you treat the audit experience like you would if the team was on-site, the overall audit should be a smooth and beneficial experience.</a:t>
            </a:r>
            <a:endParaRPr sz="900" dirty="0">
              <a:solidFill>
                <a:schemeClr val="bg2"/>
              </a:solidFill>
              <a:latin typeface="Helvetica"/>
              <a:ea typeface="Helvetica Neue"/>
              <a:cs typeface="Helvetica"/>
              <a:sym typeface="Helvetica Neue"/>
            </a:endParaRPr>
          </a:p>
          <a:p>
            <a:pPr marL="200025">
              <a:lnSpc>
                <a:spcPct val="115000"/>
              </a:lnSpc>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Continue responding to requests in a timely manner</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a:ea typeface="Helvetica Neue"/>
                <a:cs typeface="Helvetica"/>
                <a:sym typeface="Helvetica Neue"/>
              </a:rPr>
              <a:t>Respond to requests from the auditors in a timely manner, as if they were with you </a:t>
            </a:r>
            <a:r>
              <a:rPr lang="en-US" sz="1100">
                <a:solidFill>
                  <a:schemeClr val="bg2"/>
                </a:solidFill>
                <a:latin typeface="Helvetica"/>
                <a:ea typeface="Helvetica Neue"/>
                <a:cs typeface="Helvetica"/>
                <a:sym typeface="Helvetica Neue"/>
              </a:rPr>
              <a:t>in your </a:t>
            </a:r>
            <a:r>
              <a:rPr lang="en-US" sz="1100" dirty="0">
                <a:solidFill>
                  <a:schemeClr val="bg2"/>
                </a:solidFill>
                <a:latin typeface="Helvetica"/>
                <a:ea typeface="Helvetica Neue"/>
                <a:cs typeface="Helvetica"/>
                <a:sym typeface="Helvetica Neue"/>
              </a:rPr>
              <a:t>office.</a:t>
            </a: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a:ea typeface="Helvetica Neue"/>
                <a:cs typeface="Helvetica"/>
                <a:sym typeface="Helvetica Neue"/>
              </a:rPr>
              <a:t>This will ensure that the audit team can complete procedures on time and efficiently, so we can get back to business as usual.</a:t>
            </a:r>
            <a:endParaRPr sz="1100" dirty="0">
              <a:solidFill>
                <a:schemeClr val="bg2"/>
              </a:solidFill>
              <a:latin typeface="Helvetica"/>
              <a:ea typeface="Helvetica Neue"/>
              <a:cs typeface="Helvetica"/>
              <a:sym typeface="Helvetica Neue"/>
            </a:endParaRPr>
          </a:p>
          <a:p>
            <a:pPr marL="200025">
              <a:lnSpc>
                <a:spcPct val="115000"/>
              </a:lnSpc>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Utilize video conferencing when possible</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The audit team will still want to conduct discussions with certain stakeholders – if possible, utilize video conferencing technology to have a face-to-face interaction that will be much more impactful than just over the phone.</a:t>
            </a:r>
          </a:p>
        </p:txBody>
      </p:sp>
    </p:spTree>
    <p:extLst>
      <p:ext uri="{BB962C8B-B14F-4D97-AF65-F5344CB8AC3E}">
        <p14:creationId xmlns:p14="http://schemas.microsoft.com/office/powerpoint/2010/main" val="298016069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17a1e4b-72df-449d-84f0-0965c630282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91F6886C957ED4EACAEE20D2BEA442D" ma:contentTypeVersion="13" ma:contentTypeDescription="Creare un nuovo documento." ma:contentTypeScope="" ma:versionID="2676a4cb2ff8100083cfd00c21625855">
  <xsd:schema xmlns:xsd="http://www.w3.org/2001/XMLSchema" xmlns:xs="http://www.w3.org/2001/XMLSchema" xmlns:p="http://schemas.microsoft.com/office/2006/metadata/properties" xmlns:ns2="417a1e4b-72df-449d-84f0-0965c6302828" xmlns:ns3="b79241f8-c8fe-441b-bad5-56514653fd5b" targetNamespace="http://schemas.microsoft.com/office/2006/metadata/properties" ma:root="true" ma:fieldsID="1c760262313984e8f12f3d1583dd39b2" ns2:_="" ns3:_="">
    <xsd:import namespace="417a1e4b-72df-449d-84f0-0965c6302828"/>
    <xsd:import namespace="b79241f8-c8fe-441b-bad5-56514653fd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Language"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e4b-72df-449d-84f0-0965c63028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anguage" ma:index="15" nillable="true" ma:displayName="Language" ma:format="Dropdown" ma:internalName="Language">
      <xsd:complexType>
        <xsd:complexContent>
          <xsd:extension base="dms:MultiChoice">
            <xsd:sequence>
              <xsd:element name="Value" maxOccurs="unbounded" minOccurs="0" nillable="true">
                <xsd:simpleType>
                  <xsd:restriction base="dms:Choice">
                    <xsd:enumeration value="Arabic-AR"/>
                    <xsd:enumeration value="Czech-CS(CZ)"/>
                    <xsd:enumeration value="Chinese-ZH(CH)"/>
                    <xsd:enumeration value="Chinese-ZH(TW)"/>
                    <xsd:enumeration value="English"/>
                    <xsd:enumeration value="Farsi-FA"/>
                    <xsd:enumeration value="French-FR"/>
                    <xsd:enumeration value="German-DE"/>
                    <xsd:enumeration value="Greek-EL"/>
                    <xsd:enumeration value="Hebrew-HE"/>
                    <xsd:enumeration value="Hungarian-HU"/>
                    <xsd:enumeration value="Italian-IT"/>
                    <xsd:enumeration value="Japanese-JA"/>
                    <xsd:enumeration value="Korean-KO"/>
                    <xsd:enumeration value="Polish-PL"/>
                    <xsd:enumeration value="Portuguese (Brazil)- PT(BR)"/>
                    <xsd:enumeration value="Spanish (Latin America)-ES(LA)"/>
                    <xsd:enumeration value="Russian-RU"/>
                    <xsd:enumeration value="Thai-TH"/>
                    <xsd:enumeration value="Turkish-TR"/>
                    <xsd:enumeration value="Vietnamese-VT"/>
                  </xsd:restriction>
                </xsd:simpleType>
              </xsd:element>
            </xsd:sequence>
          </xsd:extension>
        </xsd:complexContent>
      </xsd:complex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9241f8-c8fe-441b-bad5-56514653fd5b"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7C9718-29B1-4F47-BF94-B92B05D49214}">
  <ds:schemaRefs>
    <ds:schemaRef ds:uri="http://purl.org/dc/dcmitype/"/>
    <ds:schemaRef ds:uri="http://schemas.microsoft.com/office/infopath/2007/PartnerControls"/>
    <ds:schemaRef ds:uri="http://purl.org/dc/elements/1.1/"/>
    <ds:schemaRef ds:uri="http://schemas.microsoft.com/office/2006/metadata/properties"/>
    <ds:schemaRef ds:uri="aa124cef-80ee-4fcd-bafd-5e68c15586a5"/>
    <ds:schemaRef ds:uri="http://schemas.microsoft.com/office/2006/documentManagement/types"/>
    <ds:schemaRef ds:uri="http://purl.org/dc/terms/"/>
    <ds:schemaRef ds:uri="http://schemas.openxmlformats.org/package/2006/metadata/core-properties"/>
    <ds:schemaRef ds:uri="d3ed967d-d92a-4424-a53f-7c4da5d2a7ff"/>
    <ds:schemaRef ds:uri="http://www.w3.org/XML/1998/namespace"/>
  </ds:schemaRefs>
</ds:datastoreItem>
</file>

<file path=customXml/itemProps2.xml><?xml version="1.0" encoding="utf-8"?>
<ds:datastoreItem xmlns:ds="http://schemas.openxmlformats.org/officeDocument/2006/customXml" ds:itemID="{8576E050-9A29-4B3B-8482-A2E91928FDD6}"/>
</file>

<file path=customXml/itemProps3.xml><?xml version="1.0" encoding="utf-8"?>
<ds:datastoreItem xmlns:ds="http://schemas.openxmlformats.org/officeDocument/2006/customXml" ds:itemID="{2FFDEBAE-F1C8-4F58-931B-97667EF01E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3370</TotalTime>
  <Words>1402</Words>
  <Application>Microsoft Office PowerPoint</Application>
  <PresentationFormat>On-screen Show (16:9)</PresentationFormat>
  <Paragraphs>105</Paragraphs>
  <Slides>8</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Cambria</vt:lpstr>
      <vt:lpstr>Calibri</vt:lpstr>
      <vt:lpstr>Helvetica Neue</vt:lpstr>
      <vt:lpstr>Wingdings</vt:lpstr>
      <vt:lpstr>Helvetica Neue Light</vt:lpstr>
      <vt:lpstr>Arial</vt:lpstr>
      <vt:lpstr>Helvetica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Pawandeep</cp:lastModifiedBy>
  <cp:revision>37</cp:revision>
  <dcterms:modified xsi:type="dcterms:W3CDTF">2021-09-17T08:15:27Z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0x010100B91F6886C957ED4EACAEE20D2BEA442D</vt:lpwstr>
  </property>
</Properties>
</file>