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 id="2147483658" r:id="rId5"/>
  </p:sldMasterIdLst>
  <p:notesMasterIdLst>
    <p:notesMasterId r:id="rId29"/>
  </p:notesMasterIdLst>
  <p:handoutMasterIdLst>
    <p:handoutMasterId r:id="rId30"/>
  </p:handoutMasterIdLst>
  <p:sldIdLst>
    <p:sldId id="256" r:id="rId6"/>
    <p:sldId id="269" r:id="rId7"/>
    <p:sldId id="270" r:id="rId8"/>
    <p:sldId id="271" r:id="rId9"/>
    <p:sldId id="258" r:id="rId10"/>
    <p:sldId id="276" r:id="rId11"/>
    <p:sldId id="259" r:id="rId12"/>
    <p:sldId id="272" r:id="rId13"/>
    <p:sldId id="261" r:id="rId14"/>
    <p:sldId id="277" r:id="rId15"/>
    <p:sldId id="262" r:id="rId16"/>
    <p:sldId id="263" r:id="rId17"/>
    <p:sldId id="278" r:id="rId18"/>
    <p:sldId id="279" r:id="rId19"/>
    <p:sldId id="273" r:id="rId20"/>
    <p:sldId id="274" r:id="rId21"/>
    <p:sldId id="265" r:id="rId22"/>
    <p:sldId id="280" r:id="rId23"/>
    <p:sldId id="281" r:id="rId24"/>
    <p:sldId id="266" r:id="rId25"/>
    <p:sldId id="282" r:id="rId26"/>
    <p:sldId id="268" r:id="rId27"/>
    <p:sldId id="275" r:id="rId28"/>
  </p:sldIdLst>
  <p:sldSz cx="12192000" cy="6858000"/>
  <p:notesSz cx="6858000" cy="9144000"/>
  <p:embeddedFontLst>
    <p:embeddedFont>
      <p:font typeface="Arial Black" panose="020B0A04020102020204" pitchFamily="34" charset="0"/>
      <p:bold r:id="rId31"/>
    </p:embeddedFont>
    <p:embeddedFont>
      <p:font typeface="Calibri" panose="020F0502020204030204" pitchFamily="34" charset="0"/>
      <p:regular r:id="rId32"/>
      <p:bold r:id="rId33"/>
      <p:italic r:id="rId34"/>
      <p:boldItalic r:id="rId35"/>
    </p:embeddedFont>
    <p:embeddedFont>
      <p:font typeface="Helvetica" panose="020B060402020202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Lst>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Coles (US - ADVS)" initials="" lastIdx="1" clrIdx="0"/>
  <p:cmAuthor id="1" name="Laura Skrief (US - ADVS)" initials="" lastIdx="5" clrIdx="1"/>
  <p:cmAuthor id="2" name="Ashley Akiyoshi (US - ADVS)" initials="" lastIdx="7" clrIdx="2"/>
  <p:cmAuthor id="3" name="Kevin Turner (US - ADVS)" initials="" lastIdx="2" clrIdx="3"/>
  <p:cmAuthor id="4" name="Yoho Amy" initials="YA" lastIdx="16" clrIdx="4">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1E7962-5F1A-47D5-81A8-A1660C73CA02}" v="1" dt="2020-12-16T12:37:19.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72"/>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ho Amy" userId="S::amy.yoho@stryker.com::a5b1ca73-34ca-4d5b-b93c-c456551a27a2" providerId="AD" clId="Web-{0FA12967-0EF2-4294-8F07-EF4FDB74BB51}"/>
    <pc:docChg chg="modSld">
      <pc:chgData name="Yoho Amy" userId="S::amy.yoho@stryker.com::a5b1ca73-34ca-4d5b-b93c-c456551a27a2" providerId="AD" clId="Web-{0FA12967-0EF2-4294-8F07-EF4FDB74BB51}" dt="2020-05-11T19:59:11.070" v="2" actId="1076"/>
      <pc:docMkLst>
        <pc:docMk/>
      </pc:docMkLst>
      <pc:sldChg chg="modSp">
        <pc:chgData name="Yoho Amy" userId="S::amy.yoho@stryker.com::a5b1ca73-34ca-4d5b-b93c-c456551a27a2" providerId="AD" clId="Web-{0FA12967-0EF2-4294-8F07-EF4FDB74BB51}" dt="2020-05-11T19:59:11.070" v="2" actId="1076"/>
        <pc:sldMkLst>
          <pc:docMk/>
          <pc:sldMk cId="1707877460" sldId="272"/>
        </pc:sldMkLst>
        <pc:spChg chg="mod">
          <ac:chgData name="Yoho Amy" userId="S::amy.yoho@stryker.com::a5b1ca73-34ca-4d5b-b93c-c456551a27a2" providerId="AD" clId="Web-{0FA12967-0EF2-4294-8F07-EF4FDB74BB51}" dt="2020-05-11T19:59:11.070" v="2" actId="1076"/>
          <ac:spMkLst>
            <pc:docMk/>
            <pc:sldMk cId="1707877460" sldId="272"/>
            <ac:spMk id="139" creationId="{00000000-0000-0000-0000-000000000000}"/>
          </ac:spMkLst>
        </pc:spChg>
      </pc:sldChg>
      <pc:sldChg chg="modSp">
        <pc:chgData name="Yoho Amy" userId="S::amy.yoho@stryker.com::a5b1ca73-34ca-4d5b-b93c-c456551a27a2" providerId="AD" clId="Web-{0FA12967-0EF2-4294-8F07-EF4FDB74BB51}" dt="2020-05-11T19:57:49.942" v="0" actId="1076"/>
        <pc:sldMkLst>
          <pc:docMk/>
          <pc:sldMk cId="1589882122" sldId="280"/>
        </pc:sldMkLst>
        <pc:spChg chg="mod">
          <ac:chgData name="Yoho Amy" userId="S::amy.yoho@stryker.com::a5b1ca73-34ca-4d5b-b93c-c456551a27a2" providerId="AD" clId="Web-{0FA12967-0EF2-4294-8F07-EF4FDB74BB51}" dt="2020-05-11T19:57:49.942" v="0" actId="1076"/>
          <ac:spMkLst>
            <pc:docMk/>
            <pc:sldMk cId="1589882122" sldId="280"/>
            <ac:spMk id="14" creationId="{26021B93-4DA6-4628-822A-9C3108516AF5}"/>
          </ac:spMkLst>
        </pc:spChg>
      </pc:sldChg>
    </pc:docChg>
  </pc:docChgLst>
  <pc:docChgLst>
    <pc:chgData name="Petty, Nicole" userId="28629b24f342e14c" providerId="OrgId" clId="{8C1E7962-5F1A-47D5-81A8-A1660C73CA02}"/>
    <pc:docChg chg="custSel modSld">
      <pc:chgData name="Petty, Nicole" userId="28629b24f342e14c" providerId="OrgId" clId="{8C1E7962-5F1A-47D5-81A8-A1660C73CA02}" dt="2020-12-16T12:40:45.996" v="72" actId="2711"/>
      <pc:docMkLst>
        <pc:docMk/>
      </pc:docMkLst>
      <pc:sldChg chg="addSp delSp modSp">
        <pc:chgData name="Petty, Nicole" userId="28629b24f342e14c" providerId="OrgId" clId="{8C1E7962-5F1A-47D5-81A8-A1660C73CA02}" dt="2020-12-16T12:40:45.996" v="72" actId="2711"/>
        <pc:sldMkLst>
          <pc:docMk/>
          <pc:sldMk cId="595122961" sldId="274"/>
        </pc:sldMkLst>
        <pc:spChg chg="del">
          <ac:chgData name="Petty, Nicole" userId="28629b24f342e14c" providerId="OrgId" clId="{8C1E7962-5F1A-47D5-81A8-A1660C73CA02}" dt="2020-12-16T12:39:13.201" v="10" actId="478"/>
          <ac:spMkLst>
            <pc:docMk/>
            <pc:sldMk cId="595122961" sldId="274"/>
            <ac:spMk id="2" creationId="{AB860FE4-7563-4452-822E-3BB8AC7B275D}"/>
          </ac:spMkLst>
        </pc:spChg>
        <pc:spChg chg="add mod">
          <ac:chgData name="Petty, Nicole" userId="28629b24f342e14c" providerId="OrgId" clId="{8C1E7962-5F1A-47D5-81A8-A1660C73CA02}" dt="2020-12-16T12:40:45.996" v="72" actId="2711"/>
          <ac:spMkLst>
            <pc:docMk/>
            <pc:sldMk cId="595122961" sldId="274"/>
            <ac:spMk id="3" creationId="{1B5305A6-A370-470A-8CE8-6C1E435D960D}"/>
          </ac:spMkLst>
        </pc:spChg>
        <pc:spChg chg="del">
          <ac:chgData name="Petty, Nicole" userId="28629b24f342e14c" providerId="OrgId" clId="{8C1E7962-5F1A-47D5-81A8-A1660C73CA02}" dt="2020-12-16T12:37:17.215" v="2" actId="478"/>
          <ac:spMkLst>
            <pc:docMk/>
            <pc:sldMk cId="595122961" sldId="274"/>
            <ac:spMk id="178" creationId="{00000000-0000-0000-0000-000000000000}"/>
          </ac:spMkLst>
        </pc:spChg>
        <pc:spChg chg="mod">
          <ac:chgData name="Petty, Nicole" userId="28629b24f342e14c" providerId="OrgId" clId="{8C1E7962-5F1A-47D5-81A8-A1660C73CA02}" dt="2020-12-16T12:37:11.701" v="0" actId="6549"/>
          <ac:spMkLst>
            <pc:docMk/>
            <pc:sldMk cId="595122961" sldId="274"/>
            <ac:spMk id="181" creationId="{00000000-0000-0000-0000-000000000000}"/>
          </ac:spMkLst>
        </pc:spChg>
        <pc:spChg chg="del">
          <ac:chgData name="Petty, Nicole" userId="28629b24f342e14c" providerId="OrgId" clId="{8C1E7962-5F1A-47D5-81A8-A1660C73CA02}" dt="2020-12-16T12:37:14.584" v="1" actId="478"/>
          <ac:spMkLst>
            <pc:docMk/>
            <pc:sldMk cId="595122961" sldId="274"/>
            <ac:spMk id="185" creationId="{00000000-0000-0000-0000-000000000000}"/>
          </ac:spMkLst>
        </pc:spChg>
        <pc:spChg chg="del mod">
          <ac:chgData name="Petty, Nicole" userId="28629b24f342e14c" providerId="OrgId" clId="{8C1E7962-5F1A-47D5-81A8-A1660C73CA02}" dt="2020-12-16T12:39:11.993" v="9" actId="478"/>
          <ac:spMkLst>
            <pc:docMk/>
            <pc:sldMk cId="595122961" sldId="274"/>
            <ac:spMk id="186" creationId="{00000000-0000-0000-0000-000000000000}"/>
          </ac:spMkLst>
        </pc:spChg>
      </pc:sldChg>
    </pc:docChg>
  </pc:docChgLst>
  <pc:docChgLst>
    <pc:chgData name="Wynne, Kirsten" userId="3e128319-d25e-4675-96d1-f5bf34cc863a" providerId="ADAL" clId="{F14D9BF0-7B5D-4652-B355-A2AA93F02872}"/>
    <pc:docChg chg="modSld">
      <pc:chgData name="Wynne, Kirsten" userId="3e128319-d25e-4675-96d1-f5bf34cc863a" providerId="ADAL" clId="{F14D9BF0-7B5D-4652-B355-A2AA93F02872}" dt="2020-05-19T17:59:58.300" v="4" actId="1076"/>
      <pc:docMkLst>
        <pc:docMk/>
      </pc:docMkLst>
      <pc:sldChg chg="modSp">
        <pc:chgData name="Wynne, Kirsten" userId="3e128319-d25e-4675-96d1-f5bf34cc863a" providerId="ADAL" clId="{F14D9BF0-7B5D-4652-B355-A2AA93F02872}" dt="2020-05-19T17:59:58.300" v="4" actId="1076"/>
        <pc:sldMkLst>
          <pc:docMk/>
          <pc:sldMk cId="0" sldId="258"/>
        </pc:sldMkLst>
        <pc:spChg chg="mod">
          <ac:chgData name="Wynne, Kirsten" userId="3e128319-d25e-4675-96d1-f5bf34cc863a" providerId="ADAL" clId="{F14D9BF0-7B5D-4652-B355-A2AA93F02872}" dt="2020-05-19T17:59:01.276" v="1" actId="255"/>
          <ac:spMkLst>
            <pc:docMk/>
            <pc:sldMk cId="0" sldId="258"/>
            <ac:spMk id="111" creationId="{00000000-0000-0000-0000-000000000000}"/>
          </ac:spMkLst>
        </pc:spChg>
        <pc:spChg chg="mod">
          <ac:chgData name="Wynne, Kirsten" userId="3e128319-d25e-4675-96d1-f5bf34cc863a" providerId="ADAL" clId="{F14D9BF0-7B5D-4652-B355-A2AA93F02872}" dt="2020-05-19T17:59:58.300" v="4" actId="1076"/>
          <ac:spMkLst>
            <pc:docMk/>
            <pc:sldMk cId="0" sldId="258"/>
            <ac:spMk id="112" creationId="{00000000-0000-0000-0000-000000000000}"/>
          </ac:spMkLst>
        </pc:spChg>
      </pc:sldChg>
    </pc:docChg>
  </pc:docChgLst>
  <pc:docChgLst>
    <pc:chgData name="Horrocks, Chris" userId="14412bd66e142db8" providerId="OrgId" clId="{C967EF3A-6194-490B-97EA-2098BE3FC326}"/>
    <pc:docChg chg="undo custSel modSld">
      <pc:chgData name="Horrocks, Chris" userId="14412bd66e142db8" providerId="OrgId" clId="{C967EF3A-6194-490B-97EA-2098BE3FC326}" dt="2019-09-23T19:40:05.721" v="110" actId="478"/>
      <pc:docMkLst>
        <pc:docMk/>
      </pc:docMkLst>
      <pc:sldChg chg="modSp">
        <pc:chgData name="Horrocks, Chris" userId="14412bd66e142db8" providerId="OrgId" clId="{C967EF3A-6194-490B-97EA-2098BE3FC326}" dt="2019-09-23T19:32:30.850" v="49" actId="465"/>
        <pc:sldMkLst>
          <pc:docMk/>
          <pc:sldMk cId="0" sldId="256"/>
        </pc:sldMkLst>
        <pc:spChg chg="mod">
          <ac:chgData name="Horrocks, Chris" userId="14412bd66e142db8" providerId="OrgId" clId="{C967EF3A-6194-490B-97EA-2098BE3FC326}" dt="2019-09-23T19:32:22.303" v="48" actId="14100"/>
          <ac:spMkLst>
            <pc:docMk/>
            <pc:sldMk cId="0" sldId="256"/>
            <ac:spMk id="86" creationId="{00000000-0000-0000-0000-000000000000}"/>
          </ac:spMkLst>
        </pc:spChg>
        <pc:spChg chg="mod">
          <ac:chgData name="Horrocks, Chris" userId="14412bd66e142db8" providerId="OrgId" clId="{C967EF3A-6194-490B-97EA-2098BE3FC326}" dt="2019-09-23T19:32:05.221" v="19" actId="14100"/>
          <ac:spMkLst>
            <pc:docMk/>
            <pc:sldMk cId="0" sldId="256"/>
            <ac:spMk id="89" creationId="{00000000-0000-0000-0000-000000000000}"/>
          </ac:spMkLst>
        </pc:spChg>
        <pc:spChg chg="mod">
          <ac:chgData name="Horrocks, Chris" userId="14412bd66e142db8" providerId="OrgId" clId="{C967EF3A-6194-490B-97EA-2098BE3FC326}" dt="2019-09-23T19:31:50.451" v="9" actId="12"/>
          <ac:spMkLst>
            <pc:docMk/>
            <pc:sldMk cId="0" sldId="256"/>
            <ac:spMk id="92" creationId="{00000000-0000-0000-0000-000000000000}"/>
          </ac:spMkLst>
        </pc:spChg>
        <pc:grpChg chg="mod">
          <ac:chgData name="Horrocks, Chris" userId="14412bd66e142db8" providerId="OrgId" clId="{C967EF3A-6194-490B-97EA-2098BE3FC326}" dt="2019-09-23T19:32:30.850" v="49" actId="465"/>
          <ac:grpSpMkLst>
            <pc:docMk/>
            <pc:sldMk cId="0" sldId="256"/>
            <ac:grpSpMk id="2" creationId="{751C6240-0AD8-4E24-84C4-B4CA7F3FAA97}"/>
          </ac:grpSpMkLst>
        </pc:grpChg>
        <pc:grpChg chg="mod">
          <ac:chgData name="Horrocks, Chris" userId="14412bd66e142db8" providerId="OrgId" clId="{C967EF3A-6194-490B-97EA-2098BE3FC326}" dt="2019-09-23T19:32:30.850" v="49" actId="465"/>
          <ac:grpSpMkLst>
            <pc:docMk/>
            <pc:sldMk cId="0" sldId="256"/>
            <ac:grpSpMk id="3" creationId="{236D9B4C-0B97-478E-95F0-EC984C55E8A5}"/>
          </ac:grpSpMkLst>
        </pc:grpChg>
        <pc:grpChg chg="mod">
          <ac:chgData name="Horrocks, Chris" userId="14412bd66e142db8" providerId="OrgId" clId="{C967EF3A-6194-490B-97EA-2098BE3FC326}" dt="2019-09-23T19:32:30.850" v="49" actId="465"/>
          <ac:grpSpMkLst>
            <pc:docMk/>
            <pc:sldMk cId="0" sldId="256"/>
            <ac:grpSpMk id="4" creationId="{A491C214-DE34-4406-87AF-85129545EF40}"/>
          </ac:grpSpMkLst>
        </pc:grpChg>
        <pc:grpChg chg="mod">
          <ac:chgData name="Horrocks, Chris" userId="14412bd66e142db8" providerId="OrgId" clId="{C967EF3A-6194-490B-97EA-2098BE3FC326}" dt="2019-09-23T19:32:30.850" v="49" actId="465"/>
          <ac:grpSpMkLst>
            <pc:docMk/>
            <pc:sldMk cId="0" sldId="256"/>
            <ac:grpSpMk id="5" creationId="{BF86FAB6-BAAA-4714-8918-B99E8D758845}"/>
          </ac:grpSpMkLst>
        </pc:grpChg>
      </pc:sldChg>
      <pc:sldChg chg="modSp">
        <pc:chgData name="Horrocks, Chris" userId="14412bd66e142db8" providerId="OrgId" clId="{C967EF3A-6194-490B-97EA-2098BE3FC326}" dt="2019-09-23T19:34:03.411" v="58" actId="20577"/>
        <pc:sldMkLst>
          <pc:docMk/>
          <pc:sldMk cId="0" sldId="259"/>
        </pc:sldMkLst>
        <pc:spChg chg="mod">
          <ac:chgData name="Horrocks, Chris" userId="14412bd66e142db8" providerId="OrgId" clId="{C967EF3A-6194-490B-97EA-2098BE3FC326}" dt="2019-09-23T19:33:45.927" v="56" actId="20577"/>
          <ac:spMkLst>
            <pc:docMk/>
            <pc:sldMk cId="0" sldId="259"/>
            <ac:spMk id="123" creationId="{00000000-0000-0000-0000-000000000000}"/>
          </ac:spMkLst>
        </pc:spChg>
        <pc:spChg chg="mod">
          <ac:chgData name="Horrocks, Chris" userId="14412bd66e142db8" providerId="OrgId" clId="{C967EF3A-6194-490B-97EA-2098BE3FC326}" dt="2019-09-23T19:34:03.411" v="58" actId="20577"/>
          <ac:spMkLst>
            <pc:docMk/>
            <pc:sldMk cId="0" sldId="259"/>
            <ac:spMk id="128" creationId="{00000000-0000-0000-0000-000000000000}"/>
          </ac:spMkLst>
        </pc:spChg>
        <pc:spChg chg="mod">
          <ac:chgData name="Horrocks, Chris" userId="14412bd66e142db8" providerId="OrgId" clId="{C967EF3A-6194-490B-97EA-2098BE3FC326}" dt="2019-09-23T19:33:50.908" v="57" actId="20577"/>
          <ac:spMkLst>
            <pc:docMk/>
            <pc:sldMk cId="0" sldId="259"/>
            <ac:spMk id="130" creationId="{00000000-0000-0000-0000-000000000000}"/>
          </ac:spMkLst>
        </pc:spChg>
      </pc:sldChg>
      <pc:sldChg chg="modSp">
        <pc:chgData name="Horrocks, Chris" userId="14412bd66e142db8" providerId="OrgId" clId="{C967EF3A-6194-490B-97EA-2098BE3FC326}" dt="2019-09-23T19:35:58.076" v="68" actId="108"/>
        <pc:sldMkLst>
          <pc:docMk/>
          <pc:sldMk cId="0" sldId="261"/>
        </pc:sldMkLst>
        <pc:spChg chg="mod">
          <ac:chgData name="Horrocks, Chris" userId="14412bd66e142db8" providerId="OrgId" clId="{C967EF3A-6194-490B-97EA-2098BE3FC326}" dt="2019-09-23T19:35:58.076" v="68" actId="108"/>
          <ac:spMkLst>
            <pc:docMk/>
            <pc:sldMk cId="0" sldId="261"/>
            <ac:spMk id="149" creationId="{00000000-0000-0000-0000-000000000000}"/>
          </ac:spMkLst>
        </pc:spChg>
      </pc:sldChg>
      <pc:sldChg chg="modSp">
        <pc:chgData name="Horrocks, Chris" userId="14412bd66e142db8" providerId="OrgId" clId="{C967EF3A-6194-490B-97EA-2098BE3FC326}" dt="2019-09-23T19:36:46.687" v="84" actId="20577"/>
        <pc:sldMkLst>
          <pc:docMk/>
          <pc:sldMk cId="0" sldId="262"/>
        </pc:sldMkLst>
        <pc:spChg chg="mod">
          <ac:chgData name="Horrocks, Chris" userId="14412bd66e142db8" providerId="OrgId" clId="{C967EF3A-6194-490B-97EA-2098BE3FC326}" dt="2019-09-23T19:36:46.687" v="84" actId="20577"/>
          <ac:spMkLst>
            <pc:docMk/>
            <pc:sldMk cId="0" sldId="262"/>
            <ac:spMk id="156" creationId="{00000000-0000-0000-0000-000000000000}"/>
          </ac:spMkLst>
        </pc:spChg>
        <pc:graphicFrameChg chg="mod">
          <ac:chgData name="Horrocks, Chris" userId="14412bd66e142db8" providerId="OrgId" clId="{C967EF3A-6194-490B-97EA-2098BE3FC326}" dt="2019-09-23T19:36:44.932" v="82" actId="167"/>
          <ac:graphicFrameMkLst>
            <pc:docMk/>
            <pc:sldMk cId="0" sldId="262"/>
            <ac:graphicFrameMk id="2" creationId="{1EC2A38E-0212-47CF-843D-FB60806C36EB}"/>
          </ac:graphicFrameMkLst>
        </pc:graphicFrameChg>
      </pc:sldChg>
      <pc:sldChg chg="modSp">
        <pc:chgData name="Horrocks, Chris" userId="14412bd66e142db8" providerId="OrgId" clId="{C967EF3A-6194-490B-97EA-2098BE3FC326}" dt="2019-09-23T19:37:10.187" v="85" actId="20577"/>
        <pc:sldMkLst>
          <pc:docMk/>
          <pc:sldMk cId="0" sldId="263"/>
        </pc:sldMkLst>
        <pc:spChg chg="mod">
          <ac:chgData name="Horrocks, Chris" userId="14412bd66e142db8" providerId="OrgId" clId="{C967EF3A-6194-490B-97EA-2098BE3FC326}" dt="2019-09-23T19:37:10.187" v="85" actId="20577"/>
          <ac:spMkLst>
            <pc:docMk/>
            <pc:sldMk cId="0" sldId="263"/>
            <ac:spMk id="166" creationId="{00000000-0000-0000-0000-000000000000}"/>
          </ac:spMkLst>
        </pc:spChg>
      </pc:sldChg>
      <pc:sldChg chg="modSp">
        <pc:chgData name="Horrocks, Chris" userId="14412bd66e142db8" providerId="OrgId" clId="{C967EF3A-6194-490B-97EA-2098BE3FC326}" dt="2019-09-23T19:39:06.558" v="107" actId="20577"/>
        <pc:sldMkLst>
          <pc:docMk/>
          <pc:sldMk cId="0" sldId="265"/>
        </pc:sldMkLst>
        <pc:spChg chg="mod">
          <ac:chgData name="Horrocks, Chris" userId="14412bd66e142db8" providerId="OrgId" clId="{C967EF3A-6194-490B-97EA-2098BE3FC326}" dt="2019-09-23T19:39:06.558" v="107" actId="20577"/>
          <ac:spMkLst>
            <pc:docMk/>
            <pc:sldMk cId="0" sldId="265"/>
            <ac:spMk id="197" creationId="{00000000-0000-0000-0000-000000000000}"/>
          </ac:spMkLst>
        </pc:spChg>
      </pc:sldChg>
      <pc:sldChg chg="modSp">
        <pc:chgData name="Horrocks, Chris" userId="14412bd66e142db8" providerId="OrgId" clId="{C967EF3A-6194-490B-97EA-2098BE3FC326}" dt="2019-09-23T19:33:12.025" v="55" actId="20577"/>
        <pc:sldMkLst>
          <pc:docMk/>
          <pc:sldMk cId="1883898040" sldId="271"/>
        </pc:sldMkLst>
        <pc:spChg chg="mod">
          <ac:chgData name="Horrocks, Chris" userId="14412bd66e142db8" providerId="OrgId" clId="{C967EF3A-6194-490B-97EA-2098BE3FC326}" dt="2019-09-23T19:33:12.025" v="55" actId="20577"/>
          <ac:spMkLst>
            <pc:docMk/>
            <pc:sldMk cId="1883898040" sldId="271"/>
            <ac:spMk id="101" creationId="{00000000-0000-0000-0000-000000000000}"/>
          </ac:spMkLst>
        </pc:spChg>
      </pc:sldChg>
      <pc:sldChg chg="modSp">
        <pc:chgData name="Horrocks, Chris" userId="14412bd66e142db8" providerId="OrgId" clId="{C967EF3A-6194-490B-97EA-2098BE3FC326}" dt="2019-09-23T19:38:15.749" v="92" actId="20577"/>
        <pc:sldMkLst>
          <pc:docMk/>
          <pc:sldMk cId="694712870" sldId="273"/>
        </pc:sldMkLst>
        <pc:spChg chg="mod">
          <ac:chgData name="Horrocks, Chris" userId="14412bd66e142db8" providerId="OrgId" clId="{C967EF3A-6194-490B-97EA-2098BE3FC326}" dt="2019-09-23T19:38:15.749" v="92" actId="20577"/>
          <ac:spMkLst>
            <pc:docMk/>
            <pc:sldMk cId="694712870" sldId="273"/>
            <ac:spMk id="180" creationId="{00000000-0000-0000-0000-000000000000}"/>
          </ac:spMkLst>
        </pc:spChg>
      </pc:sldChg>
      <pc:sldChg chg="modSp">
        <pc:chgData name="Horrocks, Chris" userId="14412bd66e142db8" providerId="OrgId" clId="{C967EF3A-6194-490B-97EA-2098BE3FC326}" dt="2019-09-23T19:38:49.783" v="106" actId="20577"/>
        <pc:sldMkLst>
          <pc:docMk/>
          <pc:sldMk cId="595122961" sldId="274"/>
        </pc:sldMkLst>
        <pc:spChg chg="mod">
          <ac:chgData name="Horrocks, Chris" userId="14412bd66e142db8" providerId="OrgId" clId="{C967EF3A-6194-490B-97EA-2098BE3FC326}" dt="2019-09-23T19:38:49.783" v="106" actId="20577"/>
          <ac:spMkLst>
            <pc:docMk/>
            <pc:sldMk cId="595122961" sldId="274"/>
            <ac:spMk id="186" creationId="{00000000-0000-0000-0000-000000000000}"/>
          </ac:spMkLst>
        </pc:spChg>
      </pc:sldChg>
      <pc:sldChg chg="delSp modSp">
        <pc:chgData name="Horrocks, Chris" userId="14412bd66e142db8" providerId="OrgId" clId="{C967EF3A-6194-490B-97EA-2098BE3FC326}" dt="2019-09-23T19:40:05.721" v="110" actId="478"/>
        <pc:sldMkLst>
          <pc:docMk/>
          <pc:sldMk cId="2243665496" sldId="275"/>
        </pc:sldMkLst>
        <pc:spChg chg="del mod">
          <ac:chgData name="Horrocks, Chris" userId="14412bd66e142db8" providerId="OrgId" clId="{C967EF3A-6194-490B-97EA-2098BE3FC326}" dt="2019-09-23T19:40:05.721" v="110" actId="478"/>
          <ac:spMkLst>
            <pc:docMk/>
            <pc:sldMk cId="2243665496" sldId="275"/>
            <ac:spMk id="240" creationId="{00000000-0000-0000-0000-000000000000}"/>
          </ac:spMkLst>
        </pc:spChg>
        <pc:spChg chg="mod">
          <ac:chgData name="Horrocks, Chris" userId="14412bd66e142db8" providerId="OrgId" clId="{C967EF3A-6194-490B-97EA-2098BE3FC326}" dt="2019-09-23T19:39:58.187" v="108" actId="20577"/>
          <ac:spMkLst>
            <pc:docMk/>
            <pc:sldMk cId="2243665496" sldId="275"/>
            <ac:spMk id="241" creationId="{00000000-0000-0000-0000-000000000000}"/>
          </ac:spMkLst>
        </pc:spChg>
      </pc:sldChg>
      <pc:sldChg chg="modSp">
        <pc:chgData name="Horrocks, Chris" userId="14412bd66e142db8" providerId="OrgId" clId="{C967EF3A-6194-490B-97EA-2098BE3FC326}" dt="2019-09-23T19:31:29.464" v="7" actId="13926"/>
        <pc:sldMkLst>
          <pc:docMk/>
          <pc:sldMk cId="1270114586" sldId="276"/>
        </pc:sldMkLst>
        <pc:spChg chg="mod">
          <ac:chgData name="Horrocks, Chris" userId="14412bd66e142db8" providerId="OrgId" clId="{C967EF3A-6194-490B-97EA-2098BE3FC326}" dt="2019-09-23T19:31:29.464" v="7" actId="13926"/>
          <ac:spMkLst>
            <pc:docMk/>
            <pc:sldMk cId="1270114586" sldId="276"/>
            <ac:spMk id="116" creationId="{00000000-0000-0000-0000-000000000000}"/>
          </ac:spMkLst>
        </pc:spChg>
      </pc:sldChg>
      <pc:sldChg chg="modSp">
        <pc:chgData name="Horrocks, Chris" userId="14412bd66e142db8" providerId="OrgId" clId="{C967EF3A-6194-490B-97EA-2098BE3FC326}" dt="2019-09-23T19:36:37.379" v="81" actId="20577"/>
        <pc:sldMkLst>
          <pc:docMk/>
          <pc:sldMk cId="3069506870" sldId="277"/>
        </pc:sldMkLst>
        <pc:spChg chg="mod">
          <ac:chgData name="Horrocks, Chris" userId="14412bd66e142db8" providerId="OrgId" clId="{C967EF3A-6194-490B-97EA-2098BE3FC326}" dt="2019-09-23T19:36:37.379" v="81" actId="20577"/>
          <ac:spMkLst>
            <pc:docMk/>
            <pc:sldMk cId="3069506870" sldId="277"/>
            <ac:spMk id="14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33E6E-C44F-4601-ABD1-25A682022D9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636A473-C22A-4405-A19C-B5B44FA5438C}">
      <dgm:prSet phldrT="[Text]"/>
      <dgm:spPr/>
      <dgm:t>
        <a:bodyPr/>
        <a:lstStyle/>
        <a:p>
          <a:r>
            <a:rPr lang="en-US" dirty="0">
              <a:latin typeface="Arial Black" panose="020B0A04020102020204" pitchFamily="34" charset="0"/>
            </a:rPr>
            <a:t>Public tenders</a:t>
          </a:r>
        </a:p>
      </dgm:t>
    </dgm:pt>
    <dgm:pt modelId="{206ABA5B-CA00-4CC4-872B-E4646319056E}" type="parTrans" cxnId="{B67D6507-A63C-4FD4-9BC0-24D48EE215F9}">
      <dgm:prSet/>
      <dgm:spPr/>
      <dgm:t>
        <a:bodyPr/>
        <a:lstStyle/>
        <a:p>
          <a:endParaRPr lang="en-US"/>
        </a:p>
      </dgm:t>
    </dgm:pt>
    <dgm:pt modelId="{96775BC2-9665-444C-B9D1-D802B22903EB}" type="sibTrans" cxnId="{B67D6507-A63C-4FD4-9BC0-24D48EE215F9}">
      <dgm:prSet/>
      <dgm:spPr/>
      <dgm:t>
        <a:bodyPr/>
        <a:lstStyle/>
        <a:p>
          <a:endParaRPr lang="en-US"/>
        </a:p>
      </dgm:t>
    </dgm:pt>
    <dgm:pt modelId="{C5616292-E0B0-4FAD-A13D-B36FD5971768}">
      <dgm:prSet phldrT="[Text]"/>
      <dgm:spPr/>
      <dgm:t>
        <a:bodyPr/>
        <a:lstStyle/>
        <a:p>
          <a:r>
            <a:rPr lang="en-US" dirty="0">
              <a:latin typeface="Arial Black" panose="020B0A04020102020204" pitchFamily="34" charset="0"/>
            </a:rPr>
            <a:t>Sub-Distributors/ Agents</a:t>
          </a:r>
        </a:p>
      </dgm:t>
    </dgm:pt>
    <dgm:pt modelId="{94FF4AB5-BB04-467F-87BE-866D7BAA22C0}" type="parTrans" cxnId="{93EC5F9A-626E-4FAA-AF4D-DB8D1ABAE101}">
      <dgm:prSet/>
      <dgm:spPr/>
      <dgm:t>
        <a:bodyPr/>
        <a:lstStyle/>
        <a:p>
          <a:endParaRPr lang="en-US"/>
        </a:p>
      </dgm:t>
    </dgm:pt>
    <dgm:pt modelId="{CE1B34F7-8A6F-49F8-8DFE-A85E84518A3F}" type="sibTrans" cxnId="{93EC5F9A-626E-4FAA-AF4D-DB8D1ABAE101}">
      <dgm:prSet/>
      <dgm:spPr/>
      <dgm:t>
        <a:bodyPr/>
        <a:lstStyle/>
        <a:p>
          <a:endParaRPr lang="en-US"/>
        </a:p>
      </dgm:t>
    </dgm:pt>
    <dgm:pt modelId="{06E2675B-6D08-472A-830B-4D653D144A1F}">
      <dgm:prSet phldrT="[Text]"/>
      <dgm:spPr/>
      <dgm:t>
        <a:bodyPr/>
        <a:lstStyle/>
        <a:p>
          <a:r>
            <a:rPr lang="en-US" dirty="0">
              <a:latin typeface="Arial Black" panose="020B0A04020102020204" pitchFamily="34" charset="0"/>
            </a:rPr>
            <a:t>HCP Interactions</a:t>
          </a:r>
        </a:p>
      </dgm:t>
    </dgm:pt>
    <dgm:pt modelId="{5783F8C1-35BA-49AA-9571-FBFF04E962FE}" type="parTrans" cxnId="{221BAEC2-7DA9-4625-A59C-AE121B952BC1}">
      <dgm:prSet/>
      <dgm:spPr/>
      <dgm:t>
        <a:bodyPr/>
        <a:lstStyle/>
        <a:p>
          <a:endParaRPr lang="en-US"/>
        </a:p>
      </dgm:t>
    </dgm:pt>
    <dgm:pt modelId="{24B4794C-5660-4C27-8724-AA1F0A8138BE}" type="sibTrans" cxnId="{221BAEC2-7DA9-4625-A59C-AE121B952BC1}">
      <dgm:prSet/>
      <dgm:spPr/>
      <dgm:t>
        <a:bodyPr/>
        <a:lstStyle/>
        <a:p>
          <a:endParaRPr lang="en-US"/>
        </a:p>
      </dgm:t>
    </dgm:pt>
    <dgm:pt modelId="{5CECA2C0-4E7E-4AD7-8187-C6886143C4D1}" type="pres">
      <dgm:prSet presAssocID="{93B33E6E-C44F-4601-ABD1-25A682022D94}" presName="Name0" presStyleCnt="0">
        <dgm:presLayoutVars>
          <dgm:chMax val="11"/>
          <dgm:chPref val="11"/>
          <dgm:dir/>
          <dgm:resizeHandles/>
        </dgm:presLayoutVars>
      </dgm:prSet>
      <dgm:spPr/>
    </dgm:pt>
    <dgm:pt modelId="{91E526B4-0E15-41A4-8AC0-BE0E875D71B7}" type="pres">
      <dgm:prSet presAssocID="{06E2675B-6D08-472A-830B-4D653D144A1F}" presName="Accent3" presStyleCnt="0"/>
      <dgm:spPr/>
    </dgm:pt>
    <dgm:pt modelId="{02520A86-B76A-447B-A3BF-32AAA53783AC}" type="pres">
      <dgm:prSet presAssocID="{06E2675B-6D08-472A-830B-4D653D144A1F}" presName="Accent" presStyleLbl="node1" presStyleIdx="0" presStyleCnt="3"/>
      <dgm:spPr/>
    </dgm:pt>
    <dgm:pt modelId="{7DAAEF8B-3B41-4405-A654-52816C69F43E}" type="pres">
      <dgm:prSet presAssocID="{06E2675B-6D08-472A-830B-4D653D144A1F}" presName="ParentBackground3" presStyleCnt="0"/>
      <dgm:spPr/>
    </dgm:pt>
    <dgm:pt modelId="{874CEA07-20D7-4888-917F-BFDDA69DEDBE}" type="pres">
      <dgm:prSet presAssocID="{06E2675B-6D08-472A-830B-4D653D144A1F}" presName="ParentBackground" presStyleLbl="fgAcc1" presStyleIdx="0" presStyleCnt="3"/>
      <dgm:spPr/>
    </dgm:pt>
    <dgm:pt modelId="{A34512F3-AF71-45BA-836D-945EBA8DF179}" type="pres">
      <dgm:prSet presAssocID="{06E2675B-6D08-472A-830B-4D653D144A1F}" presName="Parent3" presStyleLbl="revTx" presStyleIdx="0" presStyleCnt="0">
        <dgm:presLayoutVars>
          <dgm:chMax val="1"/>
          <dgm:chPref val="1"/>
          <dgm:bulletEnabled val="1"/>
        </dgm:presLayoutVars>
      </dgm:prSet>
      <dgm:spPr/>
    </dgm:pt>
    <dgm:pt modelId="{4D088E6D-09B8-4ED9-9693-C012604E1E2D}" type="pres">
      <dgm:prSet presAssocID="{C5616292-E0B0-4FAD-A13D-B36FD5971768}" presName="Accent2" presStyleCnt="0"/>
      <dgm:spPr/>
    </dgm:pt>
    <dgm:pt modelId="{9209793B-3E16-4330-B0B8-2FF51FB4844F}" type="pres">
      <dgm:prSet presAssocID="{C5616292-E0B0-4FAD-A13D-B36FD5971768}" presName="Accent" presStyleLbl="node1" presStyleIdx="1" presStyleCnt="3"/>
      <dgm:spPr/>
    </dgm:pt>
    <dgm:pt modelId="{7A7EA293-F097-4193-80BA-072B48389319}" type="pres">
      <dgm:prSet presAssocID="{C5616292-E0B0-4FAD-A13D-B36FD5971768}" presName="ParentBackground2" presStyleCnt="0"/>
      <dgm:spPr/>
    </dgm:pt>
    <dgm:pt modelId="{4B3E9473-8C57-4025-9CC7-3F83C5550731}" type="pres">
      <dgm:prSet presAssocID="{C5616292-E0B0-4FAD-A13D-B36FD5971768}" presName="ParentBackground" presStyleLbl="fgAcc1" presStyleIdx="1" presStyleCnt="3"/>
      <dgm:spPr/>
    </dgm:pt>
    <dgm:pt modelId="{1A4D6465-A8DA-4561-A393-DE70D750AD01}" type="pres">
      <dgm:prSet presAssocID="{C5616292-E0B0-4FAD-A13D-B36FD5971768}" presName="Parent2" presStyleLbl="revTx" presStyleIdx="0" presStyleCnt="0">
        <dgm:presLayoutVars>
          <dgm:chMax val="1"/>
          <dgm:chPref val="1"/>
          <dgm:bulletEnabled val="1"/>
        </dgm:presLayoutVars>
      </dgm:prSet>
      <dgm:spPr/>
    </dgm:pt>
    <dgm:pt modelId="{DBA4CCE4-9348-434C-8666-3223122405CE}" type="pres">
      <dgm:prSet presAssocID="{8636A473-C22A-4405-A19C-B5B44FA5438C}" presName="Accent1" presStyleCnt="0"/>
      <dgm:spPr/>
    </dgm:pt>
    <dgm:pt modelId="{C1925AB5-21F4-4C40-86F6-05B409BFF3F7}" type="pres">
      <dgm:prSet presAssocID="{8636A473-C22A-4405-A19C-B5B44FA5438C}" presName="Accent" presStyleLbl="node1" presStyleIdx="2" presStyleCnt="3"/>
      <dgm:spPr/>
    </dgm:pt>
    <dgm:pt modelId="{365451A6-92E6-4D15-AAE9-4E3C0E3BD26E}" type="pres">
      <dgm:prSet presAssocID="{8636A473-C22A-4405-A19C-B5B44FA5438C}" presName="ParentBackground1" presStyleCnt="0"/>
      <dgm:spPr/>
    </dgm:pt>
    <dgm:pt modelId="{BE68A53C-8665-4C78-98F1-1E8037EADE0B}" type="pres">
      <dgm:prSet presAssocID="{8636A473-C22A-4405-A19C-B5B44FA5438C}" presName="ParentBackground" presStyleLbl="fgAcc1" presStyleIdx="2" presStyleCnt="3"/>
      <dgm:spPr/>
    </dgm:pt>
    <dgm:pt modelId="{5429717C-281F-45B0-AF4B-B1AA9DE53FFE}" type="pres">
      <dgm:prSet presAssocID="{8636A473-C22A-4405-A19C-B5B44FA5438C}" presName="Parent1" presStyleLbl="revTx" presStyleIdx="0" presStyleCnt="0">
        <dgm:presLayoutVars>
          <dgm:chMax val="1"/>
          <dgm:chPref val="1"/>
          <dgm:bulletEnabled val="1"/>
        </dgm:presLayoutVars>
      </dgm:prSet>
      <dgm:spPr/>
    </dgm:pt>
  </dgm:ptLst>
  <dgm:cxnLst>
    <dgm:cxn modelId="{B67D6507-A63C-4FD4-9BC0-24D48EE215F9}" srcId="{93B33E6E-C44F-4601-ABD1-25A682022D94}" destId="{8636A473-C22A-4405-A19C-B5B44FA5438C}" srcOrd="0" destOrd="0" parTransId="{206ABA5B-CA00-4CC4-872B-E4646319056E}" sibTransId="{96775BC2-9665-444C-B9D1-D802B22903EB}"/>
    <dgm:cxn modelId="{77182823-1A59-48B6-9276-57B292F31706}" type="presOf" srcId="{8636A473-C22A-4405-A19C-B5B44FA5438C}" destId="{5429717C-281F-45B0-AF4B-B1AA9DE53FFE}" srcOrd="1" destOrd="0" presId="urn:microsoft.com/office/officeart/2011/layout/CircleProcess"/>
    <dgm:cxn modelId="{F52C453A-B245-4D42-B29D-5C6CE1EA2347}" type="presOf" srcId="{C5616292-E0B0-4FAD-A13D-B36FD5971768}" destId="{4B3E9473-8C57-4025-9CC7-3F83C5550731}" srcOrd="0" destOrd="0" presId="urn:microsoft.com/office/officeart/2011/layout/CircleProcess"/>
    <dgm:cxn modelId="{DEA4E182-05CB-497C-B065-2C4F6F3A84F7}" type="presOf" srcId="{93B33E6E-C44F-4601-ABD1-25A682022D94}" destId="{5CECA2C0-4E7E-4AD7-8187-C6886143C4D1}" srcOrd="0" destOrd="0" presId="urn:microsoft.com/office/officeart/2011/layout/CircleProcess"/>
    <dgm:cxn modelId="{CABCB28C-6189-41DB-8194-B20BF70F6E43}" type="presOf" srcId="{8636A473-C22A-4405-A19C-B5B44FA5438C}" destId="{BE68A53C-8665-4C78-98F1-1E8037EADE0B}" srcOrd="0" destOrd="0" presId="urn:microsoft.com/office/officeart/2011/layout/CircleProcess"/>
    <dgm:cxn modelId="{59CB1597-6DB8-4A10-AB73-F8BE4BE224ED}" type="presOf" srcId="{C5616292-E0B0-4FAD-A13D-B36FD5971768}" destId="{1A4D6465-A8DA-4561-A393-DE70D750AD01}" srcOrd="1" destOrd="0" presId="urn:microsoft.com/office/officeart/2011/layout/CircleProcess"/>
    <dgm:cxn modelId="{93EC5F9A-626E-4FAA-AF4D-DB8D1ABAE101}" srcId="{93B33E6E-C44F-4601-ABD1-25A682022D94}" destId="{C5616292-E0B0-4FAD-A13D-B36FD5971768}" srcOrd="1" destOrd="0" parTransId="{94FF4AB5-BB04-467F-87BE-866D7BAA22C0}" sibTransId="{CE1B34F7-8A6F-49F8-8DFE-A85E84518A3F}"/>
    <dgm:cxn modelId="{5B0FFEA4-A78A-49E1-A763-508D5171FF1D}" type="presOf" srcId="{06E2675B-6D08-472A-830B-4D653D144A1F}" destId="{874CEA07-20D7-4888-917F-BFDDA69DEDBE}" srcOrd="0" destOrd="0" presId="urn:microsoft.com/office/officeart/2011/layout/CircleProcess"/>
    <dgm:cxn modelId="{B2B2D2B9-C6A0-4C7E-B550-06985C5AA1EF}" type="presOf" srcId="{06E2675B-6D08-472A-830B-4D653D144A1F}" destId="{A34512F3-AF71-45BA-836D-945EBA8DF179}" srcOrd="1" destOrd="0" presId="urn:microsoft.com/office/officeart/2011/layout/CircleProcess"/>
    <dgm:cxn modelId="{221BAEC2-7DA9-4625-A59C-AE121B952BC1}" srcId="{93B33E6E-C44F-4601-ABD1-25A682022D94}" destId="{06E2675B-6D08-472A-830B-4D653D144A1F}" srcOrd="2" destOrd="0" parTransId="{5783F8C1-35BA-49AA-9571-FBFF04E962FE}" sibTransId="{24B4794C-5660-4C27-8724-AA1F0A8138BE}"/>
    <dgm:cxn modelId="{807C6955-25E3-4B16-BB18-0DE40C3484DA}" type="presParOf" srcId="{5CECA2C0-4E7E-4AD7-8187-C6886143C4D1}" destId="{91E526B4-0E15-41A4-8AC0-BE0E875D71B7}" srcOrd="0" destOrd="0" presId="urn:microsoft.com/office/officeart/2011/layout/CircleProcess"/>
    <dgm:cxn modelId="{2D5FF816-AFA0-4695-AAFF-F6A5B9D7D101}" type="presParOf" srcId="{91E526B4-0E15-41A4-8AC0-BE0E875D71B7}" destId="{02520A86-B76A-447B-A3BF-32AAA53783AC}" srcOrd="0" destOrd="0" presId="urn:microsoft.com/office/officeart/2011/layout/CircleProcess"/>
    <dgm:cxn modelId="{0EBC3DD6-C556-4955-A6C6-E1714125C7B8}" type="presParOf" srcId="{5CECA2C0-4E7E-4AD7-8187-C6886143C4D1}" destId="{7DAAEF8B-3B41-4405-A654-52816C69F43E}" srcOrd="1" destOrd="0" presId="urn:microsoft.com/office/officeart/2011/layout/CircleProcess"/>
    <dgm:cxn modelId="{BAAB2334-36DB-42B6-BED7-06B2A0CE7434}" type="presParOf" srcId="{7DAAEF8B-3B41-4405-A654-52816C69F43E}" destId="{874CEA07-20D7-4888-917F-BFDDA69DEDBE}" srcOrd="0" destOrd="0" presId="urn:microsoft.com/office/officeart/2011/layout/CircleProcess"/>
    <dgm:cxn modelId="{CF20CC99-4AED-40D7-9052-206000FD1536}" type="presParOf" srcId="{5CECA2C0-4E7E-4AD7-8187-C6886143C4D1}" destId="{A34512F3-AF71-45BA-836D-945EBA8DF179}" srcOrd="2" destOrd="0" presId="urn:microsoft.com/office/officeart/2011/layout/CircleProcess"/>
    <dgm:cxn modelId="{2796830A-28E3-4021-B47E-32CE049D66E8}" type="presParOf" srcId="{5CECA2C0-4E7E-4AD7-8187-C6886143C4D1}" destId="{4D088E6D-09B8-4ED9-9693-C012604E1E2D}" srcOrd="3" destOrd="0" presId="urn:microsoft.com/office/officeart/2011/layout/CircleProcess"/>
    <dgm:cxn modelId="{1E1183A8-8C6E-4EAA-8481-116A7A68382B}" type="presParOf" srcId="{4D088E6D-09B8-4ED9-9693-C012604E1E2D}" destId="{9209793B-3E16-4330-B0B8-2FF51FB4844F}" srcOrd="0" destOrd="0" presId="urn:microsoft.com/office/officeart/2011/layout/CircleProcess"/>
    <dgm:cxn modelId="{00D6B70A-8ADF-4BDB-A3F7-E707C41FB4AA}" type="presParOf" srcId="{5CECA2C0-4E7E-4AD7-8187-C6886143C4D1}" destId="{7A7EA293-F097-4193-80BA-072B48389319}" srcOrd="4" destOrd="0" presId="urn:microsoft.com/office/officeart/2011/layout/CircleProcess"/>
    <dgm:cxn modelId="{10700228-31E9-4AC2-B770-6BBBEF6DC1C7}" type="presParOf" srcId="{7A7EA293-F097-4193-80BA-072B48389319}" destId="{4B3E9473-8C57-4025-9CC7-3F83C5550731}" srcOrd="0" destOrd="0" presId="urn:microsoft.com/office/officeart/2011/layout/CircleProcess"/>
    <dgm:cxn modelId="{7104B860-E239-4A07-B6F9-77084E66B52D}" type="presParOf" srcId="{5CECA2C0-4E7E-4AD7-8187-C6886143C4D1}" destId="{1A4D6465-A8DA-4561-A393-DE70D750AD01}" srcOrd="5" destOrd="0" presId="urn:microsoft.com/office/officeart/2011/layout/CircleProcess"/>
    <dgm:cxn modelId="{954CF673-EDD9-4D5D-A78D-D35F98E3E99A}" type="presParOf" srcId="{5CECA2C0-4E7E-4AD7-8187-C6886143C4D1}" destId="{DBA4CCE4-9348-434C-8666-3223122405CE}" srcOrd="6" destOrd="0" presId="urn:microsoft.com/office/officeart/2011/layout/CircleProcess"/>
    <dgm:cxn modelId="{A94C7855-72F9-4F06-9F20-FBBFF498945F}" type="presParOf" srcId="{DBA4CCE4-9348-434C-8666-3223122405CE}" destId="{C1925AB5-21F4-4C40-86F6-05B409BFF3F7}" srcOrd="0" destOrd="0" presId="urn:microsoft.com/office/officeart/2011/layout/CircleProcess"/>
    <dgm:cxn modelId="{78E81CBE-C9F2-407B-88E8-4EF027194C25}" type="presParOf" srcId="{5CECA2C0-4E7E-4AD7-8187-C6886143C4D1}" destId="{365451A6-92E6-4D15-AAE9-4E3C0E3BD26E}" srcOrd="7" destOrd="0" presId="urn:microsoft.com/office/officeart/2011/layout/CircleProcess"/>
    <dgm:cxn modelId="{28429F46-69A1-4317-97E9-08CB4D429FDE}" type="presParOf" srcId="{365451A6-92E6-4D15-AAE9-4E3C0E3BD26E}" destId="{BE68A53C-8665-4C78-98F1-1E8037EADE0B}" srcOrd="0" destOrd="0" presId="urn:microsoft.com/office/officeart/2011/layout/CircleProcess"/>
    <dgm:cxn modelId="{4B1219C4-4BAC-451B-808D-E99A020ED157}" type="presParOf" srcId="{5CECA2C0-4E7E-4AD7-8187-C6886143C4D1}" destId="{5429717C-281F-45B0-AF4B-B1AA9DE53FFE}"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0A86-B76A-447B-A3BF-32AAA53783AC}">
      <dsp:nvSpPr>
        <dsp:cNvPr id="0" name=""/>
        <dsp:cNvSpPr/>
      </dsp:nvSpPr>
      <dsp:spPr>
        <a:xfrm>
          <a:off x="5625185" y="1482419"/>
          <a:ext cx="2453805" cy="24542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CEA07-20D7-4888-917F-BFDDA69DEDBE}">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panose="020B0A04020102020204" pitchFamily="34" charset="0"/>
            </a:rPr>
            <a:t>HCP Interactions</a:t>
          </a:r>
        </a:p>
      </dsp:txBody>
      <dsp:txXfrm>
        <a:off x="6034153" y="1891534"/>
        <a:ext cx="1635870" cy="1636029"/>
      </dsp:txXfrm>
    </dsp:sp>
    <dsp:sp modelId="{9209793B-3E16-4330-B0B8-2FF51FB4844F}">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E9473-8C57-4025-9CC7-3F83C5550731}">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panose="020B0A04020102020204" pitchFamily="34" charset="0"/>
            </a:rPr>
            <a:t>Sub-Distributors/ Agents</a:t>
          </a:r>
        </a:p>
      </dsp:txBody>
      <dsp:txXfrm>
        <a:off x="3498075" y="1891534"/>
        <a:ext cx="1635870" cy="1636029"/>
      </dsp:txXfrm>
    </dsp:sp>
    <dsp:sp modelId="{C1925AB5-21F4-4C40-86F6-05B409BFF3F7}">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8A53C-8665-4C78-98F1-1E8037EADE0B}">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panose="020B0A04020102020204" pitchFamily="34" charset="0"/>
            </a:rPr>
            <a:t>Public tenders</a:t>
          </a:r>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B74EE8-EC60-4F26-A890-BC09C89AB1B5}" type="datetimeFigureOut">
              <a:rPr lang="en-US" smtClean="0"/>
              <a:t>12/16/2020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94A527-29D0-40C4-999F-7CD622AEEF4A}" type="slidenum">
              <a:rPr lang="en-US" smtClean="0"/>
              <a:t>‹#›</a:t>
            </a:fld>
            <a:endParaRPr lang="en-US" dirty="0"/>
          </a:p>
        </p:txBody>
      </p:sp>
    </p:spTree>
    <p:extLst>
      <p:ext uri="{BB962C8B-B14F-4D97-AF65-F5344CB8AC3E}">
        <p14:creationId xmlns:p14="http://schemas.microsoft.com/office/powerpoint/2010/main" val="154735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c52300d74_0_1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g5c52300d74_0_1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23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c68fe32b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c68fe32b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g5c68fe32b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254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397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e1681102_0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3" name="Google Shape;173;g56e1681102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302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e1681102_0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3" name="Google Shape;173;g56e1681102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4221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16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336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c4eda0206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g5c4eda0206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c4eda0206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g5c4eda0206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458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d5deefafb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3" name="Google Shape;233;g5d5deefaf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d5deefafb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3" name="Google Shape;233;g5d5deefaf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042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4eda0206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g5c4eda0206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720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4eda0206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g5c4eda0206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973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1681102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g56e1681102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1681102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g56e1681102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957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c52300d74_0_1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g5c52300d74_0_1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c52300d74_0_1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3" name="Google Shape;133;g5c52300d74_0_1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683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c52300d74_0_1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g5c52300d74_0_1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Helvetica" panose="020B0604020202020204" pitchFamily="34" charset="0"/>
                <a:cs typeface="Helvetica"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Helvetica" panose="020B0604020202020204" pitchFamily="34" charset="0"/>
                <a:cs typeface="Helvetica"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Helvetica" panose="020B0604020202020204" pitchFamily="34" charset="0"/>
                <a:cs typeface="Helvetica"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3" name="Google Shape;123;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4" name="Google Shape;124;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097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28" name="Google Shape;128;p2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9" name="Google Shape;129;p2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30" name="Google Shape;130;p2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0018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40" name="Google Shape;140;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1" name="Google Shape;141;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2" name="Google Shape;142;p2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732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8" name="Google Shape;148;p2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9" name="Google Shape;149;p2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8396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53" name="Google Shape;153;p29"/>
          <p:cNvSpPr txBox="1">
            <a:spLocks noGrp="1"/>
          </p:cNvSpPr>
          <p:nvPr>
            <p:ph type="body" idx="2"/>
          </p:nvPr>
        </p:nvSpPr>
        <p:spPr>
          <a:xfrm>
            <a:off x="839788" y="2505075"/>
            <a:ext cx="5158000" cy="368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55" name="Google Shape;155;p29"/>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7" name="Google Shape;157;p2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8" name="Google Shape;158;p2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25886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2" name="Google Shape;162;p3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3" name="Google Shape;163;p3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29480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6" name="Google Shape;166;p3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7" name="Google Shape;167;p3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69851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chemeClr val="dk1"/>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chemeClr val="dk1"/>
              </a:buClr>
              <a:buSzPts val="1500"/>
              <a:buChar char="•"/>
              <a:defRPr sz="2000"/>
            </a:lvl4pPr>
            <a:lvl5pPr marL="3047924" lvl="4" indent="-431789" algn="l" rtl="0">
              <a:lnSpc>
                <a:spcPct val="90000"/>
              </a:lnSpc>
              <a:spcBef>
                <a:spcPts val="533"/>
              </a:spcBef>
              <a:spcAft>
                <a:spcPts val="0"/>
              </a:spcAft>
              <a:buClr>
                <a:schemeClr val="dk1"/>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171" name="Google Shape;171;p32"/>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72" name="Google Shape;172;p3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3" name="Google Shape;173;p3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4" name="Google Shape;174;p3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960479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78" name="Google Shape;178;p33"/>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79" name="Google Shape;179;p3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0" name="Google Shape;180;p3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1" name="Google Shape;181;p3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810091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6" name="Google Shape;186;p3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7" name="Google Shape;187;p3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990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Helvetica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2" name="Google Shape;192;p3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3" name="Google Shape;193;p3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4159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Helvetica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Helvetica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Helvetica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34495E"/>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
        <p:nvSpPr>
          <p:cNvPr id="15" name="Google Shape;15;p1"/>
          <p:cNvSpPr txBox="1"/>
          <p:nvPr/>
        </p:nvSpPr>
        <p:spPr>
          <a:xfrm>
            <a:off x="0" y="6567575"/>
            <a:ext cx="3436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rgbClr val="34495E"/>
                </a:solidFill>
                <a:latin typeface="Helvetica" panose="020B0604020202020204" pitchFamily="34" charset="0"/>
                <a:ea typeface="Helvetica Neue Light"/>
                <a:cs typeface="Helvetica" panose="020B0604020202020204" pitchFamily="34" charset="0"/>
                <a:sym typeface="Helvetica Neue Light"/>
              </a:rPr>
              <a:t>Anti-bribery Anti-corruption Training</a:t>
            </a:r>
            <a:endParaRPr sz="1400" b="0" i="0" u="none" strike="noStrike" cap="none" dirty="0">
              <a:solidFill>
                <a:srgbClr val="34495E"/>
              </a:solidFill>
              <a:latin typeface="Helvetica" panose="020B0604020202020204" pitchFamily="34" charset="0"/>
              <a:ea typeface="Helvetica Neue Light"/>
              <a:cs typeface="Helvetica" panose="020B0604020202020204" pitchFamily="34" charset="0"/>
              <a:sym typeface="Helvetica Neue Light"/>
            </a:endParaRPr>
          </a:p>
        </p:txBody>
      </p:sp>
      <p:sp>
        <p:nvSpPr>
          <p:cNvPr id="16" name="Google Shape;16;p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Calibri"/>
              <a:cs typeface="Helvetica" panose="020B0604020202020204" pitchFamily="34" charset="0"/>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dirty="0"/>
          </a:p>
        </p:txBody>
      </p:sp>
      <p:sp>
        <p:nvSpPr>
          <p:cNvPr id="119" name="Google Shape;119;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dirty="0"/>
          </a:p>
        </p:txBody>
      </p:sp>
      <p:sp>
        <p:nvSpPr>
          <p:cNvPr id="120" name="Google Shape;120;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12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12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12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12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12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12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12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354015832"/>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microsoft.com/office/2007/relationships/hdphoto" Target="../media/hdphoto2.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8" name="Picture 17">
            <a:extLst>
              <a:ext uri="{FF2B5EF4-FFF2-40B4-BE49-F238E27FC236}">
                <a16:creationId xmlns:a16="http://schemas.microsoft.com/office/drawing/2014/main" id="{75F69D7E-EE75-4699-B1DE-5EB79B91426A}"/>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78" name="Google Shape;78;p1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79" name="Google Shape;79;p11"/>
          <p:cNvSpPr txBox="1"/>
          <p:nvPr/>
        </p:nvSpPr>
        <p:spPr>
          <a:xfrm>
            <a:off x="2719754" y="122609"/>
            <a:ext cx="6752400" cy="831000"/>
          </a:xfrm>
          <a:prstGeom prst="rect">
            <a:avLst/>
          </a:prstGeom>
          <a:noFill/>
          <a:ln>
            <a:noFill/>
          </a:ln>
        </p:spPr>
        <p:txBody>
          <a:bodyPr spcFirstLastPara="1" wrap="square" lIns="91425" tIns="45700" rIns="91425" bIns="45700" anchor="t" anchorCtr="0">
            <a:noAutofit/>
          </a:bodyPr>
          <a:lstStyle/>
          <a:p>
            <a:pPr lvl="0" algn="ctr">
              <a:buSzPts val="2400"/>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Anti-bribery Anti-corruption</a:t>
            </a:r>
          </a:p>
          <a:p>
            <a:pPr lvl="0" algn="ctr">
              <a:buSzPts val="2400"/>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Training</a:t>
            </a:r>
            <a:endParaRPr sz="2400" b="1" i="0" u="none" strike="noStrike" cap="none"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80" name="Google Shape;80;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a:t>
            </a:fld>
            <a:endParaRPr dirty="0">
              <a:latin typeface="Helvetica" panose="020B0604020202020204" pitchFamily="34" charset="0"/>
              <a:cs typeface="Helvetica" panose="020B0604020202020204" pitchFamily="34" charset="0"/>
              <a:sym typeface="Helvetica Neue"/>
            </a:endParaRPr>
          </a:p>
        </p:txBody>
      </p:sp>
      <p:grpSp>
        <p:nvGrpSpPr>
          <p:cNvPr id="2" name="Group 1">
            <a:extLst>
              <a:ext uri="{FF2B5EF4-FFF2-40B4-BE49-F238E27FC236}">
                <a16:creationId xmlns:a16="http://schemas.microsoft.com/office/drawing/2014/main" id="{751C6240-0AD8-4E24-84C4-B4CA7F3FAA97}"/>
              </a:ext>
            </a:extLst>
          </p:cNvPr>
          <p:cNvGrpSpPr/>
          <p:nvPr/>
        </p:nvGrpSpPr>
        <p:grpSpPr>
          <a:xfrm>
            <a:off x="599440" y="953606"/>
            <a:ext cx="7429935" cy="1227975"/>
            <a:chOff x="599440" y="953606"/>
            <a:chExt cx="7429935" cy="1227975"/>
          </a:xfrm>
        </p:grpSpPr>
        <p:pic>
          <p:nvPicPr>
            <p:cNvPr id="19" name="Picture 18" descr="Links/orange_icons.jpg">
              <a:extLst>
                <a:ext uri="{FF2B5EF4-FFF2-40B4-BE49-F238E27FC236}">
                  <a16:creationId xmlns:a16="http://schemas.microsoft.com/office/drawing/2014/main" id="{27D51943-E8B2-4A3A-9C06-A108FAED894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sp>
          <p:nvSpPr>
            <p:cNvPr id="82" name="Google Shape;82;p11"/>
            <p:cNvSpPr txBox="1"/>
            <p:nvPr/>
          </p:nvSpPr>
          <p:spPr>
            <a:xfrm>
              <a:off x="1336675" y="1058381"/>
              <a:ext cx="6692700" cy="1123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400" b="1" i="0" u="none" strike="noStrike" cap="none" dirty="0">
                  <a:solidFill>
                    <a:srgbClr val="34495E"/>
                  </a:solidFill>
                  <a:latin typeface="Helvetica" panose="020B0604020202020204" pitchFamily="34" charset="0"/>
                  <a:ea typeface="Helvetica Neue"/>
                  <a:cs typeface="Helvetica" panose="020B0604020202020204" pitchFamily="34" charset="0"/>
                  <a:sym typeface="Helvetica Neue"/>
                </a:rPr>
                <a:t>Description</a:t>
              </a:r>
              <a:endParaRPr sz="1400" b="0" i="0" u="none" strike="noStrike" cap="none" dirty="0">
                <a:solidFill>
                  <a:schemeClr val="dk1"/>
                </a:solidFill>
                <a:latin typeface="Helvetica" panose="020B0604020202020204" pitchFamily="34" charset="0"/>
                <a:ea typeface="Cambria"/>
                <a:cs typeface="Helvetica" panose="020B0604020202020204" pitchFamily="34" charset="0"/>
                <a:sym typeface="Cambria"/>
              </a:endParaRPr>
            </a:p>
            <a:p>
              <a:pPr lvl="0">
                <a:spcBef>
                  <a:spcPts val="800"/>
                </a:spcBef>
              </a:pPr>
              <a:r>
                <a:rPr lang="en-US" sz="1200" dirty="0">
                  <a:solidFill>
                    <a:schemeClr val="dk1"/>
                  </a:solidFill>
                  <a:latin typeface="Helvetica" panose="020B0604020202020204" pitchFamily="34" charset="0"/>
                  <a:ea typeface="Helvetica Neue"/>
                  <a:cs typeface="Helvetica" panose="020B0604020202020204" pitchFamily="34" charset="0"/>
                  <a:sym typeface="Helvetica Neue"/>
                </a:rPr>
                <a:t>Distributors/agents are required to abide by Anti-bribery Anti-corruption (“ABAC”) laws and regulations. As a result, distributors/agents should offer trainings to ensure all employees and sub-distributors/agents have a strong understanding of the business requirements to remain compliant with ABAC laws and regulations. </a:t>
              </a:r>
              <a:r>
                <a:rPr lang="en-US" sz="1100" b="0" i="0" u="none" strike="noStrike" cap="none" dirty="0">
                  <a:solidFill>
                    <a:schemeClr val="dk1"/>
                  </a:solidFill>
                  <a:latin typeface="Helvetica" panose="020B0604020202020204" pitchFamily="34" charset="0"/>
                  <a:ea typeface="Helvetica Neue"/>
                  <a:cs typeface="Helvetica" panose="020B0604020202020204" pitchFamily="34" charset="0"/>
                  <a:sym typeface="Helvetica Neue"/>
                </a:rPr>
                <a:t> </a:t>
              </a:r>
              <a:endParaRPr sz="1100" b="0" i="0" u="none" strike="noStrike" cap="none" dirty="0">
                <a:solidFill>
                  <a:schemeClr val="dk1"/>
                </a:solidFill>
                <a:latin typeface="Helvetica" panose="020B0604020202020204" pitchFamily="34" charset="0"/>
                <a:ea typeface="Cambria"/>
                <a:cs typeface="Helvetica" panose="020B0604020202020204" pitchFamily="34" charset="0"/>
                <a:sym typeface="Cambria"/>
              </a:endParaRPr>
            </a:p>
            <a:p>
              <a:pPr marL="0" marR="0" lvl="0" indent="0" algn="l" rtl="0">
                <a:lnSpc>
                  <a:spcPct val="107000"/>
                </a:lnSpc>
                <a:spcBef>
                  <a:spcPts val="800"/>
                </a:spcBef>
                <a:spcAft>
                  <a:spcPts val="0"/>
                </a:spcAft>
                <a:buNone/>
              </a:pPr>
              <a:r>
                <a:rPr lang="en-US" sz="1100" b="0" i="0" u="none" strike="noStrike" cap="none" dirty="0">
                  <a:solidFill>
                    <a:schemeClr val="dk1"/>
                  </a:solidFill>
                  <a:latin typeface="Helvetica" panose="020B0604020202020204" pitchFamily="34" charset="0"/>
                  <a:ea typeface="Helvetica Neue"/>
                  <a:cs typeface="Helvetica" panose="020B0604020202020204" pitchFamily="34" charset="0"/>
                  <a:sym typeface="Helvetica Neue"/>
                </a:rPr>
                <a:t> </a:t>
              </a:r>
              <a:endParaRPr sz="1100" b="0" i="0" u="none" strike="noStrike" cap="none" dirty="0">
                <a:solidFill>
                  <a:schemeClr val="dk1"/>
                </a:solidFill>
                <a:latin typeface="Helvetica" panose="020B0604020202020204" pitchFamily="34" charset="0"/>
                <a:ea typeface="Cambria"/>
                <a:cs typeface="Helvetica" panose="020B0604020202020204" pitchFamily="34" charset="0"/>
                <a:sym typeface="Cambria"/>
              </a:endParaRPr>
            </a:p>
            <a:p>
              <a:pPr marL="0" marR="0" lvl="0" indent="0" algn="l" rtl="0">
                <a:lnSpc>
                  <a:spcPct val="107000"/>
                </a:lnSpc>
                <a:spcBef>
                  <a:spcPts val="800"/>
                </a:spcBef>
                <a:spcAft>
                  <a:spcPts val="0"/>
                </a:spcAft>
                <a:buNone/>
              </a:pPr>
              <a:r>
                <a:rPr lang="en-US" sz="1600" b="1" i="0" u="none" strike="noStrike" cap="none" dirty="0">
                  <a:solidFill>
                    <a:srgbClr val="34495E"/>
                  </a:solidFill>
                  <a:latin typeface="Helvetica" panose="020B0604020202020204" pitchFamily="34" charset="0"/>
                  <a:ea typeface="Helvetica Neue"/>
                  <a:cs typeface="Helvetica" panose="020B0604020202020204" pitchFamily="34" charset="0"/>
                  <a:sym typeface="Helvetica Neue"/>
                </a:rPr>
                <a:t> </a:t>
              </a:r>
              <a:endParaRPr sz="1100" b="0" i="0" u="none" strike="noStrike" cap="none" dirty="0">
                <a:solidFill>
                  <a:schemeClr val="dk1"/>
                </a:solidFill>
                <a:latin typeface="Helvetica" panose="020B0604020202020204" pitchFamily="34" charset="0"/>
                <a:ea typeface="Cambria"/>
                <a:cs typeface="Helvetica" panose="020B0604020202020204" pitchFamily="34" charset="0"/>
                <a:sym typeface="Cambria"/>
              </a:endParaRPr>
            </a:p>
            <a:p>
              <a:pPr marL="0" marR="0" lvl="0" indent="0" algn="l" rtl="0">
                <a:lnSpc>
                  <a:spcPct val="107000"/>
                </a:lnSpc>
                <a:spcBef>
                  <a:spcPts val="800"/>
                </a:spcBef>
                <a:spcAft>
                  <a:spcPts val="0"/>
                </a:spcAft>
                <a:buNone/>
              </a:pPr>
              <a:r>
                <a:rPr lang="en-US" sz="1600" b="1" i="0" u="none" strike="noStrike" cap="none" dirty="0">
                  <a:solidFill>
                    <a:srgbClr val="34495E"/>
                  </a:solidFill>
                  <a:latin typeface="Helvetica" panose="020B0604020202020204" pitchFamily="34" charset="0"/>
                  <a:ea typeface="Helvetica Neue"/>
                  <a:cs typeface="Helvetica" panose="020B0604020202020204" pitchFamily="34" charset="0"/>
                  <a:sym typeface="Helvetica Neue"/>
                </a:rPr>
                <a:t> </a:t>
              </a:r>
              <a:endParaRPr sz="1100" b="0" i="0" u="none" strike="noStrike" cap="none" dirty="0">
                <a:solidFill>
                  <a:schemeClr val="dk1"/>
                </a:solidFill>
                <a:latin typeface="Helvetica" panose="020B0604020202020204" pitchFamily="34" charset="0"/>
                <a:ea typeface="Cambria"/>
                <a:cs typeface="Helvetica" panose="020B0604020202020204" pitchFamily="34" charset="0"/>
                <a:sym typeface="Cambria"/>
              </a:endParaRPr>
            </a:p>
          </p:txBody>
        </p:sp>
      </p:grpSp>
      <p:grpSp>
        <p:nvGrpSpPr>
          <p:cNvPr id="4" name="Group 3">
            <a:extLst>
              <a:ext uri="{FF2B5EF4-FFF2-40B4-BE49-F238E27FC236}">
                <a16:creationId xmlns:a16="http://schemas.microsoft.com/office/drawing/2014/main" id="{A491C214-DE34-4406-87AF-85129545EF40}"/>
              </a:ext>
            </a:extLst>
          </p:cNvPr>
          <p:cNvGrpSpPr/>
          <p:nvPr/>
        </p:nvGrpSpPr>
        <p:grpSpPr>
          <a:xfrm>
            <a:off x="599440" y="3802179"/>
            <a:ext cx="6872835" cy="1844015"/>
            <a:chOff x="599440" y="3891525"/>
            <a:chExt cx="6872835" cy="1844015"/>
          </a:xfrm>
        </p:grpSpPr>
        <p:pic>
          <p:nvPicPr>
            <p:cNvPr id="23" name="Picture 22" descr="Links/orange_icons.jpg">
              <a:extLst>
                <a:ext uri="{FF2B5EF4-FFF2-40B4-BE49-F238E27FC236}">
                  <a16:creationId xmlns:a16="http://schemas.microsoft.com/office/drawing/2014/main" id="{E9ECA1CA-5D55-4752-AB53-747D79153A4D}"/>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525"/>
              <a:ext cx="737235" cy="812800"/>
            </a:xfrm>
            <a:prstGeom prst="rect">
              <a:avLst/>
            </a:prstGeom>
            <a:noFill/>
            <a:ln>
              <a:noFill/>
            </a:ln>
            <a:extLst>
              <a:ext uri="{53640926-AAD7-44D8-BBD7-CCE9431645EC}">
                <a14:shadowObscured xmlns:a14="http://schemas.microsoft.com/office/drawing/2010/main"/>
              </a:ext>
            </a:extLst>
          </p:spPr>
        </p:pic>
        <p:sp>
          <p:nvSpPr>
            <p:cNvPr id="86" name="Google Shape;86;p11"/>
            <p:cNvSpPr txBox="1"/>
            <p:nvPr/>
          </p:nvSpPr>
          <p:spPr>
            <a:xfrm>
              <a:off x="1336675" y="3977249"/>
              <a:ext cx="6135600" cy="1758291"/>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400" b="1" i="0" u="none" strike="noStrike" cap="none" dirty="0">
                  <a:solidFill>
                    <a:srgbClr val="34495E"/>
                  </a:solidFill>
                  <a:latin typeface="Helvetica" panose="020B0604020202020204" pitchFamily="34" charset="0"/>
                  <a:ea typeface="Helvetica"/>
                  <a:cs typeface="Helvetica" panose="020B0604020202020204" pitchFamily="34" charset="0"/>
                  <a:sym typeface="Helvetica"/>
                </a:rPr>
                <a:t>Instructions</a:t>
              </a:r>
              <a:endParaRPr sz="1400" i="0" u="none" strike="noStrike" cap="none" dirty="0">
                <a:solidFill>
                  <a:schemeClr val="dk1"/>
                </a:solidFill>
                <a:latin typeface="Helvetica" panose="020B0604020202020204" pitchFamily="34" charset="0"/>
                <a:ea typeface="Helvetica"/>
                <a:cs typeface="Helvetica" panose="020B0604020202020204" pitchFamily="34" charset="0"/>
                <a:sym typeface="Helvetica"/>
              </a:endParaRPr>
            </a:p>
            <a:p>
              <a:pPr marL="342900" indent="-342900">
                <a:lnSpc>
                  <a:spcPct val="115000"/>
                </a:lnSpc>
                <a:spcBef>
                  <a:spcPts val="800"/>
                </a:spcBef>
                <a:buSzPts val="1100"/>
                <a:buFont typeface="Helvetica"/>
                <a:buAutoNum type="arabicPeriod"/>
              </a:pPr>
              <a:r>
                <a:rPr lang="en-US" sz="1200" dirty="0">
                  <a:latin typeface="Helvetica" panose="020B0604020202020204" pitchFamily="34" charset="0"/>
                  <a:cs typeface="Helvetica" panose="020B0604020202020204" pitchFamily="34" charset="0"/>
                </a:rPr>
                <a:t>Customize the highlighted sections of the ABAC Training.</a:t>
              </a:r>
              <a:endParaRPr lang="en-US" sz="1200" dirty="0">
                <a:latin typeface="Helvetica" panose="020B0604020202020204" pitchFamily="34" charset="0"/>
                <a:cs typeface="Helvetica"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en-US" sz="1200" i="0" u="none" strike="noStrike" cap="none" dirty="0">
                  <a:solidFill>
                    <a:srgbClr val="000000"/>
                  </a:solidFill>
                  <a:latin typeface="Helvetica" panose="020B0604020202020204" pitchFamily="34" charset="0"/>
                  <a:ea typeface="Helvetica"/>
                  <a:cs typeface="Helvetica" panose="020B0604020202020204" pitchFamily="34" charset="0"/>
                  <a:sym typeface="Helvetica"/>
                </a:rPr>
                <a:t>Provide periodic training to employees, including newly hired employees</a:t>
              </a:r>
              <a:r>
                <a:rPr lang="en-US" sz="1200" dirty="0">
                  <a:latin typeface="Helvetica" panose="020B0604020202020204" pitchFamily="34" charset="0"/>
                  <a:ea typeface="Helvetica"/>
                  <a:cs typeface="Helvetica" panose="020B0604020202020204" pitchFamily="34" charset="0"/>
                  <a:sym typeface="Helvetica"/>
                </a:rPr>
                <a:t> during their onboarding processes</a:t>
              </a:r>
              <a:r>
                <a:rPr lang="en-US" sz="1200" i="0" u="none" strike="noStrike" cap="none" dirty="0">
                  <a:solidFill>
                    <a:srgbClr val="000000"/>
                  </a:solidFill>
                  <a:latin typeface="Helvetica" panose="020B0604020202020204" pitchFamily="34" charset="0"/>
                  <a:ea typeface="Helvetica"/>
                  <a:cs typeface="Helvetica" panose="020B0604020202020204" pitchFamily="34" charset="0"/>
                  <a:sym typeface="Helvetica"/>
                </a:rPr>
                <a:t>.</a:t>
              </a:r>
              <a:endParaRPr sz="1200" dirty="0">
                <a:latin typeface="Helvetica" panose="020B0604020202020204" pitchFamily="34" charset="0"/>
                <a:ea typeface="Helvetica"/>
                <a:cs typeface="Helvetica"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en-US" sz="1200" i="0" u="none" strike="noStrike" cap="none" dirty="0">
                  <a:solidFill>
                    <a:srgbClr val="000000"/>
                  </a:solidFill>
                  <a:latin typeface="Helvetica" panose="020B0604020202020204" pitchFamily="34" charset="0"/>
                  <a:ea typeface="Helvetica"/>
                  <a:cs typeface="Helvetica" panose="020B0604020202020204" pitchFamily="34" charset="0"/>
                  <a:sym typeface="Helvetica"/>
                </a:rPr>
                <a:t>Utilize attendance sign-in sheets to record attendees for each training session.</a:t>
              </a:r>
              <a:endParaRPr sz="1200" dirty="0">
                <a:latin typeface="Helvetica" panose="020B0604020202020204" pitchFamily="34" charset="0"/>
                <a:ea typeface="Helvetica"/>
                <a:cs typeface="Helvetica"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en-US" sz="1200" i="0" u="none" strike="noStrike" cap="none" dirty="0">
                  <a:solidFill>
                    <a:srgbClr val="000000"/>
                  </a:solidFill>
                  <a:latin typeface="Helvetica" panose="020B0604020202020204" pitchFamily="34" charset="0"/>
                  <a:ea typeface="Helvetica"/>
                  <a:cs typeface="Helvetica" panose="020B0604020202020204" pitchFamily="34" charset="0"/>
                  <a:sym typeface="Helvetica"/>
                </a:rPr>
                <a:t>Ensure training materials are available to employees as needed.</a:t>
              </a:r>
              <a:endParaRPr sz="1200" i="0" u="none" strike="noStrike" cap="none" dirty="0">
                <a:solidFill>
                  <a:srgbClr val="2E74B5"/>
                </a:solidFill>
                <a:latin typeface="Helvetica" panose="020B0604020202020204" pitchFamily="34" charset="0"/>
                <a:ea typeface="Helvetica"/>
                <a:cs typeface="Helvetica" panose="020B0604020202020204" pitchFamily="34" charset="0"/>
                <a:sym typeface="Helvetica"/>
              </a:endParaRPr>
            </a:p>
          </p:txBody>
        </p:sp>
      </p:grpSp>
      <p:grpSp>
        <p:nvGrpSpPr>
          <p:cNvPr id="3" name="Group 2">
            <a:extLst>
              <a:ext uri="{FF2B5EF4-FFF2-40B4-BE49-F238E27FC236}">
                <a16:creationId xmlns:a16="http://schemas.microsoft.com/office/drawing/2014/main" id="{236D9B4C-0B97-478E-95F0-EC984C55E8A5}"/>
              </a:ext>
            </a:extLst>
          </p:cNvPr>
          <p:cNvGrpSpPr/>
          <p:nvPr/>
        </p:nvGrpSpPr>
        <p:grpSpPr>
          <a:xfrm>
            <a:off x="623359" y="2270856"/>
            <a:ext cx="7400016" cy="1442048"/>
            <a:chOff x="623359" y="2395638"/>
            <a:chExt cx="7400016" cy="1442048"/>
          </a:xfrm>
        </p:grpSpPr>
        <p:pic>
          <p:nvPicPr>
            <p:cNvPr id="21" name="Picture 20">
              <a:extLst>
                <a:ext uri="{FF2B5EF4-FFF2-40B4-BE49-F238E27FC236}">
                  <a16:creationId xmlns:a16="http://schemas.microsoft.com/office/drawing/2014/main" id="{FDC51E15-7379-4FF1-B245-AB7AA0541D7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23359" y="2395638"/>
              <a:ext cx="656705" cy="620379"/>
            </a:xfrm>
            <a:prstGeom prst="rect">
              <a:avLst/>
            </a:prstGeom>
          </p:spPr>
        </p:pic>
        <p:sp>
          <p:nvSpPr>
            <p:cNvPr id="89" name="Google Shape;89;p11"/>
            <p:cNvSpPr txBox="1"/>
            <p:nvPr/>
          </p:nvSpPr>
          <p:spPr>
            <a:xfrm>
              <a:off x="1336675" y="2470317"/>
              <a:ext cx="6686700" cy="1367369"/>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400" b="1" i="0" u="none" strike="noStrike" cap="none" dirty="0">
                  <a:solidFill>
                    <a:srgbClr val="34495E"/>
                  </a:solidFill>
                  <a:latin typeface="Helvetica" panose="020B0604020202020204" pitchFamily="34" charset="0"/>
                  <a:ea typeface="Helvetica Neue"/>
                  <a:cs typeface="Helvetica" panose="020B0604020202020204" pitchFamily="34" charset="0"/>
                  <a:sym typeface="Helvetica Neue"/>
                </a:rPr>
                <a:t>How does this benefit you?</a:t>
              </a:r>
              <a:endParaRPr sz="1400" b="0" i="0" u="none" strike="noStrike" cap="none" dirty="0">
                <a:solidFill>
                  <a:schemeClr val="dk1"/>
                </a:solidFill>
                <a:latin typeface="Helvetica" panose="020B0604020202020204" pitchFamily="34" charset="0"/>
                <a:ea typeface="Cambria"/>
                <a:cs typeface="Helvetica" panose="020B0604020202020204" pitchFamily="34" charset="0"/>
                <a:sym typeface="Cambria"/>
              </a:endParaRPr>
            </a:p>
            <a:p>
              <a:pPr marL="0" marR="0" lvl="0" indent="0" algn="l" rtl="0">
                <a:lnSpc>
                  <a:spcPct val="107000"/>
                </a:lnSpc>
                <a:spcBef>
                  <a:spcPts val="800"/>
                </a:spcBef>
                <a:spcAft>
                  <a:spcPts val="0"/>
                </a:spcAft>
                <a:buNone/>
              </a:pPr>
              <a:r>
                <a:rPr lang="en-US" sz="1200" dirty="0">
                  <a:solidFill>
                    <a:schemeClr val="dk1"/>
                  </a:solidFill>
                  <a:latin typeface="Helvetica" panose="020B0604020202020204" pitchFamily="34" charset="0"/>
                  <a:ea typeface="Helvetica Neue"/>
                  <a:cs typeface="Helvetica" panose="020B0604020202020204" pitchFamily="34" charset="0"/>
                  <a:sym typeface="Helvetica Neue"/>
                </a:rPr>
                <a:t>Ensuring all employees and sub-distributors/agents have an understanding of the requirements related to both global and local ABAC laws and regulations will help your company remain compliant with business partner expectations. Conducting periodic trainings will teach new employees and remind existing employees and</a:t>
              </a:r>
              <a:r>
                <a:rPr lang="en-US" sz="1200" dirty="0">
                  <a:latin typeface="Helvetica" panose="020B0604020202020204" pitchFamily="34" charset="0"/>
                  <a:ea typeface="Helvetica Neue"/>
                  <a:cs typeface="Helvetica" panose="020B0604020202020204" pitchFamily="34" charset="0"/>
                  <a:sym typeface="Helvetica Neue"/>
                </a:rPr>
                <a:t> sub-distributors/agents </a:t>
              </a:r>
              <a:r>
                <a:rPr lang="en-US" sz="1200" dirty="0">
                  <a:solidFill>
                    <a:schemeClr val="dk1"/>
                  </a:solidFill>
                  <a:latin typeface="Helvetica" panose="020B0604020202020204" pitchFamily="34" charset="0"/>
                  <a:ea typeface="Helvetica Neue"/>
                  <a:cs typeface="Helvetica" panose="020B0604020202020204" pitchFamily="34" charset="0"/>
                  <a:sym typeface="Helvetica Neue"/>
                </a:rPr>
                <a:t>of the leading business practices.</a:t>
              </a:r>
              <a:endParaRPr dirty="0">
                <a:latin typeface="Helvetica" panose="020B0604020202020204" pitchFamily="34" charset="0"/>
                <a:cs typeface="Helvetica" panose="020B0604020202020204" pitchFamily="34" charset="0"/>
              </a:endParaRPr>
            </a:p>
          </p:txBody>
        </p:sp>
      </p:grpSp>
      <p:grpSp>
        <p:nvGrpSpPr>
          <p:cNvPr id="5" name="Group 4">
            <a:extLst>
              <a:ext uri="{FF2B5EF4-FFF2-40B4-BE49-F238E27FC236}">
                <a16:creationId xmlns:a16="http://schemas.microsoft.com/office/drawing/2014/main" id="{BF86FAB6-BAAA-4714-8918-B99E8D758845}"/>
              </a:ext>
            </a:extLst>
          </p:cNvPr>
          <p:cNvGrpSpPr/>
          <p:nvPr/>
        </p:nvGrpSpPr>
        <p:grpSpPr>
          <a:xfrm>
            <a:off x="599440" y="5735469"/>
            <a:ext cx="6868936" cy="866626"/>
            <a:chOff x="599439" y="5489575"/>
            <a:chExt cx="6868936" cy="866626"/>
          </a:xfrm>
        </p:grpSpPr>
        <p:pic>
          <p:nvPicPr>
            <p:cNvPr id="25" name="Picture 24" descr="Links/orange_icons.jpg">
              <a:extLst>
                <a:ext uri="{FF2B5EF4-FFF2-40B4-BE49-F238E27FC236}">
                  <a16:creationId xmlns:a16="http://schemas.microsoft.com/office/drawing/2014/main" id="{EF257475-F078-4380-9033-0A15F051799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39" y="5489575"/>
              <a:ext cx="737235" cy="812799"/>
            </a:xfrm>
            <a:prstGeom prst="rect">
              <a:avLst/>
            </a:prstGeom>
            <a:noFill/>
            <a:ln>
              <a:noFill/>
            </a:ln>
            <a:extLst>
              <a:ext uri="{53640926-AAD7-44D8-BBD7-CCE9431645EC}">
                <a14:shadowObscured xmlns:a14="http://schemas.microsoft.com/office/drawing/2010/main"/>
              </a:ext>
            </a:extLst>
          </p:spPr>
        </p:pic>
        <p:sp>
          <p:nvSpPr>
            <p:cNvPr id="92" name="Google Shape;92;p11"/>
            <p:cNvSpPr txBox="1"/>
            <p:nvPr/>
          </p:nvSpPr>
          <p:spPr>
            <a:xfrm>
              <a:off x="1336675" y="5575301"/>
              <a:ext cx="6131700" cy="7809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400" b="1" i="0" u="none" strike="noStrike" cap="none" dirty="0">
                  <a:solidFill>
                    <a:srgbClr val="34495E"/>
                  </a:solidFill>
                  <a:latin typeface="Helvetica" panose="020B0604020202020204" pitchFamily="34" charset="0"/>
                  <a:ea typeface="Helvetica Neue"/>
                  <a:cs typeface="Helvetica" panose="020B0604020202020204" pitchFamily="34" charset="0"/>
                  <a:sym typeface="Helvetica Neue"/>
                </a:rPr>
                <a:t>Other documentation to consider</a:t>
              </a:r>
              <a:endParaRPr sz="1400" b="0" i="0" u="none" strike="noStrike" cap="none" dirty="0">
                <a:solidFill>
                  <a:schemeClr val="dk1"/>
                </a:solidFill>
                <a:latin typeface="Helvetica" panose="020B0604020202020204" pitchFamily="34" charset="0"/>
                <a:ea typeface="Cambria"/>
                <a:cs typeface="Helvetica" panose="020B0604020202020204" pitchFamily="34" charset="0"/>
                <a:sym typeface="Cambria"/>
              </a:endParaRPr>
            </a:p>
            <a:p>
              <a:pPr marL="171450" lvl="0" indent="-171450">
                <a:lnSpc>
                  <a:spcPct val="115000"/>
                </a:lnSpc>
                <a:buSzPct val="150000"/>
                <a:buFont typeface="Wingdings" panose="05000000000000000000" pitchFamily="2" charset="2"/>
                <a:buChar char="ü"/>
              </a:pPr>
              <a:r>
                <a:rPr lang="en-US" sz="1200" dirty="0">
                  <a:latin typeface="Helvetica" panose="020B0604020202020204" pitchFamily="34" charset="0"/>
                  <a:cs typeface="Times New Roman" panose="02020603050405020304" pitchFamily="18" charset="0"/>
                  <a:sym typeface="Helvetica Neue"/>
                </a:rPr>
                <a:t>Attendance Sign-in Sheet</a:t>
              </a:r>
              <a:endParaRPr sz="1200" dirty="0">
                <a:latin typeface="Helvetica" panose="020B0604020202020204" pitchFamily="34" charset="0"/>
                <a:cs typeface="Times New Roman" panose="02020603050405020304" pitchFamily="18" charset="0"/>
                <a:sym typeface="Calibri"/>
              </a:endParaRPr>
            </a:p>
            <a:p>
              <a:pPr marL="171450" indent="-171450">
                <a:lnSpc>
                  <a:spcPct val="115000"/>
                </a:lnSpc>
                <a:buSzPct val="150000"/>
                <a:buFont typeface="Wingdings" panose="05000000000000000000" pitchFamily="2" charset="2"/>
                <a:buChar char="ü"/>
              </a:pPr>
              <a:r>
                <a:rPr lang="en-US" sz="1200" dirty="0">
                  <a:latin typeface="Helvetica" panose="020B0604020202020204" pitchFamily="34" charset="0"/>
                  <a:cs typeface="Times New Roman" panose="02020603050405020304" pitchFamily="18" charset="0"/>
                  <a:sym typeface="Helvetica Neue"/>
                </a:rPr>
                <a:t>Books and Records Guidance</a:t>
              </a:r>
              <a:endParaRPr sz="1200" dirty="0">
                <a:latin typeface="Helvetica" panose="020B0604020202020204" pitchFamily="34" charset="0"/>
                <a:cs typeface="Times New Roman" panose="02020603050405020304" pitchFamily="18" charset="0"/>
                <a:sym typeface="Calibri"/>
              </a:endParaRPr>
            </a:p>
            <a:p>
              <a:pPr marL="0" marR="0" lvl="0" indent="0" algn="l" rtl="0">
                <a:lnSpc>
                  <a:spcPct val="107000"/>
                </a:lnSpc>
                <a:spcBef>
                  <a:spcPts val="0"/>
                </a:spcBef>
                <a:spcAft>
                  <a:spcPts val="0"/>
                </a:spcAft>
                <a:buNone/>
              </a:pPr>
              <a:r>
                <a:rPr lang="en-US" sz="1200" b="1" i="0" u="none" strike="noStrike" cap="none" dirty="0">
                  <a:solidFill>
                    <a:srgbClr val="34495E"/>
                  </a:solidFill>
                  <a:latin typeface="Helvetica" panose="020B0604020202020204" pitchFamily="34" charset="0"/>
                  <a:ea typeface="Helvetica Neue"/>
                  <a:cs typeface="Helvetica" panose="020B0604020202020204" pitchFamily="34" charset="0"/>
                  <a:sym typeface="Helvetica Neue"/>
                </a:rPr>
                <a:t> </a:t>
              </a:r>
              <a:endParaRPr sz="1200" b="0" i="0" u="none" strike="noStrike" cap="none" dirty="0">
                <a:solidFill>
                  <a:schemeClr val="dk1"/>
                </a:solidFill>
                <a:latin typeface="Helvetica" panose="020B0604020202020204" pitchFamily="34" charset="0"/>
                <a:ea typeface="Cambria"/>
                <a:cs typeface="Helvetica" panose="020B0604020202020204" pitchFamily="34" charset="0"/>
                <a:sym typeface="Cambria"/>
              </a:endParaRP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Common Bribery and Corruption </a:t>
            </a:r>
          </a:p>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Red Flags</a:t>
            </a:r>
            <a:endParaRPr sz="20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47" name="Google Shape;14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10</a:t>
            </a:fld>
            <a:endParaRPr dirty="0">
              <a:latin typeface="Helvetica" panose="020B0604020202020204" pitchFamily="34" charset="0"/>
              <a:cs typeface="Helvetica" panose="020B0604020202020204" pitchFamily="34" charset="0"/>
              <a:sym typeface="Helvetica Neue"/>
            </a:endParaRPr>
          </a:p>
        </p:txBody>
      </p:sp>
      <p:sp>
        <p:nvSpPr>
          <p:cNvPr id="148" name="Google Shape;148;p16"/>
          <p:cNvSpPr/>
          <p:nvPr/>
        </p:nvSpPr>
        <p:spPr>
          <a:xfrm>
            <a:off x="272823" y="2311336"/>
            <a:ext cx="8733525" cy="2760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b="1" dirty="0">
              <a:solidFill>
                <a:schemeClr val="dk1"/>
              </a:solidFill>
              <a:latin typeface="Helvetica" panose="020B0604020202020204" pitchFamily="34" charset="0"/>
              <a:ea typeface="Helvetica"/>
              <a:cs typeface="Helvetica" panose="020B0604020202020204" pitchFamily="34" charset="0"/>
              <a:sym typeface="Helvetica"/>
            </a:endParaRPr>
          </a:p>
          <a:p>
            <a:pPr marL="0" lvl="0" indent="0" algn="l" rtl="0">
              <a:lnSpc>
                <a:spcPct val="115000"/>
              </a:lnSpc>
              <a:spcBef>
                <a:spcPts val="600"/>
              </a:spcBef>
              <a:spcAft>
                <a:spcPts val="0"/>
              </a:spcAft>
              <a:buNone/>
            </a:pPr>
            <a:endParaRPr sz="1200" b="1" dirty="0">
              <a:solidFill>
                <a:schemeClr val="dk1"/>
              </a:solidFill>
              <a:latin typeface="Helvetica" panose="020B0604020202020204" pitchFamily="34" charset="0"/>
              <a:ea typeface="Helvetica"/>
              <a:cs typeface="Helvetica" panose="020B0604020202020204" pitchFamily="34" charset="0"/>
              <a:sym typeface="Helvetica"/>
            </a:endParaRPr>
          </a:p>
          <a:p>
            <a:pPr marL="117475" lvl="0" rtl="0">
              <a:lnSpc>
                <a:spcPct val="115000"/>
              </a:lnSpc>
              <a:spcBef>
                <a:spcPts val="600"/>
              </a:spcBef>
              <a:spcAft>
                <a:spcPts val="0"/>
              </a:spcAft>
              <a:buNone/>
            </a:pPr>
            <a:r>
              <a:rPr lang="en-US" sz="2400" b="1" dirty="0">
                <a:solidFill>
                  <a:schemeClr val="dk1"/>
                </a:solidFill>
                <a:latin typeface="Arial Black" panose="020B0A04020102020204" pitchFamily="34" charset="0"/>
                <a:ea typeface="Helvetica"/>
                <a:cs typeface="Helvetica" panose="020B0604020202020204" pitchFamily="34" charset="0"/>
                <a:sym typeface="Helvetica"/>
              </a:rPr>
              <a:t>Common Red Flags</a:t>
            </a:r>
          </a:p>
          <a:p>
            <a:pPr marL="117475" lvl="0" rtl="0">
              <a:lnSpc>
                <a:spcPct val="115000"/>
              </a:lnSpc>
              <a:spcBef>
                <a:spcPts val="600"/>
              </a:spcBef>
              <a:spcAft>
                <a:spcPts val="0"/>
              </a:spcAft>
              <a:buNone/>
            </a:pPr>
            <a:endParaRPr sz="1200" dirty="0">
              <a:solidFill>
                <a:schemeClr val="dk1"/>
              </a:solidFill>
              <a:latin typeface="Arial Black" panose="020B0A04020102020204" pitchFamily="34" charset="0"/>
              <a:ea typeface="Cambria"/>
              <a:cs typeface="Helvetica" panose="020B0604020202020204" pitchFamily="34" charset="0"/>
              <a:sym typeface="Cambria"/>
            </a:endParaRPr>
          </a:p>
          <a:p>
            <a:pPr marL="495300" lvl="0" indent="-342900" algn="l" rtl="0">
              <a:lnSpc>
                <a:spcPct val="115000"/>
              </a:lnSpc>
              <a:spcBef>
                <a:spcPts val="600"/>
              </a:spcBef>
              <a:spcAft>
                <a:spcPts val="0"/>
              </a:spcAft>
              <a:buClr>
                <a:schemeClr val="dk1"/>
              </a:buClr>
              <a:buSzPts val="1200"/>
              <a:buFont typeface="Arial" panose="020B0604020202020204" pitchFamily="34" charset="0"/>
              <a:buChar char="•"/>
            </a:pPr>
            <a:r>
              <a:rPr lang="en-US" sz="2000" b="1" dirty="0">
                <a:solidFill>
                  <a:schemeClr val="dk1"/>
                </a:solidFill>
                <a:latin typeface="Helvetica" panose="020B0604020202020204" pitchFamily="34" charset="0"/>
                <a:ea typeface="Helvetica"/>
                <a:cs typeface="Helvetica" panose="020B0604020202020204" pitchFamily="34" charset="0"/>
                <a:sym typeface="Helvetica"/>
              </a:rPr>
              <a:t>Vague or no description of business purpose</a:t>
            </a:r>
            <a:r>
              <a:rPr lang="en-US" sz="2000" dirty="0">
                <a:solidFill>
                  <a:schemeClr val="dk1"/>
                </a:solidFill>
                <a:latin typeface="Helvetica" panose="020B0604020202020204" pitchFamily="34" charset="0"/>
                <a:ea typeface="Helvetica"/>
                <a:cs typeface="Helvetica" panose="020B0604020202020204" pitchFamily="34" charset="0"/>
                <a:sym typeface="Helvetica"/>
              </a:rPr>
              <a:t> or type of services provided</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The services provided do not match contract</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b="1" dirty="0">
                <a:solidFill>
                  <a:schemeClr val="dk1"/>
                </a:solidFill>
                <a:latin typeface="Helvetica" panose="020B0604020202020204" pitchFamily="34" charset="0"/>
                <a:ea typeface="Helvetica"/>
                <a:cs typeface="Helvetica" panose="020B0604020202020204" pitchFamily="34" charset="0"/>
                <a:sym typeface="Helvetica"/>
              </a:rPr>
              <a:t>Invoices lacking detail</a:t>
            </a:r>
            <a:r>
              <a:rPr lang="en-US" sz="2000" dirty="0">
                <a:solidFill>
                  <a:schemeClr val="dk1"/>
                </a:solidFill>
                <a:latin typeface="Helvetica" panose="020B0604020202020204" pitchFamily="34" charset="0"/>
                <a:ea typeface="Helvetica"/>
                <a:cs typeface="Helvetica" panose="020B0604020202020204" pitchFamily="34" charset="0"/>
                <a:sym typeface="Helvetica"/>
              </a:rPr>
              <a:t>, vague description of goods / services or unusual payment details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b="1" dirty="0">
                <a:solidFill>
                  <a:schemeClr val="dk1"/>
                </a:solidFill>
                <a:latin typeface="Helvetica" panose="020B0604020202020204" pitchFamily="34" charset="0"/>
                <a:ea typeface="Helvetica"/>
                <a:cs typeface="Helvetica" panose="020B0604020202020204" pitchFamily="34" charset="0"/>
                <a:sym typeface="Helvetica"/>
              </a:rPr>
              <a:t>No supporting documents</a:t>
            </a:r>
            <a:r>
              <a:rPr lang="en-US" sz="2000" dirty="0">
                <a:solidFill>
                  <a:schemeClr val="dk1"/>
                </a:solidFill>
                <a:latin typeface="Helvetica" panose="020B0604020202020204" pitchFamily="34" charset="0"/>
                <a:ea typeface="Helvetica"/>
                <a:cs typeface="Helvetica" panose="020B0604020202020204" pitchFamily="34" charset="0"/>
                <a:sym typeface="Helvetica"/>
              </a:rPr>
              <a:t> (e.g., missing invoices or receipts)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b="1" dirty="0">
                <a:solidFill>
                  <a:schemeClr val="dk1"/>
                </a:solidFill>
                <a:latin typeface="Helvetica" panose="020B0604020202020204" pitchFamily="34" charset="0"/>
                <a:ea typeface="Helvetica"/>
                <a:cs typeface="Helvetica" panose="020B0604020202020204" pitchFamily="34" charset="0"/>
                <a:sym typeface="Helvetica"/>
              </a:rPr>
              <a:t>Unusual methods of payment</a:t>
            </a:r>
            <a:endParaRPr sz="2000" b="1" dirty="0">
              <a:solidFill>
                <a:schemeClr val="dk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Excessive or</a:t>
            </a:r>
            <a:r>
              <a:rPr lang="en-US" sz="2000" b="1" dirty="0">
                <a:solidFill>
                  <a:schemeClr val="dk1"/>
                </a:solidFill>
                <a:latin typeface="Helvetica" panose="020B0604020202020204" pitchFamily="34" charset="0"/>
                <a:ea typeface="Helvetica"/>
                <a:cs typeface="Helvetica" panose="020B0604020202020204" pitchFamily="34" charset="0"/>
                <a:sym typeface="Helvetica"/>
              </a:rPr>
              <a:t> lavish meals, entertainment, gifts, hotels or travel</a:t>
            </a:r>
            <a:endParaRPr sz="2000" b="1" dirty="0">
              <a:solidFill>
                <a:schemeClr val="dk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b="1" dirty="0">
                <a:solidFill>
                  <a:schemeClr val="dk1"/>
                </a:solidFill>
                <a:latin typeface="Helvetica" panose="020B0604020202020204" pitchFamily="34" charset="0"/>
                <a:ea typeface="Helvetica"/>
                <a:cs typeface="Helvetica" panose="020B0604020202020204" pitchFamily="34" charset="0"/>
                <a:sym typeface="Helvetica"/>
              </a:rPr>
              <a:t>Payments split</a:t>
            </a:r>
            <a:r>
              <a:rPr lang="en-US" sz="2000" dirty="0">
                <a:solidFill>
                  <a:schemeClr val="dk1"/>
                </a:solidFill>
                <a:latin typeface="Helvetica" panose="020B0604020202020204" pitchFamily="34" charset="0"/>
                <a:ea typeface="Helvetica"/>
                <a:cs typeface="Helvetica" panose="020B0604020202020204" pitchFamily="34" charset="0"/>
                <a:sym typeface="Helvetica"/>
              </a:rPr>
              <a:t> into multiple denominations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Request for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unreasonable compensation</a:t>
            </a:r>
            <a:r>
              <a:rPr lang="en-US" sz="2000" dirty="0">
                <a:solidFill>
                  <a:schemeClr val="dk1"/>
                </a:solidFill>
                <a:latin typeface="Helvetica" panose="020B0604020202020204" pitchFamily="34" charset="0"/>
                <a:ea typeface="Helvetica"/>
                <a:cs typeface="Helvetica" panose="020B0604020202020204" pitchFamily="34" charset="0"/>
                <a:sym typeface="Helvetica"/>
              </a:rPr>
              <a:t> in light of services rendered</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Direct or indirect</a:t>
            </a:r>
            <a:r>
              <a:rPr lang="en-US" sz="2000" b="1" dirty="0">
                <a:solidFill>
                  <a:schemeClr val="dk1"/>
                </a:solidFill>
                <a:latin typeface="Helvetica" panose="020B0604020202020204" pitchFamily="34" charset="0"/>
                <a:ea typeface="Helvetica"/>
                <a:cs typeface="Helvetica" panose="020B0604020202020204" pitchFamily="34" charset="0"/>
                <a:sym typeface="Helvetica"/>
              </a:rPr>
              <a:t> association between third party and government officials</a:t>
            </a:r>
            <a:r>
              <a:rPr lang="en-US" sz="2000" dirty="0">
                <a:solidFill>
                  <a:schemeClr val="dk1"/>
                </a:solidFill>
                <a:latin typeface="Helvetica" panose="020B0604020202020204" pitchFamily="34" charset="0"/>
                <a:ea typeface="Helvetica"/>
                <a:cs typeface="Helvetica" panose="020B0604020202020204" pitchFamily="34" charset="0"/>
                <a:sym typeface="Helvetica"/>
              </a:rPr>
              <a:t>, for example through marriage or other relationships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0" algn="l" rtl="0">
              <a:lnSpc>
                <a:spcPct val="100000"/>
              </a:lnSpc>
              <a:spcBef>
                <a:spcPts val="0"/>
              </a:spcBef>
              <a:spcAft>
                <a:spcPts val="0"/>
              </a:spcAft>
              <a:buNone/>
            </a:pPr>
            <a:endParaRPr sz="1200" b="1" dirty="0">
              <a:solidFill>
                <a:schemeClr val="dk1"/>
              </a:solidFill>
              <a:latin typeface="Helvetica" panose="020B0604020202020204" pitchFamily="34" charset="0"/>
              <a:ea typeface="Helvetica"/>
              <a:cs typeface="Helvetica" panose="020B0604020202020204" pitchFamily="34" charset="0"/>
              <a:sym typeface="Helvetica"/>
            </a:endParaRPr>
          </a:p>
          <a:p>
            <a:pPr marL="0" lvl="0" indent="0" algn="l" rtl="0">
              <a:lnSpc>
                <a:spcPct val="100000"/>
              </a:lnSpc>
              <a:spcBef>
                <a:spcPts val="600"/>
              </a:spcBef>
              <a:spcAft>
                <a:spcPts val="1200"/>
              </a:spcAft>
              <a:buNone/>
            </a:pPr>
            <a:endParaRPr sz="1200" dirty="0">
              <a:solidFill>
                <a:schemeClr val="dk1"/>
              </a:solidFill>
              <a:latin typeface="Helvetica" panose="020B0604020202020204" pitchFamily="34" charset="0"/>
              <a:ea typeface="Helvetica"/>
              <a:cs typeface="Helvetica" panose="020B0604020202020204" pitchFamily="34" charset="0"/>
              <a:sym typeface="Helvetica"/>
            </a:endParaRPr>
          </a:p>
        </p:txBody>
      </p:sp>
      <p:pic>
        <p:nvPicPr>
          <p:cNvPr id="5" name="Picture 4" descr="A drawing of a face&#10;&#10;Description automatically generated">
            <a:extLst>
              <a:ext uri="{FF2B5EF4-FFF2-40B4-BE49-F238E27FC236}">
                <a16:creationId xmlns:a16="http://schemas.microsoft.com/office/drawing/2014/main" id="{15457392-C581-4487-8DFB-C1E634578B0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9875" r="91125">
                        <a14:foregroundMark x1="10708" y1="78000" x2="9875" y2="85167"/>
                        <a14:foregroundMark x1="90000" y1="77000" x2="91125" y2="84375"/>
                        <a14:foregroundMark x1="91125" y1="84375" x2="89583" y2="85167"/>
                      </a14:backgroundRemoval>
                    </a14:imgEffect>
                  </a14:imgLayer>
                </a14:imgProps>
              </a:ext>
            </a:extLst>
          </a:blip>
          <a:stretch>
            <a:fillRect/>
          </a:stretch>
        </p:blipFill>
        <p:spPr>
          <a:xfrm>
            <a:off x="8807245" y="2210663"/>
            <a:ext cx="2961945" cy="296194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6950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EC2A38E-0212-47CF-843D-FB60806C36EB}"/>
              </a:ext>
            </a:extLst>
          </p:cNvPr>
          <p:cNvGraphicFramePr/>
          <p:nvPr>
            <p:extLst>
              <p:ext uri="{D42A27DB-BD31-4B8C-83A1-F6EECF244321}">
                <p14:modId xmlns:p14="http://schemas.microsoft.com/office/powerpoint/2010/main" val="3062552325"/>
              </p:ext>
            </p:extLst>
          </p:nvPr>
        </p:nvGraphicFramePr>
        <p:xfrm>
          <a:off x="2031954" y="164838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6" name="Google Shape;156;p17"/>
          <p:cNvSpPr txBox="1">
            <a:spLocks noGrp="1"/>
          </p:cNvSpPr>
          <p:nvPr>
            <p:ph type="body" idx="1"/>
          </p:nvPr>
        </p:nvSpPr>
        <p:spPr>
          <a:xfrm>
            <a:off x="838200" y="1302783"/>
            <a:ext cx="10515600" cy="691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b="1" dirty="0">
              <a:latin typeface="Helvetica" panose="020B0604020202020204" pitchFamily="34" charset="0"/>
              <a:cs typeface="Helvetica" panose="020B0604020202020204" pitchFamily="34" charset="0"/>
            </a:endParaRPr>
          </a:p>
          <a:p>
            <a:pPr marL="0" lvl="0" indent="0" algn="ctr" rtl="0">
              <a:spcBef>
                <a:spcPts val="1000"/>
              </a:spcBef>
              <a:spcAft>
                <a:spcPts val="0"/>
              </a:spcAft>
              <a:buNone/>
            </a:pPr>
            <a:r>
              <a:rPr lang="en-US" sz="2000" i="1" dirty="0">
                <a:latin typeface="Helvetica" panose="020B0604020202020204" pitchFamily="34" charset="0"/>
                <a:cs typeface="Helvetica" panose="020B0604020202020204" pitchFamily="34" charset="0"/>
              </a:rPr>
              <a:t>The following slides will cover leading practices related to the following </a:t>
            </a:r>
            <a:br>
              <a:rPr lang="en-US" sz="2000" i="1" dirty="0">
                <a:latin typeface="Helvetica" panose="020B0604020202020204" pitchFamily="34" charset="0"/>
                <a:cs typeface="Helvetica" panose="020B0604020202020204" pitchFamily="34" charset="0"/>
              </a:rPr>
            </a:br>
            <a:r>
              <a:rPr lang="en-US" sz="2000" i="1" dirty="0">
                <a:latin typeface="Helvetica" panose="020B0604020202020204" pitchFamily="34" charset="0"/>
                <a:cs typeface="Helvetica" panose="020B0604020202020204" pitchFamily="34" charset="0"/>
              </a:rPr>
              <a:t>high risk business processes: </a:t>
            </a:r>
            <a:endParaRPr sz="2000" i="1" dirty="0">
              <a:latin typeface="Helvetica" panose="020B0604020202020204" pitchFamily="34" charset="0"/>
              <a:cs typeface="Helvetica" panose="020B0604020202020204" pitchFamily="34" charset="0"/>
            </a:endParaRPr>
          </a:p>
        </p:txBody>
      </p:sp>
      <p:sp>
        <p:nvSpPr>
          <p:cNvPr id="157" name="Google Shape;157;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11</a:t>
            </a:fld>
            <a:endParaRPr dirty="0">
              <a:latin typeface="Helvetica" panose="020B0604020202020204" pitchFamily="34" charset="0"/>
              <a:cs typeface="Helvetica" panose="020B0604020202020204" pitchFamily="34" charset="0"/>
              <a:sym typeface="Helvetica Neue"/>
            </a:endParaRPr>
          </a:p>
        </p:txBody>
      </p:sp>
      <p:sp>
        <p:nvSpPr>
          <p:cNvPr id="5" name="Google Shape;146;p16">
            <a:extLst>
              <a:ext uri="{FF2B5EF4-FFF2-40B4-BE49-F238E27FC236}">
                <a16:creationId xmlns:a16="http://schemas.microsoft.com/office/drawing/2014/main" id="{64D6AE32-885A-4C84-AE22-7D4D26598768}"/>
              </a:ext>
            </a:extLst>
          </p:cNvPr>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Conducting Business the Right Way</a:t>
            </a:r>
            <a:endParaRPr sz="20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Public Tenders</a:t>
            </a:r>
            <a:endParaRPr sz="2400" b="1" i="0" u="none" strike="noStrike" cap="none"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12</a:t>
            </a:fld>
            <a:endParaRPr dirty="0">
              <a:latin typeface="Helvetica" panose="020B0604020202020204" pitchFamily="34" charset="0"/>
              <a:cs typeface="Helvetica" panose="020B0604020202020204" pitchFamily="34" charset="0"/>
              <a:sym typeface="Helvetica Neue"/>
            </a:endParaRPr>
          </a:p>
        </p:txBody>
      </p:sp>
      <p:sp>
        <p:nvSpPr>
          <p:cNvPr id="166" name="Google Shape;166;p18"/>
          <p:cNvSpPr/>
          <p:nvPr/>
        </p:nvSpPr>
        <p:spPr>
          <a:xfrm>
            <a:off x="5190836" y="3134914"/>
            <a:ext cx="6162964" cy="7872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chemeClr val="dk1"/>
                </a:solidFill>
                <a:latin typeface="Helvetica" panose="020B0604020202020204" pitchFamily="34" charset="0"/>
                <a:ea typeface="Helvetica"/>
                <a:cs typeface="Helvetica" panose="020B0604020202020204" pitchFamily="34" charset="0"/>
                <a:sym typeface="Helvetica"/>
              </a:rPr>
              <a:t>Our business represents an </a:t>
            </a:r>
            <a:r>
              <a:rPr lang="en-US" sz="1800" b="1" dirty="0">
                <a:solidFill>
                  <a:schemeClr val="dk1"/>
                </a:solidFill>
                <a:latin typeface="Helvetica" panose="020B0604020202020204" pitchFamily="34" charset="0"/>
                <a:ea typeface="Helvetica"/>
                <a:cs typeface="Helvetica" panose="020B0604020202020204" pitchFamily="34" charset="0"/>
                <a:sym typeface="Helvetica"/>
              </a:rPr>
              <a:t>extension of the manufacturers for which we distribute pro</a:t>
            </a:r>
            <a:r>
              <a:rPr lang="en-US" sz="1800" b="1" dirty="0">
                <a:latin typeface="Helvetica" panose="020B0604020202020204" pitchFamily="34" charset="0"/>
                <a:ea typeface="Helvetica"/>
                <a:cs typeface="Helvetica" panose="020B0604020202020204" pitchFamily="34" charset="0"/>
                <a:sym typeface="Helvetica"/>
              </a:rPr>
              <a:t>ducts and service HCPs</a:t>
            </a:r>
            <a:r>
              <a:rPr lang="en-US" sz="1800" dirty="0">
                <a:latin typeface="Helvetica" panose="020B0604020202020204" pitchFamily="34" charset="0"/>
                <a:ea typeface="Helvetica"/>
                <a:cs typeface="Helvetica" panose="020B0604020202020204" pitchFamily="34" charset="0"/>
                <a:sym typeface="Helvetica"/>
              </a:rPr>
              <a:t>. As suc</a:t>
            </a:r>
            <a:r>
              <a:rPr lang="en-US" sz="1800" dirty="0">
                <a:solidFill>
                  <a:schemeClr val="dk1"/>
                </a:solidFill>
                <a:latin typeface="Helvetica" panose="020B0604020202020204" pitchFamily="34" charset="0"/>
                <a:ea typeface="Helvetica"/>
                <a:cs typeface="Helvetica" panose="020B0604020202020204" pitchFamily="34" charset="0"/>
                <a:sym typeface="Helvetica"/>
              </a:rPr>
              <a:t>h, we must ensure your success by conducting business </a:t>
            </a:r>
            <a:r>
              <a:rPr lang="en-US" sz="1800" b="1" dirty="0">
                <a:solidFill>
                  <a:schemeClr val="dk1"/>
                </a:solidFill>
                <a:latin typeface="Helvetica" panose="020B0604020202020204" pitchFamily="34" charset="0"/>
                <a:ea typeface="Helvetica"/>
                <a:cs typeface="Helvetica" panose="020B0604020202020204" pitchFamily="34" charset="0"/>
                <a:sym typeface="Helvetica"/>
              </a:rPr>
              <a:t>legally, ethically and honorably</a:t>
            </a:r>
            <a:r>
              <a:rPr lang="en-US" sz="1800" dirty="0">
                <a:solidFill>
                  <a:schemeClr val="dk1"/>
                </a:solidFill>
                <a:latin typeface="Helvetica" panose="020B0604020202020204" pitchFamily="34" charset="0"/>
                <a:ea typeface="Helvetica"/>
                <a:cs typeface="Helvetica" panose="020B0604020202020204" pitchFamily="34" charset="0"/>
                <a:sym typeface="Helvetica"/>
              </a:rPr>
              <a:t>. A part of conducting business legally is </a:t>
            </a:r>
            <a:r>
              <a:rPr lang="en-US" sz="1800" b="1" dirty="0">
                <a:solidFill>
                  <a:schemeClr val="dk1"/>
                </a:solidFill>
                <a:latin typeface="Helvetica" panose="020B0604020202020204" pitchFamily="34" charset="0"/>
                <a:ea typeface="Helvetica"/>
                <a:cs typeface="Helvetica" panose="020B0604020202020204" pitchFamily="34" charset="0"/>
                <a:sym typeface="Helvetica"/>
              </a:rPr>
              <a:t>not</a:t>
            </a:r>
            <a:r>
              <a:rPr lang="en-US" sz="1800" dirty="0">
                <a:solidFill>
                  <a:schemeClr val="dk1"/>
                </a:solidFill>
                <a:latin typeface="Helvetica" panose="020B0604020202020204" pitchFamily="34" charset="0"/>
                <a:ea typeface="Helvetica"/>
                <a:cs typeface="Helvetica" panose="020B0604020202020204" pitchFamily="34" charset="0"/>
                <a:sym typeface="Helvetica"/>
              </a:rPr>
              <a:t> </a:t>
            </a:r>
            <a:r>
              <a:rPr lang="en-US" sz="1800" b="1" dirty="0">
                <a:solidFill>
                  <a:schemeClr val="dk1"/>
                </a:solidFill>
                <a:latin typeface="Helvetica" panose="020B0604020202020204" pitchFamily="34" charset="0"/>
                <a:ea typeface="Helvetica"/>
                <a:cs typeface="Helvetica" panose="020B0604020202020204" pitchFamily="34" charset="0"/>
                <a:sym typeface="Helvetica"/>
              </a:rPr>
              <a:t>sharing pricing or other confidential information </a:t>
            </a:r>
            <a:r>
              <a:rPr lang="en-US" sz="1800" dirty="0">
                <a:solidFill>
                  <a:schemeClr val="dk1"/>
                </a:solidFill>
                <a:latin typeface="Helvetica" panose="020B0604020202020204" pitchFamily="34" charset="0"/>
                <a:ea typeface="Helvetica"/>
                <a:cs typeface="Helvetica" panose="020B0604020202020204" pitchFamily="34" charset="0"/>
                <a:sym typeface="Helvetica"/>
              </a:rPr>
              <a:t>with competitors or engaging in </a:t>
            </a:r>
            <a:r>
              <a:rPr lang="en-US" sz="1800" b="1" dirty="0">
                <a:solidFill>
                  <a:schemeClr val="dk1"/>
                </a:solidFill>
                <a:latin typeface="Helvetica" panose="020B0604020202020204" pitchFamily="34" charset="0"/>
                <a:ea typeface="Helvetica"/>
                <a:cs typeface="Helvetica" panose="020B0604020202020204" pitchFamily="34" charset="0"/>
                <a:sym typeface="Helvetica"/>
              </a:rPr>
              <a:t>anti-competitive behavior.</a:t>
            </a:r>
          </a:p>
          <a:p>
            <a:pPr marL="0" lvl="0" indent="0" algn="l" rtl="0">
              <a:spcBef>
                <a:spcPts val="0"/>
              </a:spcBef>
              <a:spcAft>
                <a:spcPts val="0"/>
              </a:spcAft>
              <a:buNone/>
            </a:pPr>
            <a:endParaRPr lang="en-US" sz="1800" b="1" dirty="0">
              <a:solidFill>
                <a:schemeClr val="dk1"/>
              </a:solidFill>
              <a:latin typeface="Helvetica" panose="020B0604020202020204" pitchFamily="34" charset="0"/>
              <a:ea typeface="Helvetica"/>
              <a:cs typeface="Helvetica" panose="020B0604020202020204" pitchFamily="34" charset="0"/>
              <a:sym typeface="Helvetica"/>
            </a:endParaRPr>
          </a:p>
          <a:p>
            <a:r>
              <a:rPr lang="en-US" sz="1800" dirty="0">
                <a:solidFill>
                  <a:schemeClr val="dk1"/>
                </a:solidFill>
                <a:latin typeface="Helvetica" panose="020B0604020202020204" pitchFamily="34" charset="0"/>
                <a:ea typeface="Helvetica"/>
                <a:cs typeface="Helvetica" panose="020B0604020202020204" pitchFamily="34" charset="0"/>
                <a:sym typeface="Helvetica"/>
              </a:rPr>
              <a:t>In addition to the above, employees of our business </a:t>
            </a:r>
            <a:r>
              <a:rPr lang="en-US" sz="1800" b="1" dirty="0">
                <a:solidFill>
                  <a:schemeClr val="dk1"/>
                </a:solidFill>
                <a:latin typeface="Helvetica" panose="020B0604020202020204" pitchFamily="34" charset="0"/>
                <a:ea typeface="Helvetica"/>
                <a:cs typeface="Helvetica" panose="020B0604020202020204" pitchFamily="34" charset="0"/>
                <a:sym typeface="Helvetica"/>
              </a:rPr>
              <a:t>cannot improperly influence or attempt to improperly influence tender decisions</a:t>
            </a:r>
            <a:r>
              <a:rPr lang="en-US" sz="1800" dirty="0">
                <a:solidFill>
                  <a:schemeClr val="dk1"/>
                </a:solidFill>
                <a:latin typeface="Helvetica" panose="020B0604020202020204" pitchFamily="34" charset="0"/>
                <a:ea typeface="Helvetica"/>
                <a:cs typeface="Helvetica" panose="020B0604020202020204" pitchFamily="34" charset="0"/>
                <a:sym typeface="Helvetica"/>
              </a:rPr>
              <a:t>. It is illegal to </a:t>
            </a:r>
            <a:r>
              <a:rPr lang="en-US" sz="1800" b="1" dirty="0">
                <a:solidFill>
                  <a:schemeClr val="dk1"/>
                </a:solidFill>
                <a:latin typeface="Helvetica" panose="020B0604020202020204" pitchFamily="34" charset="0"/>
                <a:ea typeface="Helvetica"/>
                <a:cs typeface="Helvetica" panose="020B0604020202020204" pitchFamily="34" charset="0"/>
                <a:sym typeface="Helvetica"/>
              </a:rPr>
              <a:t>give or offer something </a:t>
            </a:r>
            <a:r>
              <a:rPr lang="en-US" sz="1800" dirty="0">
                <a:solidFill>
                  <a:schemeClr val="dk1"/>
                </a:solidFill>
                <a:latin typeface="Helvetica" panose="020B0604020202020204" pitchFamily="34" charset="0"/>
                <a:ea typeface="Helvetica"/>
                <a:cs typeface="Helvetica" panose="020B0604020202020204" pitchFamily="34" charset="0"/>
                <a:sym typeface="Helvetica"/>
              </a:rPr>
              <a:t>for decision makers to i) </a:t>
            </a:r>
            <a:r>
              <a:rPr lang="en-US" sz="1800" b="1" dirty="0">
                <a:solidFill>
                  <a:schemeClr val="dk1"/>
                </a:solidFill>
                <a:latin typeface="Helvetica" panose="020B0604020202020204" pitchFamily="34" charset="0"/>
                <a:ea typeface="Helvetica"/>
                <a:cs typeface="Helvetica" panose="020B0604020202020204" pitchFamily="34" charset="0"/>
                <a:sym typeface="Helvetica"/>
              </a:rPr>
              <a:t>make a certain decision</a:t>
            </a:r>
            <a:r>
              <a:rPr lang="en-US" sz="1800" dirty="0">
                <a:solidFill>
                  <a:schemeClr val="dk1"/>
                </a:solidFill>
                <a:latin typeface="Helvetica" panose="020B0604020202020204" pitchFamily="34" charset="0"/>
                <a:ea typeface="Helvetica"/>
                <a:cs typeface="Helvetica" panose="020B0604020202020204" pitchFamily="34" charset="0"/>
                <a:sym typeface="Helvetica"/>
              </a:rPr>
              <a:t>; ii) design a tender so there is a </a:t>
            </a:r>
            <a:r>
              <a:rPr lang="en-US" sz="1800" b="1" dirty="0">
                <a:solidFill>
                  <a:schemeClr val="dk1"/>
                </a:solidFill>
                <a:latin typeface="Helvetica" panose="020B0604020202020204" pitchFamily="34" charset="0"/>
                <a:ea typeface="Helvetica"/>
                <a:cs typeface="Helvetica" panose="020B0604020202020204" pitchFamily="34" charset="0"/>
                <a:sym typeface="Helvetica"/>
              </a:rPr>
              <a:t>clear advantage for one manufacturer</a:t>
            </a:r>
            <a:r>
              <a:rPr lang="en-US" sz="1800" dirty="0">
                <a:solidFill>
                  <a:schemeClr val="dk1"/>
                </a:solidFill>
                <a:latin typeface="Helvetica" panose="020B0604020202020204" pitchFamily="34" charset="0"/>
                <a:ea typeface="Helvetica"/>
                <a:cs typeface="Helvetica" panose="020B0604020202020204" pitchFamily="34" charset="0"/>
                <a:sym typeface="Helvetica"/>
              </a:rPr>
              <a:t>; or iii) </a:t>
            </a:r>
            <a:r>
              <a:rPr lang="en-US" sz="1800" b="1" dirty="0">
                <a:solidFill>
                  <a:schemeClr val="dk1"/>
                </a:solidFill>
                <a:latin typeface="Helvetica" panose="020B0604020202020204" pitchFamily="34" charset="0"/>
                <a:ea typeface="Helvetica"/>
                <a:cs typeface="Helvetica" panose="020B0604020202020204" pitchFamily="34" charset="0"/>
                <a:sym typeface="Helvetica"/>
              </a:rPr>
              <a:t>provide inside information</a:t>
            </a:r>
            <a:r>
              <a:rPr lang="en-US" sz="1800" dirty="0">
                <a:solidFill>
                  <a:schemeClr val="dk1"/>
                </a:solidFill>
                <a:latin typeface="Helvetica" panose="020B0604020202020204" pitchFamily="34" charset="0"/>
                <a:ea typeface="Helvetica"/>
                <a:cs typeface="Helvetica" panose="020B0604020202020204" pitchFamily="34" charset="0"/>
                <a:sym typeface="Helvetica"/>
              </a:rPr>
              <a:t> on the decision-making process.</a:t>
            </a:r>
          </a:p>
          <a:p>
            <a:pPr marL="0" lvl="0" indent="0" algn="l" rtl="0">
              <a:spcBef>
                <a:spcPts val="0"/>
              </a:spcBef>
              <a:spcAft>
                <a:spcPts val="0"/>
              </a:spcAft>
              <a:buNone/>
            </a:pPr>
            <a:endParaRPr sz="1200" b="1" dirty="0">
              <a:solidFill>
                <a:schemeClr val="dk1"/>
              </a:solidFill>
              <a:latin typeface="Helvetica" panose="020B0604020202020204" pitchFamily="34" charset="0"/>
              <a:ea typeface="Helvetica"/>
              <a:cs typeface="Helvetica" panose="020B0604020202020204" pitchFamily="34" charset="0"/>
              <a:sym typeface="Helvetica"/>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Sub-Distributors/Agents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HCP Interactions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pic>
        <p:nvPicPr>
          <p:cNvPr id="5" name="Picture 4" descr="A picture containing person, indoor, man, wall&#10;&#10;Description automatically generated">
            <a:extLst>
              <a:ext uri="{FF2B5EF4-FFF2-40B4-BE49-F238E27FC236}">
                <a16:creationId xmlns:a16="http://schemas.microsoft.com/office/drawing/2014/main" id="{B6EED647-C598-4980-8729-2537835B6DF9}"/>
              </a:ext>
            </a:extLst>
          </p:cNvPr>
          <p:cNvPicPr>
            <a:picLocks noChangeAspect="1"/>
          </p:cNvPicPr>
          <p:nvPr/>
        </p:nvPicPr>
        <p:blipFill>
          <a:blip r:embed="rId4"/>
          <a:stretch>
            <a:fillRect/>
          </a:stretch>
        </p:blipFill>
        <p:spPr>
          <a:xfrm>
            <a:off x="838200" y="1960579"/>
            <a:ext cx="3962399" cy="2644234"/>
          </a:xfrm>
          <a:prstGeom prst="rect">
            <a:avLst/>
          </a:prstGeom>
          <a:ln>
            <a:noFill/>
          </a:ln>
          <a:effectLst>
            <a:outerShdw blurRad="292100" dist="139700" dir="2700000" algn="tl" rotWithShape="0">
              <a:srgbClr val="333333">
                <a:alpha val="65000"/>
              </a:srgbClr>
            </a:outerShdw>
          </a:effectLst>
        </p:spPr>
      </p:pic>
      <p:sp>
        <p:nvSpPr>
          <p:cNvPr id="167" name="Google Shape;167;p18"/>
          <p:cNvSpPr/>
          <p:nvPr/>
        </p:nvSpPr>
        <p:spPr>
          <a:xfrm>
            <a:off x="968402" y="5637372"/>
            <a:ext cx="3783600" cy="931765"/>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Public Tenders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Public Tenders</a:t>
            </a:r>
            <a:endParaRPr sz="2400" b="1" i="0" u="none" strike="noStrike" cap="none"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63" name="Google Shape;163;p18"/>
          <p:cNvSpPr/>
          <p:nvPr/>
        </p:nvSpPr>
        <p:spPr>
          <a:xfrm>
            <a:off x="738909" y="1981518"/>
            <a:ext cx="6910588" cy="2193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2000" b="1" dirty="0">
                <a:solidFill>
                  <a:schemeClr val="dk1"/>
                </a:solidFill>
                <a:latin typeface="Arial Black" panose="020B0A04020102020204" pitchFamily="34" charset="0"/>
                <a:ea typeface="Helvetica"/>
                <a:cs typeface="Helvetica" panose="020B0604020202020204" pitchFamily="34" charset="0"/>
                <a:sym typeface="Helvetica"/>
              </a:rPr>
              <a:t>You and your competitors are NOT allowed to:</a:t>
            </a:r>
            <a:endParaRPr sz="2000" b="1" dirty="0">
              <a:solidFill>
                <a:schemeClr val="dk1"/>
              </a:solidFill>
              <a:latin typeface="Arial Black" panose="020B0A04020102020204" pitchFamily="34" charset="0"/>
              <a:cs typeface="Helvetica" panose="020B0604020202020204" pitchFamily="34" charset="0"/>
            </a:endParaRPr>
          </a:p>
          <a:p>
            <a:pPr marL="0" lvl="0" indent="0" algn="l" rtl="0">
              <a:spcBef>
                <a:spcPts val="0"/>
              </a:spcBef>
              <a:spcAft>
                <a:spcPts val="0"/>
              </a:spcAft>
              <a:buNone/>
            </a:pPr>
            <a:endParaRPr sz="1200" b="1" dirty="0">
              <a:solidFill>
                <a:schemeClr val="dk1"/>
              </a:solidFill>
              <a:latin typeface="Helvetica" panose="020B0604020202020204" pitchFamily="34" charset="0"/>
              <a:cs typeface="Helvetica" panose="020B0604020202020204" pitchFamily="34" charset="0"/>
            </a:endParaRPr>
          </a:p>
          <a:p>
            <a:pPr marL="457200" lvl="0" indent="-304800" algn="l" rtl="0">
              <a:lnSpc>
                <a:spcPct val="100000"/>
              </a:lnSpc>
              <a:spcBef>
                <a:spcPts val="0"/>
              </a:spcBef>
              <a:spcAft>
                <a:spcPts val="0"/>
              </a:spcAft>
              <a:buClr>
                <a:schemeClr val="dk2"/>
              </a:buClr>
              <a:buSzPts val="1200"/>
              <a:buFont typeface="Helvetica"/>
              <a:buChar char="●"/>
            </a:pPr>
            <a:r>
              <a:rPr lang="en-US" sz="2000" b="1" dirty="0">
                <a:solidFill>
                  <a:schemeClr val="dk2"/>
                </a:solidFill>
                <a:latin typeface="Helvetica" panose="020B0604020202020204" pitchFamily="34" charset="0"/>
                <a:ea typeface="Helvetica"/>
                <a:cs typeface="Helvetica" panose="020B0604020202020204" pitchFamily="34" charset="0"/>
                <a:sym typeface="Helvetica"/>
              </a:rPr>
              <a:t>Agree on pricing </a:t>
            </a:r>
            <a:r>
              <a:rPr lang="en-US" sz="2000" dirty="0">
                <a:solidFill>
                  <a:schemeClr val="dk2"/>
                </a:solidFill>
                <a:latin typeface="Helvetica" panose="020B0604020202020204" pitchFamily="34" charset="0"/>
                <a:ea typeface="Helvetica"/>
                <a:cs typeface="Helvetica" panose="020B0604020202020204" pitchFamily="34" charset="0"/>
                <a:sym typeface="Helvetica"/>
              </a:rPr>
              <a:t>or any other commercial information</a:t>
            </a:r>
            <a:endParaRPr sz="2000" b="1" dirty="0">
              <a:solidFill>
                <a:srgbClr val="FF0000"/>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2"/>
              </a:buClr>
              <a:buSzPts val="1200"/>
              <a:buFont typeface="Helvetica"/>
              <a:buChar char="●"/>
            </a:pPr>
            <a:r>
              <a:rPr lang="en-US" sz="2000" dirty="0">
                <a:solidFill>
                  <a:schemeClr val="dk2"/>
                </a:solidFill>
                <a:latin typeface="Helvetica" panose="020B0604020202020204" pitchFamily="34" charset="0"/>
                <a:ea typeface="Helvetica"/>
                <a:cs typeface="Helvetica" panose="020B0604020202020204" pitchFamily="34" charset="0"/>
                <a:sym typeface="Helvetica"/>
              </a:rPr>
              <a:t>Agree or exchange information on tenders:</a:t>
            </a:r>
            <a:endParaRPr sz="2000" dirty="0">
              <a:solidFill>
                <a:schemeClr val="dk2"/>
              </a:solidFill>
              <a:latin typeface="Helvetica" panose="020B0604020202020204" pitchFamily="34" charset="0"/>
              <a:ea typeface="Helvetica"/>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en-US" sz="2000" dirty="0">
                <a:solidFill>
                  <a:schemeClr val="dk2"/>
                </a:solidFill>
                <a:latin typeface="Helvetica" panose="020B0604020202020204" pitchFamily="34" charset="0"/>
                <a:ea typeface="Helvetica"/>
                <a:cs typeface="Helvetica" panose="020B0604020202020204" pitchFamily="34" charset="0"/>
                <a:sym typeface="Helvetica"/>
              </a:rPr>
              <a:t>On </a:t>
            </a:r>
            <a:r>
              <a:rPr lang="en-US" sz="2000" b="1" dirty="0">
                <a:solidFill>
                  <a:schemeClr val="dk2"/>
                </a:solidFill>
                <a:latin typeface="Helvetica" panose="020B0604020202020204" pitchFamily="34" charset="0"/>
                <a:ea typeface="Helvetica"/>
                <a:cs typeface="Helvetica" panose="020B0604020202020204" pitchFamily="34" charset="0"/>
                <a:sym typeface="Helvetica"/>
              </a:rPr>
              <a:t>tender participation: </a:t>
            </a:r>
            <a:r>
              <a:rPr lang="en-US" sz="2000" dirty="0">
                <a:solidFill>
                  <a:schemeClr val="dk2"/>
                </a:solidFill>
                <a:latin typeface="Helvetica" panose="020B0604020202020204" pitchFamily="34" charset="0"/>
                <a:ea typeface="Helvetica"/>
                <a:cs typeface="Helvetica" panose="020B0604020202020204" pitchFamily="34" charset="0"/>
                <a:sym typeface="Helvetica"/>
              </a:rPr>
              <a:t>decision (not) to bid</a:t>
            </a:r>
            <a:endParaRPr sz="2000" dirty="0">
              <a:solidFill>
                <a:schemeClr val="dk2"/>
              </a:solidFill>
              <a:latin typeface="Helvetica" panose="020B0604020202020204" pitchFamily="34" charset="0"/>
              <a:ea typeface="Helvetica"/>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en-US" sz="2000" dirty="0">
                <a:solidFill>
                  <a:schemeClr val="dk2"/>
                </a:solidFill>
                <a:latin typeface="Helvetica" panose="020B0604020202020204" pitchFamily="34" charset="0"/>
                <a:ea typeface="Helvetica"/>
                <a:cs typeface="Helvetica" panose="020B0604020202020204" pitchFamily="34" charset="0"/>
                <a:sym typeface="Helvetica"/>
              </a:rPr>
              <a:t>On bid/offer content</a:t>
            </a:r>
            <a:endParaRPr sz="2000" dirty="0">
              <a:solidFill>
                <a:schemeClr val="dk2"/>
              </a:solidFill>
              <a:latin typeface="Helvetica" panose="020B0604020202020204" pitchFamily="34" charset="0"/>
              <a:ea typeface="Helvetica"/>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en-US" sz="2000" dirty="0">
                <a:solidFill>
                  <a:schemeClr val="dk2"/>
                </a:solidFill>
                <a:latin typeface="Helvetica" panose="020B0604020202020204" pitchFamily="34" charset="0"/>
                <a:ea typeface="Helvetica"/>
                <a:cs typeface="Helvetica" panose="020B0604020202020204" pitchFamily="34" charset="0"/>
                <a:sym typeface="Helvetica"/>
              </a:rPr>
              <a:t>Agreement that a company </a:t>
            </a:r>
            <a:r>
              <a:rPr lang="en-US" sz="2000" b="1" dirty="0">
                <a:solidFill>
                  <a:schemeClr val="dk2"/>
                </a:solidFill>
                <a:latin typeface="Helvetica" panose="020B0604020202020204" pitchFamily="34" charset="0"/>
                <a:ea typeface="Helvetica"/>
                <a:cs typeface="Helvetica" panose="020B0604020202020204" pitchFamily="34" charset="0"/>
                <a:sym typeface="Helvetica"/>
              </a:rPr>
              <a:t>will not bid</a:t>
            </a:r>
            <a:endParaRPr sz="2000" dirty="0">
              <a:solidFill>
                <a:schemeClr val="dk2"/>
              </a:solidFill>
              <a:latin typeface="Helvetica" panose="020B0604020202020204" pitchFamily="34" charset="0"/>
              <a:ea typeface="Helvetica"/>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en-US" sz="2000" dirty="0">
                <a:solidFill>
                  <a:schemeClr val="dk2"/>
                </a:solidFill>
                <a:latin typeface="Helvetica" panose="020B0604020202020204" pitchFamily="34" charset="0"/>
                <a:ea typeface="Helvetica"/>
                <a:cs typeface="Helvetica" panose="020B0604020202020204" pitchFamily="34" charset="0"/>
                <a:sym typeface="Helvetica"/>
              </a:rPr>
              <a:t>Agreement to bid at extremely high prices to ensure that a competitor will win</a:t>
            </a:r>
            <a:endParaRPr sz="2000" dirty="0">
              <a:solidFill>
                <a:schemeClr val="dk2"/>
              </a:solidFill>
              <a:latin typeface="Helvetica" panose="020B0604020202020204" pitchFamily="34" charset="0"/>
              <a:ea typeface="Helvetica"/>
              <a:cs typeface="Helvetica" panose="020B0604020202020204" pitchFamily="34" charset="0"/>
              <a:sym typeface="Helvetica"/>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13</a:t>
            </a:fld>
            <a:endParaRPr dirty="0">
              <a:latin typeface="Helvetica" panose="020B0604020202020204" pitchFamily="34" charset="0"/>
              <a:cs typeface="Helvetica" panose="020B0604020202020204" pitchFamily="34" charset="0"/>
              <a:sym typeface="Helvetica Neue"/>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Sub-Distributors/Agents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HCP Interactions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1" name="Google Shape;167;p18">
            <a:extLst>
              <a:ext uri="{FF2B5EF4-FFF2-40B4-BE49-F238E27FC236}">
                <a16:creationId xmlns:a16="http://schemas.microsoft.com/office/drawing/2014/main" id="{C9C5EDC0-22D0-4A2E-83F0-08428F40C558}"/>
              </a:ext>
            </a:extLst>
          </p:cNvPr>
          <p:cNvSpPr/>
          <p:nvPr/>
        </p:nvSpPr>
        <p:spPr>
          <a:xfrm>
            <a:off x="969284" y="5628136"/>
            <a:ext cx="3783600" cy="941001"/>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Public Tenders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pic>
        <p:nvPicPr>
          <p:cNvPr id="9" name="Picture 8" descr="A close up of a traffic light sitting on the side of a speaker&#10;&#10;Description automatically generated">
            <a:extLst>
              <a:ext uri="{FF2B5EF4-FFF2-40B4-BE49-F238E27FC236}">
                <a16:creationId xmlns:a16="http://schemas.microsoft.com/office/drawing/2014/main" id="{A5D5C490-D4E4-40DF-B5C0-4910FBE743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559" b="94985" l="4527" r="89712">
                        <a14:foregroundMark x1="4801" y1="7447" x2="12071" y2="7447"/>
                        <a14:foregroundMark x1="12071" y1="7447" x2="26337" y2="6079"/>
                        <a14:foregroundMark x1="26337" y1="6079" x2="30590" y2="6991"/>
                        <a14:foregroundMark x1="19067" y1="5775" x2="19067" y2="94985"/>
                        <a14:foregroundMark x1="5761" y1="6535" x2="7270" y2="94529"/>
                        <a14:foregroundMark x1="4527" y1="7751" x2="4801" y2="28723"/>
                        <a14:foregroundMark x1="13306" y1="5319" x2="20165" y2="4559"/>
                        <a14:foregroundMark x1="20165" y1="4559" x2="20713" y2="4711"/>
                      </a14:backgroundRemoval>
                    </a14:imgEffect>
                  </a14:imgLayer>
                </a14:imgProps>
              </a:ext>
            </a:extLst>
          </a:blip>
          <a:stretch>
            <a:fillRect/>
          </a:stretch>
        </p:blipFill>
        <p:spPr>
          <a:xfrm>
            <a:off x="8990186" y="1511155"/>
            <a:ext cx="3471863" cy="3133725"/>
          </a:xfrm>
          <a:prstGeom prst="rect">
            <a:avLst/>
          </a:prstGeom>
        </p:spPr>
      </p:pic>
    </p:spTree>
    <p:custDataLst>
      <p:tags r:id="rId1"/>
    </p:custDataLst>
    <p:extLst>
      <p:ext uri="{BB962C8B-B14F-4D97-AF65-F5344CB8AC3E}">
        <p14:creationId xmlns:p14="http://schemas.microsoft.com/office/powerpoint/2010/main" val="262918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Public Tenders</a:t>
            </a:r>
            <a:endParaRPr sz="2400" b="1" i="0" u="none" strike="noStrike" cap="none"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14</a:t>
            </a:fld>
            <a:endParaRPr dirty="0">
              <a:latin typeface="Helvetica" panose="020B0604020202020204" pitchFamily="34" charset="0"/>
              <a:cs typeface="Helvetica" panose="020B0604020202020204" pitchFamily="34" charset="0"/>
              <a:sym typeface="Helvetica Neue"/>
            </a:endParaRPr>
          </a:p>
        </p:txBody>
      </p:sp>
      <p:sp>
        <p:nvSpPr>
          <p:cNvPr id="165" name="Google Shape;165;p18"/>
          <p:cNvSpPr/>
          <p:nvPr/>
        </p:nvSpPr>
        <p:spPr>
          <a:xfrm>
            <a:off x="750829" y="2065141"/>
            <a:ext cx="7714745" cy="2193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2000" b="1" dirty="0">
                <a:solidFill>
                  <a:schemeClr val="dk1"/>
                </a:solidFill>
                <a:latin typeface="Arial Black" panose="020B0A04020102020204" pitchFamily="34" charset="0"/>
                <a:ea typeface="Helvetica"/>
                <a:cs typeface="Helvetica" panose="020B0604020202020204" pitchFamily="34" charset="0"/>
                <a:sym typeface="Helvetica"/>
              </a:rPr>
              <a:t>You and your business partners are NOT allowed to:</a:t>
            </a:r>
          </a:p>
          <a:p>
            <a:pPr marL="0" lvl="0" indent="0" rtl="0">
              <a:spcBef>
                <a:spcPts val="0"/>
              </a:spcBef>
              <a:spcAft>
                <a:spcPts val="0"/>
              </a:spcAft>
              <a:buNone/>
            </a:pPr>
            <a:endParaRPr sz="1200" b="1" dirty="0">
              <a:solidFill>
                <a:schemeClr val="dk1"/>
              </a:solidFill>
              <a:latin typeface="Helvetica" panose="020B0604020202020204" pitchFamily="34" charset="0"/>
              <a:cs typeface="Helvetica" panose="020B0604020202020204" pitchFamily="34" charset="0"/>
            </a:endParaRPr>
          </a:p>
          <a:p>
            <a:pPr marL="457200" lvl="0" indent="-304800" algn="l" rtl="0">
              <a:lnSpc>
                <a:spcPct val="115000"/>
              </a:lnSpc>
              <a:spcBef>
                <a:spcPts val="0"/>
              </a:spcBef>
              <a:spcAft>
                <a:spcPts val="0"/>
              </a:spcAft>
              <a:buClr>
                <a:schemeClr val="dk2"/>
              </a:buClr>
              <a:buSzPts val="1200"/>
              <a:buFont typeface="Helvetica"/>
              <a:buChar char="●"/>
            </a:pPr>
            <a:r>
              <a:rPr lang="en-US" sz="2000" dirty="0">
                <a:solidFill>
                  <a:schemeClr val="dk2"/>
                </a:solidFill>
                <a:latin typeface="Helvetica" panose="020B0604020202020204" pitchFamily="34" charset="0"/>
                <a:ea typeface="Helvetica"/>
                <a:cs typeface="Helvetica" panose="020B0604020202020204" pitchFamily="34" charset="0"/>
                <a:sym typeface="Helvetica"/>
              </a:rPr>
              <a:t>Agree or collude with customer to </a:t>
            </a:r>
            <a:r>
              <a:rPr lang="en-US" sz="2000" b="1" dirty="0">
                <a:solidFill>
                  <a:schemeClr val="dk2"/>
                </a:solidFill>
                <a:latin typeface="Helvetica" panose="020B0604020202020204" pitchFamily="34" charset="0"/>
                <a:ea typeface="Helvetica"/>
                <a:cs typeface="Helvetica" panose="020B0604020202020204" pitchFamily="34" charset="0"/>
                <a:sym typeface="Helvetica"/>
              </a:rPr>
              <a:t>break-up</a:t>
            </a:r>
            <a:r>
              <a:rPr lang="en-US" sz="2000" dirty="0">
                <a:solidFill>
                  <a:schemeClr val="dk2"/>
                </a:solidFill>
                <a:latin typeface="Helvetica" panose="020B0604020202020204" pitchFamily="34" charset="0"/>
                <a:ea typeface="Helvetica"/>
                <a:cs typeface="Helvetica" panose="020B0604020202020204" pitchFamily="34" charset="0"/>
                <a:sym typeface="Helvetica"/>
              </a:rPr>
              <a:t> one contract into several different contracts to avoid procurement rules</a:t>
            </a:r>
            <a:endParaRPr sz="2000" dirty="0">
              <a:solidFill>
                <a:schemeClr val="dk2"/>
              </a:solidFill>
              <a:latin typeface="Helvetica" panose="020B0604020202020204" pitchFamily="34" charset="0"/>
              <a:ea typeface="Helvetica"/>
              <a:cs typeface="Helvetica" panose="020B0604020202020204" pitchFamily="34" charset="0"/>
              <a:sym typeface="Helvetica"/>
            </a:endParaRPr>
          </a:p>
          <a:p>
            <a:pPr marL="457200" lvl="0" indent="-304800" algn="l" rtl="0">
              <a:spcBef>
                <a:spcPts val="0"/>
              </a:spcBef>
              <a:spcAft>
                <a:spcPts val="0"/>
              </a:spcAft>
              <a:buClr>
                <a:schemeClr val="dk2"/>
              </a:buClr>
              <a:buSzPts val="1200"/>
              <a:buFont typeface="Helvetica"/>
              <a:buChar char="●"/>
            </a:pPr>
            <a:r>
              <a:rPr lang="en-US" sz="2000" dirty="0">
                <a:solidFill>
                  <a:schemeClr val="dk2"/>
                </a:solidFill>
                <a:latin typeface="Helvetica" panose="020B0604020202020204" pitchFamily="34" charset="0"/>
                <a:ea typeface="Helvetica"/>
                <a:cs typeface="Helvetica" panose="020B0604020202020204" pitchFamily="34" charset="0"/>
                <a:sym typeface="Helvetica"/>
              </a:rPr>
              <a:t>Offer to provide </a:t>
            </a:r>
            <a:r>
              <a:rPr lang="en-US" sz="2000" b="1" dirty="0">
                <a:solidFill>
                  <a:schemeClr val="dk2"/>
                </a:solidFill>
                <a:latin typeface="Helvetica" panose="020B0604020202020204" pitchFamily="34" charset="0"/>
                <a:ea typeface="Helvetica"/>
                <a:cs typeface="Helvetica" panose="020B0604020202020204" pitchFamily="34" charset="0"/>
                <a:sym typeface="Helvetica"/>
              </a:rPr>
              <a:t>free goods </a:t>
            </a:r>
            <a:r>
              <a:rPr lang="en-US" sz="2000" dirty="0">
                <a:solidFill>
                  <a:schemeClr val="dk2"/>
                </a:solidFill>
                <a:latin typeface="Helvetica" panose="020B0604020202020204" pitchFamily="34" charset="0"/>
                <a:ea typeface="Helvetica"/>
                <a:cs typeface="Helvetica" panose="020B0604020202020204" pitchFamily="34" charset="0"/>
                <a:sym typeface="Helvetica"/>
              </a:rPr>
              <a:t>or services to try and influence a decision-maker in a tender or sales evaluation process</a:t>
            </a:r>
            <a:endParaRPr sz="2000" dirty="0">
              <a:solidFill>
                <a:schemeClr val="dk2"/>
              </a:solidFill>
              <a:latin typeface="Helvetica" panose="020B0604020202020204" pitchFamily="34" charset="0"/>
              <a:ea typeface="Helvetica"/>
              <a:cs typeface="Helvetica" panose="020B0604020202020204" pitchFamily="34" charset="0"/>
              <a:sym typeface="Helvetica"/>
            </a:endParaRPr>
          </a:p>
          <a:p>
            <a:pPr marL="457200" lvl="0" indent="-304800" algn="l" rtl="0">
              <a:spcBef>
                <a:spcPts val="0"/>
              </a:spcBef>
              <a:spcAft>
                <a:spcPts val="0"/>
              </a:spcAft>
              <a:buClr>
                <a:schemeClr val="dk2"/>
              </a:buClr>
              <a:buSzPts val="1200"/>
              <a:buFont typeface="Helvetica"/>
              <a:buChar char="●"/>
            </a:pPr>
            <a:r>
              <a:rPr lang="en-US" sz="2000" dirty="0">
                <a:solidFill>
                  <a:schemeClr val="dk2"/>
                </a:solidFill>
                <a:latin typeface="Helvetica" panose="020B0604020202020204" pitchFamily="34" charset="0"/>
                <a:ea typeface="Helvetica"/>
                <a:cs typeface="Helvetica" panose="020B0604020202020204" pitchFamily="34" charset="0"/>
                <a:sym typeface="Helvetica"/>
              </a:rPr>
              <a:t>Misuse training and education, consultancies, etc. in order to try and </a:t>
            </a:r>
            <a:r>
              <a:rPr lang="en-US" sz="2000" b="1" dirty="0">
                <a:solidFill>
                  <a:schemeClr val="dk2"/>
                </a:solidFill>
                <a:latin typeface="Helvetica" panose="020B0604020202020204" pitchFamily="34" charset="0"/>
                <a:ea typeface="Helvetica"/>
                <a:cs typeface="Helvetica" panose="020B0604020202020204" pitchFamily="34" charset="0"/>
                <a:sym typeface="Helvetica"/>
              </a:rPr>
              <a:t>influence a decision-maker in a tender or other sales evaluation process</a:t>
            </a:r>
            <a:endParaRPr sz="2000" dirty="0">
              <a:solidFill>
                <a:schemeClr val="dk2"/>
              </a:solidFill>
              <a:latin typeface="Helvetica" panose="020B0604020202020204" pitchFamily="34" charset="0"/>
              <a:cs typeface="Helvetica" panose="020B0604020202020204" pitchFamily="34" charset="0"/>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Sub-Distributors/Agents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HCP Interactions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1" name="Google Shape;167;p18">
            <a:extLst>
              <a:ext uri="{FF2B5EF4-FFF2-40B4-BE49-F238E27FC236}">
                <a16:creationId xmlns:a16="http://schemas.microsoft.com/office/drawing/2014/main" id="{C9C5EDC0-22D0-4A2E-83F0-08428F40C558}"/>
              </a:ext>
            </a:extLst>
          </p:cNvPr>
          <p:cNvSpPr/>
          <p:nvPr/>
        </p:nvSpPr>
        <p:spPr>
          <a:xfrm>
            <a:off x="969284" y="5628136"/>
            <a:ext cx="3783600" cy="941001"/>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Public Tenders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pic>
        <p:nvPicPr>
          <p:cNvPr id="2" name="Picture 1">
            <a:extLst>
              <a:ext uri="{FF2B5EF4-FFF2-40B4-BE49-F238E27FC236}">
                <a16:creationId xmlns:a16="http://schemas.microsoft.com/office/drawing/2014/main" id="{4D75EBAA-A7AE-4C8C-A451-51CB86DEC1D1}"/>
              </a:ext>
            </a:extLst>
          </p:cNvPr>
          <p:cNvPicPr>
            <a:picLocks noChangeAspect="1"/>
          </p:cNvPicPr>
          <p:nvPr/>
        </p:nvPicPr>
        <p:blipFill>
          <a:blip r:embed="rId4"/>
          <a:stretch>
            <a:fillRect/>
          </a:stretch>
        </p:blipFill>
        <p:spPr>
          <a:xfrm>
            <a:off x="8998378" y="1506342"/>
            <a:ext cx="3468925" cy="3133616"/>
          </a:xfrm>
          <a:prstGeom prst="rect">
            <a:avLst/>
          </a:prstGeom>
        </p:spPr>
      </p:pic>
    </p:spTree>
    <p:custDataLst>
      <p:tags r:id="rId1"/>
    </p:custDataLst>
    <p:extLst>
      <p:ext uri="{BB962C8B-B14F-4D97-AF65-F5344CB8AC3E}">
        <p14:creationId xmlns:p14="http://schemas.microsoft.com/office/powerpoint/2010/main" val="15619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176" name="Google Shape;176;p19"/>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Sub-Distributors/Agents</a:t>
            </a:r>
            <a:endParaRPr sz="2400" b="1" i="0" u="none" strike="noStrike" cap="none"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77" name="Google Shape;17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15</a:t>
            </a:fld>
            <a:endParaRPr dirty="0">
              <a:latin typeface="Helvetica" panose="020B0604020202020204" pitchFamily="34" charset="0"/>
              <a:cs typeface="Helvetica" panose="020B0604020202020204" pitchFamily="34" charset="0"/>
              <a:sym typeface="Helvetica Neue"/>
            </a:endParaRPr>
          </a:p>
        </p:txBody>
      </p:sp>
      <p:pic>
        <p:nvPicPr>
          <p:cNvPr id="179" name="Google Shape;179;p19"/>
          <p:cNvPicPr preferRelativeResize="0"/>
          <p:nvPr/>
        </p:nvPicPr>
        <p:blipFill>
          <a:blip r:embed="rId4">
            <a:alphaModFix/>
          </a:blip>
          <a:stretch>
            <a:fillRect/>
          </a:stretch>
        </p:blipFill>
        <p:spPr>
          <a:xfrm>
            <a:off x="6249714" y="1794565"/>
            <a:ext cx="4721772" cy="3093092"/>
          </a:xfrm>
          <a:prstGeom prst="rect">
            <a:avLst/>
          </a:prstGeom>
          <a:ln>
            <a:noFill/>
          </a:ln>
          <a:effectLst>
            <a:outerShdw blurRad="292100" dist="139700" dir="2700000" algn="tl" rotWithShape="0">
              <a:srgbClr val="333333">
                <a:alpha val="65000"/>
              </a:srgbClr>
            </a:outerShdw>
          </a:effectLst>
        </p:spPr>
      </p:pic>
      <p:sp>
        <p:nvSpPr>
          <p:cNvPr id="180" name="Google Shape;180;p19"/>
          <p:cNvSpPr/>
          <p:nvPr/>
        </p:nvSpPr>
        <p:spPr>
          <a:xfrm>
            <a:off x="607146" y="2771901"/>
            <a:ext cx="5142013" cy="1006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dirty="0">
                <a:solidFill>
                  <a:schemeClr val="dk1"/>
                </a:solidFill>
                <a:latin typeface="Helvetica" panose="020B0604020202020204" pitchFamily="34" charset="0"/>
                <a:ea typeface="Helvetica"/>
                <a:cs typeface="Helvetica" panose="020B0604020202020204" pitchFamily="34" charset="0"/>
                <a:sym typeface="Helvetica"/>
              </a:rPr>
              <a:t>Sub-distributors/agents are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third parties that are not end-customers or end-users to which we sell products</a:t>
            </a:r>
            <a:r>
              <a:rPr lang="en-US" sz="2000" dirty="0">
                <a:solidFill>
                  <a:schemeClr val="dk1"/>
                </a:solidFill>
                <a:latin typeface="Helvetica" panose="020B0604020202020204" pitchFamily="34" charset="0"/>
                <a:ea typeface="Helvetica"/>
                <a:cs typeface="Helvetica" panose="020B0604020202020204" pitchFamily="34" charset="0"/>
                <a:sym typeface="Helvetica"/>
              </a:rPr>
              <a:t>. Sub-distributors/agents are considered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extensions of our business as well as extensions of the manufacturer.</a:t>
            </a:r>
            <a:r>
              <a:rPr lang="en-US" sz="2000" dirty="0">
                <a:solidFill>
                  <a:schemeClr val="dk1"/>
                </a:solidFill>
                <a:latin typeface="Helvetica" panose="020B0604020202020204" pitchFamily="34" charset="0"/>
                <a:ea typeface="Helvetica"/>
                <a:cs typeface="Helvetica" panose="020B0604020202020204" pitchFamily="34" charset="0"/>
                <a:sym typeface="Helvetica"/>
              </a:rPr>
              <a:t> As such,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all relevant laws and regulations </a:t>
            </a:r>
            <a:r>
              <a:rPr lang="en-US" sz="2000" dirty="0">
                <a:solidFill>
                  <a:schemeClr val="dk1"/>
                </a:solidFill>
                <a:latin typeface="Helvetica" panose="020B0604020202020204" pitchFamily="34" charset="0"/>
                <a:ea typeface="Helvetica"/>
                <a:cs typeface="Helvetica" panose="020B0604020202020204" pitchFamily="34" charset="0"/>
                <a:sym typeface="Helvetica"/>
              </a:rPr>
              <a:t>that apply to your business also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apply to all of our sub-distributors/agents.</a:t>
            </a:r>
            <a:endParaRPr sz="2000" b="1" dirty="0">
              <a:latin typeface="Helvetica" panose="020B0604020202020204" pitchFamily="34" charset="0"/>
              <a:ea typeface="Helvetica"/>
              <a:cs typeface="Helvetica" panose="020B0604020202020204" pitchFamily="34" charset="0"/>
              <a:sym typeface="Helvetica"/>
            </a:endParaRPr>
          </a:p>
        </p:txBody>
      </p:sp>
      <p:sp>
        <p:nvSpPr>
          <p:cNvPr id="182" name="Google Shape;182;p19"/>
          <p:cNvSpPr/>
          <p:nvPr/>
        </p:nvSpPr>
        <p:spPr>
          <a:xfrm>
            <a:off x="839098" y="5721011"/>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Public Tenders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84" name="Google Shape;184;p19"/>
          <p:cNvSpPr/>
          <p:nvPr/>
        </p:nvSpPr>
        <p:spPr>
          <a:xfrm>
            <a:off x="7571210" y="5721011"/>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HCP Interactions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83" name="Google Shape;183;p19"/>
          <p:cNvSpPr/>
          <p:nvPr/>
        </p:nvSpPr>
        <p:spPr>
          <a:xfrm>
            <a:off x="3991897" y="5721010"/>
            <a:ext cx="4061950" cy="861689"/>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Sub-Distributors/Agents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Tree>
    <p:custDataLst>
      <p:tags r:id="rId1"/>
    </p:custDataLst>
    <p:extLst>
      <p:ext uri="{BB962C8B-B14F-4D97-AF65-F5344CB8AC3E}">
        <p14:creationId xmlns:p14="http://schemas.microsoft.com/office/powerpoint/2010/main" val="69471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176" name="Google Shape;176;p19"/>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Sub-Distributors/Agents</a:t>
            </a:r>
            <a:endParaRPr sz="2400" b="1" i="0" u="none" strike="noStrike" cap="none"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77" name="Google Shape;17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16</a:t>
            </a:fld>
            <a:endParaRPr dirty="0">
              <a:latin typeface="Helvetica" panose="020B0604020202020204" pitchFamily="34" charset="0"/>
              <a:cs typeface="Helvetica" panose="020B0604020202020204" pitchFamily="34" charset="0"/>
              <a:sym typeface="Helvetica Neue"/>
            </a:endParaRPr>
          </a:p>
        </p:txBody>
      </p:sp>
      <p:pic>
        <p:nvPicPr>
          <p:cNvPr id="179" name="Google Shape;179;p19"/>
          <p:cNvPicPr preferRelativeResize="0"/>
          <p:nvPr/>
        </p:nvPicPr>
        <p:blipFill>
          <a:blip r:embed="rId4">
            <a:alphaModFix/>
          </a:blip>
          <a:stretch>
            <a:fillRect/>
          </a:stretch>
        </p:blipFill>
        <p:spPr>
          <a:xfrm>
            <a:off x="8052837" y="1347410"/>
            <a:ext cx="3237359" cy="2197262"/>
          </a:xfrm>
          <a:prstGeom prst="rect">
            <a:avLst/>
          </a:prstGeom>
          <a:ln>
            <a:noFill/>
          </a:ln>
          <a:effectLst>
            <a:outerShdw blurRad="292100" dist="139700" dir="2700000" algn="tl" rotWithShape="0">
              <a:srgbClr val="333333">
                <a:alpha val="65000"/>
              </a:srgbClr>
            </a:outerShdw>
          </a:effectLst>
        </p:spPr>
      </p:pic>
      <p:sp>
        <p:nvSpPr>
          <p:cNvPr id="181" name="Google Shape;181;p19"/>
          <p:cNvSpPr/>
          <p:nvPr/>
        </p:nvSpPr>
        <p:spPr>
          <a:xfrm>
            <a:off x="715349" y="1154022"/>
            <a:ext cx="7196513" cy="58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Font typeface="Arial" panose="020B0604020202020204" pitchFamily="34" charset="0"/>
              <a:buChar char="•"/>
            </a:pPr>
            <a:endParaRPr sz="1800" dirty="0">
              <a:solidFill>
                <a:schemeClr val="dk1"/>
              </a:solidFill>
              <a:latin typeface="Helvetica" panose="020B0604020202020204" pitchFamily="34" charset="0"/>
              <a:ea typeface="Helvetica"/>
              <a:cs typeface="Helvetica" panose="020B0604020202020204" pitchFamily="34" charset="0"/>
              <a:sym typeface="Helvetica"/>
            </a:endParaRPr>
          </a:p>
        </p:txBody>
      </p:sp>
      <p:sp>
        <p:nvSpPr>
          <p:cNvPr id="14" name="Google Shape;182;p19">
            <a:extLst>
              <a:ext uri="{FF2B5EF4-FFF2-40B4-BE49-F238E27FC236}">
                <a16:creationId xmlns:a16="http://schemas.microsoft.com/office/drawing/2014/main" id="{3470F491-46B4-407F-ACC6-E660BCA0F419}"/>
              </a:ext>
            </a:extLst>
          </p:cNvPr>
          <p:cNvSpPr/>
          <p:nvPr/>
        </p:nvSpPr>
        <p:spPr>
          <a:xfrm>
            <a:off x="838088" y="5740679"/>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Public Tenders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5" name="Google Shape;184;p19">
            <a:extLst>
              <a:ext uri="{FF2B5EF4-FFF2-40B4-BE49-F238E27FC236}">
                <a16:creationId xmlns:a16="http://schemas.microsoft.com/office/drawing/2014/main" id="{10105BD7-8378-435C-827A-DBD3A0730728}"/>
              </a:ext>
            </a:extLst>
          </p:cNvPr>
          <p:cNvSpPr/>
          <p:nvPr/>
        </p:nvSpPr>
        <p:spPr>
          <a:xfrm>
            <a:off x="7570200" y="5740679"/>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HCP Interactions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6" name="Google Shape;183;p19">
            <a:extLst>
              <a:ext uri="{FF2B5EF4-FFF2-40B4-BE49-F238E27FC236}">
                <a16:creationId xmlns:a16="http://schemas.microsoft.com/office/drawing/2014/main" id="{7EF6BB0C-8492-40AE-B01B-FDC8F579056F}"/>
              </a:ext>
            </a:extLst>
          </p:cNvPr>
          <p:cNvSpPr/>
          <p:nvPr/>
        </p:nvSpPr>
        <p:spPr>
          <a:xfrm>
            <a:off x="3990887" y="5740678"/>
            <a:ext cx="4061950" cy="861689"/>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Sub-Distributors/Agents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3" name="Rectangle 2">
            <a:extLst>
              <a:ext uri="{FF2B5EF4-FFF2-40B4-BE49-F238E27FC236}">
                <a16:creationId xmlns:a16="http://schemas.microsoft.com/office/drawing/2014/main" id="{1B5305A6-A370-470A-8CE8-6C1E435D960D}"/>
              </a:ext>
            </a:extLst>
          </p:cNvPr>
          <p:cNvSpPr/>
          <p:nvPr/>
        </p:nvSpPr>
        <p:spPr>
          <a:xfrm>
            <a:off x="676919" y="1154022"/>
            <a:ext cx="7234943" cy="3970318"/>
          </a:xfrm>
          <a:prstGeom prst="rect">
            <a:avLst/>
          </a:prstGeom>
        </p:spPr>
        <p:txBody>
          <a:bodyPr wrap="square">
            <a:spAutoFit/>
          </a:bodyPr>
          <a:lstStyle/>
          <a:p>
            <a:pPr marL="342900" indent="-342900">
              <a:buAutoNum type="arabicPeriod"/>
            </a:pPr>
            <a:r>
              <a:rPr lang="en-US" dirty="0">
                <a:latin typeface="Helvetica" panose="020B0604020202020204" pitchFamily="34" charset="0"/>
                <a:ea typeface="Calibri" panose="020F0502020204030204" pitchFamily="34" charset="0"/>
                <a:cs typeface="Helvetica" panose="020B0604020202020204" pitchFamily="34" charset="0"/>
              </a:rPr>
              <a:t>Manufacturer may require a prior notification of any sub-distributor/agent you want to engage or terminate to remain aware of all persons or entities involved in the sale process.</a:t>
            </a:r>
          </a:p>
          <a:p>
            <a:r>
              <a:rPr lang="en-US" dirty="0">
                <a:latin typeface="Helvetica" panose="020B0604020202020204" pitchFamily="34" charset="0"/>
                <a:ea typeface="Calibri" panose="020F0502020204030204" pitchFamily="34" charset="0"/>
                <a:cs typeface="Helvetica" panose="020B0604020202020204" pitchFamily="34" charset="0"/>
              </a:rPr>
              <a:t> </a:t>
            </a:r>
          </a:p>
          <a:p>
            <a:pPr marL="342900" indent="-342900">
              <a:buFont typeface="+mj-lt"/>
              <a:buAutoNum type="arabicPeriod" startAt="2"/>
            </a:pPr>
            <a:r>
              <a:rPr lang="en-US" dirty="0">
                <a:latin typeface="Helvetica" panose="020B0604020202020204" pitchFamily="34" charset="0"/>
                <a:cs typeface="Helvetica" panose="020B0604020202020204" pitchFamily="34" charset="0"/>
              </a:rPr>
              <a:t>Manufacturer may require that you conduct a prior due diligence background check on any sub-distributor/agent you want to engage and certify their reliability.</a:t>
            </a:r>
          </a:p>
          <a:p>
            <a:pPr marL="342900" indent="-342900">
              <a:buFont typeface="+mj-lt"/>
              <a:buAutoNum type="arabicPeriod" startAt="2"/>
            </a:pPr>
            <a:endParaRPr lang="en-US" dirty="0">
              <a:latin typeface="Helvetica" panose="020B0604020202020204" pitchFamily="34" charset="0"/>
              <a:cs typeface="Helvetica" panose="020B0604020202020204" pitchFamily="34" charset="0"/>
            </a:endParaRPr>
          </a:p>
          <a:p>
            <a:pPr marL="342900" indent="-342900">
              <a:buFont typeface="+mj-lt"/>
              <a:buAutoNum type="arabicPeriod" startAt="2"/>
            </a:pPr>
            <a:r>
              <a:rPr lang="en-US" dirty="0">
                <a:latin typeface="Helvetica" panose="020B0604020202020204" pitchFamily="34" charset="0"/>
                <a:cs typeface="Helvetica" panose="020B0604020202020204" pitchFamily="34" charset="0"/>
              </a:rPr>
              <a:t>Manufacturer may require you do not engage or appoint a sub-distributor/agent which, to the Manufacturer’s knowledge or to your knowledge, does not comply with the standard of professionalism and ethics expected by the Manufacturer.</a:t>
            </a:r>
          </a:p>
          <a:p>
            <a:pPr marL="342900" indent="-342900">
              <a:buFont typeface="+mj-lt"/>
              <a:buAutoNum type="arabicPeriod" startAt="2"/>
            </a:pPr>
            <a:endParaRPr lang="en-US" dirty="0">
              <a:latin typeface="Helvetica" panose="020B0604020202020204" pitchFamily="34" charset="0"/>
              <a:cs typeface="Helvetica" panose="020B0604020202020204" pitchFamily="34" charset="0"/>
            </a:endParaRPr>
          </a:p>
          <a:p>
            <a:pPr marL="342900" indent="-342900">
              <a:buFont typeface="+mj-lt"/>
              <a:buAutoNum type="arabicPeriod" startAt="2"/>
            </a:pPr>
            <a:r>
              <a:rPr lang="en-US" dirty="0">
                <a:latin typeface="Helvetica" panose="020B0604020202020204" pitchFamily="34" charset="0"/>
                <a:cs typeface="Helvetica" panose="020B0604020202020204" pitchFamily="34" charset="0"/>
              </a:rPr>
              <a:t>Each sub-distributor/agent should undergo regular training regarding ethical business practices and complete a certification to ensure they have done so.</a:t>
            </a:r>
          </a:p>
          <a:p>
            <a:pPr marL="342900" indent="-342900">
              <a:buFont typeface="+mj-lt"/>
              <a:buAutoNum type="arabicPeriod" startAt="2"/>
            </a:pPr>
            <a:endParaRPr lang="en-US" dirty="0">
              <a:latin typeface="Helvetica" panose="020B0604020202020204" pitchFamily="34" charset="0"/>
              <a:cs typeface="Helvetica" panose="020B0604020202020204" pitchFamily="34" charset="0"/>
            </a:endParaRPr>
          </a:p>
          <a:p>
            <a:pPr marL="342900" indent="-342900">
              <a:buFont typeface="+mj-lt"/>
              <a:buAutoNum type="arabicPeriod" startAt="2"/>
            </a:pPr>
            <a:r>
              <a:rPr lang="en-US" dirty="0">
                <a:latin typeface="Helvetica" panose="020B0604020202020204" pitchFamily="34" charset="0"/>
                <a:cs typeface="Helvetica" panose="020B0604020202020204" pitchFamily="34" charset="0"/>
              </a:rPr>
              <a:t>You should monitor activities of sub-distributors/agents with their customers, as permitted by Law, to ensure they are not engaged in anti-competitive and corrupt behavior. Manufacturers may require you report such behavior immediately after you become aware of it. </a:t>
            </a:r>
          </a:p>
        </p:txBody>
      </p:sp>
    </p:spTree>
    <p:custDataLst>
      <p:tags r:id="rId1"/>
    </p:custDataLst>
    <p:extLst>
      <p:ext uri="{BB962C8B-B14F-4D97-AF65-F5344CB8AC3E}">
        <p14:creationId xmlns:p14="http://schemas.microsoft.com/office/powerpoint/2010/main" val="59512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HCP Interactions</a:t>
            </a:r>
            <a:endParaRPr sz="2400" b="1" i="0" u="none" strike="noStrike" cap="none"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17</a:t>
            </a:fld>
            <a:endParaRPr dirty="0">
              <a:latin typeface="Helvetica" panose="020B0604020202020204" pitchFamily="34" charset="0"/>
              <a:cs typeface="Helvetica" panose="020B0604020202020204" pitchFamily="34" charset="0"/>
              <a:sym typeface="Helvetica Neue"/>
            </a:endParaRPr>
          </a:p>
        </p:txBody>
      </p:sp>
      <p:pic>
        <p:nvPicPr>
          <p:cNvPr id="195" name="Google Shape;195;p20"/>
          <p:cNvPicPr preferRelativeResize="0"/>
          <p:nvPr/>
        </p:nvPicPr>
        <p:blipFill>
          <a:blip r:embed="rId4">
            <a:alphaModFix/>
          </a:blip>
          <a:stretch>
            <a:fillRect/>
          </a:stretch>
        </p:blipFill>
        <p:spPr>
          <a:xfrm>
            <a:off x="6695768" y="1862972"/>
            <a:ext cx="4397066" cy="2931377"/>
          </a:xfrm>
          <a:prstGeom prst="rect">
            <a:avLst/>
          </a:prstGeom>
          <a:ln>
            <a:noFill/>
          </a:ln>
          <a:effectLst>
            <a:outerShdw blurRad="292100" dist="139700" dir="2700000" algn="tl" rotWithShape="0">
              <a:srgbClr val="333333">
                <a:alpha val="65000"/>
              </a:srgbClr>
            </a:outerShdw>
          </a:effectLst>
        </p:spPr>
      </p:pic>
      <p:sp>
        <p:nvSpPr>
          <p:cNvPr id="197" name="Google Shape;197;p20"/>
          <p:cNvSpPr/>
          <p:nvPr/>
        </p:nvSpPr>
        <p:spPr>
          <a:xfrm>
            <a:off x="839098" y="3010087"/>
            <a:ext cx="5856670" cy="8004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dirty="0">
                <a:solidFill>
                  <a:schemeClr val="dk1"/>
                </a:solidFill>
                <a:latin typeface="Helvetica" panose="020B0604020202020204" pitchFamily="34" charset="0"/>
                <a:ea typeface="Helvetica"/>
                <a:cs typeface="Helvetica" panose="020B0604020202020204" pitchFamily="34" charset="0"/>
                <a:sym typeface="Helvetica"/>
              </a:rPr>
              <a:t>You must ensure that your interactions with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HCPs and government officials </a:t>
            </a:r>
            <a:r>
              <a:rPr lang="en-US" sz="2000" dirty="0">
                <a:solidFill>
                  <a:schemeClr val="dk1"/>
                </a:solidFill>
                <a:latin typeface="Helvetica" panose="020B0604020202020204" pitchFamily="34" charset="0"/>
                <a:ea typeface="Helvetica"/>
                <a:cs typeface="Helvetica" panose="020B0604020202020204" pitchFamily="34" charset="0"/>
                <a:sym typeface="Helvetica"/>
              </a:rPr>
              <a:t>are in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compliance with applicable laws and regulations</a:t>
            </a:r>
            <a:r>
              <a:rPr lang="en-US" sz="2000" dirty="0">
                <a:solidFill>
                  <a:schemeClr val="dk1"/>
                </a:solidFill>
                <a:latin typeface="Helvetica" panose="020B0604020202020204" pitchFamily="34" charset="0"/>
                <a:ea typeface="Helvetica"/>
                <a:cs typeface="Helvetica" panose="020B0604020202020204" pitchFamily="34" charset="0"/>
                <a:sym typeface="Helvetica"/>
              </a:rPr>
              <a:t>. All interactions with HCPs should have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a legitimate purpose/need </a:t>
            </a:r>
            <a:r>
              <a:rPr lang="en-US" sz="2000" dirty="0">
                <a:solidFill>
                  <a:schemeClr val="dk1"/>
                </a:solidFill>
                <a:latin typeface="Helvetica" panose="020B0604020202020204" pitchFamily="34" charset="0"/>
                <a:ea typeface="Helvetica"/>
                <a:cs typeface="Helvetica" panose="020B0604020202020204" pitchFamily="34" charset="0"/>
                <a:sym typeface="Helvetica"/>
              </a:rPr>
              <a:t>with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no intention of unlawful inducement or encouragement to purchase, lease or recommend </a:t>
            </a:r>
            <a:r>
              <a:rPr lang="en-US" sz="2000" dirty="0">
                <a:solidFill>
                  <a:schemeClr val="dk1"/>
                </a:solidFill>
                <a:latin typeface="Helvetica" panose="020B0604020202020204" pitchFamily="34" charset="0"/>
                <a:ea typeface="Helvetica"/>
                <a:cs typeface="Helvetica" panose="020B0604020202020204" pitchFamily="34" charset="0"/>
                <a:sym typeface="Helvetica"/>
              </a:rPr>
              <a:t>the use of any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product or services</a:t>
            </a:r>
            <a:r>
              <a:rPr lang="en-US" sz="2000" dirty="0">
                <a:solidFill>
                  <a:schemeClr val="dk1"/>
                </a:solidFill>
                <a:latin typeface="Helvetica" panose="020B0604020202020204" pitchFamily="34" charset="0"/>
                <a:ea typeface="Helvetica"/>
                <a:cs typeface="Helvetica" panose="020B0604020202020204" pitchFamily="34" charset="0"/>
                <a:sym typeface="Helvetica"/>
              </a:rPr>
              <a:t>.</a:t>
            </a:r>
            <a:endParaRPr sz="2000" b="1" dirty="0">
              <a:latin typeface="Helvetica" panose="020B0604020202020204" pitchFamily="34" charset="0"/>
              <a:ea typeface="Helvetica"/>
              <a:cs typeface="Helvetica" panose="020B0604020202020204" pitchFamily="34" charset="0"/>
              <a:sym typeface="Helvetica"/>
            </a:endParaRPr>
          </a:p>
        </p:txBody>
      </p:sp>
      <p:sp>
        <p:nvSpPr>
          <p:cNvPr id="198" name="Google Shape;198;p20"/>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Public Tenders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99" name="Google Shape;199;p20"/>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Sub-Distributors/Agents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200" name="Google Shape;200;p20"/>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HCP Interactions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HCP Defined</a:t>
            </a:r>
            <a:endParaRPr sz="2400" b="1" i="0" u="none" strike="noStrike" cap="none"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18</a:t>
            </a:fld>
            <a:endParaRPr dirty="0">
              <a:latin typeface="Helvetica" panose="020B0604020202020204" pitchFamily="34" charset="0"/>
              <a:cs typeface="Helvetica" panose="020B0604020202020204" pitchFamily="34" charset="0"/>
              <a:sym typeface="Helvetica Neue"/>
            </a:endParaRPr>
          </a:p>
        </p:txBody>
      </p:sp>
      <p:sp>
        <p:nvSpPr>
          <p:cNvPr id="196" name="Google Shape;196;p20"/>
          <p:cNvSpPr/>
          <p:nvPr/>
        </p:nvSpPr>
        <p:spPr>
          <a:xfrm>
            <a:off x="839098" y="2167967"/>
            <a:ext cx="5689521" cy="2052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000" b="1" dirty="0">
                <a:solidFill>
                  <a:schemeClr val="dk1"/>
                </a:solidFill>
                <a:latin typeface="Arial Black" panose="020B0A04020102020204" pitchFamily="34" charset="0"/>
                <a:ea typeface="Helvetica"/>
                <a:cs typeface="Helvetica" panose="020B0604020202020204" pitchFamily="34" charset="0"/>
                <a:sym typeface="Helvetica"/>
              </a:rPr>
              <a:t>HCP</a:t>
            </a:r>
          </a:p>
          <a:p>
            <a:pPr marL="0" lvl="0" indent="0" algn="l" rtl="0">
              <a:lnSpc>
                <a:spcPct val="100000"/>
              </a:lnSpc>
              <a:spcBef>
                <a:spcPts val="0"/>
              </a:spcBef>
              <a:spcAft>
                <a:spcPts val="0"/>
              </a:spcAft>
              <a:buNone/>
            </a:pPr>
            <a:r>
              <a:rPr lang="en-US" sz="2000" dirty="0">
                <a:solidFill>
                  <a:schemeClr val="dk1"/>
                </a:solidFill>
                <a:latin typeface="Helvetica" panose="020B0604020202020204" pitchFamily="34" charset="0"/>
                <a:ea typeface="Helvetica"/>
                <a:cs typeface="Helvetica" panose="020B0604020202020204" pitchFamily="34" charset="0"/>
                <a:sym typeface="Helvetica"/>
              </a:rPr>
              <a:t>Individuals and entities that purchase, lease, recommend, use, arrange for or make decisions on the purchase or lease of, or prescribe medical device products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0" lvl="0" indent="0" algn="l" rtl="0">
              <a:lnSpc>
                <a:spcPct val="100000"/>
              </a:lnSpc>
              <a:spcBef>
                <a:spcPts val="0"/>
              </a:spcBef>
              <a:spcAft>
                <a:spcPts val="0"/>
              </a:spcAft>
              <a:buNone/>
            </a:pP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0" lvl="0" indent="0" algn="l" rtl="0">
              <a:lnSpc>
                <a:spcPct val="100000"/>
              </a:lnSpc>
              <a:spcBef>
                <a:spcPts val="0"/>
              </a:spcBef>
              <a:spcAft>
                <a:spcPts val="0"/>
              </a:spcAft>
              <a:buNone/>
            </a:pPr>
            <a:r>
              <a:rPr lang="en-US" sz="2000" dirty="0">
                <a:solidFill>
                  <a:schemeClr val="dk1"/>
                </a:solidFill>
                <a:latin typeface="Helvetica" panose="020B0604020202020204" pitchFamily="34" charset="0"/>
                <a:ea typeface="Helvetica"/>
                <a:cs typeface="Helvetica" panose="020B0604020202020204" pitchFamily="34" charset="0"/>
                <a:sym typeface="Helvetica"/>
              </a:rPr>
              <a:t>For example, the following individuals are considered HCPs: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Surgeons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Hospital administrative personnel</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Nurses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p:txBody>
      </p:sp>
      <p:sp>
        <p:nvSpPr>
          <p:cNvPr id="12" name="Google Shape;198;p20">
            <a:extLst>
              <a:ext uri="{FF2B5EF4-FFF2-40B4-BE49-F238E27FC236}">
                <a16:creationId xmlns:a16="http://schemas.microsoft.com/office/drawing/2014/main" id="{34667090-D67E-4038-A00F-4A6A4727633F}"/>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Public Tenders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3" name="Google Shape;199;p20">
            <a:extLst>
              <a:ext uri="{FF2B5EF4-FFF2-40B4-BE49-F238E27FC236}">
                <a16:creationId xmlns:a16="http://schemas.microsoft.com/office/drawing/2014/main" id="{5648B58B-2520-4D87-8A24-4DFB02BEC91B}"/>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Sub-Distributors/Agents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4" name="Google Shape;200;p20">
            <a:extLst>
              <a:ext uri="{FF2B5EF4-FFF2-40B4-BE49-F238E27FC236}">
                <a16:creationId xmlns:a16="http://schemas.microsoft.com/office/drawing/2014/main" id="{26021B93-4DA6-4628-822A-9C3108516AF5}"/>
              </a:ext>
            </a:extLst>
          </p:cNvPr>
          <p:cNvSpPr/>
          <p:nvPr/>
        </p:nvSpPr>
        <p:spPr>
          <a:xfrm>
            <a:off x="7532749"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HCP Interactions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pic>
        <p:nvPicPr>
          <p:cNvPr id="5" name="Picture 4" descr="A group of people looking at a computer&#10;&#10;Description automatically generated">
            <a:extLst>
              <a:ext uri="{FF2B5EF4-FFF2-40B4-BE49-F238E27FC236}">
                <a16:creationId xmlns:a16="http://schemas.microsoft.com/office/drawing/2014/main" id="{A6FB76B0-0DEA-4139-B5A0-89E27F6F1978}"/>
              </a:ext>
            </a:extLst>
          </p:cNvPr>
          <p:cNvPicPr>
            <a:picLocks noChangeAspect="1"/>
          </p:cNvPicPr>
          <p:nvPr/>
        </p:nvPicPr>
        <p:blipFill>
          <a:blip r:embed="rId4"/>
          <a:stretch>
            <a:fillRect/>
          </a:stretch>
        </p:blipFill>
        <p:spPr>
          <a:xfrm>
            <a:off x="6776513" y="1777527"/>
            <a:ext cx="4048125" cy="26860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8988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p:nvPr/>
        </p:nvSpPr>
        <p:spPr>
          <a:xfrm>
            <a:off x="839098" y="2578558"/>
            <a:ext cx="5575846" cy="10527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000" dirty="0">
                <a:solidFill>
                  <a:schemeClr val="tx1"/>
                </a:solidFill>
                <a:latin typeface="Arial Black" panose="020B0A04020102020204" pitchFamily="34" charset="0"/>
                <a:ea typeface="Helvetica"/>
                <a:cs typeface="Helvetica" panose="020B0604020202020204" pitchFamily="34" charset="0"/>
                <a:sym typeface="Helvetica"/>
              </a:rPr>
              <a:t>Examples of interactions with HCPs:</a:t>
            </a:r>
            <a:endParaRPr sz="2000" dirty="0">
              <a:solidFill>
                <a:schemeClr val="tx1"/>
              </a:solidFill>
              <a:latin typeface="Arial Black" panose="020B0A040201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tx1"/>
                </a:solidFill>
                <a:latin typeface="Helvetica" panose="020B0604020202020204" pitchFamily="34" charset="0"/>
                <a:ea typeface="Helvetica"/>
                <a:cs typeface="Helvetica" panose="020B0604020202020204" pitchFamily="34" charset="0"/>
                <a:sym typeface="Helvetica"/>
              </a:rPr>
              <a:t>Meals with HCPs to discuss the use of products​</a:t>
            </a:r>
            <a:endParaRPr sz="2000" dirty="0">
              <a:solidFill>
                <a:schemeClr val="tx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tx1"/>
                </a:solidFill>
                <a:latin typeface="Helvetica" panose="020B0604020202020204" pitchFamily="34" charset="0"/>
                <a:ea typeface="Helvetica"/>
                <a:cs typeface="Helvetica" panose="020B0604020202020204" pitchFamily="34" charset="0"/>
                <a:sym typeface="Helvetica"/>
              </a:rPr>
              <a:t>Presentation to an HCP on a new product​</a:t>
            </a:r>
            <a:endParaRPr sz="2000" dirty="0">
              <a:solidFill>
                <a:schemeClr val="tx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tx1"/>
                </a:solidFill>
                <a:latin typeface="Helvetica" panose="020B0604020202020204" pitchFamily="34" charset="0"/>
                <a:ea typeface="Helvetica"/>
                <a:cs typeface="Helvetica" panose="020B0604020202020204" pitchFamily="34" charset="0"/>
                <a:sym typeface="Helvetica"/>
              </a:rPr>
              <a:t>Manufacturer organized educational events</a:t>
            </a:r>
            <a:endParaRPr sz="2000" dirty="0">
              <a:solidFill>
                <a:schemeClr val="tx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Tx/>
              <a:buSzPts val="1200"/>
              <a:buFont typeface="Helvetica"/>
              <a:buChar char="●"/>
            </a:pPr>
            <a:r>
              <a:rPr lang="en-US" sz="2000" dirty="0">
                <a:solidFill>
                  <a:schemeClr val="tx1"/>
                </a:solidFill>
                <a:latin typeface="Helvetica" panose="020B0604020202020204" pitchFamily="34" charset="0"/>
                <a:ea typeface="Helvetica"/>
                <a:cs typeface="Helvetica" panose="020B0604020202020204" pitchFamily="34" charset="0"/>
                <a:sym typeface="Helvetica"/>
              </a:rPr>
              <a:t>An arrangement whereby an HCP provides consulting services</a:t>
            </a:r>
            <a:endParaRPr sz="2000" dirty="0">
              <a:solidFill>
                <a:schemeClr val="tx1"/>
              </a:solidFill>
              <a:latin typeface="Helvetica" panose="020B0604020202020204" pitchFamily="34" charset="0"/>
              <a:ea typeface="Helvetica"/>
              <a:cs typeface="Helvetica" panose="020B0604020202020204" pitchFamily="34" charset="0"/>
              <a:sym typeface="Helvetica"/>
            </a:endParaRPr>
          </a:p>
        </p:txBody>
      </p:sp>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HCP Interactions</a:t>
            </a:r>
            <a:endParaRPr sz="2400" b="1" i="0" u="none" strike="noStrike" cap="none"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19</a:t>
            </a:fld>
            <a:endParaRPr dirty="0">
              <a:latin typeface="Helvetica" panose="020B0604020202020204" pitchFamily="34" charset="0"/>
              <a:cs typeface="Helvetica" panose="020B0604020202020204" pitchFamily="34" charset="0"/>
              <a:sym typeface="Helvetica Neue"/>
            </a:endParaRPr>
          </a:p>
        </p:txBody>
      </p:sp>
      <p:sp>
        <p:nvSpPr>
          <p:cNvPr id="12" name="Google Shape;198;p20">
            <a:extLst>
              <a:ext uri="{FF2B5EF4-FFF2-40B4-BE49-F238E27FC236}">
                <a16:creationId xmlns:a16="http://schemas.microsoft.com/office/drawing/2014/main" id="{34667090-D67E-4038-A00F-4A6A4727633F}"/>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Public Tenders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3" name="Google Shape;199;p20">
            <a:extLst>
              <a:ext uri="{FF2B5EF4-FFF2-40B4-BE49-F238E27FC236}">
                <a16:creationId xmlns:a16="http://schemas.microsoft.com/office/drawing/2014/main" id="{5648B58B-2520-4D87-8A24-4DFB02BEC91B}"/>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Sub-Distributors/Agents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4" name="Google Shape;200;p20">
            <a:extLst>
              <a:ext uri="{FF2B5EF4-FFF2-40B4-BE49-F238E27FC236}">
                <a16:creationId xmlns:a16="http://schemas.microsoft.com/office/drawing/2014/main" id="{26021B93-4DA6-4628-822A-9C3108516AF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HCP Interactions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pic>
        <p:nvPicPr>
          <p:cNvPr id="3" name="Picture 2" descr="A group of people posing for a photo&#10;&#10;Description automatically generated">
            <a:extLst>
              <a:ext uri="{FF2B5EF4-FFF2-40B4-BE49-F238E27FC236}">
                <a16:creationId xmlns:a16="http://schemas.microsoft.com/office/drawing/2014/main" id="{B3E7DE80-0B05-46DB-B8F0-78049E1A93CE}"/>
              </a:ext>
            </a:extLst>
          </p:cNvPr>
          <p:cNvPicPr>
            <a:picLocks noChangeAspect="1"/>
          </p:cNvPicPr>
          <p:nvPr/>
        </p:nvPicPr>
        <p:blipFill>
          <a:blip r:embed="rId4"/>
          <a:stretch>
            <a:fillRect/>
          </a:stretch>
        </p:blipFill>
        <p:spPr>
          <a:xfrm>
            <a:off x="6414944" y="1949202"/>
            <a:ext cx="4424218" cy="23005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9108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3245051"/>
            <a:ext cx="9545600" cy="2718400"/>
          </a:xfrm>
          <a:prstGeom prst="homePlate">
            <a:avLst>
              <a:gd name="adj" fmla="val 50000"/>
            </a:avLst>
          </a:prstGeom>
          <a:solidFill>
            <a:srgbClr val="34495E"/>
          </a:solidFill>
          <a:ln>
            <a:noFill/>
          </a:ln>
        </p:spPr>
        <p:txBody>
          <a:bodyPr spcFirstLastPara="1" wrap="square" lIns="91433" tIns="45700" rIns="91433" bIns="45700" anchor="ctr" anchorCtr="0">
            <a:noAutofit/>
          </a:bodyPr>
          <a:lstStyle/>
          <a:p>
            <a:pPr algn="ctr" defTabSz="1219170"/>
            <a:endParaRPr sz="1867" dirty="0">
              <a:solidFill>
                <a:srgbClr val="FFFFFF"/>
              </a:solidFill>
              <a:latin typeface="Calibri"/>
              <a:ea typeface="Calibri"/>
              <a:cs typeface="Calibri"/>
              <a:sym typeface="Calibri"/>
            </a:endParaRPr>
          </a:p>
        </p:txBody>
      </p:sp>
      <p:sp>
        <p:nvSpPr>
          <p:cNvPr id="219" name="Google Shape;219;p37"/>
          <p:cNvSpPr/>
          <p:nvPr/>
        </p:nvSpPr>
        <p:spPr>
          <a:xfrm rot="10800000" flipH="1">
            <a:off x="7450052" y="3245153"/>
            <a:ext cx="2561600" cy="2718400"/>
          </a:xfrm>
          <a:prstGeom prst="chevron">
            <a:avLst>
              <a:gd name="adj" fmla="val 53827"/>
            </a:avLst>
          </a:prstGeom>
          <a:solidFill>
            <a:srgbClr val="AACFD0"/>
          </a:solidFill>
          <a:ln>
            <a:noFill/>
          </a:ln>
        </p:spPr>
        <p:txBody>
          <a:bodyPr spcFirstLastPara="1" wrap="square" lIns="91433" tIns="45700" rIns="91433" bIns="45700" anchor="ctr" anchorCtr="0">
            <a:noAutofit/>
          </a:bodyPr>
          <a:lstStyle/>
          <a:p>
            <a:pPr algn="ctr" defTabSz="1219170"/>
            <a:endParaRPr sz="1867" dirty="0">
              <a:latin typeface="Calibri"/>
              <a:ea typeface="Calibri"/>
              <a:cs typeface="Calibri"/>
              <a:sym typeface="Calibri"/>
            </a:endParaRPr>
          </a:p>
        </p:txBody>
      </p:sp>
      <p:sp>
        <p:nvSpPr>
          <p:cNvPr id="220" name="Google Shape;220;p37"/>
          <p:cNvSpPr/>
          <p:nvPr/>
        </p:nvSpPr>
        <p:spPr>
          <a:xfrm rot="10800000" flipH="1">
            <a:off x="8985917" y="3245153"/>
            <a:ext cx="2561600" cy="2718400"/>
          </a:xfrm>
          <a:prstGeom prst="chevron">
            <a:avLst>
              <a:gd name="adj" fmla="val 53827"/>
            </a:avLst>
          </a:prstGeom>
          <a:solidFill>
            <a:srgbClr val="5DA0A2"/>
          </a:solidFill>
          <a:ln>
            <a:noFill/>
          </a:ln>
        </p:spPr>
        <p:txBody>
          <a:bodyPr spcFirstLastPara="1" wrap="square" lIns="91433" tIns="45700" rIns="91433" bIns="45700" anchor="ctr" anchorCtr="0">
            <a:noAutofit/>
          </a:bodyPr>
          <a:lstStyle/>
          <a:p>
            <a:pPr algn="ctr" defTabSz="1219170"/>
            <a:endParaRPr sz="1867" dirty="0">
              <a:latin typeface="Calibri"/>
              <a:ea typeface="Calibri"/>
              <a:cs typeface="Calibri"/>
              <a:sym typeface="Calibri"/>
            </a:endParaRPr>
          </a:p>
        </p:txBody>
      </p:sp>
      <p:sp>
        <p:nvSpPr>
          <p:cNvPr id="221" name="Google Shape;221;p37"/>
          <p:cNvSpPr txBox="1"/>
          <p:nvPr/>
        </p:nvSpPr>
        <p:spPr>
          <a:xfrm>
            <a:off x="401375" y="4169003"/>
            <a:ext cx="7752000" cy="870800"/>
          </a:xfrm>
          <a:prstGeom prst="rect">
            <a:avLst/>
          </a:prstGeom>
          <a:noFill/>
          <a:ln>
            <a:noFill/>
          </a:ln>
        </p:spPr>
        <p:txBody>
          <a:bodyPr spcFirstLastPara="1" wrap="square" lIns="91433" tIns="45700" rIns="91433" bIns="45700" anchor="t" anchorCtr="0">
            <a:noAutofit/>
          </a:bodyPr>
          <a:lstStyle/>
          <a:p>
            <a:pPr defTabSz="1219170"/>
            <a:r>
              <a:rPr lang="en-US" sz="3600" b="1" dirty="0">
                <a:solidFill>
                  <a:srgbClr val="FFFFFF"/>
                </a:solidFill>
                <a:latin typeface="Helvetica Neue"/>
                <a:ea typeface="Helvetica Neue"/>
                <a:cs typeface="Helvetica Neue"/>
                <a:sym typeface="Helvetica Neue"/>
              </a:rPr>
              <a:t>Anti-bribery Anti-corruption</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206" name="Google Shape;206;p21"/>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HCP Interactions</a:t>
            </a:r>
            <a:endParaRPr sz="2000" b="1" dirty="0">
              <a:solidFill>
                <a:srgbClr val="AACFD0"/>
              </a:solidFill>
              <a:latin typeface="Helvetica" panose="020B0604020202020204" pitchFamily="34" charset="0"/>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(Educational)</a:t>
            </a:r>
            <a:endParaRPr sz="20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207" name="Google Shape;20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20</a:t>
            </a:fld>
            <a:endParaRPr dirty="0">
              <a:latin typeface="Helvetica" panose="020B0604020202020204" pitchFamily="34" charset="0"/>
              <a:cs typeface="Helvetica" panose="020B0604020202020204" pitchFamily="34" charset="0"/>
              <a:sym typeface="Helvetica Neue"/>
            </a:endParaRPr>
          </a:p>
        </p:txBody>
      </p:sp>
      <p:sp>
        <p:nvSpPr>
          <p:cNvPr id="208" name="Google Shape;208;p21"/>
          <p:cNvSpPr/>
          <p:nvPr/>
        </p:nvSpPr>
        <p:spPr>
          <a:xfrm>
            <a:off x="1687790" y="1330770"/>
            <a:ext cx="5602705"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dirty="0">
                <a:solidFill>
                  <a:schemeClr val="dk1"/>
                </a:solidFill>
                <a:latin typeface="Helvetica" panose="020B0604020202020204" pitchFamily="34" charset="0"/>
                <a:ea typeface="Helvetica"/>
                <a:cs typeface="Helvetica" panose="020B0604020202020204" pitchFamily="34" charset="0"/>
                <a:sym typeface="Helvetica"/>
              </a:rPr>
              <a:t>Education support can be provided for the following:</a:t>
            </a:r>
            <a:endParaRPr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Appropriate location </a:t>
            </a:r>
            <a:endParaRPr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Suitable venue</a:t>
            </a:r>
            <a:endParaRPr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Reasonable travel (economy or standard travel)​</a:t>
            </a:r>
            <a:endParaRPr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Agenda suitable (Scientific program)</a:t>
            </a:r>
            <a:endParaRPr sz="1600" dirty="0">
              <a:latin typeface="Helvetica" panose="020B0604020202020204" pitchFamily="34" charset="0"/>
              <a:cs typeface="Helvetica" panose="020B0604020202020204" pitchFamily="34" charset="0"/>
            </a:endParaRPr>
          </a:p>
        </p:txBody>
      </p:sp>
      <p:sp>
        <p:nvSpPr>
          <p:cNvPr id="209" name="Google Shape;209;p21"/>
          <p:cNvSpPr/>
          <p:nvPr/>
        </p:nvSpPr>
        <p:spPr>
          <a:xfrm>
            <a:off x="1687790" y="3565558"/>
            <a:ext cx="6168183"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dirty="0">
                <a:solidFill>
                  <a:schemeClr val="dk1"/>
                </a:solidFill>
                <a:latin typeface="Helvetica" panose="020B0604020202020204" pitchFamily="34" charset="0"/>
                <a:ea typeface="Helvetica"/>
                <a:cs typeface="Helvetica" panose="020B0604020202020204" pitchFamily="34" charset="0"/>
                <a:sym typeface="Helvetica"/>
              </a:rPr>
              <a:t>Education support cannot be provided for the following:</a:t>
            </a:r>
            <a:endParaRPr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Inappropriate locations (e.g., beach &amp; ski resorts, entertainment resorts​)</a:t>
            </a:r>
            <a:endParaRPr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Luxury hotel​s</a:t>
            </a:r>
            <a:endParaRPr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Accompanying guests (cannot pay for or organize)​</a:t>
            </a:r>
            <a:endParaRPr sz="16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Entertainment or sport provided (e.g., golf, casino, sightseeing)</a:t>
            </a:r>
            <a:endParaRPr sz="1600" b="1" dirty="0">
              <a:solidFill>
                <a:schemeClr val="dk2"/>
              </a:solidFill>
              <a:latin typeface="Helvetica" panose="020B0604020202020204" pitchFamily="34" charset="0"/>
              <a:ea typeface="Helvetica"/>
              <a:cs typeface="Helvetica" panose="020B0604020202020204" pitchFamily="34" charset="0"/>
              <a:sym typeface="Helvetica"/>
            </a:endParaRPr>
          </a:p>
        </p:txBody>
      </p:sp>
      <p:sp>
        <p:nvSpPr>
          <p:cNvPr id="210" name="Google Shape;210;p21"/>
          <p:cNvSpPr/>
          <p:nvPr/>
        </p:nvSpPr>
        <p:spPr>
          <a:xfrm>
            <a:off x="1687790" y="1168927"/>
            <a:ext cx="1436446"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2400" b="1" dirty="0">
                <a:solidFill>
                  <a:schemeClr val="accent5">
                    <a:lumMod val="50000"/>
                  </a:schemeClr>
                </a:solidFill>
                <a:latin typeface="Arial Black" panose="020B0A04020102020204" pitchFamily="34" charset="0"/>
                <a:cs typeface="Helvetica" panose="020B0604020202020204" pitchFamily="34" charset="0"/>
              </a:rPr>
              <a:t>Can Do</a:t>
            </a:r>
            <a:endParaRPr sz="2400" b="1" dirty="0">
              <a:solidFill>
                <a:schemeClr val="accent5">
                  <a:lumMod val="50000"/>
                </a:schemeClr>
              </a:solidFill>
              <a:latin typeface="Arial Black" panose="020B0A04020102020204" pitchFamily="34" charset="0"/>
              <a:cs typeface="Helvetica" panose="020B0604020202020204" pitchFamily="34" charset="0"/>
            </a:endParaRPr>
          </a:p>
        </p:txBody>
      </p:sp>
      <p:sp>
        <p:nvSpPr>
          <p:cNvPr id="211" name="Google Shape;211;p21"/>
          <p:cNvSpPr/>
          <p:nvPr/>
        </p:nvSpPr>
        <p:spPr>
          <a:xfrm>
            <a:off x="1687790" y="3108733"/>
            <a:ext cx="1642924"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rgbClr val="C00000"/>
                </a:solidFill>
                <a:latin typeface="Arial Black" panose="020B0A04020102020204" pitchFamily="34" charset="0"/>
                <a:cs typeface="Helvetica" panose="020B0604020202020204" pitchFamily="34" charset="0"/>
              </a:rPr>
              <a:t>Can’t Do</a:t>
            </a:r>
            <a:endParaRPr sz="2400" b="1" dirty="0">
              <a:solidFill>
                <a:srgbClr val="C00000"/>
              </a:solidFill>
              <a:latin typeface="Arial Black" panose="020B0A04020102020204" pitchFamily="34" charset="0"/>
              <a:cs typeface="Helvetica" panose="020B0604020202020204" pitchFamily="34" charset="0"/>
            </a:endParaRPr>
          </a:p>
        </p:txBody>
      </p:sp>
      <p:pic>
        <p:nvPicPr>
          <p:cNvPr id="212" name="Google Shape;212;p21"/>
          <p:cNvPicPr preferRelativeResize="0"/>
          <p:nvPr/>
        </p:nvPicPr>
        <p:blipFill>
          <a:blip r:embed="rId4">
            <a:alphaModFix/>
          </a:blip>
          <a:stretch>
            <a:fillRect/>
          </a:stretch>
        </p:blipFill>
        <p:spPr>
          <a:xfrm>
            <a:off x="7624336" y="2070529"/>
            <a:ext cx="3355193" cy="2246875"/>
          </a:xfrm>
          <a:prstGeom prst="rect">
            <a:avLst/>
          </a:prstGeom>
          <a:ln>
            <a:noFill/>
          </a:ln>
          <a:effectLst>
            <a:outerShdw blurRad="292100" dist="139700" dir="2700000" algn="tl" rotWithShape="0">
              <a:srgbClr val="333333">
                <a:alpha val="65000"/>
              </a:srgbClr>
            </a:outerShdw>
          </a:effectLst>
        </p:spPr>
      </p:pic>
      <p:sp>
        <p:nvSpPr>
          <p:cNvPr id="14" name="Google Shape;198;p20">
            <a:extLst>
              <a:ext uri="{FF2B5EF4-FFF2-40B4-BE49-F238E27FC236}">
                <a16:creationId xmlns:a16="http://schemas.microsoft.com/office/drawing/2014/main" id="{94996728-5624-46A8-B39C-FEA5013EFAD5}"/>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Public Tenders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5" name="Google Shape;199;p20">
            <a:extLst>
              <a:ext uri="{FF2B5EF4-FFF2-40B4-BE49-F238E27FC236}">
                <a16:creationId xmlns:a16="http://schemas.microsoft.com/office/drawing/2014/main" id="{50262E9F-7616-41E9-AB28-6573B5785C9D}"/>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Sub-Distributors/Agents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6" name="Google Shape;200;p20">
            <a:extLst>
              <a:ext uri="{FF2B5EF4-FFF2-40B4-BE49-F238E27FC236}">
                <a16:creationId xmlns:a16="http://schemas.microsoft.com/office/drawing/2014/main" id="{B5AE87CF-47CB-497D-80A5-B4C43FB1B86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HCP Interactions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pic>
        <p:nvPicPr>
          <p:cNvPr id="6" name="Picture 5" descr="A picture containing object, clipart&#10;&#10;Description automatically generated">
            <a:extLst>
              <a:ext uri="{FF2B5EF4-FFF2-40B4-BE49-F238E27FC236}">
                <a16:creationId xmlns:a16="http://schemas.microsoft.com/office/drawing/2014/main" id="{FE26B42A-B87D-4331-BACE-2153CE6DD7F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485847" y="888972"/>
            <a:ext cx="1151208" cy="1452473"/>
          </a:xfrm>
          <a:prstGeom prst="rect">
            <a:avLst/>
          </a:prstGeom>
        </p:spPr>
      </p:pic>
      <p:pic>
        <p:nvPicPr>
          <p:cNvPr id="8" name="Picture 7" descr="A picture containing object, clipart&#10;&#10;Description automatically generated">
            <a:extLst>
              <a:ext uri="{FF2B5EF4-FFF2-40B4-BE49-F238E27FC236}">
                <a16:creationId xmlns:a16="http://schemas.microsoft.com/office/drawing/2014/main" id="{0C62C886-A7C0-499C-AE8C-B11D14E529C2}"/>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485847" y="2875349"/>
            <a:ext cx="1201943" cy="1452474"/>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206" name="Google Shape;206;p21"/>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HCP Interactions</a:t>
            </a:r>
            <a:endParaRPr sz="2000" b="1" dirty="0">
              <a:solidFill>
                <a:srgbClr val="AACFD0"/>
              </a:solidFill>
              <a:latin typeface="Helvetica" panose="020B0604020202020204" pitchFamily="34" charset="0"/>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(Educational)</a:t>
            </a:r>
            <a:endParaRPr sz="20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207" name="Google Shape;20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21</a:t>
            </a:fld>
            <a:endParaRPr dirty="0">
              <a:latin typeface="Helvetica" panose="020B0604020202020204" pitchFamily="34" charset="0"/>
              <a:cs typeface="Helvetica" panose="020B0604020202020204" pitchFamily="34" charset="0"/>
              <a:sym typeface="Helvetica Neue"/>
            </a:endParaRPr>
          </a:p>
        </p:txBody>
      </p:sp>
      <p:sp>
        <p:nvSpPr>
          <p:cNvPr id="208" name="Google Shape;208;p21"/>
          <p:cNvSpPr/>
          <p:nvPr/>
        </p:nvSpPr>
        <p:spPr>
          <a:xfrm>
            <a:off x="1687790" y="1578234"/>
            <a:ext cx="6752400"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r>
              <a:rPr lang="en-US" sz="1600" dirty="0">
                <a:solidFill>
                  <a:schemeClr val="dk1"/>
                </a:solidFill>
                <a:latin typeface="Helvetica" panose="020B0604020202020204" pitchFamily="34" charset="0"/>
                <a:ea typeface="Helvetica"/>
                <a:cs typeface="Helvetica" panose="020B0604020202020204" pitchFamily="34" charset="0"/>
                <a:sym typeface="Helvetica"/>
              </a:rPr>
              <a:t>Travel and meals may be provided to HCPs within the following guidelines as part of a bona fide exchange of scientific, educational, or business information:</a:t>
            </a:r>
          </a:p>
          <a:p>
            <a:pPr marL="457200" lvl="0" indent="-304800">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Modest travel is economy class</a:t>
            </a:r>
          </a:p>
          <a:p>
            <a:pPr marL="457200" lvl="0" indent="-304800">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Meals may be provided in conjunction with a bona fide presentation of commercial, educational or scientific information</a:t>
            </a:r>
          </a:p>
          <a:p>
            <a:pPr marL="457200" lvl="0" indent="-304800">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Location that is conductive to commercial and educative presentation</a:t>
            </a:r>
          </a:p>
          <a:p>
            <a:pPr marL="457200" lvl="0" indent="-304800">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Gifts that are modest, benefit patients, and are educational (e.g., medical textbooks, anatomical models)</a:t>
            </a:r>
          </a:p>
        </p:txBody>
      </p:sp>
      <p:sp>
        <p:nvSpPr>
          <p:cNvPr id="209" name="Google Shape;209;p21"/>
          <p:cNvSpPr/>
          <p:nvPr/>
        </p:nvSpPr>
        <p:spPr>
          <a:xfrm>
            <a:off x="1687790" y="3919516"/>
            <a:ext cx="6168183"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r>
              <a:rPr lang="en-US" sz="1600" dirty="0">
                <a:solidFill>
                  <a:schemeClr val="dk1"/>
                </a:solidFill>
                <a:latin typeface="Helvetica" panose="020B0604020202020204" pitchFamily="34" charset="0"/>
                <a:ea typeface="Helvetica"/>
                <a:cs typeface="Helvetica" panose="020B0604020202020204" pitchFamily="34" charset="0"/>
                <a:sym typeface="Helvetica"/>
              </a:rPr>
              <a:t>The following may not be provided to HCPs:</a:t>
            </a:r>
          </a:p>
          <a:p>
            <a:pPr marL="457200" lvl="0" indent="-304800">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Meals or travel for spouses or guests of HCPs or any other person without a bona fide interest in the meal or event</a:t>
            </a:r>
          </a:p>
          <a:p>
            <a:pPr marL="457200" lvl="0" indent="-304800">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Meals with HCPs that are not conducive to business discussion</a:t>
            </a:r>
          </a:p>
          <a:p>
            <a:pPr marL="457200" lvl="0" indent="-304800">
              <a:buClr>
                <a:schemeClr val="dk1"/>
              </a:buClr>
              <a:buSzPts val="1200"/>
              <a:buFont typeface="Helvetica"/>
              <a:buChar char="●"/>
            </a:pPr>
            <a:r>
              <a:rPr lang="en-US" sz="1600" dirty="0">
                <a:solidFill>
                  <a:schemeClr val="dk1"/>
                </a:solidFill>
                <a:latin typeface="Helvetica" panose="020B0604020202020204" pitchFamily="34" charset="0"/>
                <a:ea typeface="Helvetica"/>
                <a:cs typeface="Helvetica" panose="020B0604020202020204" pitchFamily="34" charset="0"/>
                <a:sym typeface="Helvetica"/>
              </a:rPr>
              <a:t>Non-educational gifts (e.g., flowers, wine, cash)</a:t>
            </a:r>
          </a:p>
        </p:txBody>
      </p:sp>
      <p:sp>
        <p:nvSpPr>
          <p:cNvPr id="210" name="Google Shape;210;p21"/>
          <p:cNvSpPr/>
          <p:nvPr/>
        </p:nvSpPr>
        <p:spPr>
          <a:xfrm>
            <a:off x="1736966" y="949183"/>
            <a:ext cx="1436446"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2400" b="1" dirty="0">
                <a:solidFill>
                  <a:schemeClr val="accent5">
                    <a:lumMod val="50000"/>
                  </a:schemeClr>
                </a:solidFill>
                <a:latin typeface="Arial Black" panose="020B0A04020102020204" pitchFamily="34" charset="0"/>
                <a:cs typeface="Helvetica" panose="020B0604020202020204" pitchFamily="34" charset="0"/>
              </a:rPr>
              <a:t>Can Do</a:t>
            </a:r>
            <a:endParaRPr sz="2400" b="1" dirty="0">
              <a:solidFill>
                <a:schemeClr val="accent5">
                  <a:lumMod val="50000"/>
                </a:schemeClr>
              </a:solidFill>
              <a:latin typeface="Arial Black" panose="020B0A04020102020204" pitchFamily="34" charset="0"/>
              <a:cs typeface="Helvetica" panose="020B0604020202020204" pitchFamily="34" charset="0"/>
            </a:endParaRPr>
          </a:p>
        </p:txBody>
      </p:sp>
      <p:sp>
        <p:nvSpPr>
          <p:cNvPr id="211" name="Google Shape;211;p21"/>
          <p:cNvSpPr/>
          <p:nvPr/>
        </p:nvSpPr>
        <p:spPr>
          <a:xfrm>
            <a:off x="1791029" y="3748157"/>
            <a:ext cx="1642924"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2400" b="1" dirty="0">
                <a:solidFill>
                  <a:srgbClr val="C00000"/>
                </a:solidFill>
                <a:latin typeface="Arial Black" panose="020B0A04020102020204" pitchFamily="34" charset="0"/>
                <a:cs typeface="Helvetica" panose="020B0604020202020204" pitchFamily="34" charset="0"/>
              </a:rPr>
              <a:t>Can’t Do</a:t>
            </a:r>
            <a:endParaRPr sz="2400" b="1" dirty="0">
              <a:solidFill>
                <a:srgbClr val="C00000"/>
              </a:solidFill>
              <a:latin typeface="Arial Black" panose="020B0A04020102020204" pitchFamily="34" charset="0"/>
              <a:cs typeface="Helvetica" panose="020B0604020202020204" pitchFamily="34" charset="0"/>
            </a:endParaRPr>
          </a:p>
        </p:txBody>
      </p:sp>
      <p:sp>
        <p:nvSpPr>
          <p:cNvPr id="14" name="Google Shape;198;p20">
            <a:extLst>
              <a:ext uri="{FF2B5EF4-FFF2-40B4-BE49-F238E27FC236}">
                <a16:creationId xmlns:a16="http://schemas.microsoft.com/office/drawing/2014/main" id="{94996728-5624-46A8-B39C-FEA5013EFAD5}"/>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Public Tenders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5" name="Google Shape;199;p20">
            <a:extLst>
              <a:ext uri="{FF2B5EF4-FFF2-40B4-BE49-F238E27FC236}">
                <a16:creationId xmlns:a16="http://schemas.microsoft.com/office/drawing/2014/main" id="{50262E9F-7616-41E9-AB28-6573B5785C9D}"/>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Sub-Distributors/Agents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sp>
        <p:nvSpPr>
          <p:cNvPr id="16" name="Google Shape;200;p20">
            <a:extLst>
              <a:ext uri="{FF2B5EF4-FFF2-40B4-BE49-F238E27FC236}">
                <a16:creationId xmlns:a16="http://schemas.microsoft.com/office/drawing/2014/main" id="{B5AE87CF-47CB-497D-80A5-B4C43FB1B86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HCP Interactions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p:txBody>
      </p:sp>
      <p:pic>
        <p:nvPicPr>
          <p:cNvPr id="6" name="Picture 5" descr="A picture containing object, clipart&#10;&#10;Description automatically generated">
            <a:extLst>
              <a:ext uri="{FF2B5EF4-FFF2-40B4-BE49-F238E27FC236}">
                <a16:creationId xmlns:a16="http://schemas.microsoft.com/office/drawing/2014/main" id="{FE26B42A-B87D-4331-BACE-2153CE6DD7F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585758" y="742844"/>
            <a:ext cx="1151208" cy="1452473"/>
          </a:xfrm>
          <a:prstGeom prst="rect">
            <a:avLst/>
          </a:prstGeom>
        </p:spPr>
      </p:pic>
      <p:pic>
        <p:nvPicPr>
          <p:cNvPr id="8" name="Picture 7" descr="A picture containing object, clipart&#10;&#10;Description automatically generated">
            <a:extLst>
              <a:ext uri="{FF2B5EF4-FFF2-40B4-BE49-F238E27FC236}">
                <a16:creationId xmlns:a16="http://schemas.microsoft.com/office/drawing/2014/main" id="{0C62C886-A7C0-499C-AE8C-B11D14E529C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589086" y="3466380"/>
            <a:ext cx="1201943" cy="1452474"/>
          </a:xfrm>
          <a:prstGeom prst="rect">
            <a:avLst/>
          </a:prstGeom>
        </p:spPr>
      </p:pic>
      <p:pic>
        <p:nvPicPr>
          <p:cNvPr id="17" name="Google Shape;226;p22">
            <a:extLst>
              <a:ext uri="{FF2B5EF4-FFF2-40B4-BE49-F238E27FC236}">
                <a16:creationId xmlns:a16="http://schemas.microsoft.com/office/drawing/2014/main" id="{903CD5E6-29A6-4ECE-96E0-8D22239200B9}"/>
              </a:ext>
            </a:extLst>
          </p:cNvPr>
          <p:cNvPicPr preferRelativeResize="0"/>
          <p:nvPr/>
        </p:nvPicPr>
        <p:blipFill>
          <a:blip r:embed="rId7">
            <a:alphaModFix/>
          </a:blip>
          <a:stretch>
            <a:fillRect/>
          </a:stretch>
        </p:blipFill>
        <p:spPr>
          <a:xfrm>
            <a:off x="8610600" y="2195317"/>
            <a:ext cx="2569509" cy="19973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068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3"/>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237" name="Google Shape;237;p2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Compliance with ABAC Laws and </a:t>
            </a:r>
            <a:endParaRPr sz="2000" b="1" dirty="0">
              <a:solidFill>
                <a:srgbClr val="AACFD0"/>
              </a:solidFill>
              <a:latin typeface="Helvetica" panose="020B0604020202020204" pitchFamily="34" charset="0"/>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Regulations</a:t>
            </a:r>
            <a:endParaRPr sz="20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238" name="Google Shape;23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22</a:t>
            </a:fld>
            <a:endParaRPr dirty="0">
              <a:latin typeface="Helvetica" panose="020B0604020202020204" pitchFamily="34" charset="0"/>
              <a:cs typeface="Helvetica" panose="020B0604020202020204" pitchFamily="34" charset="0"/>
              <a:sym typeface="Helvetica Neue"/>
            </a:endParaRPr>
          </a:p>
        </p:txBody>
      </p:sp>
      <p:pic>
        <p:nvPicPr>
          <p:cNvPr id="239" name="Google Shape;239;p23"/>
          <p:cNvPicPr preferRelativeResize="0"/>
          <p:nvPr/>
        </p:nvPicPr>
        <p:blipFill rotWithShape="1">
          <a:blip r:embed="rId4">
            <a:alphaModFix/>
          </a:blip>
          <a:srcRect/>
          <a:stretch/>
        </p:blipFill>
        <p:spPr>
          <a:xfrm>
            <a:off x="6995144" y="2374007"/>
            <a:ext cx="3825766" cy="2897884"/>
          </a:xfrm>
          <a:prstGeom prst="rect">
            <a:avLst/>
          </a:prstGeom>
          <a:ln>
            <a:noFill/>
          </a:ln>
          <a:effectLst>
            <a:outerShdw blurRad="292100" dist="139700" dir="2700000" algn="tl" rotWithShape="0">
              <a:srgbClr val="333333">
                <a:alpha val="65000"/>
              </a:srgbClr>
            </a:outerShdw>
          </a:effectLst>
        </p:spPr>
      </p:pic>
      <p:sp>
        <p:nvSpPr>
          <p:cNvPr id="241" name="Google Shape;241;p23"/>
          <p:cNvSpPr/>
          <p:nvPr/>
        </p:nvSpPr>
        <p:spPr>
          <a:xfrm>
            <a:off x="474236" y="2179598"/>
            <a:ext cx="6221447" cy="2793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24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Speak to your supervisor regarding any concerns you may have regarding your (or others’) compliance with ABAC laws and regulations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Refer to Industry Codes of Ethics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914400" lvl="1"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MedTech</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914400" lvl="1"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AdvaMed</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Contact the ethics hotlines of the companies for which you are distributing products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p:txBody>
      </p:sp>
      <p:sp>
        <p:nvSpPr>
          <p:cNvPr id="2" name="TextBox 1">
            <a:extLst>
              <a:ext uri="{FF2B5EF4-FFF2-40B4-BE49-F238E27FC236}">
                <a16:creationId xmlns:a16="http://schemas.microsoft.com/office/drawing/2014/main" id="{08208005-398F-4D8B-81D0-D773934FF514}"/>
              </a:ext>
            </a:extLst>
          </p:cNvPr>
          <p:cNvSpPr txBox="1"/>
          <p:nvPr/>
        </p:nvSpPr>
        <p:spPr>
          <a:xfrm>
            <a:off x="474236" y="1592952"/>
            <a:ext cx="11186822" cy="523220"/>
          </a:xfrm>
          <a:prstGeom prst="rect">
            <a:avLst/>
          </a:prstGeom>
          <a:noFill/>
        </p:spPr>
        <p:txBody>
          <a:bodyPr wrap="square" rtlCol="0">
            <a:spAutoFit/>
          </a:bodyPr>
          <a:lstStyle/>
          <a:p>
            <a:pPr lvl="0"/>
            <a:r>
              <a:rPr lang="en-US" sz="2800" b="1" dirty="0">
                <a:solidFill>
                  <a:schemeClr val="dk1"/>
                </a:solidFill>
                <a:latin typeface="Arial Black" panose="020B0A04020102020204" pitchFamily="34" charset="0"/>
                <a:ea typeface="Helvetica"/>
                <a:cs typeface="Helvetica" panose="020B0604020202020204" pitchFamily="34" charset="0"/>
                <a:sym typeface="Helvetica"/>
              </a:rPr>
              <a:t>What can you do if you have any questions or concerns?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3"/>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237" name="Google Shape;237;p2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Compliance with ABAC Laws and </a:t>
            </a:r>
            <a:endParaRPr sz="2000" b="1" dirty="0">
              <a:solidFill>
                <a:srgbClr val="AACFD0"/>
              </a:solidFill>
              <a:latin typeface="Helvetica" panose="020B0604020202020204" pitchFamily="34" charset="0"/>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Regulations</a:t>
            </a:r>
            <a:endParaRPr sz="20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238" name="Google Shape;23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23</a:t>
            </a:fld>
            <a:endParaRPr dirty="0">
              <a:latin typeface="Helvetica" panose="020B0604020202020204" pitchFamily="34" charset="0"/>
              <a:cs typeface="Helvetica" panose="020B0604020202020204" pitchFamily="34" charset="0"/>
              <a:sym typeface="Helvetica Neue"/>
            </a:endParaRPr>
          </a:p>
        </p:txBody>
      </p:sp>
      <p:pic>
        <p:nvPicPr>
          <p:cNvPr id="239" name="Google Shape;239;p23"/>
          <p:cNvPicPr preferRelativeResize="0"/>
          <p:nvPr/>
        </p:nvPicPr>
        <p:blipFill rotWithShape="1">
          <a:blip r:embed="rId4">
            <a:alphaModFix/>
          </a:blip>
          <a:srcRect/>
          <a:stretch/>
        </p:blipFill>
        <p:spPr>
          <a:xfrm>
            <a:off x="6786225" y="1795035"/>
            <a:ext cx="4190727" cy="2793548"/>
          </a:xfrm>
          <a:prstGeom prst="rect">
            <a:avLst/>
          </a:prstGeom>
          <a:ln>
            <a:noFill/>
          </a:ln>
          <a:effectLst>
            <a:outerShdw blurRad="292100" dist="139700" dir="2700000" algn="tl" rotWithShape="0">
              <a:srgbClr val="333333">
                <a:alpha val="65000"/>
              </a:srgbClr>
            </a:outerShdw>
          </a:effectLst>
        </p:spPr>
      </p:pic>
      <p:sp>
        <p:nvSpPr>
          <p:cNvPr id="241" name="Google Shape;241;p23"/>
          <p:cNvSpPr/>
          <p:nvPr/>
        </p:nvSpPr>
        <p:spPr>
          <a:xfrm>
            <a:off x="585121" y="1871007"/>
            <a:ext cx="6201104" cy="2793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buClr>
                <a:schemeClr val="dk1"/>
              </a:buClr>
              <a:buSzPts val="1500"/>
            </a:pPr>
            <a:r>
              <a:rPr lang="en-US" sz="3200" dirty="0">
                <a:solidFill>
                  <a:schemeClr val="bg2"/>
                </a:solidFill>
                <a:latin typeface="Arial Black" panose="020B0A04020102020204" pitchFamily="34" charset="0"/>
                <a:ea typeface="Helvetica"/>
                <a:cs typeface="Helvetica" panose="020B0604020202020204" pitchFamily="34" charset="0"/>
                <a:sym typeface="Helvetica"/>
              </a:rPr>
              <a:t>It is </a:t>
            </a:r>
            <a:r>
              <a:rPr lang="en-US" sz="3200" b="1" dirty="0">
                <a:solidFill>
                  <a:schemeClr val="bg2"/>
                </a:solidFill>
                <a:latin typeface="Arial Black" panose="020B0A04020102020204" pitchFamily="34" charset="0"/>
                <a:ea typeface="Helvetica"/>
                <a:cs typeface="Helvetica" panose="020B0604020202020204" pitchFamily="34" charset="0"/>
                <a:sym typeface="Helvetica"/>
              </a:rPr>
              <a:t>your</a:t>
            </a:r>
            <a:r>
              <a:rPr lang="en-US" sz="3200" dirty="0">
                <a:solidFill>
                  <a:schemeClr val="bg2"/>
                </a:solidFill>
                <a:latin typeface="Arial Black" panose="020B0A04020102020204" pitchFamily="34" charset="0"/>
                <a:ea typeface="Helvetica"/>
                <a:cs typeface="Helvetica" panose="020B0604020202020204" pitchFamily="34" charset="0"/>
                <a:sym typeface="Helvetica"/>
              </a:rPr>
              <a:t> responsibility to understand and comply with both </a:t>
            </a:r>
            <a:r>
              <a:rPr lang="en-US" sz="3200" b="1" dirty="0">
                <a:solidFill>
                  <a:schemeClr val="bg2"/>
                </a:solidFill>
                <a:latin typeface="Arial Black" panose="020B0A04020102020204" pitchFamily="34" charset="0"/>
                <a:ea typeface="Helvetica"/>
                <a:cs typeface="Helvetica" panose="020B0604020202020204" pitchFamily="34" charset="0"/>
                <a:sym typeface="Helvetica"/>
              </a:rPr>
              <a:t>global and local </a:t>
            </a:r>
            <a:r>
              <a:rPr lang="en-US" sz="3200" dirty="0">
                <a:solidFill>
                  <a:schemeClr val="bg2"/>
                </a:solidFill>
                <a:latin typeface="Arial Black" panose="020B0A04020102020204" pitchFamily="34" charset="0"/>
                <a:ea typeface="Helvetica"/>
                <a:cs typeface="Helvetica" panose="020B0604020202020204" pitchFamily="34" charset="0"/>
                <a:sym typeface="Helvetica"/>
              </a:rPr>
              <a:t>ABAC laws and regulations</a:t>
            </a:r>
            <a:endParaRPr lang="en-US" sz="3200" dirty="0">
              <a:solidFill>
                <a:schemeClr val="bg2"/>
              </a:solidFill>
              <a:latin typeface="Arial Black" panose="020B0A040201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224366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99" name="Google Shape;99;p12"/>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b="1" dirty="0">
                <a:solidFill>
                  <a:srgbClr val="AACFD0"/>
                </a:solidFill>
                <a:latin typeface="Helvetica" panose="020B0604020202020204" pitchFamily="34" charset="0"/>
                <a:ea typeface="Helvetica Neue"/>
                <a:cs typeface="Helvetica" panose="020B0604020202020204" pitchFamily="34" charset="0"/>
                <a:sym typeface="Helvetica Neue"/>
              </a:rPr>
              <a:t>Bribery and Corruption</a:t>
            </a:r>
            <a:endParaRPr sz="2200" b="1" dirty="0">
              <a:solidFill>
                <a:srgbClr val="AACFD0"/>
              </a:solidFill>
              <a:latin typeface="Helvetica" panose="020B0604020202020204" pitchFamily="34" charset="0"/>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200" b="1" dirty="0">
                <a:solidFill>
                  <a:srgbClr val="AACFD0"/>
                </a:solidFill>
                <a:latin typeface="Helvetica" panose="020B0604020202020204" pitchFamily="34" charset="0"/>
                <a:ea typeface="Helvetica Neue"/>
                <a:cs typeface="Helvetica" panose="020B0604020202020204" pitchFamily="34" charset="0"/>
                <a:sym typeface="Helvetica Neue"/>
              </a:rPr>
              <a:t>Definitions</a:t>
            </a:r>
            <a:endParaRPr sz="22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02" name="Google Shape;102;p12"/>
          <p:cNvSpPr/>
          <p:nvPr/>
        </p:nvSpPr>
        <p:spPr>
          <a:xfrm>
            <a:off x="190364" y="1413463"/>
            <a:ext cx="4139897" cy="365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a:latin typeface="Arial Black" panose="020B0A04020102020204" pitchFamily="34" charset="0"/>
                <a:cs typeface="Helvetica" panose="020B0604020202020204" pitchFamily="34" charset="0"/>
              </a:rPr>
              <a:t>What is Corruption?</a:t>
            </a:r>
            <a:endParaRPr sz="2800" b="1" dirty="0">
              <a:latin typeface="Arial Black" panose="020B0A04020102020204" pitchFamily="34" charset="0"/>
              <a:cs typeface="Helvetica" panose="020B0604020202020204" pitchFamily="34" charset="0"/>
            </a:endParaRPr>
          </a:p>
        </p:txBody>
      </p:sp>
      <p:sp>
        <p:nvSpPr>
          <p:cNvPr id="103" name="Google Shape;103;p12"/>
          <p:cNvSpPr/>
          <p:nvPr/>
        </p:nvSpPr>
        <p:spPr>
          <a:xfrm>
            <a:off x="587343" y="2670150"/>
            <a:ext cx="5096457" cy="15177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400" b="1" dirty="0">
                <a:solidFill>
                  <a:schemeClr val="tx1"/>
                </a:solidFill>
                <a:latin typeface="Helvetica" panose="020B0604020202020204" pitchFamily="34" charset="0"/>
                <a:ea typeface="Helvetica"/>
                <a:cs typeface="Helvetica" panose="020B0604020202020204" pitchFamily="34" charset="0"/>
                <a:sym typeface="Helvetica"/>
              </a:rPr>
              <a:t>Dishonest or illegal behavior, especially by those in powerful positions. Corruption may encompass acts such as</a:t>
            </a:r>
            <a:r>
              <a:rPr lang="en-US" sz="2400" dirty="0">
                <a:solidFill>
                  <a:schemeClr val="tx1"/>
                </a:solidFill>
                <a:latin typeface="Helvetica" panose="020B0604020202020204" pitchFamily="34" charset="0"/>
                <a:ea typeface="Helvetica"/>
                <a:cs typeface="Helvetica" panose="020B0604020202020204" pitchFamily="34" charset="0"/>
                <a:sym typeface="Helvetica"/>
              </a:rPr>
              <a:t>​</a:t>
            </a:r>
            <a:endParaRPr sz="2400" dirty="0">
              <a:solidFill>
                <a:schemeClr val="tx1"/>
              </a:solidFill>
              <a:latin typeface="Helvetica" panose="020B0604020202020204" pitchFamily="34" charset="0"/>
              <a:ea typeface="Helvetica"/>
              <a:cs typeface="Helvetica"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en-US" sz="2400" dirty="0">
                <a:solidFill>
                  <a:schemeClr val="tx1"/>
                </a:solidFill>
                <a:latin typeface="Helvetica" panose="020B0604020202020204" pitchFamily="34" charset="0"/>
                <a:ea typeface="Helvetica"/>
                <a:cs typeface="Helvetica" panose="020B0604020202020204" pitchFamily="34" charset="0"/>
                <a:sym typeface="Helvetica"/>
              </a:rPr>
              <a:t>Bribes</a:t>
            </a:r>
            <a:endParaRPr sz="2400" dirty="0">
              <a:solidFill>
                <a:schemeClr val="tx1"/>
              </a:solidFill>
              <a:latin typeface="Helvetica" panose="020B0604020202020204" pitchFamily="34" charset="0"/>
              <a:ea typeface="Helvetica"/>
              <a:cs typeface="Helvetica"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en-US" sz="2400" dirty="0">
                <a:solidFill>
                  <a:schemeClr val="tx1"/>
                </a:solidFill>
                <a:latin typeface="Helvetica" panose="020B0604020202020204" pitchFamily="34" charset="0"/>
                <a:ea typeface="Helvetica"/>
                <a:cs typeface="Helvetica" panose="020B0604020202020204" pitchFamily="34" charset="0"/>
                <a:sym typeface="Helvetica"/>
              </a:rPr>
              <a:t>Kickbacks</a:t>
            </a:r>
            <a:endParaRPr sz="2400" dirty="0">
              <a:solidFill>
                <a:schemeClr val="tx1"/>
              </a:solidFill>
              <a:latin typeface="Helvetica" panose="020B0604020202020204" pitchFamily="34" charset="0"/>
              <a:ea typeface="Helvetica"/>
              <a:cs typeface="Helvetica"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en-US" sz="2400" dirty="0">
                <a:solidFill>
                  <a:schemeClr val="tx1"/>
                </a:solidFill>
                <a:latin typeface="Helvetica" panose="020B0604020202020204" pitchFamily="34" charset="0"/>
                <a:ea typeface="Helvetica"/>
                <a:cs typeface="Helvetica" panose="020B0604020202020204" pitchFamily="34" charset="0"/>
                <a:sym typeface="Helvetica"/>
              </a:rPr>
              <a:t>Abuse of public office</a:t>
            </a:r>
            <a:endParaRPr sz="2400" dirty="0">
              <a:solidFill>
                <a:schemeClr val="tx1"/>
              </a:solidFill>
              <a:latin typeface="Helvetica" panose="020B0604020202020204" pitchFamily="34" charset="0"/>
              <a:cs typeface="Helvetica" panose="020B0604020202020204" pitchFamily="34" charset="0"/>
            </a:endParaRPr>
          </a:p>
        </p:txBody>
      </p:sp>
      <p:pic>
        <p:nvPicPr>
          <p:cNvPr id="104" name="Google Shape;104;p12"/>
          <p:cNvPicPr preferRelativeResize="0"/>
          <p:nvPr/>
        </p:nvPicPr>
        <p:blipFill>
          <a:blip r:embed="rId4">
            <a:alphaModFix/>
          </a:blip>
          <a:stretch>
            <a:fillRect/>
          </a:stretch>
        </p:blipFill>
        <p:spPr>
          <a:xfrm>
            <a:off x="5683800" y="1413463"/>
            <a:ext cx="5697725" cy="379922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9894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99" name="Google Shape;99;p12"/>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b="1" dirty="0">
                <a:solidFill>
                  <a:srgbClr val="AACFD0"/>
                </a:solidFill>
                <a:latin typeface="Helvetica" panose="020B0604020202020204" pitchFamily="34" charset="0"/>
                <a:ea typeface="Helvetica Neue"/>
                <a:cs typeface="Helvetica" panose="020B0604020202020204" pitchFamily="34" charset="0"/>
                <a:sym typeface="Helvetica Neue"/>
              </a:rPr>
              <a:t>Bribery and Corruption</a:t>
            </a:r>
            <a:endParaRPr sz="2200" b="1" dirty="0">
              <a:solidFill>
                <a:srgbClr val="AACFD0"/>
              </a:solidFill>
              <a:latin typeface="Helvetica" panose="020B0604020202020204" pitchFamily="34" charset="0"/>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200" b="1" dirty="0">
                <a:solidFill>
                  <a:srgbClr val="AACFD0"/>
                </a:solidFill>
                <a:latin typeface="Helvetica" panose="020B0604020202020204" pitchFamily="34" charset="0"/>
                <a:ea typeface="Helvetica Neue"/>
                <a:cs typeface="Helvetica" panose="020B0604020202020204" pitchFamily="34" charset="0"/>
                <a:sym typeface="Helvetica Neue"/>
              </a:rPr>
              <a:t>Definitions</a:t>
            </a:r>
            <a:endParaRPr sz="22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00" name="Google Shape;100;p12"/>
          <p:cNvSpPr/>
          <p:nvPr/>
        </p:nvSpPr>
        <p:spPr>
          <a:xfrm>
            <a:off x="178677" y="1347410"/>
            <a:ext cx="3764260" cy="365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a:latin typeface="Arial Black" panose="020B0A04020102020204" pitchFamily="34" charset="0"/>
                <a:cs typeface="Helvetica" panose="020B0604020202020204" pitchFamily="34" charset="0"/>
              </a:rPr>
              <a:t>What is a Bribe?</a:t>
            </a:r>
            <a:endParaRPr sz="2800" b="1" dirty="0">
              <a:latin typeface="Arial Black" panose="020B0A04020102020204" pitchFamily="34" charset="0"/>
              <a:cs typeface="Helvetica" panose="020B0604020202020204" pitchFamily="34" charset="0"/>
            </a:endParaRPr>
          </a:p>
        </p:txBody>
      </p:sp>
      <p:sp>
        <p:nvSpPr>
          <p:cNvPr id="101" name="Google Shape;101;p12"/>
          <p:cNvSpPr/>
          <p:nvPr/>
        </p:nvSpPr>
        <p:spPr>
          <a:xfrm>
            <a:off x="560752" y="2568965"/>
            <a:ext cx="4945314" cy="2297325"/>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000" b="1" dirty="0">
                <a:solidFill>
                  <a:schemeClr val="dk1"/>
                </a:solidFill>
                <a:latin typeface="Helvetica" panose="020B0604020202020204" pitchFamily="34" charset="0"/>
                <a:ea typeface="Helvetica"/>
                <a:cs typeface="Helvetica" panose="020B0604020202020204" pitchFamily="34" charset="0"/>
                <a:sym typeface="Helvetica"/>
              </a:rPr>
              <a:t>An offer, promise or agreement to provide or receive a payment directly </a:t>
            </a:r>
          </a:p>
          <a:p>
            <a:pPr marL="0" lvl="0" indent="0" algn="l" rtl="0">
              <a:lnSpc>
                <a:spcPct val="100000"/>
              </a:lnSpc>
              <a:spcBef>
                <a:spcPts val="0"/>
              </a:spcBef>
              <a:spcAft>
                <a:spcPts val="0"/>
              </a:spcAft>
              <a:buClr>
                <a:schemeClr val="dk1"/>
              </a:buClr>
              <a:buSzPts val="1100"/>
              <a:buFont typeface="Arial"/>
              <a:buNone/>
            </a:pPr>
            <a:r>
              <a:rPr lang="en-US" sz="2000" b="1" dirty="0">
                <a:solidFill>
                  <a:schemeClr val="dk1"/>
                </a:solidFill>
                <a:latin typeface="Helvetica" panose="020B0604020202020204" pitchFamily="34" charset="0"/>
                <a:ea typeface="Helvetica"/>
                <a:cs typeface="Helvetica" panose="020B0604020202020204" pitchFamily="34" charset="0"/>
                <a:sym typeface="Helvetica"/>
              </a:rPr>
              <a:t>or indirectly: </a:t>
            </a:r>
            <a:r>
              <a:rPr lang="en-US" sz="2000" dirty="0">
                <a:solidFill>
                  <a:schemeClr val="dk1"/>
                </a:solidFill>
                <a:latin typeface="Helvetica" panose="020B0604020202020204" pitchFamily="34" charset="0"/>
                <a:ea typeface="Helvetica"/>
                <a:cs typeface="Helvetica" panose="020B0604020202020204" pitchFamily="34" charset="0"/>
                <a:sym typeface="Helvetica"/>
              </a:rPr>
              <a:t>​</a:t>
            </a:r>
          </a:p>
          <a:p>
            <a:pPr marL="0" lvl="0" indent="0" algn="l" rtl="0">
              <a:lnSpc>
                <a:spcPct val="100000"/>
              </a:lnSpc>
              <a:spcBef>
                <a:spcPts val="0"/>
              </a:spcBef>
              <a:spcAft>
                <a:spcPts val="0"/>
              </a:spcAft>
              <a:buClr>
                <a:schemeClr val="dk1"/>
              </a:buClr>
              <a:buSzPts val="1100"/>
              <a:buFont typeface="Arial"/>
              <a:buNone/>
            </a:pPr>
            <a:endParaRPr lang="en-US" sz="2000" dirty="0">
              <a:solidFill>
                <a:schemeClr val="dk1"/>
              </a:solidFill>
              <a:latin typeface="Helvetica" panose="020B0604020202020204" pitchFamily="34" charset="0"/>
              <a:ea typeface="Helvetica"/>
              <a:cs typeface="Helvetica" panose="020B0604020202020204" pitchFamily="34" charset="0"/>
              <a:sym typeface="Helvetica"/>
            </a:endParaRPr>
          </a:p>
          <a:p>
            <a:pPr marL="231775" lvl="0" indent="-231775"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Of “anything of value”; ​</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231775" lvl="0" indent="-231775"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To or by a government official or a private party; and ​</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231775" lvl="0" indent="-231775"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For the purpose of obtaining or retaining business or securing an improper business advantage</a:t>
            </a:r>
          </a:p>
          <a:p>
            <a:pPr marL="231775" indent="-231775">
              <a:buClr>
                <a:schemeClr val="dk1"/>
              </a:buClr>
              <a:buSzPts val="1200"/>
              <a:buFont typeface="Helvetica"/>
              <a:buChar char="●"/>
            </a:pPr>
            <a:r>
              <a:rPr lang="en-US" sz="2000" dirty="0">
                <a:solidFill>
                  <a:schemeClr val="dk1"/>
                </a:solidFill>
                <a:latin typeface="Helvetica" panose="020B0604020202020204" pitchFamily="34" charset="0"/>
                <a:cs typeface="Helvetica" panose="020B0604020202020204" pitchFamily="34" charset="0"/>
              </a:rPr>
              <a:t>With the intention to influence the recipient to misuse his/her official position</a:t>
            </a:r>
            <a:endParaRPr sz="2000" dirty="0">
              <a:solidFill>
                <a:schemeClr val="dk1"/>
              </a:solidFill>
              <a:latin typeface="Helvetica" panose="020B0604020202020204" pitchFamily="34" charset="0"/>
              <a:cs typeface="Helvetica" panose="020B0604020202020204" pitchFamily="34" charset="0"/>
            </a:endParaRPr>
          </a:p>
        </p:txBody>
      </p:sp>
      <p:pic>
        <p:nvPicPr>
          <p:cNvPr id="104" name="Google Shape;104;p12"/>
          <p:cNvPicPr preferRelativeResize="0"/>
          <p:nvPr/>
        </p:nvPicPr>
        <p:blipFill>
          <a:blip r:embed="rId4">
            <a:alphaModFix/>
          </a:blip>
          <a:stretch>
            <a:fillRect/>
          </a:stretch>
        </p:blipFill>
        <p:spPr>
          <a:xfrm>
            <a:off x="5631248" y="1529387"/>
            <a:ext cx="5697725" cy="379922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8389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b="1" dirty="0">
                <a:solidFill>
                  <a:srgbClr val="AACFD0"/>
                </a:solidFill>
                <a:latin typeface="Helvetica" panose="020B0604020202020204" pitchFamily="34" charset="0"/>
                <a:ea typeface="Helvetica Neue"/>
                <a:cs typeface="Helvetica" panose="020B0604020202020204" pitchFamily="34" charset="0"/>
                <a:sym typeface="Helvetica Neue"/>
              </a:rPr>
              <a:t>Bribery and Corruption Laws</a:t>
            </a:r>
            <a:endParaRPr sz="22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10" name="Google Shape;11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5</a:t>
            </a:fld>
            <a:endParaRPr dirty="0">
              <a:latin typeface="Helvetica" panose="020B0604020202020204" pitchFamily="34" charset="0"/>
              <a:cs typeface="Helvetica" panose="020B0604020202020204" pitchFamily="34" charset="0"/>
              <a:sym typeface="Helvetica Neue"/>
            </a:endParaRPr>
          </a:p>
        </p:txBody>
      </p:sp>
      <p:sp>
        <p:nvSpPr>
          <p:cNvPr id="111" name="Google Shape;111;p13"/>
          <p:cNvSpPr/>
          <p:nvPr/>
        </p:nvSpPr>
        <p:spPr>
          <a:xfrm>
            <a:off x="378979" y="2563508"/>
            <a:ext cx="5707142" cy="19203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800" b="1" dirty="0">
                <a:solidFill>
                  <a:schemeClr val="dk1"/>
                </a:solidFill>
                <a:latin typeface="Helvetica" panose="020B0604020202020204" pitchFamily="34" charset="0"/>
                <a:ea typeface="Helvetica"/>
                <a:cs typeface="Helvetica" panose="020B0604020202020204" pitchFamily="34" charset="0"/>
                <a:sym typeface="Helvetica"/>
              </a:rPr>
              <a:t>​</a:t>
            </a:r>
            <a:r>
              <a:rPr lang="en-US" sz="2800" b="1" dirty="0">
                <a:solidFill>
                  <a:schemeClr val="dk1"/>
                </a:solidFill>
                <a:latin typeface="Arial Black" panose="020B0A04020102020204" pitchFamily="34" charset="0"/>
                <a:ea typeface="Helvetica"/>
                <a:cs typeface="Helvetica" panose="020B0604020202020204" pitchFamily="34" charset="0"/>
                <a:sym typeface="Helvetica"/>
              </a:rPr>
              <a:t>Bribery &amp; Corruption Laws</a:t>
            </a:r>
            <a:endParaRPr sz="2800" b="1" dirty="0">
              <a:solidFill>
                <a:schemeClr val="dk1"/>
              </a:solidFill>
              <a:latin typeface="Arial Black" panose="020B0A040201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Almost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all countries have strict laws</a:t>
            </a:r>
            <a:r>
              <a:rPr lang="en-US" sz="2000" dirty="0">
                <a:solidFill>
                  <a:schemeClr val="dk1"/>
                </a:solidFill>
                <a:latin typeface="Helvetica" panose="020B0604020202020204" pitchFamily="34" charset="0"/>
                <a:ea typeface="Helvetica"/>
                <a:cs typeface="Helvetica" panose="020B0604020202020204" pitchFamily="34" charset="0"/>
                <a:sym typeface="Helvetica"/>
              </a:rPr>
              <a:t> </a:t>
            </a:r>
          </a:p>
          <a:p>
            <a:pPr marL="152400" lvl="0" algn="l" defTabSz="461963" rtl="0">
              <a:lnSpc>
                <a:spcPct val="115000"/>
              </a:lnSpc>
              <a:spcBef>
                <a:spcPts val="0"/>
              </a:spcBef>
              <a:spcAft>
                <a:spcPts val="0"/>
              </a:spcAft>
              <a:buClr>
                <a:schemeClr val="dk1"/>
              </a:buClr>
              <a:buSzPts val="1200"/>
            </a:pPr>
            <a:r>
              <a:rPr lang="en-US" sz="2000" dirty="0">
                <a:solidFill>
                  <a:schemeClr val="dk1"/>
                </a:solidFill>
                <a:latin typeface="Helvetica" panose="020B0604020202020204" pitchFamily="34" charset="0"/>
                <a:ea typeface="Helvetica"/>
                <a:cs typeface="Helvetica" panose="020B0604020202020204" pitchFamily="34" charset="0"/>
                <a:sym typeface="Helvetica"/>
              </a:rPr>
              <a:t>	that prohibit bribery and corruption</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nSpc>
                <a:spcPct val="115000"/>
              </a:lnSpc>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Examples of Anti-bribery Anti-corruption laws and regulations include the following: ​</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the U.S. Foreign Corrupt Practices Act (“FCPA”);​</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the United Kingdom Bribery Act 2010 </a:t>
            </a:r>
          </a:p>
          <a:p>
            <a:pPr marL="609600" lvl="1" algn="l" rtl="0">
              <a:lnSpc>
                <a:spcPct val="115000"/>
              </a:lnSpc>
              <a:spcBef>
                <a:spcPts val="0"/>
              </a:spcBef>
              <a:spcAft>
                <a:spcPts val="0"/>
              </a:spcAft>
              <a:buClr>
                <a:schemeClr val="dk1"/>
              </a:buClr>
              <a:buSzPts val="1200"/>
            </a:pPr>
            <a:r>
              <a:rPr lang="en-US" sz="2000" dirty="0">
                <a:solidFill>
                  <a:schemeClr val="dk1"/>
                </a:solidFill>
                <a:latin typeface="Helvetica" panose="020B0604020202020204" pitchFamily="34" charset="0"/>
                <a:ea typeface="Helvetica"/>
                <a:cs typeface="Helvetica" panose="020B0604020202020204" pitchFamily="34" charset="0"/>
                <a:sym typeface="Helvetica"/>
              </a:rPr>
              <a:t>	(“UK Bribery Act”)</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Both the FCPA and the UK Bribery Act have </a:t>
            </a:r>
            <a:r>
              <a:rPr lang="en-US" sz="2000" b="1" dirty="0">
                <a:solidFill>
                  <a:schemeClr val="dk1"/>
                </a:solidFill>
                <a:latin typeface="Helvetica" panose="020B0604020202020204" pitchFamily="34" charset="0"/>
                <a:ea typeface="Helvetica"/>
                <a:cs typeface="Helvetica" panose="020B0604020202020204" pitchFamily="34" charset="0"/>
                <a:sym typeface="Helvetica"/>
              </a:rPr>
              <a:t>worldwide application</a:t>
            </a:r>
            <a:endParaRPr sz="2000" b="1" dirty="0">
              <a:solidFill>
                <a:schemeClr val="dk1"/>
              </a:solidFill>
              <a:latin typeface="Helvetica" panose="020B0604020202020204" pitchFamily="34" charset="0"/>
              <a:ea typeface="Helvetica"/>
              <a:cs typeface="Helvetica" panose="020B0604020202020204" pitchFamily="34" charset="0"/>
              <a:sym typeface="Helvetica"/>
            </a:endParaRPr>
          </a:p>
        </p:txBody>
      </p:sp>
      <p:sp>
        <p:nvSpPr>
          <p:cNvPr id="112" name="Google Shape;112;p13"/>
          <p:cNvSpPr/>
          <p:nvPr/>
        </p:nvSpPr>
        <p:spPr>
          <a:xfrm>
            <a:off x="6164870" y="2378449"/>
            <a:ext cx="5648151" cy="1293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800" b="1" dirty="0">
                <a:solidFill>
                  <a:schemeClr val="dk1"/>
                </a:solidFill>
                <a:latin typeface="Arial Black" panose="020B0A04020102020204" pitchFamily="34" charset="0"/>
                <a:ea typeface="Helvetica"/>
                <a:cs typeface="Helvetica" panose="020B0604020202020204" pitchFamily="34" charset="0"/>
                <a:sym typeface="Helvetica"/>
              </a:rPr>
              <a:t>Consequence of Violations</a:t>
            </a:r>
            <a:r>
              <a:rPr lang="en-US" sz="2800" dirty="0">
                <a:solidFill>
                  <a:schemeClr val="dk1"/>
                </a:solidFill>
                <a:latin typeface="Arial Black" panose="020B0A04020102020204" pitchFamily="34" charset="0"/>
                <a:ea typeface="Helvetica"/>
                <a:cs typeface="Helvetica" panose="020B0604020202020204" pitchFamily="34" charset="0"/>
                <a:sym typeface="Helvetica"/>
              </a:rPr>
              <a:t>​</a:t>
            </a:r>
          </a:p>
          <a:p>
            <a:pPr marL="457200" lvl="0"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Criminal prosecution​</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Reputational damage</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Civil and administrative penalties (including personal)</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Blacklisting from government contracts​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Termination of contracts and business arrangements</a:t>
            </a:r>
            <a:endParaRPr sz="2000" b="1" dirty="0">
              <a:solidFill>
                <a:schemeClr val="dk1"/>
              </a:solidFill>
              <a:latin typeface="Helvetica" panose="020B0604020202020204" pitchFamily="34" charset="0"/>
              <a:ea typeface="Helvetica"/>
              <a:cs typeface="Helvetica" panose="020B0604020202020204" pitchFamily="34" charset="0"/>
              <a:sym typeface="Helvetica"/>
            </a:endParaRPr>
          </a:p>
        </p:txBody>
      </p:sp>
      <p:cxnSp>
        <p:nvCxnSpPr>
          <p:cNvPr id="3" name="Straight Connector 2">
            <a:extLst>
              <a:ext uri="{FF2B5EF4-FFF2-40B4-BE49-F238E27FC236}">
                <a16:creationId xmlns:a16="http://schemas.microsoft.com/office/drawing/2014/main" id="{D2567CC6-B2F8-4D72-BE18-DBDC5AE4971C}"/>
              </a:ext>
            </a:extLst>
          </p:cNvPr>
          <p:cNvCxnSpPr/>
          <p:nvPr/>
        </p:nvCxnSpPr>
        <p:spPr>
          <a:xfrm>
            <a:off x="6095954" y="1396182"/>
            <a:ext cx="0" cy="45523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b="1" dirty="0">
                <a:solidFill>
                  <a:srgbClr val="AACFD0"/>
                </a:solidFill>
                <a:latin typeface="Helvetica" panose="020B0604020202020204" pitchFamily="34" charset="0"/>
                <a:ea typeface="Helvetica Neue"/>
                <a:cs typeface="Helvetica" panose="020B0604020202020204" pitchFamily="34" charset="0"/>
                <a:sym typeface="Helvetica Neue"/>
              </a:rPr>
              <a:t>Bribery and Corruption Laws</a:t>
            </a:r>
            <a:endParaRPr sz="22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10" name="Google Shape;11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6</a:t>
            </a:fld>
            <a:endParaRPr dirty="0">
              <a:latin typeface="Helvetica" panose="020B0604020202020204" pitchFamily="34" charset="0"/>
              <a:cs typeface="Helvetica" panose="020B0604020202020204" pitchFamily="34" charset="0"/>
              <a:sym typeface="Helvetica Neue"/>
            </a:endParaRPr>
          </a:p>
        </p:txBody>
      </p:sp>
      <p:sp>
        <p:nvSpPr>
          <p:cNvPr id="113" name="Google Shape;113;p13"/>
          <p:cNvSpPr/>
          <p:nvPr/>
        </p:nvSpPr>
        <p:spPr>
          <a:xfrm>
            <a:off x="413264" y="1414048"/>
            <a:ext cx="5489100" cy="3184714"/>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800" b="1" dirty="0">
                <a:solidFill>
                  <a:schemeClr val="dk1"/>
                </a:solidFill>
                <a:latin typeface="Arial Black" panose="020B0A04020102020204" pitchFamily="34" charset="0"/>
                <a:ea typeface="Helvetica"/>
                <a:cs typeface="Helvetica" panose="020B0604020202020204" pitchFamily="34" charset="0"/>
                <a:sym typeface="Helvetica"/>
              </a:rPr>
              <a:t>Industry Codes of Ethics</a:t>
            </a:r>
            <a:endParaRPr sz="2800" dirty="0">
              <a:solidFill>
                <a:schemeClr val="dk1"/>
              </a:solidFill>
              <a:latin typeface="Arial Black" panose="020B0A040201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Depending on where you operate, the following industry codes may apply:</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MedTech Europe</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AdvaMed</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SzPts val="1200"/>
              <a:buFont typeface="Helvetica"/>
              <a:buChar char="●"/>
            </a:pPr>
            <a:r>
              <a:rPr lang="en-US" sz="2000" dirty="0">
                <a:latin typeface="Helvetica" panose="020B0604020202020204" pitchFamily="34" charset="0"/>
                <a:ea typeface="Helvetica"/>
                <a:cs typeface="Helvetica" panose="020B0604020202020204" pitchFamily="34" charset="0"/>
                <a:sym typeface="Helvetica"/>
              </a:rPr>
              <a:t>Both codes advocate for members to </a:t>
            </a:r>
            <a:r>
              <a:rPr lang="en-US" sz="2000" b="1" dirty="0">
                <a:latin typeface="Helvetica" panose="020B0604020202020204" pitchFamily="34" charset="0"/>
                <a:ea typeface="Helvetica"/>
                <a:cs typeface="Helvetica" panose="020B0604020202020204" pitchFamily="34" charset="0"/>
                <a:sym typeface="Helvetica"/>
              </a:rPr>
              <a:t>uphold the highest ethical standards</a:t>
            </a:r>
            <a:endParaRPr sz="2000" b="1" dirty="0">
              <a:latin typeface="Helvetica" panose="020B0604020202020204" pitchFamily="34" charset="0"/>
              <a:ea typeface="Helvetica"/>
              <a:cs typeface="Helvetica" panose="020B0604020202020204" pitchFamily="34" charset="0"/>
              <a:sym typeface="Helvetica"/>
            </a:endParaRPr>
          </a:p>
          <a:p>
            <a:pPr marL="457200" lvl="0" indent="-304800" algn="l" rtl="0">
              <a:lnSpc>
                <a:spcPct val="115000"/>
              </a:lnSpc>
              <a:spcBef>
                <a:spcPts val="0"/>
              </a:spcBef>
              <a:spcAft>
                <a:spcPts val="0"/>
              </a:spcAft>
              <a:buSzPts val="1200"/>
              <a:buFont typeface="Helvetica"/>
              <a:buChar char="●"/>
            </a:pPr>
            <a:r>
              <a:rPr lang="en-US" sz="2000" dirty="0">
                <a:latin typeface="Helvetica" panose="020B0604020202020204" pitchFamily="34" charset="0"/>
                <a:ea typeface="Helvetica"/>
                <a:cs typeface="Helvetica" panose="020B0604020202020204" pitchFamily="34" charset="0"/>
                <a:sym typeface="Helvetica"/>
              </a:rPr>
              <a:t>Additional codes may be implemented at the regional or country level</a:t>
            </a:r>
            <a:endParaRPr sz="2000" b="1" dirty="0">
              <a:latin typeface="Helvetica" panose="020B0604020202020204" pitchFamily="34" charset="0"/>
              <a:ea typeface="Helvetica"/>
              <a:cs typeface="Helvetica" panose="020B0604020202020204" pitchFamily="34" charset="0"/>
              <a:sym typeface="Helvetica"/>
            </a:endParaRPr>
          </a:p>
        </p:txBody>
      </p:sp>
      <p:pic>
        <p:nvPicPr>
          <p:cNvPr id="114" name="Google Shape;114;p13"/>
          <p:cNvPicPr preferRelativeResize="0"/>
          <p:nvPr/>
        </p:nvPicPr>
        <p:blipFill>
          <a:blip r:embed="rId4">
            <a:alphaModFix/>
          </a:blip>
          <a:stretch>
            <a:fillRect/>
          </a:stretch>
        </p:blipFill>
        <p:spPr>
          <a:xfrm>
            <a:off x="1099853" y="4819828"/>
            <a:ext cx="2232908" cy="770750"/>
          </a:xfrm>
          <a:prstGeom prst="rect">
            <a:avLst/>
          </a:prstGeom>
          <a:ln>
            <a:noFill/>
          </a:ln>
          <a:effectLst>
            <a:outerShdw blurRad="292100" dist="139700" dir="2700000" algn="tl" rotWithShape="0">
              <a:srgbClr val="333333">
                <a:alpha val="65000"/>
              </a:srgbClr>
            </a:outerShdw>
          </a:effectLst>
        </p:spPr>
      </p:pic>
      <p:pic>
        <p:nvPicPr>
          <p:cNvPr id="115" name="Google Shape;115;p13"/>
          <p:cNvPicPr preferRelativeResize="0"/>
          <p:nvPr/>
        </p:nvPicPr>
        <p:blipFill>
          <a:blip r:embed="rId5">
            <a:alphaModFix/>
          </a:blip>
          <a:stretch>
            <a:fillRect/>
          </a:stretch>
        </p:blipFill>
        <p:spPr>
          <a:xfrm>
            <a:off x="3093380" y="5439426"/>
            <a:ext cx="2578749" cy="568863"/>
          </a:xfrm>
          <a:prstGeom prst="rect">
            <a:avLst/>
          </a:prstGeom>
          <a:ln>
            <a:noFill/>
          </a:ln>
          <a:effectLst>
            <a:outerShdw blurRad="292100" dist="139700" dir="2700000" algn="tl" rotWithShape="0">
              <a:srgbClr val="333333">
                <a:alpha val="65000"/>
              </a:srgbClr>
            </a:outerShdw>
          </a:effectLst>
        </p:spPr>
      </p:pic>
      <p:sp>
        <p:nvSpPr>
          <p:cNvPr id="116" name="Google Shape;116;p13"/>
          <p:cNvSpPr/>
          <p:nvPr/>
        </p:nvSpPr>
        <p:spPr>
          <a:xfrm>
            <a:off x="7070204" y="2176626"/>
            <a:ext cx="4803900" cy="32940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FFFFFF"/>
                </a:solidFill>
                <a:latin typeface="Helvetica" panose="020B0604020202020204" pitchFamily="34" charset="0"/>
                <a:ea typeface="Helvetica"/>
                <a:cs typeface="Helvetica" panose="020B0604020202020204" pitchFamily="34" charset="0"/>
                <a:sym typeface="Helvetica"/>
              </a:rPr>
              <a:t>Local Laws</a:t>
            </a:r>
            <a:endParaRPr sz="1200" b="1" dirty="0">
              <a:solidFill>
                <a:srgbClr val="FFFFFF"/>
              </a:solidFill>
              <a:latin typeface="Helvetica" panose="020B0604020202020204" pitchFamily="34" charset="0"/>
              <a:ea typeface="Helvetica"/>
              <a:cs typeface="Helvetica" panose="020B0604020202020204" pitchFamily="34" charset="0"/>
              <a:sym typeface="Helvetica"/>
            </a:endParaRPr>
          </a:p>
          <a:p>
            <a:pPr marL="0" lvl="0" indent="0" algn="l" rtl="0">
              <a:lnSpc>
                <a:spcPct val="115000"/>
              </a:lnSpc>
              <a:spcBef>
                <a:spcPts val="0"/>
              </a:spcBef>
              <a:spcAft>
                <a:spcPts val="0"/>
              </a:spcAft>
              <a:buNone/>
            </a:pPr>
            <a:endParaRPr sz="1200" b="1" dirty="0">
              <a:solidFill>
                <a:srgbClr val="FFFFFF"/>
              </a:solidFill>
              <a:latin typeface="Helvetica" panose="020B0604020202020204" pitchFamily="34" charset="0"/>
              <a:ea typeface="Helvetica"/>
              <a:cs typeface="Helvetica" panose="020B0604020202020204" pitchFamily="34" charset="0"/>
              <a:sym typeface="Helvetica"/>
            </a:endParaRPr>
          </a:p>
          <a:p>
            <a:pPr marL="0" lvl="0" indent="0" algn="l" rtl="0">
              <a:lnSpc>
                <a:spcPct val="115000"/>
              </a:lnSpc>
              <a:spcBef>
                <a:spcPts val="0"/>
              </a:spcBef>
              <a:spcAft>
                <a:spcPts val="0"/>
              </a:spcAft>
              <a:buNone/>
            </a:pPr>
            <a:r>
              <a:rPr lang="en-US" sz="1200" b="1" dirty="0">
                <a:solidFill>
                  <a:srgbClr val="FF0000"/>
                </a:solidFill>
                <a:highlight>
                  <a:srgbClr val="FFFF00"/>
                </a:highlight>
                <a:latin typeface="Helvetica" panose="020B0604020202020204" pitchFamily="34" charset="0"/>
                <a:ea typeface="Helvetica"/>
                <a:cs typeface="Helvetica" panose="020B0604020202020204" pitchFamily="34" charset="0"/>
                <a:sym typeface="Helvetica"/>
              </a:rPr>
              <a:t>[Please include descriptions of your local laws and related penalties here.]</a:t>
            </a:r>
            <a:endParaRPr sz="1200" b="1" dirty="0">
              <a:solidFill>
                <a:srgbClr val="FF0000"/>
              </a:solidFill>
              <a:highlight>
                <a:srgbClr val="FFFF00"/>
              </a:highlight>
              <a:latin typeface="Helvetica" panose="020B0604020202020204" pitchFamily="34" charset="0"/>
              <a:ea typeface="Helvetica"/>
              <a:cs typeface="Helvetica" panose="020B0604020202020204" pitchFamily="34" charset="0"/>
              <a:sym typeface="Helvetica"/>
            </a:endParaRPr>
          </a:p>
        </p:txBody>
      </p:sp>
    </p:spTree>
    <p:custDataLst>
      <p:tags r:id="rId1"/>
    </p:custDataLst>
    <p:extLst>
      <p:ext uri="{BB962C8B-B14F-4D97-AF65-F5344CB8AC3E}">
        <p14:creationId xmlns:p14="http://schemas.microsoft.com/office/powerpoint/2010/main" val="127011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4"/>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Industry Leading Practices</a:t>
            </a:r>
            <a:endParaRPr sz="24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22" name="Google Shape;122;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7</a:t>
            </a:fld>
            <a:endParaRPr dirty="0">
              <a:latin typeface="Helvetica" panose="020B0604020202020204" pitchFamily="34" charset="0"/>
              <a:cs typeface="Helvetica" panose="020B0604020202020204" pitchFamily="34" charset="0"/>
              <a:sym typeface="Helvetica Neue"/>
            </a:endParaRPr>
          </a:p>
        </p:txBody>
      </p:sp>
      <p:sp>
        <p:nvSpPr>
          <p:cNvPr id="123" name="Google Shape;123;p14"/>
          <p:cNvSpPr/>
          <p:nvPr/>
        </p:nvSpPr>
        <p:spPr>
          <a:xfrm>
            <a:off x="3896810" y="1345588"/>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en-US" b="1" dirty="0">
                <a:latin typeface="Helvetica" panose="020B0604020202020204" pitchFamily="34" charset="0"/>
                <a:ea typeface="Helvetica"/>
                <a:cs typeface="Helvetica" panose="020B0604020202020204" pitchFamily="34" charset="0"/>
                <a:sym typeface="Helvetica"/>
              </a:rPr>
              <a:t>Always consider the image and perception of the industry when interacting with healthcare professionals (“HCPs”), healthcare organizations (“HCOs”) and/or government officials (“GOs”)</a:t>
            </a:r>
            <a:r>
              <a:rPr lang="en-US" dirty="0">
                <a:latin typeface="Helvetica" panose="020B0604020202020204" pitchFamily="34" charset="0"/>
                <a:ea typeface="Helvetica"/>
                <a:cs typeface="Helvetica" panose="020B0604020202020204" pitchFamily="34" charset="0"/>
                <a:sym typeface="Helvetica"/>
              </a:rPr>
              <a:t> (e.g., no luxury hotels or meals, first class flight tickets, entertainment)</a:t>
            </a:r>
            <a:endParaRPr dirty="0">
              <a:latin typeface="Helvetica" panose="020B0604020202020204" pitchFamily="34" charset="0"/>
              <a:ea typeface="Helvetica"/>
              <a:cs typeface="Helvetica" panose="020B0604020202020204" pitchFamily="34" charset="0"/>
              <a:sym typeface="Helvetica"/>
            </a:endParaRPr>
          </a:p>
        </p:txBody>
      </p:sp>
      <p:sp>
        <p:nvSpPr>
          <p:cNvPr id="124" name="Google Shape;124;p14"/>
          <p:cNvSpPr/>
          <p:nvPr/>
        </p:nvSpPr>
        <p:spPr>
          <a:xfrm>
            <a:off x="863650" y="1354519"/>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bg2"/>
                </a:solidFill>
                <a:latin typeface="Arial Black" panose="020B0A04020102020204" pitchFamily="34" charset="0"/>
                <a:ea typeface="Helvetica"/>
                <a:cs typeface="Helvetica" panose="020B0604020202020204" pitchFamily="34" charset="0"/>
                <a:sym typeface="Helvetica"/>
              </a:rPr>
              <a:t>Image and Perception</a:t>
            </a:r>
            <a:endParaRPr sz="1800" b="1" dirty="0">
              <a:solidFill>
                <a:schemeClr val="bg2"/>
              </a:solidFill>
              <a:latin typeface="Arial Black" panose="020B0A04020102020204" pitchFamily="34" charset="0"/>
              <a:ea typeface="Helvetica"/>
              <a:cs typeface="Helvetica" panose="020B0604020202020204" pitchFamily="34" charset="0"/>
              <a:sym typeface="Helvetica"/>
            </a:endParaRPr>
          </a:p>
        </p:txBody>
      </p:sp>
      <p:sp>
        <p:nvSpPr>
          <p:cNvPr id="126" name="Google Shape;126;p14"/>
          <p:cNvSpPr/>
          <p:nvPr/>
        </p:nvSpPr>
        <p:spPr>
          <a:xfrm>
            <a:off x="3896810" y="4002822"/>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en-US" b="1" dirty="0">
                <a:latin typeface="Helvetica" panose="020B0604020202020204" pitchFamily="34" charset="0"/>
                <a:ea typeface="Helvetica"/>
                <a:cs typeface="Helvetica" panose="020B0604020202020204" pitchFamily="34" charset="0"/>
                <a:sym typeface="Helvetica"/>
              </a:rPr>
              <a:t>Payments</a:t>
            </a:r>
            <a:r>
              <a:rPr lang="en-US" dirty="0">
                <a:latin typeface="Helvetica" panose="020B0604020202020204" pitchFamily="34" charset="0"/>
                <a:ea typeface="Helvetica"/>
                <a:cs typeface="Helvetica" panose="020B0604020202020204" pitchFamily="34" charset="0"/>
                <a:sym typeface="Helvetica"/>
              </a:rPr>
              <a:t> to HCPs for a service must be </a:t>
            </a:r>
            <a:r>
              <a:rPr lang="en-US" b="1" dirty="0">
                <a:latin typeface="Helvetica" panose="020B0604020202020204" pitchFamily="34" charset="0"/>
                <a:ea typeface="Helvetica"/>
                <a:cs typeface="Helvetica" panose="020B0604020202020204" pitchFamily="34" charset="0"/>
                <a:sym typeface="Helvetica"/>
              </a:rPr>
              <a:t>equal to the fair market value (“FMV”)</a:t>
            </a:r>
            <a:r>
              <a:rPr lang="en-US" dirty="0">
                <a:latin typeface="Helvetica" panose="020B0604020202020204" pitchFamily="34" charset="0"/>
                <a:ea typeface="Helvetica"/>
                <a:cs typeface="Helvetica" panose="020B0604020202020204" pitchFamily="34" charset="0"/>
                <a:sym typeface="Helvetica"/>
              </a:rPr>
              <a:t> of the service</a:t>
            </a:r>
            <a:endParaRPr dirty="0">
              <a:latin typeface="Helvetica" panose="020B0604020202020204" pitchFamily="34" charset="0"/>
              <a:ea typeface="Helvetica"/>
              <a:cs typeface="Helvetica" panose="020B0604020202020204" pitchFamily="34" charset="0"/>
              <a:sym typeface="Helvetica"/>
            </a:endParaRPr>
          </a:p>
        </p:txBody>
      </p:sp>
      <p:sp>
        <p:nvSpPr>
          <p:cNvPr id="127" name="Google Shape;127;p14"/>
          <p:cNvSpPr/>
          <p:nvPr/>
        </p:nvSpPr>
        <p:spPr>
          <a:xfrm>
            <a:off x="863650" y="4013669"/>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bg2"/>
                </a:solidFill>
                <a:latin typeface="Arial Black" panose="020B0A04020102020204" pitchFamily="34" charset="0"/>
                <a:ea typeface="Helvetica"/>
                <a:cs typeface="Helvetica" panose="020B0604020202020204" pitchFamily="34" charset="0"/>
                <a:sym typeface="Helvetica"/>
              </a:rPr>
              <a:t>Fair Market Value</a:t>
            </a:r>
            <a:endParaRPr sz="1800" b="1" dirty="0">
              <a:solidFill>
                <a:schemeClr val="bg2"/>
              </a:solidFill>
              <a:latin typeface="Arial Black" panose="020B0A04020102020204" pitchFamily="34" charset="0"/>
              <a:ea typeface="Helvetica"/>
              <a:cs typeface="Helvetica" panose="020B0604020202020204" pitchFamily="34" charset="0"/>
              <a:sym typeface="Helvetica"/>
            </a:endParaRPr>
          </a:p>
        </p:txBody>
      </p:sp>
      <p:sp>
        <p:nvSpPr>
          <p:cNvPr id="128" name="Google Shape;128;p14"/>
          <p:cNvSpPr/>
          <p:nvPr/>
        </p:nvSpPr>
        <p:spPr>
          <a:xfrm>
            <a:off x="3896810" y="5350302"/>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en-US" b="1" dirty="0">
                <a:latin typeface="Helvetica" panose="020B0604020202020204" pitchFamily="34" charset="0"/>
                <a:ea typeface="Helvetica"/>
                <a:cs typeface="Helvetica" panose="020B0604020202020204" pitchFamily="34" charset="0"/>
                <a:sym typeface="Helvetica"/>
              </a:rPr>
              <a:t>Sufficient documentation</a:t>
            </a:r>
            <a:r>
              <a:rPr lang="en-US" dirty="0">
                <a:latin typeface="Helvetica" panose="020B0604020202020204" pitchFamily="34" charset="0"/>
                <a:ea typeface="Helvetica"/>
                <a:cs typeface="Helvetica" panose="020B0604020202020204" pitchFamily="34" charset="0"/>
                <a:sym typeface="Helvetica"/>
              </a:rPr>
              <a:t>, outlining the purpose of the interaction and relating to the service provided, is required to </a:t>
            </a:r>
            <a:r>
              <a:rPr lang="en-US" b="1" dirty="0">
                <a:latin typeface="Helvetica" panose="020B0604020202020204" pitchFamily="34" charset="0"/>
                <a:ea typeface="Helvetica"/>
                <a:cs typeface="Helvetica" panose="020B0604020202020204" pitchFamily="34" charset="0"/>
                <a:sym typeface="Helvetica"/>
              </a:rPr>
              <a:t>substantiate the need for an interaction</a:t>
            </a:r>
            <a:r>
              <a:rPr lang="en-US" dirty="0">
                <a:latin typeface="Helvetica" panose="020B0604020202020204" pitchFamily="34" charset="0"/>
                <a:ea typeface="Helvetica"/>
                <a:cs typeface="Helvetica" panose="020B0604020202020204" pitchFamily="34" charset="0"/>
                <a:sym typeface="Helvetica"/>
              </a:rPr>
              <a:t> with HCPs, HCOs and GOs (see next slide for more details)</a:t>
            </a:r>
            <a:endParaRPr dirty="0">
              <a:latin typeface="Helvetica" panose="020B0604020202020204" pitchFamily="34" charset="0"/>
              <a:ea typeface="Helvetica"/>
              <a:cs typeface="Helvetica" panose="020B0604020202020204" pitchFamily="34" charset="0"/>
              <a:sym typeface="Helvetica"/>
            </a:endParaRPr>
          </a:p>
        </p:txBody>
      </p:sp>
      <p:sp>
        <p:nvSpPr>
          <p:cNvPr id="129" name="Google Shape;129;p14"/>
          <p:cNvSpPr/>
          <p:nvPr/>
        </p:nvSpPr>
        <p:spPr>
          <a:xfrm>
            <a:off x="863650" y="5340207"/>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bg2"/>
                </a:solidFill>
                <a:latin typeface="Arial Black" panose="020B0A04020102020204" pitchFamily="34" charset="0"/>
                <a:ea typeface="Helvetica"/>
                <a:cs typeface="Helvetica" panose="020B0604020202020204" pitchFamily="34" charset="0"/>
                <a:sym typeface="Helvetica"/>
              </a:rPr>
              <a:t>Recordkeeping</a:t>
            </a:r>
            <a:endParaRPr sz="1800" b="1" dirty="0">
              <a:solidFill>
                <a:schemeClr val="bg2"/>
              </a:solidFill>
              <a:latin typeface="Arial Black" panose="020B0A04020102020204" pitchFamily="34" charset="0"/>
              <a:ea typeface="Helvetica"/>
              <a:cs typeface="Helvetica" panose="020B0604020202020204" pitchFamily="34" charset="0"/>
              <a:sym typeface="Helvetica"/>
            </a:endParaRPr>
          </a:p>
        </p:txBody>
      </p:sp>
      <p:sp>
        <p:nvSpPr>
          <p:cNvPr id="130" name="Google Shape;130;p14"/>
          <p:cNvSpPr/>
          <p:nvPr/>
        </p:nvSpPr>
        <p:spPr>
          <a:xfrm>
            <a:off x="3896810" y="2668105"/>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en-US" b="1" dirty="0">
                <a:solidFill>
                  <a:schemeClr val="tx1"/>
                </a:solidFill>
                <a:latin typeface="Helvetica" panose="020B0604020202020204" pitchFamily="34" charset="0"/>
                <a:ea typeface="Helvetica"/>
                <a:cs typeface="Helvetica" panose="020B0604020202020204" pitchFamily="34" charset="0"/>
                <a:sym typeface="Helvetica"/>
              </a:rPr>
              <a:t>Interactions with HCPs, HCOs and GOs must not be used to influence purchasing decisions.</a:t>
            </a:r>
            <a:r>
              <a:rPr lang="en-US" dirty="0">
                <a:solidFill>
                  <a:schemeClr val="tx1"/>
                </a:solidFill>
                <a:latin typeface="Helvetica" panose="020B0604020202020204" pitchFamily="34" charset="0"/>
                <a:ea typeface="Helvetica"/>
                <a:cs typeface="Helvetica" panose="020B0604020202020204" pitchFamily="34" charset="0"/>
                <a:sym typeface="Helvetica"/>
              </a:rPr>
              <a:t> Interactions should be in compliance with local laws and regulations (Note: In certain countries, HCPs are considered foreign officials)</a:t>
            </a:r>
            <a:endParaRPr dirty="0">
              <a:solidFill>
                <a:schemeClr val="tx1"/>
              </a:solidFill>
              <a:latin typeface="Helvetica" panose="020B0604020202020204" pitchFamily="34" charset="0"/>
              <a:ea typeface="Helvetica"/>
              <a:cs typeface="Helvetica" panose="020B0604020202020204" pitchFamily="34" charset="0"/>
              <a:sym typeface="Helvetica"/>
            </a:endParaRPr>
          </a:p>
        </p:txBody>
      </p:sp>
      <p:sp>
        <p:nvSpPr>
          <p:cNvPr id="125" name="Google Shape;125;p14"/>
          <p:cNvSpPr/>
          <p:nvPr/>
        </p:nvSpPr>
        <p:spPr>
          <a:xfrm>
            <a:off x="863650" y="2677036"/>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bg2"/>
                </a:solidFill>
                <a:latin typeface="Arial Black" panose="020B0A04020102020204" pitchFamily="34" charset="0"/>
                <a:ea typeface="Helvetica"/>
                <a:cs typeface="Helvetica" panose="020B0604020202020204" pitchFamily="34" charset="0"/>
                <a:sym typeface="Helvetica"/>
              </a:rPr>
              <a:t>Influence</a:t>
            </a:r>
            <a:endParaRPr sz="1800" b="1" dirty="0">
              <a:solidFill>
                <a:schemeClr val="bg2"/>
              </a:solidFill>
              <a:latin typeface="Arial Black" panose="020B0A04020102020204" pitchFamily="34" charset="0"/>
              <a:ea typeface="Helvetica"/>
              <a:cs typeface="Helvetica" panose="020B0604020202020204" pitchFamily="34" charset="0"/>
              <a:sym typeface="Helvetic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136" name="Google Shape;136;p15"/>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Proper Recordkeeping</a:t>
            </a:r>
            <a:endParaRPr sz="2400" b="1" i="0" u="none" strike="noStrike" cap="none"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37" name="Google Shape;13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8</a:t>
            </a:fld>
            <a:endParaRPr dirty="0">
              <a:latin typeface="Helvetica" panose="020B0604020202020204" pitchFamily="34" charset="0"/>
              <a:cs typeface="Helvetica" panose="020B0604020202020204" pitchFamily="34" charset="0"/>
              <a:sym typeface="Helvetica Neue"/>
            </a:endParaRPr>
          </a:p>
        </p:txBody>
      </p:sp>
      <p:sp>
        <p:nvSpPr>
          <p:cNvPr id="138" name="Google Shape;138;p15"/>
          <p:cNvSpPr/>
          <p:nvPr/>
        </p:nvSpPr>
        <p:spPr>
          <a:xfrm>
            <a:off x="915043" y="4794412"/>
            <a:ext cx="6063822" cy="1319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000" b="1" dirty="0">
                <a:solidFill>
                  <a:schemeClr val="tx1"/>
                </a:solidFill>
                <a:latin typeface="Helvetica" panose="020B0604020202020204" pitchFamily="34" charset="0"/>
                <a:ea typeface="Helvetica"/>
                <a:cs typeface="Helvetica" panose="020B0604020202020204" pitchFamily="34" charset="0"/>
                <a:sym typeface="Helvetica"/>
              </a:rPr>
              <a:t>You Must Not:</a:t>
            </a:r>
            <a:endParaRPr sz="2000" b="1" dirty="0">
              <a:solidFill>
                <a:schemeClr val="tx1"/>
              </a:solidFill>
              <a:latin typeface="Helvetica" panose="020B0604020202020204" pitchFamily="34" charset="0"/>
              <a:ea typeface="Helvetica"/>
              <a:cs typeface="Helvetica" panose="020B0604020202020204" pitchFamily="34" charset="0"/>
              <a:sym typeface="Helvetica"/>
            </a:endParaRPr>
          </a:p>
          <a:p>
            <a:pPr marL="0" lvl="0" indent="0" algn="l" rtl="0">
              <a:lnSpc>
                <a:spcPct val="100000"/>
              </a:lnSpc>
              <a:spcBef>
                <a:spcPts val="0"/>
              </a:spcBef>
              <a:spcAft>
                <a:spcPts val="0"/>
              </a:spcAft>
              <a:buNone/>
            </a:pPr>
            <a:endParaRPr sz="1000" b="1" dirty="0">
              <a:solidFill>
                <a:schemeClr val="tx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tx1"/>
                </a:solidFill>
                <a:latin typeface="Helvetica" panose="020B0604020202020204" pitchFamily="34" charset="0"/>
                <a:ea typeface="Helvetica"/>
                <a:cs typeface="Helvetica" panose="020B0604020202020204" pitchFamily="34" charset="0"/>
                <a:sym typeface="Helvetica"/>
              </a:rPr>
              <a:t>Create or provide false records or documentation​</a:t>
            </a:r>
            <a:endParaRPr sz="2000" dirty="0">
              <a:solidFill>
                <a:schemeClr val="tx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tx1"/>
                </a:solidFill>
                <a:latin typeface="Helvetica" panose="020B0604020202020204" pitchFamily="34" charset="0"/>
                <a:ea typeface="Helvetica"/>
                <a:cs typeface="Helvetica" panose="020B0604020202020204" pitchFamily="34" charset="0"/>
                <a:sym typeface="Helvetica"/>
              </a:rPr>
              <a:t>Improperly classify records</a:t>
            </a: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tx1"/>
                </a:solidFill>
                <a:latin typeface="Helvetica" panose="020B0604020202020204" pitchFamily="34" charset="0"/>
                <a:ea typeface="Helvetica"/>
                <a:cs typeface="Helvetica" panose="020B0604020202020204" pitchFamily="34" charset="0"/>
                <a:sym typeface="Helvetica"/>
              </a:rPr>
              <a:t>Maintain “off-book” accounts or records</a:t>
            </a:r>
            <a:endParaRPr sz="2000" dirty="0">
              <a:solidFill>
                <a:schemeClr val="tx1"/>
              </a:solidFill>
              <a:latin typeface="Helvetica" panose="020B0604020202020204" pitchFamily="34" charset="0"/>
              <a:ea typeface="Helvetica"/>
              <a:cs typeface="Helvetica" panose="020B0604020202020204" pitchFamily="34" charset="0"/>
              <a:sym typeface="Helvetica"/>
            </a:endParaRPr>
          </a:p>
        </p:txBody>
      </p:sp>
      <p:sp>
        <p:nvSpPr>
          <p:cNvPr id="139" name="Google Shape;139;p15"/>
          <p:cNvSpPr/>
          <p:nvPr/>
        </p:nvSpPr>
        <p:spPr>
          <a:xfrm>
            <a:off x="915044" y="2914723"/>
            <a:ext cx="6063822" cy="1182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000" b="1" dirty="0">
                <a:solidFill>
                  <a:schemeClr val="dk1"/>
                </a:solidFill>
                <a:latin typeface="Helvetica" panose="020B0604020202020204" pitchFamily="34" charset="0"/>
                <a:ea typeface="Helvetica"/>
                <a:cs typeface="Helvetica" panose="020B0604020202020204" pitchFamily="34" charset="0"/>
                <a:sym typeface="Helvetica"/>
              </a:rPr>
              <a:t>You Must:</a:t>
            </a:r>
            <a:endParaRPr sz="2000" b="1" dirty="0">
              <a:solidFill>
                <a:schemeClr val="dk1"/>
              </a:solidFill>
              <a:latin typeface="Helvetica" panose="020B0604020202020204" pitchFamily="34" charset="0"/>
              <a:ea typeface="Helvetica"/>
              <a:cs typeface="Helvetica" panose="020B0604020202020204" pitchFamily="34" charset="0"/>
              <a:sym typeface="Helvetica"/>
            </a:endParaRPr>
          </a:p>
          <a:p>
            <a:pPr marL="0" lvl="0" indent="0" algn="l" rtl="0">
              <a:lnSpc>
                <a:spcPct val="100000"/>
              </a:lnSpc>
              <a:spcBef>
                <a:spcPts val="0"/>
              </a:spcBef>
              <a:spcAft>
                <a:spcPts val="0"/>
              </a:spcAft>
              <a:buNone/>
            </a:pPr>
            <a:endParaRPr sz="1000" b="1"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Accurately record all transactions​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Retain supporting documentation for expenses</a:t>
            </a:r>
            <a:endParaRPr sz="2000" dirty="0">
              <a:solidFill>
                <a:schemeClr val="dk1"/>
              </a:solidFill>
              <a:latin typeface="Helvetica" panose="020B0604020202020204" pitchFamily="34" charset="0"/>
              <a:ea typeface="Helvetica"/>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en-US" sz="2000" dirty="0">
                <a:solidFill>
                  <a:schemeClr val="dk1"/>
                </a:solidFill>
                <a:latin typeface="Helvetica" panose="020B0604020202020204" pitchFamily="34" charset="0"/>
                <a:ea typeface="Helvetica"/>
                <a:cs typeface="Helvetica" panose="020B0604020202020204" pitchFamily="34" charset="0"/>
                <a:sym typeface="Helvetica"/>
              </a:rPr>
              <a:t>Maintain separate books and records for each manufacturer</a:t>
            </a:r>
            <a:endParaRPr sz="2000" b="1" dirty="0">
              <a:solidFill>
                <a:schemeClr val="dk1"/>
              </a:solidFill>
              <a:latin typeface="Helvetica" panose="020B0604020202020204" pitchFamily="34" charset="0"/>
              <a:ea typeface="Helvetica"/>
              <a:cs typeface="Helvetica" panose="020B0604020202020204" pitchFamily="34" charset="0"/>
              <a:sym typeface="Helvetica"/>
            </a:endParaRPr>
          </a:p>
        </p:txBody>
      </p:sp>
      <p:pic>
        <p:nvPicPr>
          <p:cNvPr id="140" name="Google Shape;140;p15"/>
          <p:cNvPicPr preferRelativeResize="0"/>
          <p:nvPr/>
        </p:nvPicPr>
        <p:blipFill>
          <a:blip r:embed="rId4">
            <a:alphaModFix/>
          </a:blip>
          <a:stretch>
            <a:fillRect/>
          </a:stretch>
        </p:blipFill>
        <p:spPr>
          <a:xfrm>
            <a:off x="7245278" y="2904004"/>
            <a:ext cx="4108522" cy="2811396"/>
          </a:xfrm>
          <a:prstGeom prst="rect">
            <a:avLst/>
          </a:prstGeom>
          <a:ln>
            <a:noFill/>
          </a:ln>
          <a:effectLst>
            <a:outerShdw blurRad="292100" dist="139700" dir="2700000" algn="tl" rotWithShape="0">
              <a:srgbClr val="333333">
                <a:alpha val="65000"/>
              </a:srgbClr>
            </a:outerShdw>
          </a:effectLst>
        </p:spPr>
      </p:pic>
      <p:sp>
        <p:nvSpPr>
          <p:cNvPr id="141" name="Google Shape;141;p15"/>
          <p:cNvSpPr/>
          <p:nvPr/>
        </p:nvSpPr>
        <p:spPr>
          <a:xfrm>
            <a:off x="231228" y="1256555"/>
            <a:ext cx="11122572" cy="1006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latin typeface="Helvetica" panose="020B0604020202020204" pitchFamily="34" charset="0"/>
                <a:ea typeface="Helvetica"/>
                <a:cs typeface="Helvetica" panose="020B0604020202020204" pitchFamily="34" charset="0"/>
                <a:sym typeface="Helvetica"/>
              </a:rPr>
              <a:t>Maintaining </a:t>
            </a:r>
            <a:r>
              <a:rPr lang="en-US" sz="2400" b="1" dirty="0">
                <a:solidFill>
                  <a:schemeClr val="dk1"/>
                </a:solidFill>
                <a:latin typeface="Helvetica" panose="020B0604020202020204" pitchFamily="34" charset="0"/>
                <a:ea typeface="Helvetica"/>
                <a:cs typeface="Helvetica" panose="020B0604020202020204" pitchFamily="34" charset="0"/>
                <a:sym typeface="Helvetica"/>
              </a:rPr>
              <a:t>accurate books and records </a:t>
            </a:r>
            <a:r>
              <a:rPr lang="en-US" sz="2400" dirty="0">
                <a:solidFill>
                  <a:schemeClr val="dk1"/>
                </a:solidFill>
                <a:latin typeface="Helvetica" panose="020B0604020202020204" pitchFamily="34" charset="0"/>
                <a:ea typeface="Helvetica"/>
                <a:cs typeface="Helvetica" panose="020B0604020202020204" pitchFamily="34" charset="0"/>
                <a:sym typeface="Helvetica"/>
              </a:rPr>
              <a:t>will help you and your sub-distributors/agents </a:t>
            </a:r>
            <a:r>
              <a:rPr lang="en-US" sz="2400" b="1" dirty="0">
                <a:solidFill>
                  <a:schemeClr val="dk1"/>
                </a:solidFill>
                <a:latin typeface="Helvetica" panose="020B0604020202020204" pitchFamily="34" charset="0"/>
                <a:ea typeface="Helvetica"/>
                <a:cs typeface="Helvetica" panose="020B0604020202020204" pitchFamily="34" charset="0"/>
                <a:sym typeface="Helvetica"/>
              </a:rPr>
              <a:t>record business transactions </a:t>
            </a:r>
            <a:r>
              <a:rPr lang="en-US" sz="2400" dirty="0">
                <a:solidFill>
                  <a:schemeClr val="dk1"/>
                </a:solidFill>
                <a:latin typeface="Helvetica" panose="020B0604020202020204" pitchFamily="34" charset="0"/>
                <a:ea typeface="Helvetica"/>
                <a:cs typeface="Helvetica" panose="020B0604020202020204" pitchFamily="34" charset="0"/>
                <a:sym typeface="Helvetica"/>
              </a:rPr>
              <a:t>in reasonable detail and to maintain an adequate system of </a:t>
            </a:r>
            <a:r>
              <a:rPr lang="en-US" sz="2400" b="1" dirty="0">
                <a:solidFill>
                  <a:schemeClr val="dk1"/>
                </a:solidFill>
                <a:latin typeface="Helvetica" panose="020B0604020202020204" pitchFamily="34" charset="0"/>
                <a:ea typeface="Helvetica"/>
                <a:cs typeface="Helvetica" panose="020B0604020202020204" pitchFamily="34" charset="0"/>
                <a:sym typeface="Helvetica"/>
              </a:rPr>
              <a:t>internal accounting controls</a:t>
            </a:r>
            <a:r>
              <a:rPr lang="en-US" sz="2400" dirty="0">
                <a:solidFill>
                  <a:schemeClr val="dk1"/>
                </a:solidFill>
                <a:latin typeface="Helvetica" panose="020B0604020202020204" pitchFamily="34" charset="0"/>
                <a:ea typeface="Helvetica"/>
                <a:cs typeface="Helvetica" panose="020B0604020202020204" pitchFamily="34" charset="0"/>
                <a:sym typeface="Helvetica"/>
              </a:rPr>
              <a:t>.</a:t>
            </a:r>
            <a:endParaRPr sz="2400" dirty="0">
              <a:solidFill>
                <a:schemeClr val="dk1"/>
              </a:solidFill>
              <a:latin typeface="Helvetica" panose="020B0604020202020204" pitchFamily="34" charset="0"/>
              <a:ea typeface="Helvetica"/>
              <a:cs typeface="Helvetica" panose="020B0604020202020204" pitchFamily="34" charset="0"/>
              <a:sym typeface="Helvetica"/>
            </a:endParaRPr>
          </a:p>
        </p:txBody>
      </p:sp>
      <p:pic>
        <p:nvPicPr>
          <p:cNvPr id="11" name="Picture 10" descr="A picture containing object, clipart&#10;&#10;Description automatically generated">
            <a:extLst>
              <a:ext uri="{FF2B5EF4-FFF2-40B4-BE49-F238E27FC236}">
                <a16:creationId xmlns:a16="http://schemas.microsoft.com/office/drawing/2014/main" id="{F52BFC62-0D51-41C2-A2B6-43EAA5FAB5B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179855" y="3039588"/>
            <a:ext cx="937549" cy="1182900"/>
          </a:xfrm>
          <a:prstGeom prst="rect">
            <a:avLst/>
          </a:prstGeom>
        </p:spPr>
      </p:pic>
      <p:pic>
        <p:nvPicPr>
          <p:cNvPr id="12" name="Picture 11" descr="A picture containing object, clipart&#10;&#10;Description automatically generated">
            <a:extLst>
              <a:ext uri="{FF2B5EF4-FFF2-40B4-BE49-F238E27FC236}">
                <a16:creationId xmlns:a16="http://schemas.microsoft.com/office/drawing/2014/main" id="{31E4C5A8-004B-449B-A6DB-187DB537B404}"/>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189273" y="5094788"/>
            <a:ext cx="978867" cy="1182901"/>
          </a:xfrm>
          <a:prstGeom prst="rect">
            <a:avLst/>
          </a:prstGeom>
        </p:spPr>
      </p:pic>
    </p:spTree>
    <p:custDataLst>
      <p:tags r:id="rId1"/>
    </p:custDataLst>
    <p:extLst>
      <p:ext uri="{BB962C8B-B14F-4D97-AF65-F5344CB8AC3E}">
        <p14:creationId xmlns:p14="http://schemas.microsoft.com/office/powerpoint/2010/main" val="170787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Common Bribery and Corruption  </a:t>
            </a:r>
          </a:p>
          <a:p>
            <a:pPr marL="0" marR="0" lvl="0" indent="0" algn="ctr" rtl="0">
              <a:lnSpc>
                <a:spcPct val="100000"/>
              </a:lnSpc>
              <a:spcBef>
                <a:spcPts val="0"/>
              </a:spcBef>
              <a:spcAft>
                <a:spcPts val="0"/>
              </a:spcAft>
              <a:buClr>
                <a:srgbClr val="000000"/>
              </a:buClr>
              <a:buSzPts val="2400"/>
              <a:buFont typeface="Arial"/>
              <a:buNone/>
            </a:pPr>
            <a:r>
              <a:rPr lang="en-US" sz="2000" b="1" dirty="0">
                <a:solidFill>
                  <a:srgbClr val="AACFD0"/>
                </a:solidFill>
                <a:latin typeface="Helvetica" panose="020B0604020202020204" pitchFamily="34" charset="0"/>
                <a:ea typeface="Helvetica Neue"/>
                <a:cs typeface="Helvetica" panose="020B0604020202020204" pitchFamily="34" charset="0"/>
                <a:sym typeface="Helvetica Neue"/>
              </a:rPr>
              <a:t>Violations</a:t>
            </a:r>
          </a:p>
        </p:txBody>
      </p:sp>
      <p:sp>
        <p:nvSpPr>
          <p:cNvPr id="147" name="Google Shape;14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Helvetica" panose="020B0604020202020204" pitchFamily="34" charset="0"/>
                <a:cs typeface="Helvetica" panose="020B0604020202020204" pitchFamily="34" charset="0"/>
                <a:sym typeface="Helvetica Neue"/>
              </a:rPr>
              <a:t>9</a:t>
            </a:fld>
            <a:endParaRPr dirty="0">
              <a:latin typeface="Helvetica" panose="020B0604020202020204" pitchFamily="34" charset="0"/>
              <a:cs typeface="Helvetica" panose="020B0604020202020204" pitchFamily="34" charset="0"/>
              <a:sym typeface="Helvetica Neue"/>
            </a:endParaRPr>
          </a:p>
        </p:txBody>
      </p:sp>
      <p:sp>
        <p:nvSpPr>
          <p:cNvPr id="149" name="Google Shape;149;p16"/>
          <p:cNvSpPr/>
          <p:nvPr/>
        </p:nvSpPr>
        <p:spPr>
          <a:xfrm>
            <a:off x="499041" y="2404958"/>
            <a:ext cx="6918300" cy="1840425"/>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b="1" dirty="0">
              <a:solidFill>
                <a:schemeClr val="tx1"/>
              </a:solidFill>
              <a:latin typeface="Helvetica" panose="020B0604020202020204" pitchFamily="34" charset="0"/>
              <a:ea typeface="Helvetica"/>
              <a:cs typeface="Helvetica" panose="020B0604020202020204" pitchFamily="34" charset="0"/>
              <a:sym typeface="Helvetica"/>
            </a:endParaRPr>
          </a:p>
          <a:p>
            <a:pPr marL="0" lvl="0" indent="0" algn="ctr" rtl="0">
              <a:lnSpc>
                <a:spcPct val="115000"/>
              </a:lnSpc>
              <a:spcBef>
                <a:spcPts val="0"/>
              </a:spcBef>
              <a:spcAft>
                <a:spcPts val="0"/>
              </a:spcAft>
              <a:buNone/>
            </a:pPr>
            <a:endParaRPr sz="2400" b="1" dirty="0">
              <a:solidFill>
                <a:schemeClr val="tx1"/>
              </a:solidFill>
              <a:latin typeface="Helvetica" panose="020B0604020202020204" pitchFamily="34" charset="0"/>
              <a:ea typeface="Helvetica"/>
              <a:cs typeface="Helvetica" panose="020B0604020202020204" pitchFamily="34" charset="0"/>
              <a:sym typeface="Helvetica"/>
            </a:endParaRPr>
          </a:p>
          <a:p>
            <a:pPr marL="0" lvl="0" indent="0" algn="ctr" rtl="0">
              <a:lnSpc>
                <a:spcPct val="150000"/>
              </a:lnSpc>
              <a:spcBef>
                <a:spcPts val="0"/>
              </a:spcBef>
              <a:spcAft>
                <a:spcPts val="0"/>
              </a:spcAft>
              <a:buNone/>
            </a:pPr>
            <a:endParaRPr sz="2400" b="1" dirty="0">
              <a:solidFill>
                <a:schemeClr val="tx1"/>
              </a:solidFill>
              <a:latin typeface="Helvetica" panose="020B0604020202020204" pitchFamily="34" charset="0"/>
              <a:ea typeface="Helvetica"/>
              <a:cs typeface="Helvetica" panose="020B0604020202020204" pitchFamily="34" charset="0"/>
              <a:sym typeface="Helvetica"/>
            </a:endParaRPr>
          </a:p>
          <a:p>
            <a:pPr marL="0" lvl="0" indent="0" rtl="0">
              <a:lnSpc>
                <a:spcPct val="150000"/>
              </a:lnSpc>
              <a:spcBef>
                <a:spcPts val="0"/>
              </a:spcBef>
              <a:spcAft>
                <a:spcPts val="0"/>
              </a:spcAft>
              <a:buNone/>
            </a:pPr>
            <a:r>
              <a:rPr lang="en-US" sz="2400" b="1" dirty="0">
                <a:solidFill>
                  <a:schemeClr val="tx1"/>
                </a:solidFill>
                <a:latin typeface="Arial Black" panose="020B0A04020102020204" pitchFamily="34" charset="0"/>
                <a:ea typeface="Helvetica"/>
                <a:cs typeface="Helvetica" panose="020B0604020202020204" pitchFamily="34" charset="0"/>
                <a:sym typeface="Helvetica"/>
              </a:rPr>
              <a:t>Common Violations</a:t>
            </a:r>
          </a:p>
          <a:p>
            <a:pPr marL="0" lvl="0" indent="0" rtl="0">
              <a:lnSpc>
                <a:spcPct val="150000"/>
              </a:lnSpc>
              <a:spcBef>
                <a:spcPts val="0"/>
              </a:spcBef>
              <a:spcAft>
                <a:spcPts val="0"/>
              </a:spcAft>
              <a:buNone/>
            </a:pPr>
            <a:endParaRPr sz="1200" b="1" dirty="0">
              <a:solidFill>
                <a:schemeClr val="tx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00000"/>
              </a:lnSpc>
              <a:spcBef>
                <a:spcPts val="0"/>
              </a:spcBef>
              <a:spcAft>
                <a:spcPts val="0"/>
              </a:spcAft>
              <a:buClr>
                <a:schemeClr val="dk1"/>
              </a:buClr>
              <a:buSzPct val="60000"/>
              <a:buFont typeface="Arial" panose="020B0604020202020204" pitchFamily="34" charset="0"/>
              <a:buChar char="•"/>
            </a:pPr>
            <a:r>
              <a:rPr lang="en-US" sz="2000" b="1" dirty="0">
                <a:solidFill>
                  <a:schemeClr val="tx1"/>
                </a:solidFill>
                <a:latin typeface="Helvetica" panose="020B0604020202020204" pitchFamily="34" charset="0"/>
                <a:ea typeface="Helvetica"/>
                <a:cs typeface="Helvetica" panose="020B0604020202020204" pitchFamily="34" charset="0"/>
                <a:sym typeface="Helvetica"/>
              </a:rPr>
              <a:t>Inadequate </a:t>
            </a:r>
            <a:r>
              <a:rPr lang="en-US" sz="2000" dirty="0">
                <a:solidFill>
                  <a:schemeClr val="tx1"/>
                </a:solidFill>
                <a:latin typeface="Helvetica" panose="020B0604020202020204" pitchFamily="34" charset="0"/>
                <a:ea typeface="Helvetica"/>
                <a:cs typeface="Helvetica" panose="020B0604020202020204" pitchFamily="34" charset="0"/>
                <a:sym typeface="Helvetica"/>
              </a:rPr>
              <a:t>FCPA compliance </a:t>
            </a:r>
            <a:r>
              <a:rPr lang="en-US" sz="2000" b="1" dirty="0">
                <a:solidFill>
                  <a:schemeClr val="tx1"/>
                </a:solidFill>
                <a:latin typeface="Helvetica" panose="020B0604020202020204" pitchFamily="34" charset="0"/>
                <a:ea typeface="Helvetica"/>
                <a:cs typeface="Helvetica" panose="020B0604020202020204" pitchFamily="34" charset="0"/>
                <a:sym typeface="Helvetica"/>
              </a:rPr>
              <a:t>training</a:t>
            </a:r>
            <a:r>
              <a:rPr lang="en-US" sz="2000" dirty="0">
                <a:solidFill>
                  <a:schemeClr val="tx1"/>
                </a:solidFill>
                <a:latin typeface="Helvetica" panose="020B0604020202020204" pitchFamily="34" charset="0"/>
                <a:ea typeface="Helvetica"/>
                <a:cs typeface="Helvetica" panose="020B0604020202020204" pitchFamily="34" charset="0"/>
                <a:sym typeface="Helvetica"/>
              </a:rPr>
              <a:t> provided to employees</a:t>
            </a:r>
            <a:endParaRPr sz="2000" dirty="0">
              <a:solidFill>
                <a:schemeClr val="tx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b="1" dirty="0">
                <a:solidFill>
                  <a:schemeClr val="tx1"/>
                </a:solidFill>
                <a:latin typeface="Helvetica" panose="020B0604020202020204" pitchFamily="34" charset="0"/>
                <a:ea typeface="Helvetica"/>
                <a:cs typeface="Helvetica" panose="020B0604020202020204" pitchFamily="34" charset="0"/>
                <a:sym typeface="Helvetica"/>
              </a:rPr>
              <a:t>Travel, meals or gift expenses</a:t>
            </a:r>
            <a:r>
              <a:rPr lang="en-US" sz="2000" dirty="0">
                <a:solidFill>
                  <a:schemeClr val="tx1"/>
                </a:solidFill>
                <a:latin typeface="Helvetica" panose="020B0604020202020204" pitchFamily="34" charset="0"/>
                <a:ea typeface="Helvetica"/>
                <a:cs typeface="Helvetica" panose="020B0604020202020204" pitchFamily="34" charset="0"/>
                <a:sym typeface="Helvetica"/>
              </a:rPr>
              <a:t> don’t receive proper approval</a:t>
            </a:r>
            <a:endParaRPr sz="2000" dirty="0">
              <a:solidFill>
                <a:schemeClr val="tx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b="1" dirty="0">
                <a:solidFill>
                  <a:schemeClr val="tx1"/>
                </a:solidFill>
                <a:latin typeface="Helvetica" panose="020B0604020202020204" pitchFamily="34" charset="0"/>
                <a:ea typeface="Helvetica"/>
                <a:cs typeface="Helvetica" panose="020B0604020202020204" pitchFamily="34" charset="0"/>
                <a:sym typeface="Helvetica"/>
              </a:rPr>
              <a:t>Cash payments</a:t>
            </a:r>
            <a:r>
              <a:rPr lang="en-US" sz="2000" dirty="0">
                <a:solidFill>
                  <a:schemeClr val="tx1"/>
                </a:solidFill>
                <a:latin typeface="Helvetica" panose="020B0604020202020204" pitchFamily="34" charset="0"/>
                <a:ea typeface="Helvetica"/>
                <a:cs typeface="Helvetica" panose="020B0604020202020204" pitchFamily="34" charset="0"/>
                <a:sym typeface="Helvetica"/>
              </a:rPr>
              <a:t> which circumvent standard bookkeeping practices</a:t>
            </a:r>
            <a:endParaRPr sz="2000" dirty="0">
              <a:solidFill>
                <a:schemeClr val="tx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dirty="0">
                <a:solidFill>
                  <a:schemeClr val="tx1"/>
                </a:solidFill>
                <a:latin typeface="Helvetica" panose="020B0604020202020204" pitchFamily="34" charset="0"/>
                <a:ea typeface="Helvetica"/>
                <a:cs typeface="Helvetica" panose="020B0604020202020204" pitchFamily="34" charset="0"/>
                <a:sym typeface="Helvetica"/>
              </a:rPr>
              <a:t>Failure to conduct proper </a:t>
            </a:r>
            <a:r>
              <a:rPr lang="en-US" sz="2000" b="1" dirty="0">
                <a:solidFill>
                  <a:schemeClr val="tx1"/>
                </a:solidFill>
                <a:latin typeface="Helvetica" panose="020B0604020202020204" pitchFamily="34" charset="0"/>
                <a:ea typeface="Helvetica"/>
                <a:cs typeface="Helvetica" panose="020B0604020202020204" pitchFamily="34" charset="0"/>
                <a:sym typeface="Helvetica"/>
              </a:rPr>
              <a:t>third party due diligence</a:t>
            </a:r>
            <a:endParaRPr sz="2000" b="1" dirty="0">
              <a:solidFill>
                <a:schemeClr val="tx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b="1" dirty="0">
                <a:solidFill>
                  <a:schemeClr val="tx1"/>
                </a:solidFill>
                <a:latin typeface="Helvetica" panose="020B0604020202020204" pitchFamily="34" charset="0"/>
                <a:ea typeface="Helvetica"/>
                <a:cs typeface="Helvetica" panose="020B0604020202020204" pitchFamily="34" charset="0"/>
                <a:sym typeface="Helvetica"/>
              </a:rPr>
              <a:t>Falsifying invoices</a:t>
            </a:r>
            <a:r>
              <a:rPr lang="en-US" sz="2000" dirty="0">
                <a:solidFill>
                  <a:schemeClr val="tx1"/>
                </a:solidFill>
                <a:latin typeface="Helvetica" panose="020B0604020202020204" pitchFamily="34" charset="0"/>
                <a:ea typeface="Helvetica"/>
                <a:cs typeface="Helvetica" panose="020B0604020202020204" pitchFamily="34" charset="0"/>
                <a:sym typeface="Helvetica"/>
              </a:rPr>
              <a:t>, which includes lack of documentation to support transactions</a:t>
            </a:r>
            <a:endParaRPr sz="2000" dirty="0">
              <a:solidFill>
                <a:schemeClr val="tx1"/>
              </a:solidFill>
              <a:latin typeface="Helvetica" panose="020B0604020202020204" pitchFamily="34" charset="0"/>
              <a:ea typeface="Helvetica"/>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US" sz="2000" b="1" dirty="0">
                <a:solidFill>
                  <a:schemeClr val="tx1"/>
                </a:solidFill>
                <a:latin typeface="Helvetica" panose="020B0604020202020204" pitchFamily="34" charset="0"/>
                <a:ea typeface="Helvetica"/>
                <a:cs typeface="Helvetica" panose="020B0604020202020204" pitchFamily="34" charset="0"/>
                <a:sym typeface="Helvetica"/>
              </a:rPr>
              <a:t>Senior management</a:t>
            </a:r>
            <a:r>
              <a:rPr lang="en-US" sz="2000" dirty="0">
                <a:solidFill>
                  <a:schemeClr val="tx1"/>
                </a:solidFill>
                <a:latin typeface="Helvetica" panose="020B0604020202020204" pitchFamily="34" charset="0"/>
                <a:ea typeface="Helvetica"/>
                <a:cs typeface="Helvetica" panose="020B0604020202020204" pitchFamily="34" charset="0"/>
                <a:sym typeface="Helvetica"/>
              </a:rPr>
              <a:t> fails to act upon red flags</a:t>
            </a:r>
            <a:endParaRPr sz="2000" dirty="0">
              <a:solidFill>
                <a:schemeClr val="tx1"/>
              </a:solidFill>
              <a:latin typeface="Helvetica" panose="020B0604020202020204" pitchFamily="34" charset="0"/>
              <a:ea typeface="Helvetica"/>
              <a:cs typeface="Helvetica" panose="020B0604020202020204" pitchFamily="34" charset="0"/>
              <a:sym typeface="Helvetica"/>
            </a:endParaRPr>
          </a:p>
          <a:p>
            <a:pPr marL="457200" lvl="0" indent="0" algn="l" rtl="0">
              <a:lnSpc>
                <a:spcPct val="100000"/>
              </a:lnSpc>
              <a:spcBef>
                <a:spcPts val="0"/>
              </a:spcBef>
              <a:spcAft>
                <a:spcPts val="0"/>
              </a:spcAft>
              <a:buNone/>
            </a:pPr>
            <a:endParaRPr sz="1200" b="1" dirty="0">
              <a:solidFill>
                <a:schemeClr val="tx1"/>
              </a:solidFill>
              <a:latin typeface="Helvetica" panose="020B0604020202020204" pitchFamily="34" charset="0"/>
              <a:ea typeface="Helvetica"/>
              <a:cs typeface="Helvetica" panose="020B0604020202020204" pitchFamily="34" charset="0"/>
              <a:sym typeface="Helvetica"/>
            </a:endParaRPr>
          </a:p>
          <a:p>
            <a:pPr marL="0" lvl="0" indent="0" algn="l" rtl="0">
              <a:lnSpc>
                <a:spcPct val="100000"/>
              </a:lnSpc>
              <a:spcBef>
                <a:spcPts val="600"/>
              </a:spcBef>
              <a:spcAft>
                <a:spcPts val="1200"/>
              </a:spcAft>
              <a:buNone/>
            </a:pPr>
            <a:endParaRPr sz="1200" dirty="0">
              <a:solidFill>
                <a:schemeClr val="tx1"/>
              </a:solidFill>
              <a:latin typeface="Helvetica" panose="020B0604020202020204" pitchFamily="34" charset="0"/>
              <a:ea typeface="Helvetica"/>
              <a:cs typeface="Helvetica" panose="020B0604020202020204" pitchFamily="34" charset="0"/>
              <a:sym typeface="Helvetica"/>
            </a:endParaRPr>
          </a:p>
        </p:txBody>
      </p:sp>
      <p:pic>
        <p:nvPicPr>
          <p:cNvPr id="150" name="Google Shape;150;p16"/>
          <p:cNvPicPr preferRelativeResize="0"/>
          <p:nvPr/>
        </p:nvPicPr>
        <p:blipFill>
          <a:blip r:embed="rId4">
            <a:alphaModFix/>
          </a:blip>
          <a:stretch>
            <a:fillRect/>
          </a:stretch>
        </p:blipFill>
        <p:spPr>
          <a:xfrm>
            <a:off x="7739165" y="1502235"/>
            <a:ext cx="3465977" cy="4331702"/>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17a1e4b-72df-449d-84f0-0965c6302828"/>
    <SharedWithUsers xmlns="b79241f8-c8fe-441b-bad5-56514653fd5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1F6886C957ED4EACAEE20D2BEA442D" ma:contentTypeVersion="13" ma:contentTypeDescription="Create a new document." ma:contentTypeScope="" ma:versionID="42d10814b68912c56c074ec098fc695b">
  <xsd:schema xmlns:xsd="http://www.w3.org/2001/XMLSchema" xmlns:xs="http://www.w3.org/2001/XMLSchema" xmlns:p="http://schemas.microsoft.com/office/2006/metadata/properties" xmlns:ns2="417a1e4b-72df-449d-84f0-0965c6302828" xmlns:ns3="b79241f8-c8fe-441b-bad5-56514653fd5b" targetNamespace="http://schemas.microsoft.com/office/2006/metadata/properties" ma:root="true" ma:fieldsID="b8285a6caca785a8d6769d5622f27b7c" ns2:_="" ns3:_="">
    <xsd:import namespace="417a1e4b-72df-449d-84f0-0965c6302828"/>
    <xsd:import namespace="b79241f8-c8fe-441b-bad5-56514653fd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anguage"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e4b-72df-449d-84f0-0965c6302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anguage" ma:index="15"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Arabic-AR"/>
                    <xsd:enumeration value="Czech-CS(CZ)"/>
                    <xsd:enumeration value="Chinese-ZH(CH)"/>
                    <xsd:enumeration value="Chinese-ZH(TW)"/>
                    <xsd:enumeration value="English"/>
                    <xsd:enumeration value="Farsi-FA"/>
                    <xsd:enumeration value="French-FR"/>
                    <xsd:enumeration value="German-DE"/>
                    <xsd:enumeration value="Greek-EL"/>
                    <xsd:enumeration value="Hebrew-HE"/>
                    <xsd:enumeration value="Hungarian-HU"/>
                    <xsd:enumeration value="Italian-IT"/>
                    <xsd:enumeration value="Japanese-JA"/>
                    <xsd:enumeration value="Korean-KO"/>
                    <xsd:enumeration value="Polish-PL"/>
                    <xsd:enumeration value="Portuguese (Brazil)- PT(BR)"/>
                    <xsd:enumeration value="Spanish (Latin America)-ES(LA)"/>
                    <xsd:enumeration value="Russian-RU"/>
                    <xsd:enumeration value="Thai-TH"/>
                    <xsd:enumeration value="Turkish-TR"/>
                    <xsd:enumeration value="Vietnamese-VT"/>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9241f8-c8fe-441b-bad5-56514653fd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DBE10C-C597-44E8-A108-93158F9AB297}">
  <ds:schemaRef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http://purl.org/dc/terms/"/>
    <ds:schemaRef ds:uri="b79241f8-c8fe-441b-bad5-56514653fd5b"/>
    <ds:schemaRef ds:uri="417a1e4b-72df-449d-84f0-0965c630282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F6DDFD7-46A1-4397-BBE2-335FA06AA7D1}"/>
</file>

<file path=customXml/itemProps3.xml><?xml version="1.0" encoding="utf-8"?>
<ds:datastoreItem xmlns:ds="http://schemas.openxmlformats.org/officeDocument/2006/customXml" ds:itemID="{C4BE6481-E69B-41D3-A5E9-EF7C297055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1503</TotalTime>
  <Words>1909</Words>
  <Application>Microsoft Office PowerPoint</Application>
  <PresentationFormat>Widescreen</PresentationFormat>
  <Paragraphs>253</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Black</vt:lpstr>
      <vt:lpstr>Calibri</vt:lpstr>
      <vt:lpstr>Helvetica</vt:lpstr>
      <vt:lpstr>Wingdings</vt:lpstr>
      <vt:lpstr>Helvetica Neue</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Petty, Nicole</cp:lastModifiedBy>
  <cp:revision>33</cp:revision>
  <dcterms:modified xsi:type="dcterms:W3CDTF">2020-12-16T12:40:55Z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0x010100B91F6886C957ED4EACAEE20D2BEA442D</vt:lpwstr>
  </property>
  <property fmtid="{D5CDD505-2E9C-101B-9397-08002B2CF9AE}" pid="3" name="ArticulateGUID">
    <vt:lpwstr>48EF3D7A-37B3-4859-AECB-B44CDD9FC9D6</vt:lpwstr>
  </property>
  <property fmtid="{D5CDD505-2E9C-101B-9397-08002B2CF9AE}" pid="4" name="ArticulatePath">
    <vt:lpwstr>IC Resource Center - DRAFT Anti-Bribery_Anti-Corruption Training</vt:lpwstr>
  </property>
  <property fmtid="{D5CDD505-2E9C-101B-9397-08002B2CF9AE}" pid="5" name="Order">
    <vt:r8>17200</vt:r8>
  </property>
  <property fmtid="{D5CDD505-2E9C-101B-9397-08002B2CF9AE}" pid="6" name="ComplianceAssetId">
    <vt:lpwstr/>
  </property>
</Properties>
</file>