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Lst>
  <p:notesMasterIdLst>
    <p:notesMasterId r:id="rId12"/>
  </p:notesMasterIdLst>
  <p:sldIdLst>
    <p:sldId id="265" r:id="rId5"/>
    <p:sldId id="275" r:id="rId6"/>
    <p:sldId id="271" r:id="rId7"/>
    <p:sldId id="267" r:id="rId8"/>
    <p:sldId id="273" r:id="rId9"/>
    <p:sldId id="269" r:id="rId10"/>
    <p:sldId id="274" r:id="rId11"/>
  </p:sldIdLst>
  <p:sldSz cx="12192000" cy="6858000"/>
  <p:notesSz cx="6858000" cy="9144000"/>
  <p:embeddedFontLst>
    <p:embeddedFont>
      <p:font typeface="Arial Black" panose="020B0A04020102020204" pitchFamily="34" charset="0"/>
      <p:bold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ambria" panose="02040503050406030204" pitchFamily="18"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Helvetica" panose="020B0604020202020204" pitchFamily="34" charset="0"/>
      <p:regular r:id="rId28"/>
      <p:bold r:id="rId29"/>
      <p:italic r:id="rId30"/>
      <p:boldItalic r:id="rId31"/>
    </p:embeddedFont>
    <p:embeddedFont>
      <p:font typeface="Helvetica Neue" panose="020B0604020202020204" charset="0"/>
      <p:regular r:id="rId32"/>
      <p:bold r:id="rId33"/>
      <p:italic r:id="rId34"/>
      <p:boldItalic r:id="rId35"/>
    </p:embeddedFont>
    <p:embeddedFont>
      <p:font typeface="Helvetica Neue Light" panose="020B0604020202020204" charset="0"/>
      <p:regular r:id="rId36"/>
      <p:bold r:id="rId37"/>
      <p:italic r:id="rId38"/>
      <p:boldItalic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hristie (US - ADVS)" initials="" lastIdx="2" clrIdx="0"/>
  <p:cmAuthor id="1" name="Andrew Coles (US - ADVS)" initials="" lastIdx="3" clrIdx="1"/>
  <p:cmAuthor id="2" name="Yoho Amy" initials="YA" lastIdx="5" clrIdx="2">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99263-459C-4179-8206-FDC5B755A8F6}" v="3" dt="2019-10-07T18:56:45.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0" autoAdjust="0"/>
  </p:normalViewPr>
  <p:slideViewPr>
    <p:cSldViewPr snapToGrid="0">
      <p:cViewPr varScale="1">
        <p:scale>
          <a:sx n="107" d="100"/>
          <a:sy n="107" d="100"/>
        </p:scale>
        <p:origin x="714" y="78"/>
      </p:cViewPr>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EE1EA6AB-573E-4A80-ADE8-149038A65B44}"/>
    <pc:docChg chg="undo custSel addSld delSld modSld sldOrd modMainMaster">
      <pc:chgData name="Horrocks, Chris" userId="14412bd66e142db8" providerId="OrgId" clId="{EE1EA6AB-573E-4A80-ADE8-149038A65B44}" dt="2019-09-04T00:52:52.411" v="229" actId="20577"/>
      <pc:docMkLst>
        <pc:docMk/>
      </pc:docMkLst>
      <pc:sldChg chg="modSp delCm">
        <pc:chgData name="Horrocks, Chris" userId="14412bd66e142db8" providerId="OrgId" clId="{EE1EA6AB-573E-4A80-ADE8-149038A65B44}" dt="2019-09-04T00:52:08.016" v="227" actId="465"/>
        <pc:sldMkLst>
          <pc:docMk/>
          <pc:sldMk cId="3342172861" sldId="265"/>
        </pc:sldMkLst>
        <pc:spChg chg="mod">
          <ac:chgData name="Horrocks, Chris" userId="14412bd66e142db8" providerId="OrgId" clId="{EE1EA6AB-573E-4A80-ADE8-149038A65B44}" dt="2019-09-04T00:41:39.216" v="8" actId="20577"/>
          <ac:spMkLst>
            <pc:docMk/>
            <pc:sldMk cId="3342172861" sldId="265"/>
            <ac:spMk id="18" creationId="{00000000-0000-0000-0000-000000000000}"/>
          </ac:spMkLst>
        </pc:spChg>
        <pc:spChg chg="mod">
          <ac:chgData name="Horrocks, Chris" userId="14412bd66e142db8" providerId="OrgId" clId="{EE1EA6AB-573E-4A80-ADE8-149038A65B44}" dt="2019-09-04T00:51:40.211" v="224" actId="20577"/>
          <ac:spMkLst>
            <pc:docMk/>
            <pc:sldMk cId="3342172861" sldId="265"/>
            <ac:spMk id="37" creationId="{2277DC2B-9EAA-40B8-9DA0-2F3ACBA9C602}"/>
          </ac:spMkLst>
        </pc:spChg>
        <pc:spChg chg="mod">
          <ac:chgData name="Horrocks, Chris" userId="14412bd66e142db8" providerId="OrgId" clId="{EE1EA6AB-573E-4A80-ADE8-149038A65B44}" dt="2019-09-04T00:51:54.057" v="225" actId="14100"/>
          <ac:spMkLst>
            <pc:docMk/>
            <pc:sldMk cId="3342172861" sldId="265"/>
            <ac:spMk id="39" creationId="{B0980A5C-257A-4727-B7A0-412E4B2C6EEB}"/>
          </ac:spMkLst>
        </pc:spChg>
        <pc:spChg chg="mod">
          <ac:chgData name="Horrocks, Chris" userId="14412bd66e142db8" providerId="OrgId" clId="{EE1EA6AB-573E-4A80-ADE8-149038A65B44}" dt="2019-09-04T00:52:00.096" v="226" actId="14100"/>
          <ac:spMkLst>
            <pc:docMk/>
            <pc:sldMk cId="3342172861" sldId="265"/>
            <ac:spMk id="41" creationId="{BCE4D4A5-FB14-4B55-AD80-4FBF78670265}"/>
          </ac:spMkLst>
        </pc:spChg>
        <pc:spChg chg="mod">
          <ac:chgData name="Horrocks, Chris" userId="14412bd66e142db8" providerId="OrgId" clId="{EE1EA6AB-573E-4A80-ADE8-149038A65B44}" dt="2019-09-04T00:43:20.337" v="49" actId="14100"/>
          <ac:spMkLst>
            <pc:docMk/>
            <pc:sldMk cId="3342172861" sldId="265"/>
            <ac:spMk id="42" creationId="{6496B4FE-5D06-4B62-8020-1DD50F0D1C04}"/>
          </ac:spMkLst>
        </pc:spChg>
        <pc:grpChg chg="mod">
          <ac:chgData name="Horrocks, Chris" userId="14412bd66e142db8" providerId="OrgId" clId="{EE1EA6AB-573E-4A80-ADE8-149038A65B44}" dt="2019-09-04T00:52:08.016" v="227" actId="465"/>
          <ac:grpSpMkLst>
            <pc:docMk/>
            <pc:sldMk cId="3342172861" sldId="265"/>
            <ac:grpSpMk id="3" creationId="{7F65C789-4B9F-46C4-A86F-B1AFC994AF80}"/>
          </ac:grpSpMkLst>
        </pc:grpChg>
        <pc:grpChg chg="mod">
          <ac:chgData name="Horrocks, Chris" userId="14412bd66e142db8" providerId="OrgId" clId="{EE1EA6AB-573E-4A80-ADE8-149038A65B44}" dt="2019-09-04T00:52:08.016" v="227" actId="465"/>
          <ac:grpSpMkLst>
            <pc:docMk/>
            <pc:sldMk cId="3342172861" sldId="265"/>
            <ac:grpSpMk id="8" creationId="{44F97EC1-BA4B-49E1-83C9-A38864B376C8}"/>
          </ac:grpSpMkLst>
        </pc:grpChg>
        <pc:grpChg chg="mod">
          <ac:chgData name="Horrocks, Chris" userId="14412bd66e142db8" providerId="OrgId" clId="{EE1EA6AB-573E-4A80-ADE8-149038A65B44}" dt="2019-09-04T00:52:08.016" v="227" actId="465"/>
          <ac:grpSpMkLst>
            <pc:docMk/>
            <pc:sldMk cId="3342172861" sldId="265"/>
            <ac:grpSpMk id="9" creationId="{80F78C25-607E-450A-8DB8-11EA65C24F08}"/>
          </ac:grpSpMkLst>
        </pc:grpChg>
        <pc:grpChg chg="mod">
          <ac:chgData name="Horrocks, Chris" userId="14412bd66e142db8" providerId="OrgId" clId="{EE1EA6AB-573E-4A80-ADE8-149038A65B44}" dt="2019-09-04T00:52:08.016" v="227" actId="465"/>
          <ac:grpSpMkLst>
            <pc:docMk/>
            <pc:sldMk cId="3342172861" sldId="265"/>
            <ac:grpSpMk id="10" creationId="{2452CF80-D72B-4DF8-A919-921F9A2FAE41}"/>
          </ac:grpSpMkLst>
        </pc:grpChg>
        <pc:picChg chg="mod">
          <ac:chgData name="Horrocks, Chris" userId="14412bd66e142db8" providerId="OrgId" clId="{EE1EA6AB-573E-4A80-ADE8-149038A65B44}" dt="2019-09-04T00:44:29.330" v="98" actId="1035"/>
          <ac:picMkLst>
            <pc:docMk/>
            <pc:sldMk cId="3342172861" sldId="265"/>
            <ac:picMk id="36" creationId="{47ECAA66-9DAA-471F-BCAD-C8F2ECF17B72}"/>
          </ac:picMkLst>
        </pc:picChg>
      </pc:sldChg>
      <pc:sldChg chg="delSp modSp delCm">
        <pc:chgData name="Horrocks, Chris" userId="14412bd66e142db8" providerId="OrgId" clId="{EE1EA6AB-573E-4A80-ADE8-149038A65B44}" dt="2019-09-04T00:52:44.702" v="228" actId="20577"/>
        <pc:sldMkLst>
          <pc:docMk/>
          <pc:sldMk cId="1141496034" sldId="267"/>
        </pc:sldMkLst>
        <pc:spChg chg="mod">
          <ac:chgData name="Horrocks, Chris" userId="14412bd66e142db8" providerId="OrgId" clId="{EE1EA6AB-573E-4A80-ADE8-149038A65B44}" dt="2019-09-04T00:47:56.097" v="157" actId="20577"/>
          <ac:spMkLst>
            <pc:docMk/>
            <pc:sldMk cId="1141496034" sldId="267"/>
            <ac:spMk id="8" creationId="{00000000-0000-0000-0000-000000000000}"/>
          </ac:spMkLst>
        </pc:spChg>
        <pc:spChg chg="mod">
          <ac:chgData name="Horrocks, Chris" userId="14412bd66e142db8" providerId="OrgId" clId="{EE1EA6AB-573E-4A80-ADE8-149038A65B44}" dt="2019-09-04T00:52:44.702" v="228" actId="20577"/>
          <ac:spMkLst>
            <pc:docMk/>
            <pc:sldMk cId="1141496034" sldId="267"/>
            <ac:spMk id="192" creationId="{00000000-0000-0000-0000-000000000000}"/>
          </ac:spMkLst>
        </pc:spChg>
        <pc:spChg chg="del">
          <ac:chgData name="Horrocks, Chris" userId="14412bd66e142db8" providerId="OrgId" clId="{EE1EA6AB-573E-4A80-ADE8-149038A65B44}" dt="2019-09-04T00:46:03.951" v="121" actId="478"/>
          <ac:spMkLst>
            <pc:docMk/>
            <pc:sldMk cId="1141496034" sldId="267"/>
            <ac:spMk id="194" creationId="{00000000-0000-0000-0000-000000000000}"/>
          </ac:spMkLst>
        </pc:spChg>
        <pc:spChg chg="del">
          <ac:chgData name="Horrocks, Chris" userId="14412bd66e142db8" providerId="OrgId" clId="{EE1EA6AB-573E-4A80-ADE8-149038A65B44}" dt="2019-09-04T00:46:08.167" v="122" actId="478"/>
          <ac:spMkLst>
            <pc:docMk/>
            <pc:sldMk cId="1141496034" sldId="267"/>
            <ac:spMk id="195" creationId="{00000000-0000-0000-0000-000000000000}"/>
          </ac:spMkLst>
        </pc:spChg>
        <pc:spChg chg="del mod">
          <ac:chgData name="Horrocks, Chris" userId="14412bd66e142db8" providerId="OrgId" clId="{EE1EA6AB-573E-4A80-ADE8-149038A65B44}" dt="2019-09-04T00:46:11.969" v="124" actId="478"/>
          <ac:spMkLst>
            <pc:docMk/>
            <pc:sldMk cId="1141496034" sldId="267"/>
            <ac:spMk id="196" creationId="{00000000-0000-0000-0000-000000000000}"/>
          </ac:spMkLst>
        </pc:spChg>
      </pc:sldChg>
      <pc:sldChg chg="addSp delSp modSp delCm">
        <pc:chgData name="Horrocks, Chris" userId="14412bd66e142db8" providerId="OrgId" clId="{EE1EA6AB-573E-4A80-ADE8-149038A65B44}" dt="2019-09-04T00:52:52.411" v="229" actId="20577"/>
        <pc:sldMkLst>
          <pc:docMk/>
          <pc:sldMk cId="767811521" sldId="269"/>
        </pc:sldMkLst>
        <pc:spChg chg="add del mod">
          <ac:chgData name="Horrocks, Chris" userId="14412bd66e142db8" providerId="OrgId" clId="{EE1EA6AB-573E-4A80-ADE8-149038A65B44}" dt="2019-09-04T00:49:33.625" v="200" actId="478"/>
          <ac:spMkLst>
            <pc:docMk/>
            <pc:sldMk cId="767811521" sldId="269"/>
            <ac:spMk id="3" creationId="{A0CB3201-C885-4A90-A656-EAC1B3B4DA3F}"/>
          </ac:spMkLst>
        </pc:spChg>
        <pc:spChg chg="mod">
          <ac:chgData name="Horrocks, Chris" userId="14412bd66e142db8" providerId="OrgId" clId="{EE1EA6AB-573E-4A80-ADE8-149038A65B44}" dt="2019-09-04T00:48:24.896" v="177" actId="20577"/>
          <ac:spMkLst>
            <pc:docMk/>
            <pc:sldMk cId="767811521" sldId="269"/>
            <ac:spMk id="10" creationId="{00000000-0000-0000-0000-000000000000}"/>
          </ac:spMkLst>
        </pc:spChg>
        <pc:spChg chg="add del">
          <ac:chgData name="Horrocks, Chris" userId="14412bd66e142db8" providerId="OrgId" clId="{EE1EA6AB-573E-4A80-ADE8-149038A65B44}" dt="2019-09-04T00:49:03.427" v="191" actId="478"/>
          <ac:spMkLst>
            <pc:docMk/>
            <pc:sldMk cId="767811521" sldId="269"/>
            <ac:spMk id="11" creationId="{3F2A11C2-DC93-4F99-9696-2798C72CCF7F}"/>
          </ac:spMkLst>
        </pc:spChg>
        <pc:spChg chg="del mod">
          <ac:chgData name="Horrocks, Chris" userId="14412bd66e142db8" providerId="OrgId" clId="{EE1EA6AB-573E-4A80-ADE8-149038A65B44}" dt="2019-09-04T00:49:27.399" v="197" actId="478"/>
          <ac:spMkLst>
            <pc:docMk/>
            <pc:sldMk cId="767811521" sldId="269"/>
            <ac:spMk id="213" creationId="{00000000-0000-0000-0000-000000000000}"/>
          </ac:spMkLst>
        </pc:spChg>
        <pc:spChg chg="del">
          <ac:chgData name="Horrocks, Chris" userId="14412bd66e142db8" providerId="OrgId" clId="{EE1EA6AB-573E-4A80-ADE8-149038A65B44}" dt="2019-09-04T00:49:55.784" v="204" actId="478"/>
          <ac:spMkLst>
            <pc:docMk/>
            <pc:sldMk cId="767811521" sldId="269"/>
            <ac:spMk id="215" creationId="{00000000-0000-0000-0000-000000000000}"/>
          </ac:spMkLst>
        </pc:spChg>
        <pc:spChg chg="mod ord">
          <ac:chgData name="Horrocks, Chris" userId="14412bd66e142db8" providerId="OrgId" clId="{EE1EA6AB-573E-4A80-ADE8-149038A65B44}" dt="2019-09-04T00:52:52.411" v="229" actId="20577"/>
          <ac:spMkLst>
            <pc:docMk/>
            <pc:sldMk cId="767811521" sldId="269"/>
            <ac:spMk id="216" creationId="{00000000-0000-0000-0000-000000000000}"/>
          </ac:spMkLst>
        </pc:spChg>
        <pc:spChg chg="add del">
          <ac:chgData name="Horrocks, Chris" userId="14412bd66e142db8" providerId="OrgId" clId="{EE1EA6AB-573E-4A80-ADE8-149038A65B44}" dt="2019-09-04T00:49:31.049" v="199" actId="478"/>
          <ac:spMkLst>
            <pc:docMk/>
            <pc:sldMk cId="767811521" sldId="269"/>
            <ac:spMk id="217" creationId="{00000000-0000-0000-0000-000000000000}"/>
          </ac:spMkLst>
        </pc:spChg>
        <pc:spChg chg="del">
          <ac:chgData name="Horrocks, Chris" userId="14412bd66e142db8" providerId="OrgId" clId="{EE1EA6AB-573E-4A80-ADE8-149038A65B44}" dt="2019-09-04T00:47:41.965" v="137" actId="478"/>
          <ac:spMkLst>
            <pc:docMk/>
            <pc:sldMk cId="767811521" sldId="269"/>
            <ac:spMk id="218" creationId="{00000000-0000-0000-0000-000000000000}"/>
          </ac:spMkLst>
        </pc:spChg>
        <pc:spChg chg="del">
          <ac:chgData name="Horrocks, Chris" userId="14412bd66e142db8" providerId="OrgId" clId="{EE1EA6AB-573E-4A80-ADE8-149038A65B44}" dt="2019-09-04T00:47:46.377" v="139" actId="478"/>
          <ac:spMkLst>
            <pc:docMk/>
            <pc:sldMk cId="767811521" sldId="269"/>
            <ac:spMk id="219" creationId="{00000000-0000-0000-0000-000000000000}"/>
          </ac:spMkLst>
        </pc:spChg>
        <pc:spChg chg="del">
          <ac:chgData name="Horrocks, Chris" userId="14412bd66e142db8" providerId="OrgId" clId="{EE1EA6AB-573E-4A80-ADE8-149038A65B44}" dt="2019-09-04T00:47:44.553" v="138" actId="478"/>
          <ac:spMkLst>
            <pc:docMk/>
            <pc:sldMk cId="767811521" sldId="269"/>
            <ac:spMk id="220" creationId="{00000000-0000-0000-0000-000000000000}"/>
          </ac:spMkLst>
        </pc:spChg>
      </pc:sldChg>
      <pc:sldChg chg="modSp">
        <pc:chgData name="Horrocks, Chris" userId="14412bd66e142db8" providerId="OrgId" clId="{EE1EA6AB-573E-4A80-ADE8-149038A65B44}" dt="2019-09-04T00:47:52.156" v="148" actId="20577"/>
        <pc:sldMkLst>
          <pc:docMk/>
          <pc:sldMk cId="3892251513" sldId="271"/>
        </pc:sldMkLst>
        <pc:spChg chg="mod">
          <ac:chgData name="Horrocks, Chris" userId="14412bd66e142db8" providerId="OrgId" clId="{EE1EA6AB-573E-4A80-ADE8-149038A65B44}" dt="2019-09-04T00:47:52.156" v="148" actId="20577"/>
          <ac:spMkLst>
            <pc:docMk/>
            <pc:sldMk cId="3892251513" sldId="271"/>
            <ac:spMk id="167" creationId="{00000000-0000-0000-0000-000000000000}"/>
          </ac:spMkLst>
        </pc:spChg>
      </pc:sldChg>
      <pc:sldChg chg="modSp modNotesTx">
        <pc:chgData name="Horrocks, Chris" userId="14412bd66e142db8" providerId="OrgId" clId="{EE1EA6AB-573E-4A80-ADE8-149038A65B44}" dt="2019-09-04T00:48:08.510" v="167" actId="20577"/>
        <pc:sldMkLst>
          <pc:docMk/>
          <pc:sldMk cId="2537239000" sldId="273"/>
        </pc:sldMkLst>
        <pc:spChg chg="mod">
          <ac:chgData name="Horrocks, Chris" userId="14412bd66e142db8" providerId="OrgId" clId="{EE1EA6AB-573E-4A80-ADE8-149038A65B44}" dt="2019-09-04T00:48:02.442" v="166" actId="20577"/>
          <ac:spMkLst>
            <pc:docMk/>
            <pc:sldMk cId="2537239000" sldId="273"/>
            <ac:spMk id="2" creationId="{D3D6288D-0537-4AF9-B6A5-C6B749EB257F}"/>
          </ac:spMkLst>
        </pc:spChg>
      </pc:sldChg>
      <pc:sldChg chg="modSp add ord modNotesTx">
        <pc:chgData name="Horrocks, Chris" userId="14412bd66e142db8" providerId="OrgId" clId="{EE1EA6AB-573E-4A80-ADE8-149038A65B44}" dt="2019-09-04T00:48:30.842" v="187" actId="20577"/>
        <pc:sldMkLst>
          <pc:docMk/>
          <pc:sldMk cId="3288231" sldId="274"/>
        </pc:sldMkLst>
        <pc:spChg chg="mod">
          <ac:chgData name="Horrocks, Chris" userId="14412bd66e142db8" providerId="OrgId" clId="{EE1EA6AB-573E-4A80-ADE8-149038A65B44}" dt="2019-09-04T00:48:30.842" v="187" actId="20577"/>
          <ac:spMkLst>
            <pc:docMk/>
            <pc:sldMk cId="3288231" sldId="274"/>
            <ac:spMk id="2" creationId="{D3D6288D-0537-4AF9-B6A5-C6B749EB257F}"/>
          </ac:spMkLst>
        </pc:spChg>
        <pc:spChg chg="mod">
          <ac:chgData name="Horrocks, Chris" userId="14412bd66e142db8" providerId="OrgId" clId="{EE1EA6AB-573E-4A80-ADE8-149038A65B44}" dt="2019-09-04T00:47:17.206" v="133"/>
          <ac:spMkLst>
            <pc:docMk/>
            <pc:sldMk cId="3288231" sldId="274"/>
            <ac:spMk id="4" creationId="{00000000-0000-0000-0000-000000000000}"/>
          </ac:spMkLst>
        </pc:spChg>
        <pc:spChg chg="mod">
          <ac:chgData name="Horrocks, Chris" userId="14412bd66e142db8" providerId="OrgId" clId="{EE1EA6AB-573E-4A80-ADE8-149038A65B44}" dt="2019-09-04T00:47:38.297" v="136" actId="14100"/>
          <ac:spMkLst>
            <pc:docMk/>
            <pc:sldMk cId="3288231" sldId="274"/>
            <ac:spMk id="7" creationId="{4BF53E77-CE0F-4691-B885-FB72E32C099C}"/>
          </ac:spMkLst>
        </pc:spChg>
      </pc:sldChg>
      <pc:sldMasterChg chg="modSp">
        <pc:chgData name="Horrocks, Chris" userId="14412bd66e142db8" providerId="OrgId" clId="{EE1EA6AB-573E-4A80-ADE8-149038A65B44}" dt="2019-09-04T00:42:04.489" v="17" actId="20577"/>
        <pc:sldMasterMkLst>
          <pc:docMk/>
          <pc:sldMasterMk cId="0" sldId="2147483670"/>
        </pc:sldMasterMkLst>
        <pc:spChg chg="mod">
          <ac:chgData name="Horrocks, Chris" userId="14412bd66e142db8" providerId="OrgId" clId="{EE1EA6AB-573E-4A80-ADE8-149038A65B44}" dt="2019-09-04T00:42:04.489" v="17" actId="20577"/>
          <ac:spMkLst>
            <pc:docMk/>
            <pc:sldMasterMk cId="0" sldId="2147483670"/>
            <ac:spMk id="94" creationId="{00000000-0000-0000-0000-000000000000}"/>
          </ac:spMkLst>
        </pc:spChg>
      </pc:sldMasterChg>
    </pc:docChg>
  </pc:docChgLst>
  <pc:docChgLst>
    <pc:chgData name="Horrocks, Chris" userId="14412bd66e142db8" providerId="OrgId" clId="{6CD99263-459C-4179-8206-FDC5B755A8F6}"/>
    <pc:docChg chg="addSld delSld modSld">
      <pc:chgData name="Horrocks, Chris" userId="14412bd66e142db8" providerId="OrgId" clId="{6CD99263-459C-4179-8206-FDC5B755A8F6}" dt="2019-10-07T18:56:51.838" v="25" actId="20577"/>
      <pc:docMkLst>
        <pc:docMk/>
      </pc:docMkLst>
      <pc:sldChg chg="add del">
        <pc:chgData name="Horrocks, Chris" userId="14412bd66e142db8" providerId="OrgId" clId="{6CD99263-459C-4179-8206-FDC5B755A8F6}" dt="2019-10-07T18:55:40.925" v="2" actId="2696"/>
        <pc:sldMkLst>
          <pc:docMk/>
          <pc:sldMk cId="0" sldId="262"/>
        </pc:sldMkLst>
      </pc:sldChg>
      <pc:sldChg chg="add del">
        <pc:chgData name="Horrocks, Chris" userId="14412bd66e142db8" providerId="OrgId" clId="{6CD99263-459C-4179-8206-FDC5B755A8F6}" dt="2019-10-07T18:55:40.974" v="3" actId="2696"/>
        <pc:sldMkLst>
          <pc:docMk/>
          <pc:sldMk cId="0" sldId="275"/>
        </pc:sldMkLst>
      </pc:sldChg>
      <pc:sldChg chg="modSp add">
        <pc:chgData name="Horrocks, Chris" userId="14412bd66e142db8" providerId="OrgId" clId="{6CD99263-459C-4179-8206-FDC5B755A8F6}" dt="2019-10-07T18:56:51.838" v="25" actId="20577"/>
        <pc:sldMkLst>
          <pc:docMk/>
          <pc:sldMk cId="1253967198" sldId="275"/>
        </pc:sldMkLst>
        <pc:spChg chg="mod">
          <ac:chgData name="Horrocks, Chris" userId="14412bd66e142db8" providerId="OrgId" clId="{6CD99263-459C-4179-8206-FDC5B755A8F6}" dt="2019-10-07T18:56:45.738" v="5"/>
          <ac:spMkLst>
            <pc:docMk/>
            <pc:sldMk cId="1253967198" sldId="275"/>
            <ac:spMk id="2" creationId="{D430E52B-C26E-4428-8177-F2DB1D951692}"/>
          </ac:spMkLst>
        </pc:spChg>
        <pc:spChg chg="mod">
          <ac:chgData name="Horrocks, Chris" userId="14412bd66e142db8" providerId="OrgId" clId="{6CD99263-459C-4179-8206-FDC5B755A8F6}" dt="2019-10-07T18:56:51.838" v="25" actId="20577"/>
          <ac:spMkLst>
            <pc:docMk/>
            <pc:sldMk cId="1253967198" sldId="275"/>
            <ac:spMk id="8" creationId="{00000000-0000-0000-0000-000000000000}"/>
          </ac:spMkLst>
        </pc:spChg>
      </pc:sldChg>
      <pc:sldMasterChg chg="delSldLayout">
        <pc:chgData name="Horrocks, Chris" userId="14412bd66e142db8" providerId="OrgId" clId="{6CD99263-459C-4179-8206-FDC5B755A8F6}" dt="2019-10-07T18:55:40.976" v="4" actId="2696"/>
        <pc:sldMasterMkLst>
          <pc:docMk/>
          <pc:sldMasterMk cId="0" sldId="2147483670"/>
        </pc:sldMasterMkLst>
        <pc:sldLayoutChg chg="del">
          <pc:chgData name="Horrocks, Chris" userId="14412bd66e142db8" providerId="OrgId" clId="{6CD99263-459C-4179-8206-FDC5B755A8F6}" dt="2019-10-07T18:55:40.976" v="4" actId="2696"/>
          <pc:sldLayoutMkLst>
            <pc:docMk/>
            <pc:sldMasterMk cId="0" sldId="2147483670"/>
            <pc:sldLayoutMk cId="2690117696"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a8fc07e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a8fc07e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endParaRPr dirty="0"/>
          </a:p>
        </p:txBody>
      </p:sp>
      <p:sp>
        <p:nvSpPr>
          <p:cNvPr id="164" name="Google Shape;164;g5a8fc07e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281744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e9189f2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e9189f2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g5ae9189f2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4863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3FAC2-9E7A-4CE7-BE42-0DE5251A48FD}" type="slidenum">
              <a:rPr lang="en-US" smtClean="0"/>
              <a:t>5</a:t>
            </a:fld>
            <a:endParaRPr lang="en-US"/>
          </a:p>
        </p:txBody>
      </p:sp>
    </p:spTree>
    <p:extLst>
      <p:ext uri="{BB962C8B-B14F-4D97-AF65-F5344CB8AC3E}">
        <p14:creationId xmlns:p14="http://schemas.microsoft.com/office/powerpoint/2010/main" val="28743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a8fc07eac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a8fc07eac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Font typeface="Arial"/>
              <a:buNone/>
            </a:pPr>
            <a:endParaRPr dirty="0"/>
          </a:p>
        </p:txBody>
      </p:sp>
      <p:sp>
        <p:nvSpPr>
          <p:cNvPr id="211" name="Google Shape;211;g5a8fc07eac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597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3FAC2-9E7A-4CE7-BE42-0DE5251A48FD}" type="slidenum">
              <a:rPr lang="en-US" smtClean="0"/>
              <a:t>7</a:t>
            </a:fld>
            <a:endParaRPr lang="en-US"/>
          </a:p>
        </p:txBody>
      </p:sp>
    </p:spTree>
    <p:extLst>
      <p:ext uri="{BB962C8B-B14F-4D97-AF65-F5344CB8AC3E}">
        <p14:creationId xmlns:p14="http://schemas.microsoft.com/office/powerpoint/2010/main" val="344871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48217" y="6547153"/>
            <a:ext cx="1524000" cy="184665"/>
          </a:xfrm>
          <a:prstGeom prst="rect">
            <a:avLst/>
          </a:prstGeom>
        </p:spPr>
        <p:txBody>
          <a:bodyPr vert="horz" wrap="square" lIns="0" tIns="0" rIns="0" bIns="0" numCol="1" anchor="ctr" anchorCtr="0" compatLnSpc="1">
            <a:prstTxWarp prst="textNoShape">
              <a:avLst/>
            </a:prstTxWarp>
            <a:spAutoFit/>
          </a:bodyPr>
          <a:lstStyle>
            <a:lvl1pPr>
              <a:defRPr sz="1200">
                <a:latin typeface="Cambria" panose="02040503050406030204" pitchFamily="18" charset="0"/>
                <a:cs typeface="Cambria" panose="02040503050406030204" pitchFamily="18" charset="0"/>
              </a:defRPr>
            </a:lvl1pPr>
          </a:lstStyle>
          <a:p>
            <a:fld id="{A0D2BBF5-0089-384C-81BC-8AEA075245EC}" type="datetime4">
              <a:rPr lang="en-US" smtClean="0"/>
              <a:t>October 7, 2019</a:t>
            </a:fld>
            <a:endParaRPr lang="en-US" dirty="0"/>
          </a:p>
        </p:txBody>
      </p:sp>
    </p:spTree>
    <p:extLst>
      <p:ext uri="{BB962C8B-B14F-4D97-AF65-F5344CB8AC3E}">
        <p14:creationId xmlns:p14="http://schemas.microsoft.com/office/powerpoint/2010/main" val="19965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4"/>
          <p:cNvSpPr txBox="1"/>
          <p:nvPr/>
        </p:nvSpPr>
        <p:spPr>
          <a:xfrm>
            <a:off x="0" y="6567586"/>
            <a:ext cx="293228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rgbClr val="34495E"/>
                </a:solidFill>
                <a:latin typeface="Helvetica Neue Light"/>
                <a:ea typeface="Helvetica Neue Light"/>
                <a:cs typeface="Helvetica Neue Light"/>
                <a:sym typeface="Helvetica Neue Light"/>
              </a:rPr>
              <a:t>Conflict</a:t>
            </a:r>
            <a:r>
              <a:rPr lang="en-US" sz="1400" baseline="0" dirty="0">
                <a:solidFill>
                  <a:srgbClr val="34495E"/>
                </a:solidFill>
                <a:latin typeface="Helvetica Neue Light"/>
                <a:ea typeface="Helvetica Neue Light"/>
                <a:cs typeface="Helvetica Neue Light"/>
                <a:sym typeface="Helvetica Neue Light"/>
              </a:rPr>
              <a:t> of Interest Training</a:t>
            </a:r>
            <a:endParaRPr sz="1400" dirty="0">
              <a:solidFill>
                <a:srgbClr val="34495E"/>
              </a:solidFill>
              <a:latin typeface="Helvetica Neue Light"/>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panose="020B0604020202020204" pitchFamily="34" charset="0"/>
              <a:ea typeface="Calibri"/>
              <a:cs typeface="Helvetica" panose="020B0604020202020204" pitchFamily="34" charset="0"/>
              <a:sym typeface="Calibri"/>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Helvetica" panose="020B0604020202020204" pitchFamily="34" charset="0"/>
                <a:cs typeface="Helvetica" panose="020B0604020202020204" pitchFamily="34" charset="0"/>
              </a:rPr>
              <a:t>1</a:t>
            </a:fld>
            <a:endParaRPr>
              <a:latin typeface="Helvetica" panose="020B0604020202020204" pitchFamily="34" charset="0"/>
              <a:cs typeface="Helvetica" panose="020B0604020202020204" pitchFamily="34" charset="0"/>
            </a:endParaRPr>
          </a:p>
        </p:txBody>
      </p:sp>
      <p:grpSp>
        <p:nvGrpSpPr>
          <p:cNvPr id="3" name="Group 2">
            <a:extLst>
              <a:ext uri="{FF2B5EF4-FFF2-40B4-BE49-F238E27FC236}">
                <a16:creationId xmlns:a16="http://schemas.microsoft.com/office/drawing/2014/main" id="{7F65C789-4B9F-46C4-A86F-B1AFC994AF80}"/>
              </a:ext>
            </a:extLst>
          </p:cNvPr>
          <p:cNvGrpSpPr/>
          <p:nvPr/>
        </p:nvGrpSpPr>
        <p:grpSpPr>
          <a:xfrm>
            <a:off x="599440" y="953606"/>
            <a:ext cx="7430059" cy="1241472"/>
            <a:chOff x="599440" y="953606"/>
            <a:chExt cx="7430059" cy="1241472"/>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2"/>
              <a:ext cx="6692824" cy="11366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b="1" dirty="0">
                  <a:solidFill>
                    <a:srgbClr val="34495E"/>
                  </a:solidFill>
                  <a:effectLst/>
                  <a:latin typeface="Helvetica" panose="020B0604020202020204" pitchFamily="34" charset="0"/>
                  <a:ea typeface="Calibri" panose="020F0502020204030204" pitchFamily="34" charset="0"/>
                  <a:cs typeface="Times New Roman" panose="02020603050405020304" pitchFamily="18" charset="0"/>
                </a:rPr>
                <a:t>Description</a:t>
              </a:r>
              <a:endParaRPr lang="en-US" dirty="0">
                <a:effectLst/>
                <a:latin typeface="Cambria" panose="02040503050406030204" pitchFamily="18" charset="0"/>
                <a:ea typeface="Calibri" panose="020F0502020204030204" pitchFamily="34" charset="0"/>
                <a:cs typeface="Times New Roman" panose="02020603050405020304" pitchFamily="18" charset="0"/>
              </a:endParaRPr>
            </a:p>
            <a:p>
              <a:r>
                <a:rPr lang="en-US" sz="1200" dirty="0">
                  <a:latin typeface="Helvetica" panose="020B0604020202020204" pitchFamily="34" charset="0"/>
                  <a:ea typeface="Calibri" panose="020F0502020204030204" pitchFamily="34" charset="0"/>
                  <a:cs typeface="Times New Roman" panose="02020603050405020304" pitchFamily="18" charset="0"/>
                </a:rPr>
                <a:t>A conflict of interest arises when an employee has a close family relationship or financial relationship with another company, employee, customer, government official, vendor or </a:t>
              </a:r>
            </a:p>
            <a:p>
              <a:r>
                <a:rPr lang="en-US" sz="1200" dirty="0">
                  <a:latin typeface="Helvetica" panose="020B0604020202020204" pitchFamily="34" charset="0"/>
                  <a:ea typeface="Calibri" panose="020F0502020204030204" pitchFamily="34" charset="0"/>
                  <a:cs typeface="Times New Roman" panose="02020603050405020304" pitchFamily="18" charset="0"/>
                </a:rPr>
                <a:t>other related party. The Conflict of Interest Training provides guidance related to conflicts of interest. </a:t>
              </a:r>
            </a:p>
            <a:p>
              <a:pPr marL="0" marR="0">
                <a:lnSpc>
                  <a:spcPct val="107000"/>
                </a:lnSpc>
                <a:spcBef>
                  <a:spcPts val="0"/>
                </a:spcBef>
                <a:spcAft>
                  <a:spcPts val="800"/>
                </a:spcAft>
              </a:pPr>
              <a:r>
                <a:rPr lang="en-US" sz="11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solidFill>
                    <a:srgbClr val="34495E"/>
                  </a:solidFill>
                  <a:effectLst/>
                  <a:latin typeface="Helvetica" panose="020B0604020202020204" pitchFamily="34" charset="0"/>
                  <a:ea typeface="Calibri" panose="020F0502020204030204" pitchFamily="34" charset="0"/>
                  <a:cs typeface="Times New Roman" panose="02020603050405020304" pitchFamily="18" charset="0"/>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solidFill>
                    <a:srgbClr val="34495E"/>
                  </a:solidFill>
                  <a:effectLst/>
                  <a:latin typeface="Helvetica" panose="020B0604020202020204" pitchFamily="34" charset="0"/>
                  <a:ea typeface="Calibri" panose="020F0502020204030204" pitchFamily="34" charset="0"/>
                  <a:cs typeface="Times New Roman" panose="02020603050405020304" pitchFamily="18" charset="0"/>
                </a:rPr>
                <a:t> </a:t>
              </a:r>
              <a:endParaRPr lang="en-US" sz="1100" dirty="0">
                <a:effectLst/>
                <a:latin typeface="Cambria" panose="02040503050406030204" pitchFamily="18" charset="0"/>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80F78C25-607E-450A-8DB8-11EA65C24F08}"/>
              </a:ext>
            </a:extLst>
          </p:cNvPr>
          <p:cNvGrpSpPr/>
          <p:nvPr/>
        </p:nvGrpSpPr>
        <p:grpSpPr>
          <a:xfrm>
            <a:off x="599440" y="3806090"/>
            <a:ext cx="6872778" cy="1331525"/>
            <a:chOff x="599440" y="3891313"/>
            <a:chExt cx="6872778" cy="1331525"/>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313"/>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77038"/>
              <a:ext cx="6135543" cy="124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b="1" dirty="0">
                  <a:solidFill>
                    <a:srgbClr val="34495E"/>
                  </a:solidFill>
                  <a:effectLst/>
                  <a:latin typeface="Helvetica" panose="020B0604020202020204" pitchFamily="34" charset="0"/>
                  <a:ea typeface="Calibri" panose="020F0502020204030204" pitchFamily="34" charset="0"/>
                  <a:cs typeface="Times New Roman" panose="02020603050405020304" pitchFamily="18" charset="0"/>
                </a:rPr>
                <a:t>Instructions</a:t>
              </a:r>
              <a:endParaRPr lang="en-US"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15000"/>
                </a:lnSpc>
                <a:buSzPts val="1100"/>
                <a:buFont typeface="+mj-lt"/>
                <a:buAutoNum type="arabicPeriod"/>
              </a:pPr>
              <a:r>
                <a:rPr lang="en-US" sz="1200" dirty="0">
                  <a:solidFill>
                    <a:schemeClr val="tx1"/>
                  </a:solidFill>
                  <a:latin typeface="Helvetica" panose="020B0604020202020204" pitchFamily="34" charset="0"/>
                  <a:ea typeface="Helvetica Neue Light"/>
                  <a:cs typeface="Helvetica" panose="020B0604020202020204" pitchFamily="34" charset="0"/>
                </a:rPr>
                <a:t>Provide employees the Conflict of Interest Training as part of the onboarding process and on a recurring basis to ensure employees understand their duties and responsibilities as it relates to conflicts of interest.</a:t>
              </a:r>
            </a:p>
            <a:p>
              <a:pPr marL="342900" indent="-342900">
                <a:lnSpc>
                  <a:spcPct val="115000"/>
                </a:lnSpc>
                <a:buSzPts val="1100"/>
                <a:buFont typeface="+mj-lt"/>
                <a:buAutoNum type="arabicPeriod"/>
              </a:pPr>
              <a:r>
                <a:rPr lang="en-US" sz="1200" dirty="0">
                  <a:latin typeface="Helvetica"/>
                  <a:ea typeface="Helvetica"/>
                  <a:cs typeface="Helvetica"/>
                  <a:sym typeface="Helvetica"/>
                </a:rPr>
                <a:t>Utilize Attendance Sign-in Sheet(s) to record attendance for each training session.</a:t>
              </a:r>
            </a:p>
          </p:txBody>
        </p:sp>
      </p:grpSp>
      <p:grpSp>
        <p:nvGrpSpPr>
          <p:cNvPr id="8" name="Group 7">
            <a:extLst>
              <a:ext uri="{FF2B5EF4-FFF2-40B4-BE49-F238E27FC236}">
                <a16:creationId xmlns:a16="http://schemas.microsoft.com/office/drawing/2014/main" id="{44F97EC1-BA4B-49E1-83C9-A38864B376C8}"/>
              </a:ext>
            </a:extLst>
          </p:cNvPr>
          <p:cNvGrpSpPr/>
          <p:nvPr/>
        </p:nvGrpSpPr>
        <p:grpSpPr>
          <a:xfrm>
            <a:off x="639705" y="2254071"/>
            <a:ext cx="7383572" cy="1493026"/>
            <a:chOff x="639705" y="2304096"/>
            <a:chExt cx="7383572" cy="1493026"/>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9705" y="2304096"/>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378776"/>
              <a:ext cx="6686602" cy="1418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b="1" dirty="0">
                  <a:solidFill>
                    <a:srgbClr val="34495E"/>
                  </a:solidFill>
                  <a:latin typeface="Helvetica" panose="020B0604020202020204" pitchFamily="34" charset="0"/>
                  <a:ea typeface="Calibri" panose="020F0502020204030204" pitchFamily="34" charset="0"/>
                  <a:cs typeface="Times New Roman" panose="02020603050405020304" pitchFamily="18" charset="0"/>
                </a:rPr>
                <a:t>How does this benefit you?</a:t>
              </a:r>
              <a:endParaRPr lang="en-US"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Helvetica" panose="020B0604020202020204" pitchFamily="34" charset="0"/>
                  <a:cs typeface="Times New Roman" panose="02020603050405020304" pitchFamily="18" charset="0"/>
                </a:rPr>
                <a:t>This training will describe the elements of the Conflict of Interest Policy, which establishes guidelines to ensure personal, social, financial or political interests of employees do not conflict, or appear to conflict, with the interests of your company and increase transparency of these relationships. This will help employees to better understand potential conflicts of interest and what to do if potential conflicts arise. </a:t>
              </a:r>
            </a:p>
          </p:txBody>
        </p:sp>
      </p:grpSp>
      <p:grpSp>
        <p:nvGrpSpPr>
          <p:cNvPr id="10" name="Group 9">
            <a:extLst>
              <a:ext uri="{FF2B5EF4-FFF2-40B4-BE49-F238E27FC236}">
                <a16:creationId xmlns:a16="http://schemas.microsoft.com/office/drawing/2014/main" id="{2452CF80-D72B-4DF8-A919-921F9A2FAE41}"/>
              </a:ext>
            </a:extLst>
          </p:cNvPr>
          <p:cNvGrpSpPr/>
          <p:nvPr/>
        </p:nvGrpSpPr>
        <p:grpSpPr>
          <a:xfrm>
            <a:off x="599440" y="5196608"/>
            <a:ext cx="6868968" cy="1159742"/>
            <a:chOff x="599440" y="5480697"/>
            <a:chExt cx="6868968" cy="1159742"/>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480697"/>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575301"/>
              <a:ext cx="6131733" cy="10651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b="1" dirty="0">
                  <a:solidFill>
                    <a:srgbClr val="34495E"/>
                  </a:solidFill>
                  <a:effectLst/>
                  <a:latin typeface="Helvetica" panose="020B0604020202020204" pitchFamily="34" charset="0"/>
                  <a:ea typeface="Calibri" panose="020F0502020204030204" pitchFamily="34" charset="0"/>
                  <a:cs typeface="Times New Roman" panose="02020603050405020304" pitchFamily="18" charset="0"/>
                </a:rPr>
                <a:t>Other documentation to consider</a:t>
              </a:r>
              <a:endParaRPr lang="en-US" dirty="0">
                <a:effectLst/>
                <a:latin typeface="Cambria" panose="02040503050406030204" pitchFamily="18" charset="0"/>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en-US" sz="1200" kern="0" dirty="0">
                  <a:solidFill>
                    <a:srgbClr val="000000"/>
                  </a:solidFill>
                  <a:effectLst/>
                  <a:latin typeface="Helvetica" panose="020B0604020202020204" pitchFamily="34" charset="0"/>
                  <a:ea typeface="Helvetica Neue Light"/>
                  <a:cs typeface="Times New Roman" panose="02020603050405020304" pitchFamily="18" charset="0"/>
                </a:rPr>
                <a:t> Attendance Sign-in Sheet</a:t>
              </a:r>
            </a:p>
            <a:p>
              <a:pPr marL="171450" marR="0" indent="-171450">
                <a:lnSpc>
                  <a:spcPct val="115000"/>
                </a:lnSpc>
                <a:spcBef>
                  <a:spcPts val="0"/>
                </a:spcBef>
                <a:spcAft>
                  <a:spcPts val="0"/>
                </a:spcAft>
                <a:buSzPct val="150000"/>
                <a:buFont typeface="Wingdings" panose="05000000000000000000" pitchFamily="2" charset="2"/>
                <a:buChar char="ü"/>
              </a:pPr>
              <a:r>
                <a:rPr lang="en-US" sz="1200" kern="0" dirty="0">
                  <a:solidFill>
                    <a:srgbClr val="000000"/>
                  </a:solidFill>
                  <a:effectLst/>
                  <a:latin typeface="Helvetica" panose="020B0604020202020204" pitchFamily="34" charset="0"/>
                  <a:ea typeface="Helvetica Neue Light"/>
                  <a:cs typeface="Times New Roman" panose="02020603050405020304" pitchFamily="18" charset="0"/>
                </a:rPr>
                <a:t> Code of Conduct</a:t>
              </a:r>
              <a:endParaRPr lang="en-US" sz="1200"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en-US" sz="1200" kern="0" dirty="0">
                  <a:solidFill>
                    <a:srgbClr val="000000"/>
                  </a:solidFill>
                  <a:effectLst/>
                  <a:latin typeface="Helvetica" panose="020B0604020202020204" pitchFamily="34" charset="0"/>
                  <a:ea typeface="Helvetica Neue Light"/>
                  <a:cs typeface="Times New Roman" panose="02020603050405020304" pitchFamily="18" charset="0"/>
                </a:rPr>
                <a:t> Conflict of Interest Policy</a:t>
              </a:r>
              <a:endParaRPr lang="en-US" sz="1200"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b="1" dirty="0">
                  <a:solidFill>
                    <a:srgbClr val="34495E"/>
                  </a:solidFill>
                  <a:effectLst/>
                  <a:latin typeface="Helvetica" panose="020B0604020202020204" pitchFamily="34" charset="0"/>
                  <a:ea typeface="Calibri" panose="020F0502020204030204" pitchFamily="34" charset="0"/>
                  <a:cs typeface="Times New Roman" panose="02020603050405020304" pitchFamily="18" charset="0"/>
                </a:rPr>
                <a:t> </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1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AACFD0"/>
                </a:solidFill>
                <a:latin typeface="Helvetica Neue"/>
                <a:ea typeface="Helvetica Neue"/>
                <a:cs typeface="Helvetica Neue"/>
                <a:sym typeface="Helvetica Neue"/>
              </a:rPr>
              <a:t>Conflict of Interest</a:t>
            </a:r>
          </a:p>
          <a:p>
            <a:pPr marL="0" marR="0" lvl="0" indent="0" algn="ctr" rtl="0">
              <a:spcBef>
                <a:spcPts val="0"/>
              </a:spcBef>
              <a:spcAft>
                <a:spcPts val="0"/>
              </a:spcAft>
              <a:buNone/>
            </a:pPr>
            <a:r>
              <a:rPr lang="en-US" sz="2400" b="1" dirty="0">
                <a:solidFill>
                  <a:srgbClr val="AACFD0"/>
                </a:solidFill>
                <a:latin typeface="Helvetica Neue"/>
                <a:ea typeface="Helvetica Neue"/>
                <a:cs typeface="Helvetica Neue"/>
                <a:sym typeface="Helvetica Neue"/>
              </a:rPr>
              <a:t>Training</a:t>
            </a:r>
            <a:endParaRPr sz="2400" b="1" dirty="0">
              <a:solidFill>
                <a:srgbClr val="AACFD0"/>
              </a:solidFill>
              <a:latin typeface="Helvetica Neue"/>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334217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en-US" sz="3600" b="1" dirty="0">
                <a:solidFill>
                  <a:srgbClr val="FFFFFF"/>
                </a:solidFill>
                <a:latin typeface="Helvetica Neue"/>
                <a:ea typeface="Helvetica Neue"/>
                <a:cs typeface="Helvetica Neue"/>
                <a:sym typeface="Helvetica Neue"/>
              </a:rPr>
              <a:t>Conflict of Interest</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t>1</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1443282" y="2272637"/>
            <a:ext cx="5811717" cy="2099055"/>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sz="2500" dirty="0">
                <a:latin typeface="Helvetica" panose="020B0604020202020204" pitchFamily="34" charset="0"/>
                <a:cs typeface="Helvetica" panose="020B0604020202020204" pitchFamily="34" charset="0"/>
              </a:rPr>
              <a:t>Interests or activities by employees </a:t>
            </a:r>
          </a:p>
          <a:p>
            <a:pPr marL="0" lvl="0" indent="0" rtl="0">
              <a:spcBef>
                <a:spcPts val="0"/>
              </a:spcBef>
              <a:spcAft>
                <a:spcPts val="0"/>
              </a:spcAft>
              <a:buNone/>
            </a:pPr>
            <a:r>
              <a:rPr lang="en-US" sz="2500" dirty="0">
                <a:latin typeface="Helvetica" panose="020B0604020202020204" pitchFamily="34" charset="0"/>
                <a:cs typeface="Helvetica" panose="020B0604020202020204" pitchFamily="34" charset="0"/>
              </a:rPr>
              <a:t>that may be, or may be perceived to </a:t>
            </a:r>
          </a:p>
          <a:p>
            <a:pPr marL="0" lvl="0" indent="0" rtl="0">
              <a:spcBef>
                <a:spcPts val="0"/>
              </a:spcBef>
              <a:spcAft>
                <a:spcPts val="0"/>
              </a:spcAft>
              <a:buNone/>
            </a:pPr>
            <a:r>
              <a:rPr lang="en-US" sz="2500" dirty="0">
                <a:latin typeface="Helvetica" panose="020B0604020202020204" pitchFamily="34" charset="0"/>
                <a:cs typeface="Helvetica" panose="020B0604020202020204" pitchFamily="34" charset="0"/>
              </a:rPr>
              <a:t>be, in conflict with those of the company or that could impact the employee’s ability to objectively carrying out their duties and responsibilities.</a:t>
            </a:r>
            <a:endParaRPr sz="2500" dirty="0">
              <a:latin typeface="Helvetica" panose="020B0604020202020204" pitchFamily="34" charset="0"/>
              <a:cs typeface="Helvetica" panose="020B0604020202020204" pitchFamily="34" charset="0"/>
            </a:endParaRPr>
          </a:p>
          <a:p>
            <a:pPr marL="0" lvl="0" indent="0" algn="l" rtl="0">
              <a:spcBef>
                <a:spcPts val="0"/>
              </a:spcBef>
              <a:spcAft>
                <a:spcPts val="0"/>
              </a:spcAft>
              <a:buNone/>
            </a:pPr>
            <a:endParaRPr lang="en-US" sz="2000" dirty="0"/>
          </a:p>
          <a:p>
            <a:pPr marL="0" lvl="0" indent="0" algn="l" rtl="0">
              <a:spcBef>
                <a:spcPts val="0"/>
              </a:spcBef>
              <a:spcAft>
                <a:spcPts val="0"/>
              </a:spcAft>
              <a:buNone/>
            </a:pPr>
            <a:endParaRPr sz="2000" dirty="0"/>
          </a:p>
          <a:p>
            <a:pPr marL="0" lvl="0" indent="0" algn="l" rtl="0">
              <a:spcBef>
                <a:spcPts val="1000"/>
              </a:spcBef>
              <a:spcAft>
                <a:spcPts val="0"/>
              </a:spcAft>
              <a:buNone/>
              <a:tabLst>
                <a:tab pos="5948363" algn="l"/>
              </a:tabLst>
            </a:pPr>
            <a:endParaRPr dirty="0"/>
          </a:p>
        </p:txBody>
      </p:sp>
      <p:sp>
        <p:nvSpPr>
          <p:cNvPr id="167"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AACFD0"/>
                </a:solidFill>
                <a:latin typeface="Helvetica Neue"/>
                <a:ea typeface="Helvetica Neue"/>
                <a:cs typeface="Helvetica Neue"/>
                <a:sym typeface="Helvetica Neue"/>
              </a:rPr>
              <a:t>Conflict of Interest</a:t>
            </a:r>
          </a:p>
          <a:p>
            <a:pPr marL="0" marR="0" lvl="0" indent="0" algn="ctr" rtl="0">
              <a:spcBef>
                <a:spcPts val="0"/>
              </a:spcBef>
              <a:spcAft>
                <a:spcPts val="0"/>
              </a:spcAft>
              <a:buNone/>
            </a:pPr>
            <a:r>
              <a:rPr lang="en-US" sz="2400" b="1" dirty="0">
                <a:solidFill>
                  <a:srgbClr val="AACFD0"/>
                </a:solidFill>
                <a:latin typeface="Helvetica Neue"/>
                <a:ea typeface="Helvetica Neue"/>
                <a:cs typeface="Helvetica Neue"/>
                <a:sym typeface="Helvetica Neue"/>
              </a:rPr>
              <a:t>Training</a:t>
            </a:r>
            <a:endParaRPr sz="2400" b="1" dirty="0">
              <a:solidFill>
                <a:srgbClr val="AACFD0"/>
              </a:solidFill>
              <a:latin typeface="Helvetica Neue"/>
              <a:ea typeface="Helvetica Neue"/>
              <a:cs typeface="Helvetica Neue"/>
              <a:sym typeface="Helvetica Neue"/>
            </a:endParaRPr>
          </a:p>
        </p:txBody>
      </p:sp>
      <p:sp>
        <p:nvSpPr>
          <p:cNvPr id="182" name="Google Shape;182;p25"/>
          <p:cNvSpPr txBox="1"/>
          <p:nvPr/>
        </p:nvSpPr>
        <p:spPr>
          <a:xfrm>
            <a:off x="1610250" y="1104414"/>
            <a:ext cx="8971500" cy="67963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en-US" sz="3200" b="1" dirty="0">
                <a:solidFill>
                  <a:srgbClr val="5C9FA1"/>
                </a:solidFill>
                <a:latin typeface="Helvetica" panose="020B0604020202020204" pitchFamily="34" charset="0"/>
                <a:ea typeface="Helvetica Neue"/>
                <a:cs typeface="Helvetica" panose="020B0604020202020204" pitchFamily="34" charset="0"/>
                <a:sym typeface="Helvetica Neue"/>
              </a:rPr>
              <a:t>WHAT IS A CONFLICT OF INTEREST?</a:t>
            </a:r>
            <a:endParaRPr sz="3200" dirty="0">
              <a:latin typeface="Helvetica" panose="020B0604020202020204" pitchFamily="34" charset="0"/>
              <a:ea typeface="Helvetica Neue"/>
              <a:cs typeface="Helvetica" panose="020B0604020202020204" pitchFamily="34" charset="0"/>
              <a:sym typeface="Helvetica Neue"/>
            </a:endParaRPr>
          </a:p>
        </p:txBody>
      </p:sp>
      <p:grpSp>
        <p:nvGrpSpPr>
          <p:cNvPr id="6" name="Group 5"/>
          <p:cNvGrpSpPr>
            <a:grpSpLocks noChangeAspect="1"/>
          </p:cNvGrpSpPr>
          <p:nvPr/>
        </p:nvGrpSpPr>
        <p:grpSpPr>
          <a:xfrm>
            <a:off x="7226788" y="1847819"/>
            <a:ext cx="3999577" cy="3998794"/>
            <a:chOff x="6908574" y="2440804"/>
            <a:chExt cx="4526283" cy="4525398"/>
          </a:xfrm>
        </p:grpSpPr>
        <p:grpSp>
          <p:nvGrpSpPr>
            <p:cNvPr id="168" name="Google Shape;168;p25"/>
            <p:cNvGrpSpPr>
              <a:grpSpLocks noChangeAspect="1"/>
            </p:cNvGrpSpPr>
            <p:nvPr/>
          </p:nvGrpSpPr>
          <p:grpSpPr>
            <a:xfrm>
              <a:off x="6908574" y="2440819"/>
              <a:ext cx="4526283" cy="4525383"/>
              <a:chOff x="8255762" y="1847397"/>
              <a:chExt cx="1382966" cy="1442439"/>
            </a:xfrm>
          </p:grpSpPr>
          <p:sp>
            <p:nvSpPr>
              <p:cNvPr id="169" name="Google Shape;169;p25"/>
              <p:cNvSpPr/>
              <p:nvPr/>
            </p:nvSpPr>
            <p:spPr>
              <a:xfrm rot="21598375">
                <a:off x="8346955" y="2677692"/>
                <a:ext cx="1213661" cy="612144"/>
              </a:xfrm>
              <a:custGeom>
                <a:avLst/>
                <a:gdLst/>
                <a:ahLst/>
                <a:cxnLst/>
                <a:rect l="l" t="t" r="r" b="b"/>
                <a:pathLst>
                  <a:path w="501" h="231" extrusionOk="0">
                    <a:moveTo>
                      <a:pt x="280" y="47"/>
                    </a:moveTo>
                    <a:cubicBezTo>
                      <a:pt x="251" y="55"/>
                      <a:pt x="220" y="51"/>
                      <a:pt x="194" y="36"/>
                    </a:cubicBezTo>
                    <a:cubicBezTo>
                      <a:pt x="178" y="27"/>
                      <a:pt x="166" y="15"/>
                      <a:pt x="156" y="0"/>
                    </a:cubicBezTo>
                    <a:cubicBezTo>
                      <a:pt x="0" y="91"/>
                      <a:pt x="0" y="91"/>
                      <a:pt x="0" y="91"/>
                    </a:cubicBezTo>
                    <a:cubicBezTo>
                      <a:pt x="52" y="175"/>
                      <a:pt x="145" y="231"/>
                      <a:pt x="250" y="231"/>
                    </a:cubicBezTo>
                    <a:cubicBezTo>
                      <a:pt x="356" y="231"/>
                      <a:pt x="449" y="175"/>
                      <a:pt x="501" y="91"/>
                    </a:cubicBezTo>
                    <a:cubicBezTo>
                      <a:pt x="344" y="0"/>
                      <a:pt x="344" y="0"/>
                      <a:pt x="344" y="0"/>
                    </a:cubicBezTo>
                    <a:cubicBezTo>
                      <a:pt x="329" y="23"/>
                      <a:pt x="306" y="40"/>
                      <a:pt x="280" y="47"/>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457200" tIns="411475" rIns="457200" bIns="45700" anchor="t" anchorCtr="0">
                <a:noAutofit/>
              </a:bodyPr>
              <a:lstStyle/>
              <a:p>
                <a:pPr marL="0" lvl="0" indent="0" algn="ctr" rtl="0">
                  <a:spcBef>
                    <a:spcPts val="0"/>
                  </a:spcBef>
                  <a:spcAft>
                    <a:spcPts val="0"/>
                  </a:spcAft>
                  <a:buClr>
                    <a:schemeClr val="dk1"/>
                  </a:buClr>
                  <a:buFont typeface="Arial"/>
                  <a:buNone/>
                </a:pPr>
                <a:r>
                  <a:rPr lang="en-US" sz="1800" dirty="0">
                    <a:solidFill>
                      <a:schemeClr val="dk1"/>
                    </a:solidFill>
                    <a:latin typeface="Helvetica" panose="020B0604020202020204" pitchFamily="34" charset="0"/>
                    <a:ea typeface="Helvetica Neue"/>
                    <a:cs typeface="Helvetica" panose="020B0604020202020204" pitchFamily="34" charset="0"/>
                    <a:sym typeface="Helvetica Neue"/>
                  </a:rPr>
                  <a:t>  </a:t>
                </a:r>
              </a:p>
              <a:p>
                <a:pPr marL="0" lvl="0" indent="0" algn="ctr" rtl="0">
                  <a:spcBef>
                    <a:spcPts val="0"/>
                  </a:spcBef>
                  <a:spcAft>
                    <a:spcPts val="0"/>
                  </a:spcAft>
                  <a:buClr>
                    <a:schemeClr val="dk1"/>
                  </a:buClr>
                  <a:buFont typeface="Arial"/>
                  <a:buNone/>
                </a:pPr>
                <a:r>
                  <a:rPr lang="en-US" sz="1800" dirty="0">
                    <a:solidFill>
                      <a:srgbClr val="AACFD0"/>
                    </a:solidFill>
                    <a:latin typeface="Helvetica" panose="020B0604020202020204" pitchFamily="34" charset="0"/>
                    <a:ea typeface="Helvetica Neue"/>
                    <a:cs typeface="Helvetica" panose="020B0604020202020204" pitchFamily="34" charset="0"/>
                    <a:sym typeface="Helvetica Neue"/>
                  </a:rPr>
                  <a:t>Personal  Relationships</a:t>
                </a:r>
                <a:endParaRPr sz="1800" dirty="0">
                  <a:solidFill>
                    <a:srgbClr val="AACFD0"/>
                  </a:solidFill>
                  <a:latin typeface="Helvetica" panose="020B0604020202020204" pitchFamily="34" charset="0"/>
                  <a:ea typeface="Helvetica Neue"/>
                  <a:cs typeface="Helvetica" panose="020B0604020202020204" pitchFamily="34" charset="0"/>
                  <a:sym typeface="Helvetica Neue"/>
                </a:endParaRPr>
              </a:p>
            </p:txBody>
          </p:sp>
          <p:sp>
            <p:nvSpPr>
              <p:cNvPr id="170" name="Google Shape;170;p25"/>
              <p:cNvSpPr/>
              <p:nvPr/>
            </p:nvSpPr>
            <p:spPr>
              <a:xfrm>
                <a:off x="8255762" y="1847402"/>
                <a:ext cx="719229" cy="1063632"/>
              </a:xfrm>
              <a:custGeom>
                <a:avLst/>
                <a:gdLst/>
                <a:ahLst/>
                <a:cxnLst/>
                <a:rect l="l" t="t" r="r" b="b"/>
                <a:pathLst>
                  <a:path w="285" h="433" extrusionOk="0">
                    <a:moveTo>
                      <a:pt x="195" y="237"/>
                    </a:moveTo>
                    <a:cubicBezTo>
                      <a:pt x="210" y="211"/>
                      <a:pt x="234" y="192"/>
                      <a:pt x="263" y="184"/>
                    </a:cubicBezTo>
                    <a:cubicBezTo>
                      <a:pt x="271" y="182"/>
                      <a:pt x="278" y="181"/>
                      <a:pt x="285" y="181"/>
                    </a:cubicBezTo>
                    <a:cubicBezTo>
                      <a:pt x="285" y="0"/>
                      <a:pt x="285" y="0"/>
                      <a:pt x="285" y="0"/>
                    </a:cubicBezTo>
                    <a:cubicBezTo>
                      <a:pt x="127" y="4"/>
                      <a:pt x="0" y="134"/>
                      <a:pt x="0" y="293"/>
                    </a:cubicBezTo>
                    <a:cubicBezTo>
                      <a:pt x="0" y="344"/>
                      <a:pt x="12" y="392"/>
                      <a:pt x="35" y="433"/>
                    </a:cubicBezTo>
                    <a:cubicBezTo>
                      <a:pt x="191" y="343"/>
                      <a:pt x="191" y="343"/>
                      <a:pt x="191" y="343"/>
                    </a:cubicBezTo>
                    <a:cubicBezTo>
                      <a:pt x="175" y="310"/>
                      <a:pt x="175" y="271"/>
                      <a:pt x="195" y="237"/>
                    </a:cubicBezTo>
                    <a:close/>
                  </a:path>
                </a:pathLst>
              </a:custGeom>
              <a:solidFill>
                <a:schemeClr val="accent5"/>
              </a:solidFill>
              <a:ln>
                <a:noFill/>
              </a:ln>
            </p:spPr>
            <p:txBody>
              <a:bodyPr spcFirstLastPara="1" wrap="square" lIns="182875" tIns="411475" rIns="0" bIns="45700" anchor="t" anchorCtr="0">
                <a:noAutofit/>
              </a:bodyPr>
              <a:lstStyle/>
              <a:p>
                <a:pPr marL="0" lvl="0" indent="0" algn="l" rtl="0">
                  <a:spcBef>
                    <a:spcPts val="0"/>
                  </a:spcBef>
                  <a:spcAft>
                    <a:spcPts val="0"/>
                  </a:spcAft>
                  <a:buClr>
                    <a:schemeClr val="dk1"/>
                  </a:buClr>
                  <a:buFont typeface="Arial"/>
                  <a:buNone/>
                </a:pPr>
                <a:r>
                  <a:rPr lang="en-US" sz="1800" dirty="0">
                    <a:solidFill>
                      <a:schemeClr val="accent1"/>
                    </a:solidFill>
                    <a:latin typeface="Helvetica" panose="020B0604020202020204" pitchFamily="34" charset="0"/>
                    <a:ea typeface="Georgia"/>
                    <a:cs typeface="Helvetica" panose="020B0604020202020204" pitchFamily="34" charset="0"/>
                    <a:sym typeface="Georgia"/>
                  </a:rPr>
                  <a:t>        </a:t>
                </a:r>
                <a:r>
                  <a:rPr lang="en-US" sz="1800" dirty="0">
                    <a:solidFill>
                      <a:schemeClr val="accent1"/>
                    </a:solidFill>
                    <a:latin typeface="Helvetica" panose="020B0604020202020204" pitchFamily="34" charset="0"/>
                    <a:ea typeface="Helvetica Neue"/>
                    <a:cs typeface="Helvetica" panose="020B0604020202020204" pitchFamily="34" charset="0"/>
                    <a:sym typeface="Helvetica Neue"/>
                  </a:rPr>
                  <a:t>    </a:t>
                </a:r>
              </a:p>
              <a:p>
                <a:pPr marL="0" lvl="0" indent="0" algn="l" rtl="0">
                  <a:spcBef>
                    <a:spcPts val="0"/>
                  </a:spcBef>
                  <a:spcAft>
                    <a:spcPts val="0"/>
                  </a:spcAft>
                  <a:buClr>
                    <a:schemeClr val="dk1"/>
                  </a:buClr>
                  <a:buFont typeface="Arial"/>
                  <a:buNone/>
                </a:pPr>
                <a:r>
                  <a:rPr lang="en-US" sz="1800" dirty="0">
                    <a:solidFill>
                      <a:schemeClr val="accent1"/>
                    </a:solidFill>
                    <a:latin typeface="Helvetica" panose="020B0604020202020204" pitchFamily="34" charset="0"/>
                    <a:ea typeface="Helvetica Neue"/>
                    <a:cs typeface="Helvetica" panose="020B0604020202020204" pitchFamily="34" charset="0"/>
                    <a:sym typeface="Helvetica Neue"/>
                  </a:rPr>
                  <a:t>          Personal </a:t>
                </a:r>
                <a:endParaRPr sz="1800" dirty="0">
                  <a:solidFill>
                    <a:schemeClr val="accent1"/>
                  </a:solidFill>
                  <a:latin typeface="Helvetica" panose="020B0604020202020204" pitchFamily="34" charset="0"/>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n-US" sz="1800" dirty="0">
                    <a:solidFill>
                      <a:schemeClr val="accent1"/>
                    </a:solidFill>
                    <a:latin typeface="Helvetica" panose="020B0604020202020204" pitchFamily="34" charset="0"/>
                    <a:ea typeface="Helvetica Neue"/>
                    <a:cs typeface="Helvetica" panose="020B0604020202020204" pitchFamily="34" charset="0"/>
                    <a:sym typeface="Helvetica Neue"/>
                  </a:rPr>
                  <a:t>     Investments</a:t>
                </a:r>
                <a:endParaRPr sz="1800" dirty="0">
                  <a:solidFill>
                    <a:schemeClr val="accent1"/>
                  </a:solidFill>
                  <a:latin typeface="Helvetica" panose="020B0604020202020204" pitchFamily="34" charset="0"/>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n-US" sz="1800" dirty="0">
                    <a:solidFill>
                      <a:schemeClr val="accent1"/>
                    </a:solidFill>
                    <a:latin typeface="Helvetica" panose="020B0604020202020204" pitchFamily="34" charset="0"/>
                    <a:ea typeface="Helvetica Neue"/>
                    <a:cs typeface="Helvetica" panose="020B0604020202020204" pitchFamily="34" charset="0"/>
                    <a:sym typeface="Helvetica Neue"/>
                  </a:rPr>
                  <a:t>    &amp; Other</a:t>
                </a:r>
                <a:endParaRPr sz="1800" dirty="0">
                  <a:solidFill>
                    <a:schemeClr val="accent1"/>
                  </a:solidFill>
                  <a:latin typeface="Helvetica" panose="020B0604020202020204" pitchFamily="34" charset="0"/>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n-US" sz="1800" dirty="0">
                    <a:solidFill>
                      <a:schemeClr val="accent1"/>
                    </a:solidFill>
                    <a:latin typeface="Helvetica" panose="020B0604020202020204" pitchFamily="34" charset="0"/>
                    <a:ea typeface="Helvetica Neue"/>
                    <a:cs typeface="Helvetica" panose="020B0604020202020204" pitchFamily="34" charset="0"/>
                    <a:sym typeface="Helvetica Neue"/>
                  </a:rPr>
                  <a:t>   Interests</a:t>
                </a:r>
                <a:r>
                  <a:rPr lang="en-US" sz="1800" dirty="0">
                    <a:solidFill>
                      <a:schemeClr val="accent1"/>
                    </a:solidFill>
                    <a:latin typeface="Helvetica" panose="020B0604020202020204" pitchFamily="34" charset="0"/>
                    <a:ea typeface="Georgia"/>
                    <a:cs typeface="Helvetica" panose="020B0604020202020204" pitchFamily="34" charset="0"/>
                    <a:sym typeface="Georgia"/>
                  </a:rPr>
                  <a:t>      </a:t>
                </a:r>
                <a:endParaRPr sz="1800" b="0" i="0" u="none" strike="noStrike" cap="none" dirty="0">
                  <a:solidFill>
                    <a:schemeClr val="accent1"/>
                  </a:solidFill>
                  <a:latin typeface="Helvetica" panose="020B0604020202020204" pitchFamily="34" charset="0"/>
                  <a:ea typeface="Georgia"/>
                  <a:cs typeface="Helvetica" panose="020B0604020202020204" pitchFamily="34" charset="0"/>
                  <a:sym typeface="Georgia"/>
                </a:endParaRPr>
              </a:p>
            </p:txBody>
          </p:sp>
          <p:sp>
            <p:nvSpPr>
              <p:cNvPr id="171" name="Google Shape;171;p25"/>
              <p:cNvSpPr/>
              <p:nvPr/>
            </p:nvSpPr>
            <p:spPr>
              <a:xfrm>
                <a:off x="8674955" y="2434993"/>
                <a:ext cx="523500" cy="497100"/>
              </a:xfrm>
              <a:prstGeom prst="ellipse">
                <a:avLst/>
              </a:prstGeom>
              <a:noFill/>
              <a:ln>
                <a:noFill/>
              </a:ln>
            </p:spPr>
            <p:txBody>
              <a:bodyPr spcFirstLastPara="1" wrap="square" lIns="0" tIns="0" rIns="0" bIns="0" anchor="ctr" anchorCtr="0">
                <a:noAutofit/>
              </a:bodyPr>
              <a:lstStyle/>
              <a:p>
                <a:pPr marL="177800" marR="0" lvl="0" indent="-177800" algn="ctr" rtl="0">
                  <a:lnSpc>
                    <a:spcPct val="100000"/>
                  </a:lnSpc>
                  <a:spcBef>
                    <a:spcPts val="0"/>
                  </a:spcBef>
                  <a:spcAft>
                    <a:spcPts val="0"/>
                  </a:spcAft>
                  <a:buClr>
                    <a:srgbClr val="FFFFFF"/>
                  </a:buClr>
                  <a:buFont typeface="Georgia"/>
                  <a:buNone/>
                </a:pPr>
                <a:r>
                  <a:rPr lang="en-US" sz="1200" b="1">
                    <a:latin typeface="Georgia"/>
                    <a:ea typeface="Georgia"/>
                    <a:cs typeface="Georgia"/>
                    <a:sym typeface="Georgia"/>
                  </a:rPr>
                  <a:t>Conflicts of Interest</a:t>
                </a:r>
                <a:endParaRPr sz="1200"/>
              </a:p>
            </p:txBody>
          </p:sp>
          <p:sp>
            <p:nvSpPr>
              <p:cNvPr id="172" name="Google Shape;172;p25"/>
              <p:cNvSpPr/>
              <p:nvPr/>
            </p:nvSpPr>
            <p:spPr>
              <a:xfrm>
                <a:off x="8953988" y="1847397"/>
                <a:ext cx="684740" cy="1063642"/>
              </a:xfrm>
              <a:custGeom>
                <a:avLst/>
                <a:gdLst/>
                <a:ahLst/>
                <a:cxnLst/>
                <a:rect l="l" t="t" r="r" b="b"/>
                <a:pathLst>
                  <a:path w="285" h="433" extrusionOk="0">
                    <a:moveTo>
                      <a:pt x="101" y="264"/>
                    </a:moveTo>
                    <a:cubicBezTo>
                      <a:pt x="109" y="291"/>
                      <a:pt x="106" y="318"/>
                      <a:pt x="94" y="343"/>
                    </a:cubicBezTo>
                    <a:cubicBezTo>
                      <a:pt x="250" y="433"/>
                      <a:pt x="250" y="433"/>
                      <a:pt x="250" y="433"/>
                    </a:cubicBezTo>
                    <a:cubicBezTo>
                      <a:pt x="272" y="392"/>
                      <a:pt x="285" y="344"/>
                      <a:pt x="285" y="293"/>
                    </a:cubicBezTo>
                    <a:cubicBezTo>
                      <a:pt x="285" y="134"/>
                      <a:pt x="158" y="4"/>
                      <a:pt x="0" y="0"/>
                    </a:cubicBezTo>
                    <a:cubicBezTo>
                      <a:pt x="0" y="181"/>
                      <a:pt x="0" y="181"/>
                      <a:pt x="0" y="181"/>
                    </a:cubicBezTo>
                    <a:cubicBezTo>
                      <a:pt x="17" y="182"/>
                      <a:pt x="34" y="187"/>
                      <a:pt x="49" y="195"/>
                    </a:cubicBezTo>
                    <a:cubicBezTo>
                      <a:pt x="75" y="211"/>
                      <a:pt x="94" y="235"/>
                      <a:pt x="101" y="264"/>
                    </a:cubicBezTo>
                    <a:close/>
                  </a:path>
                </a:pathLst>
              </a:custGeom>
              <a:solidFill>
                <a:srgbClr val="6DACAC"/>
              </a:solidFill>
              <a:ln>
                <a:noFill/>
              </a:ln>
              <a:effectLst>
                <a:outerShdw blurRad="57150" dist="19050" dir="5400000" algn="bl" rotWithShape="0">
                  <a:schemeClr val="accent1">
                    <a:alpha val="50000"/>
                  </a:schemeClr>
                </a:outerShdw>
              </a:effectLst>
            </p:spPr>
            <p:txBody>
              <a:bodyPr spcFirstLastPara="1" wrap="square" lIns="0" tIns="411475" rIns="91425" bIns="0" anchor="t" anchorCtr="0">
                <a:noAutofit/>
              </a:bodyPr>
              <a:lstStyle/>
              <a:p>
                <a:pPr marL="0" marR="0" lvl="0" indent="0" algn="l" rtl="0">
                  <a:lnSpc>
                    <a:spcPct val="100000"/>
                  </a:lnSpc>
                  <a:spcBef>
                    <a:spcPts val="0"/>
                  </a:spcBef>
                  <a:spcAft>
                    <a:spcPts val="0"/>
                  </a:spcAft>
                  <a:buClr>
                    <a:srgbClr val="000000"/>
                  </a:buClr>
                  <a:buFont typeface="Arial"/>
                  <a:buNone/>
                </a:pPr>
                <a:r>
                  <a:rPr lang="en-US" sz="1800" dirty="0">
                    <a:solidFill>
                      <a:schemeClr val="dk1"/>
                    </a:solidFill>
                    <a:latin typeface="Helvetica" panose="020B0604020202020204" pitchFamily="34" charset="0"/>
                    <a:ea typeface="Helvetica Neue"/>
                    <a:cs typeface="Helvetica" panose="020B0604020202020204" pitchFamily="34" charset="0"/>
                    <a:sym typeface="Helvetica Neue"/>
                  </a:rPr>
                  <a:t>  </a:t>
                </a:r>
              </a:p>
              <a:p>
                <a:pPr marL="0" marR="0" lvl="0" indent="0" algn="l" rtl="0">
                  <a:lnSpc>
                    <a:spcPct val="100000"/>
                  </a:lnSpc>
                  <a:spcBef>
                    <a:spcPts val="0"/>
                  </a:spcBef>
                  <a:spcAft>
                    <a:spcPts val="0"/>
                  </a:spcAft>
                  <a:buClr>
                    <a:srgbClr val="000000"/>
                  </a:buClr>
                  <a:buFont typeface="Arial"/>
                  <a:buNone/>
                </a:pPr>
                <a:r>
                  <a:rPr lang="en-US" sz="1800" dirty="0">
                    <a:solidFill>
                      <a:schemeClr val="dk1"/>
                    </a:solidFill>
                    <a:latin typeface="Helvetica" panose="020B0604020202020204" pitchFamily="34" charset="0"/>
                    <a:ea typeface="Helvetica Neue"/>
                    <a:cs typeface="Helvetica" panose="020B0604020202020204" pitchFamily="34" charset="0"/>
                    <a:sym typeface="Helvetica Neue"/>
                  </a:rPr>
                  <a:t>          Gifts,     </a:t>
                </a:r>
                <a:endParaRPr sz="1800" dirty="0">
                  <a:solidFill>
                    <a:schemeClr val="dk1"/>
                  </a:solidFill>
                  <a:latin typeface="Helvetica" panose="020B0604020202020204" pitchFamily="34" charset="0"/>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n-US" sz="1800" dirty="0">
                    <a:solidFill>
                      <a:schemeClr val="dk1"/>
                    </a:solidFill>
                    <a:latin typeface="Helvetica" panose="020B0604020202020204" pitchFamily="34" charset="0"/>
                    <a:ea typeface="Helvetica Neue"/>
                    <a:cs typeface="Helvetica" panose="020B0604020202020204" pitchFamily="34" charset="0"/>
                    <a:sym typeface="Helvetica Neue"/>
                  </a:rPr>
                  <a:t>   Entertainment,               </a:t>
                </a:r>
                <a:endParaRPr sz="1800" dirty="0">
                  <a:solidFill>
                    <a:schemeClr val="dk1"/>
                  </a:solidFill>
                  <a:latin typeface="Helvetica" panose="020B0604020202020204" pitchFamily="34" charset="0"/>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n-US" sz="1800" dirty="0">
                    <a:solidFill>
                      <a:schemeClr val="dk1"/>
                    </a:solidFill>
                    <a:latin typeface="Helvetica" panose="020B0604020202020204" pitchFamily="34" charset="0"/>
                    <a:ea typeface="Helvetica Neue"/>
                    <a:cs typeface="Helvetica" panose="020B0604020202020204" pitchFamily="34" charset="0"/>
                    <a:sym typeface="Helvetica Neue"/>
                  </a:rPr>
                  <a:t>         &amp; Other       </a:t>
                </a:r>
                <a:endParaRPr sz="1800" dirty="0">
                  <a:solidFill>
                    <a:schemeClr val="dk1"/>
                  </a:solidFill>
                  <a:latin typeface="Helvetica" panose="020B0604020202020204" pitchFamily="34" charset="0"/>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n-US" sz="1800" dirty="0">
                    <a:solidFill>
                      <a:schemeClr val="dk1"/>
                    </a:solidFill>
                    <a:latin typeface="Helvetica" panose="020B0604020202020204" pitchFamily="34" charset="0"/>
                    <a:ea typeface="Helvetica Neue"/>
                    <a:cs typeface="Helvetica" panose="020B0604020202020204" pitchFamily="34" charset="0"/>
                    <a:sym typeface="Helvetica Neue"/>
                  </a:rPr>
                  <a:t>            Items of </a:t>
                </a:r>
                <a:endParaRPr sz="1800" dirty="0">
                  <a:solidFill>
                    <a:schemeClr val="dk1"/>
                  </a:solidFill>
                  <a:latin typeface="Helvetica" panose="020B0604020202020204" pitchFamily="34" charset="0"/>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n-US" sz="1800" dirty="0">
                    <a:solidFill>
                      <a:schemeClr val="dk1"/>
                    </a:solidFill>
                    <a:latin typeface="Helvetica" panose="020B0604020202020204" pitchFamily="34" charset="0"/>
                    <a:ea typeface="Helvetica Neue"/>
                    <a:cs typeface="Helvetica" panose="020B0604020202020204" pitchFamily="34" charset="0"/>
                    <a:sym typeface="Helvetica Neue"/>
                  </a:rPr>
                  <a:t>                Value   </a:t>
                </a:r>
                <a:r>
                  <a:rPr lang="en-US" sz="1800" dirty="0">
                    <a:solidFill>
                      <a:schemeClr val="dk1"/>
                    </a:solidFill>
                    <a:latin typeface="Helvetica" panose="020B0604020202020204" pitchFamily="34" charset="0"/>
                    <a:ea typeface="Georgia"/>
                    <a:cs typeface="Helvetica" panose="020B0604020202020204" pitchFamily="34" charset="0"/>
                    <a:sym typeface="Georgia"/>
                  </a:rPr>
                  <a:t>  </a:t>
                </a:r>
                <a:endParaRPr sz="1800" dirty="0">
                  <a:latin typeface="Helvetica" panose="020B0604020202020204" pitchFamily="34" charset="0"/>
                  <a:ea typeface="Georgia"/>
                  <a:cs typeface="Helvetica" panose="020B0604020202020204" pitchFamily="34" charset="0"/>
                  <a:sym typeface="Georgia"/>
                </a:endParaRPr>
              </a:p>
            </p:txBody>
          </p:sp>
        </p:grpSp>
        <p:cxnSp>
          <p:nvCxnSpPr>
            <p:cNvPr id="174" name="Google Shape;174;p25"/>
            <p:cNvCxnSpPr/>
            <p:nvPr/>
          </p:nvCxnSpPr>
          <p:spPr>
            <a:xfrm flipH="1">
              <a:off x="7044474" y="4901438"/>
              <a:ext cx="1747639" cy="965241"/>
            </a:xfrm>
            <a:prstGeom prst="straightConnector1">
              <a:avLst/>
            </a:prstGeom>
            <a:noFill/>
            <a:ln w="28575" cap="flat" cmpd="sng">
              <a:solidFill>
                <a:srgbClr val="F4F7F7"/>
              </a:solidFill>
              <a:prstDash val="solid"/>
              <a:round/>
              <a:headEnd type="none" w="med" len="med"/>
              <a:tailEnd type="none" w="med" len="med"/>
            </a:ln>
          </p:spPr>
        </p:cxnSp>
        <p:cxnSp>
          <p:nvCxnSpPr>
            <p:cNvPr id="175" name="Google Shape;175;p25"/>
            <p:cNvCxnSpPr/>
            <p:nvPr/>
          </p:nvCxnSpPr>
          <p:spPr>
            <a:xfrm>
              <a:off x="9855659" y="5053561"/>
              <a:ext cx="1368084" cy="779779"/>
            </a:xfrm>
            <a:prstGeom prst="straightConnector1">
              <a:avLst/>
            </a:prstGeom>
            <a:noFill/>
            <a:ln w="28575" cap="flat" cmpd="sng">
              <a:solidFill>
                <a:srgbClr val="F4F7F7"/>
              </a:solidFill>
              <a:prstDash val="solid"/>
              <a:round/>
              <a:headEnd type="none" w="med" len="med"/>
              <a:tailEnd type="none" w="med" len="med"/>
            </a:ln>
          </p:spPr>
        </p:cxnSp>
        <p:cxnSp>
          <p:nvCxnSpPr>
            <p:cNvPr id="184" name="Google Shape;184;p25"/>
            <p:cNvCxnSpPr/>
            <p:nvPr/>
          </p:nvCxnSpPr>
          <p:spPr>
            <a:xfrm flipH="1">
              <a:off x="9182147" y="2440804"/>
              <a:ext cx="10976" cy="1416281"/>
            </a:xfrm>
            <a:prstGeom prst="straightConnector1">
              <a:avLst/>
            </a:prstGeom>
            <a:noFill/>
            <a:ln w="28575" cap="flat" cmpd="sng">
              <a:solidFill>
                <a:schemeClr val="lt1"/>
              </a:solidFill>
              <a:prstDash val="solid"/>
              <a:round/>
              <a:headEnd type="none" w="med" len="med"/>
              <a:tailEnd type="none" w="med" len="med"/>
            </a:ln>
          </p:spPr>
        </p:cxnSp>
        <p:sp>
          <p:nvSpPr>
            <p:cNvPr id="185" name="Google Shape;185;p25"/>
            <p:cNvSpPr>
              <a:spLocks noChangeAspect="1"/>
            </p:cNvSpPr>
            <p:nvPr/>
          </p:nvSpPr>
          <p:spPr>
            <a:xfrm>
              <a:off x="8362193" y="3846179"/>
              <a:ext cx="1661861" cy="1664208"/>
            </a:xfrm>
            <a:prstGeom prst="ellipse">
              <a:avLst/>
            </a:prstGeom>
            <a:solidFill>
              <a:srgbClr val="F4F7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50" b="1" dirty="0">
                  <a:latin typeface="+mj-lt"/>
                  <a:ea typeface="Helvetica Neue"/>
                  <a:cs typeface="Helvetica Neue"/>
                  <a:sym typeface="Helvetica Neue"/>
                </a:rPr>
                <a:t>Conflicts      of     </a:t>
              </a:r>
              <a:endParaRPr sz="1550" b="1" dirty="0">
                <a:latin typeface="+mj-lt"/>
                <a:ea typeface="Helvetica Neue"/>
                <a:cs typeface="Helvetica Neue"/>
                <a:sym typeface="Helvetica Neue"/>
              </a:endParaRPr>
            </a:p>
            <a:p>
              <a:pPr marL="0" lvl="0" indent="0" algn="ctr" rtl="0">
                <a:spcBef>
                  <a:spcPts val="0"/>
                </a:spcBef>
                <a:spcAft>
                  <a:spcPts val="0"/>
                </a:spcAft>
                <a:buNone/>
              </a:pPr>
              <a:r>
                <a:rPr lang="en-US" sz="1550" b="1" dirty="0">
                  <a:latin typeface="+mj-lt"/>
                  <a:ea typeface="Helvetica Neue"/>
                  <a:cs typeface="Helvetica Neue"/>
                  <a:sym typeface="Helvetica Neue"/>
                </a:rPr>
                <a:t>Interest</a:t>
              </a:r>
              <a:endParaRPr sz="1550" b="1" dirty="0">
                <a:latin typeface="+mj-lt"/>
                <a:ea typeface="Helvetica Neue"/>
                <a:cs typeface="Helvetica Neue"/>
                <a:sym typeface="Helvetica Neue"/>
              </a:endParaRPr>
            </a:p>
          </p:txBody>
        </p:sp>
      </p:grpSp>
      <p:grpSp>
        <p:nvGrpSpPr>
          <p:cNvPr id="7" name="Group 6"/>
          <p:cNvGrpSpPr/>
          <p:nvPr/>
        </p:nvGrpSpPr>
        <p:grpSpPr>
          <a:xfrm>
            <a:off x="10403359" y="3979058"/>
            <a:ext cx="550659" cy="469624"/>
            <a:chOff x="10984350" y="2588976"/>
            <a:chExt cx="620940" cy="508399"/>
          </a:xfrm>
        </p:grpSpPr>
        <p:sp>
          <p:nvSpPr>
            <p:cNvPr id="178" name="Google Shape;178;p25"/>
            <p:cNvSpPr/>
            <p:nvPr/>
          </p:nvSpPr>
          <p:spPr>
            <a:xfrm>
              <a:off x="11069525" y="2749975"/>
              <a:ext cx="459900" cy="34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9" name="Google Shape;179;p25"/>
            <p:cNvCxnSpPr/>
            <p:nvPr/>
          </p:nvCxnSpPr>
          <p:spPr>
            <a:xfrm flipH="1">
              <a:off x="11299475" y="2650675"/>
              <a:ext cx="300" cy="446700"/>
            </a:xfrm>
            <a:prstGeom prst="straightConnector1">
              <a:avLst/>
            </a:prstGeom>
            <a:noFill/>
            <a:ln w="38100" cap="flat" cmpd="sng">
              <a:solidFill>
                <a:schemeClr val="accent1"/>
              </a:solidFill>
              <a:prstDash val="solid"/>
              <a:round/>
              <a:headEnd type="none" w="med" len="med"/>
              <a:tailEnd type="none" w="med" len="med"/>
            </a:ln>
          </p:spPr>
        </p:cxnSp>
        <p:sp>
          <p:nvSpPr>
            <p:cNvPr id="180" name="Google Shape;180;p25"/>
            <p:cNvSpPr/>
            <p:nvPr/>
          </p:nvSpPr>
          <p:spPr>
            <a:xfrm>
              <a:off x="109843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sp>
          <p:nvSpPr>
            <p:cNvPr id="183" name="Google Shape;183;p25"/>
            <p:cNvSpPr/>
            <p:nvPr/>
          </p:nvSpPr>
          <p:spPr>
            <a:xfrm flipH="1">
              <a:off x="110605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grpSp>
      <p:sp>
        <p:nvSpPr>
          <p:cNvPr id="176" name="Google Shape;176;p25"/>
          <p:cNvSpPr/>
          <p:nvPr/>
        </p:nvSpPr>
        <p:spPr>
          <a:xfrm>
            <a:off x="8949776" y="5208851"/>
            <a:ext cx="573000" cy="50280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7" name="Google Shape;177;p25"/>
          <p:cNvSpPr/>
          <p:nvPr/>
        </p:nvSpPr>
        <p:spPr>
          <a:xfrm>
            <a:off x="7530623" y="3972879"/>
            <a:ext cx="525443" cy="437063"/>
          </a:xfrm>
          <a:prstGeom prst="rect">
            <a:avLst/>
          </a:prstGeom>
        </p:spPr>
        <p:txBody>
          <a:bodyPr>
            <a:prstTxWarp prst="textPlain">
              <a:avLst/>
            </a:prstTxWarp>
          </a:bodyPr>
          <a:lstStyle/>
          <a:p>
            <a:pPr lvl="0" algn="ctr"/>
            <a:r>
              <a:rPr b="0" i="0" dirty="0">
                <a:ln w="38100" cap="flat" cmpd="sng">
                  <a:solidFill>
                    <a:schemeClr val="accent1"/>
                  </a:solidFill>
                  <a:prstDash val="solid"/>
                  <a:round/>
                  <a:headEnd type="none" w="sm" len="sm"/>
                  <a:tailEnd type="none" w="sm" len="sm"/>
                </a:ln>
                <a:noFill/>
                <a:latin typeface="Arial"/>
              </a:rPr>
              <a:t>$</a:t>
            </a:r>
          </a:p>
        </p:txBody>
      </p:sp>
      <p:sp>
        <p:nvSpPr>
          <p:cNvPr id="2" name="TextBox 1">
            <a:extLst>
              <a:ext uri="{FF2B5EF4-FFF2-40B4-BE49-F238E27FC236}">
                <a16:creationId xmlns:a16="http://schemas.microsoft.com/office/drawing/2014/main" id="{612FB2B0-1855-40A6-971C-74E7B200BCC7}"/>
              </a:ext>
            </a:extLst>
          </p:cNvPr>
          <p:cNvSpPr txBox="1"/>
          <p:nvPr/>
        </p:nvSpPr>
        <p:spPr>
          <a:xfrm>
            <a:off x="1443282" y="5293445"/>
            <a:ext cx="4810034" cy="1107996"/>
          </a:xfrm>
          <a:prstGeom prst="rect">
            <a:avLst/>
          </a:prstGeom>
          <a:noFill/>
          <a:ln w="19050">
            <a:solidFill>
              <a:schemeClr val="accent5">
                <a:lumMod val="50000"/>
              </a:schemeClr>
            </a:solidFill>
          </a:ln>
        </p:spPr>
        <p:txBody>
          <a:bodyPr wrap="square" rtlCol="0">
            <a:spAutoFit/>
          </a:bodyPr>
          <a:lstStyle/>
          <a:p>
            <a:pPr algn="ctr"/>
            <a:r>
              <a:rPr lang="en-US" sz="1800" b="1" dirty="0">
                <a:solidFill>
                  <a:schemeClr val="accent1"/>
                </a:solidFill>
                <a:latin typeface="Helvetica" panose="020B0604020202020204" pitchFamily="34" charset="0"/>
                <a:cs typeface="Helvetica" panose="020B0604020202020204" pitchFamily="34" charset="0"/>
              </a:rPr>
              <a:t>Note</a:t>
            </a:r>
          </a:p>
          <a:p>
            <a:pPr algn="ctr"/>
            <a:r>
              <a:rPr lang="en-US" sz="1600" dirty="0">
                <a:solidFill>
                  <a:schemeClr val="tx1"/>
                </a:solidFill>
                <a:latin typeface="Helvetica" panose="020B0604020202020204" pitchFamily="34" charset="0"/>
                <a:ea typeface="Helvetica Neue"/>
                <a:cs typeface="Helvetica" panose="020B0604020202020204" pitchFamily="34" charset="0"/>
                <a:sym typeface="Helvetica Neue"/>
              </a:rPr>
              <a:t>The following slides detail activities that may cause a conflict of interest. Some of these activities are prohibited and/or may need to be disclosed. </a:t>
            </a:r>
            <a:endParaRPr lang="en-US" sz="1600" dirty="0">
              <a:solidFill>
                <a:schemeClr val="tx1"/>
              </a:solidFill>
              <a:latin typeface="Helvetica" panose="020B0604020202020204" pitchFamily="34" charset="0"/>
              <a:cs typeface="Helvetica" panose="020B0604020202020204" pitchFamily="34" charset="0"/>
            </a:endParaRPr>
          </a:p>
        </p:txBody>
      </p:sp>
    </p:spTree>
    <p:custDataLst>
      <p:tags r:id="rId1"/>
    </p:custDataLst>
    <p:extLst>
      <p:ext uri="{BB962C8B-B14F-4D97-AF65-F5344CB8AC3E}">
        <p14:creationId xmlns:p14="http://schemas.microsoft.com/office/powerpoint/2010/main" val="38922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753857" y="1040537"/>
            <a:ext cx="8684286" cy="9501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600"/>
              </a:spcAft>
              <a:buClr>
                <a:schemeClr val="dk1"/>
              </a:buClr>
              <a:buSzPts val="1100"/>
              <a:buFont typeface="Arial"/>
              <a:buNone/>
            </a:pPr>
            <a:r>
              <a:rPr lang="en-US" sz="2400" b="1" dirty="0">
                <a:solidFill>
                  <a:srgbClr val="5C9FA1"/>
                </a:solidFill>
                <a:latin typeface="Helvetica" panose="020B0604020202020204" pitchFamily="34" charset="0"/>
                <a:cs typeface="Helvetica" panose="020B0604020202020204" pitchFamily="34" charset="0"/>
              </a:rPr>
              <a:t>PERSONAL INVESTMENTS AND OTHER INTERESTS</a:t>
            </a:r>
            <a:endParaRPr sz="2400" dirty="0">
              <a:latin typeface="Helvetica" panose="020B0604020202020204" pitchFamily="34" charset="0"/>
              <a:cs typeface="Helvetica" panose="020B0604020202020204" pitchFamily="34" charset="0"/>
            </a:endParaRPr>
          </a:p>
        </p:txBody>
      </p:sp>
      <p:sp>
        <p:nvSpPr>
          <p:cNvPr id="192" name="Google Shape;192;p26"/>
          <p:cNvSpPr txBox="1">
            <a:spLocks noGrp="1"/>
          </p:cNvSpPr>
          <p:nvPr>
            <p:ph type="body" idx="1"/>
          </p:nvPr>
        </p:nvSpPr>
        <p:spPr>
          <a:xfrm>
            <a:off x="52050" y="1990637"/>
            <a:ext cx="12087900" cy="4351200"/>
          </a:xfrm>
          <a:prstGeom prst="rect">
            <a:avLst/>
          </a:prstGeom>
        </p:spPr>
        <p:txBody>
          <a:bodyPr spcFirstLastPara="1" wrap="square" lIns="91425" tIns="45700" rIns="91425" bIns="45700" anchor="t" anchorCtr="0">
            <a:noAutofit/>
          </a:bodyPr>
          <a:lstStyle/>
          <a:p>
            <a:pPr marL="571500">
              <a:lnSpc>
                <a:spcPct val="115000"/>
              </a:lnSpc>
              <a:spcBef>
                <a:spcPts val="0"/>
              </a:spcBef>
              <a:buSzPct val="150000"/>
            </a:pPr>
            <a:r>
              <a:rPr lang="en-US" sz="2400" u="sng" dirty="0">
                <a:latin typeface="Helvetica" panose="020B0604020202020204" pitchFamily="34" charset="0"/>
                <a:cs typeface="Helvetica" panose="020B0604020202020204" pitchFamily="34" charset="0"/>
              </a:rPr>
              <a:t>Disclose</a:t>
            </a:r>
            <a:r>
              <a:rPr lang="en-US" sz="2400" dirty="0">
                <a:latin typeface="Helvetica" panose="020B0604020202020204" pitchFamily="34" charset="0"/>
                <a:cs typeface="Helvetica" panose="020B0604020202020204" pitchFamily="34" charset="0"/>
              </a:rPr>
              <a:t> personal business relationships or investments with the company’s suppliers, customers or competitors.</a:t>
            </a:r>
            <a:endParaRPr sz="2400" dirty="0">
              <a:latin typeface="Helvetica" panose="020B0604020202020204" pitchFamily="34" charset="0"/>
              <a:cs typeface="Helvetica" panose="020B0604020202020204" pitchFamily="34" charset="0"/>
            </a:endParaRPr>
          </a:p>
          <a:p>
            <a:pPr marL="571500">
              <a:lnSpc>
                <a:spcPct val="115000"/>
              </a:lnSpc>
              <a:spcBef>
                <a:spcPts val="0"/>
              </a:spcBef>
              <a:buSzPct val="150000"/>
            </a:pPr>
            <a:r>
              <a:rPr lang="en-US" sz="2400" u="sng" dirty="0">
                <a:latin typeface="Helvetica" panose="020B0604020202020204" pitchFamily="34" charset="0"/>
                <a:cs typeface="Helvetica" panose="020B0604020202020204" pitchFamily="34" charset="0"/>
              </a:rPr>
              <a:t>No outside financial interests</a:t>
            </a:r>
            <a:r>
              <a:rPr lang="en-US" sz="2400" dirty="0">
                <a:latin typeface="Helvetica" panose="020B0604020202020204" pitchFamily="34" charset="0"/>
                <a:cs typeface="Helvetica" panose="020B0604020202020204" pitchFamily="34" charset="0"/>
              </a:rPr>
              <a:t> that might </a:t>
            </a:r>
            <a:r>
              <a:rPr lang="en-US" sz="2400" u="sng" dirty="0">
                <a:latin typeface="Helvetica" panose="020B0604020202020204" pitchFamily="34" charset="0"/>
                <a:cs typeface="Helvetica" panose="020B0604020202020204" pitchFamily="34" charset="0"/>
              </a:rPr>
              <a:t>undermine</a:t>
            </a:r>
            <a:r>
              <a:rPr lang="en-US" sz="2400" dirty="0">
                <a:latin typeface="Helvetica" panose="020B0604020202020204" pitchFamily="34" charset="0"/>
                <a:cs typeface="Helvetica" panose="020B0604020202020204" pitchFamily="34" charset="0"/>
              </a:rPr>
              <a:t> the reputation of the company or expose the company to unnecessary risk.</a:t>
            </a:r>
            <a:endParaRPr sz="2400" dirty="0">
              <a:latin typeface="Helvetica" panose="020B0604020202020204" pitchFamily="34" charset="0"/>
              <a:cs typeface="Helvetica" panose="020B0604020202020204" pitchFamily="34" charset="0"/>
            </a:endParaRPr>
          </a:p>
          <a:p>
            <a:pPr marL="571500">
              <a:lnSpc>
                <a:spcPct val="115000"/>
              </a:lnSpc>
              <a:spcBef>
                <a:spcPts val="0"/>
              </a:spcBef>
              <a:buSzPct val="150000"/>
            </a:pPr>
            <a:r>
              <a:rPr lang="en-US" sz="2400" u="sng" dirty="0">
                <a:latin typeface="Helvetica" panose="020B0604020202020204" pitchFamily="34" charset="0"/>
                <a:cs typeface="Helvetica" panose="020B0604020202020204" pitchFamily="34" charset="0"/>
              </a:rPr>
              <a:t>Do not accept a position</a:t>
            </a:r>
            <a:r>
              <a:rPr lang="en-US" sz="2400" dirty="0">
                <a:latin typeface="Helvetica" panose="020B0604020202020204" pitchFamily="34" charset="0"/>
                <a:cs typeface="Helvetica" panose="020B0604020202020204" pitchFamily="34" charset="0"/>
              </a:rPr>
              <a:t> as an officer, partner, director or any position of authority in another entity </a:t>
            </a:r>
            <a:r>
              <a:rPr lang="en-US" sz="2400" u="sng" dirty="0">
                <a:latin typeface="Helvetica" panose="020B0604020202020204" pitchFamily="34" charset="0"/>
                <a:cs typeface="Helvetica" panose="020B0604020202020204" pitchFamily="34" charset="0"/>
              </a:rPr>
              <a:t>without prior approval</a:t>
            </a:r>
            <a:r>
              <a:rPr lang="en-US" sz="2400" dirty="0">
                <a:latin typeface="Helvetica" panose="020B0604020202020204" pitchFamily="34" charset="0"/>
                <a:cs typeface="Helvetica" panose="020B0604020202020204" pitchFamily="34" charset="0"/>
              </a:rPr>
              <a:t>.</a:t>
            </a:r>
            <a:endParaRPr sz="2400" dirty="0">
              <a:latin typeface="Helvetica" panose="020B0604020202020204" pitchFamily="34" charset="0"/>
              <a:cs typeface="Helvetica" panose="020B0604020202020204" pitchFamily="34" charset="0"/>
            </a:endParaRPr>
          </a:p>
          <a:p>
            <a:pPr marL="571500">
              <a:lnSpc>
                <a:spcPct val="115000"/>
              </a:lnSpc>
              <a:spcBef>
                <a:spcPts val="0"/>
              </a:spcBef>
              <a:buSzPct val="150000"/>
            </a:pPr>
            <a:r>
              <a:rPr lang="en-US" sz="2400" u="sng" dirty="0">
                <a:latin typeface="Helvetica" panose="020B0604020202020204" pitchFamily="34" charset="0"/>
                <a:cs typeface="Helvetica" panose="020B0604020202020204" pitchFamily="34" charset="0"/>
              </a:rPr>
              <a:t>Disclose additional employers</a:t>
            </a:r>
            <a:r>
              <a:rPr lang="en-US" sz="2400" dirty="0">
                <a:latin typeface="Helvetica" panose="020B0604020202020204" pitchFamily="34" charset="0"/>
                <a:cs typeface="Helvetica" panose="020B0604020202020204" pitchFamily="34" charset="0"/>
              </a:rPr>
              <a:t>.</a:t>
            </a:r>
            <a:endParaRPr sz="2400" dirty="0">
              <a:latin typeface="Helvetica" panose="020B0604020202020204" pitchFamily="34" charset="0"/>
              <a:cs typeface="Helvetica" panose="020B0604020202020204" pitchFamily="34" charset="0"/>
            </a:endParaRPr>
          </a:p>
        </p:txBody>
      </p:sp>
      <p:sp>
        <p:nvSpPr>
          <p:cNvPr id="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AACFD0"/>
                </a:solidFill>
                <a:latin typeface="Helvetica Neue"/>
                <a:ea typeface="Helvetica Neue"/>
                <a:cs typeface="Helvetica Neue"/>
                <a:sym typeface="Helvetica Neue"/>
              </a:rPr>
              <a:t>Conflict of Interest</a:t>
            </a:r>
          </a:p>
          <a:p>
            <a:pPr marL="0" marR="0" lvl="0" indent="0" algn="ctr" rtl="0">
              <a:spcBef>
                <a:spcPts val="0"/>
              </a:spcBef>
              <a:spcAft>
                <a:spcPts val="0"/>
              </a:spcAft>
              <a:buNone/>
            </a:pPr>
            <a:r>
              <a:rPr lang="en-US" sz="2400" b="1" dirty="0">
                <a:solidFill>
                  <a:srgbClr val="AACFD0"/>
                </a:solidFill>
                <a:latin typeface="Helvetica Neue"/>
                <a:ea typeface="Helvetica Neue"/>
                <a:cs typeface="Helvetica Neue"/>
                <a:sym typeface="Helvetica Neue"/>
              </a:rPr>
              <a:t>Training</a:t>
            </a:r>
            <a:endParaRPr sz="2400" b="1" dirty="0">
              <a:solidFill>
                <a:srgbClr val="AACFD0"/>
              </a:solidFill>
              <a:latin typeface="Helvetica Neue"/>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114149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569660"/>
          </a:xfrm>
          <a:prstGeom prst="rect">
            <a:avLst/>
          </a:prstGeom>
          <a:noFill/>
        </p:spPr>
        <p:txBody>
          <a:bodyPr wrap="square" rtlCol="0">
            <a:spAutoFit/>
          </a:bodyPr>
          <a:lstStyle/>
          <a:p>
            <a:r>
              <a:rPr lang="en-US" sz="3200" b="1" dirty="0">
                <a:solidFill>
                  <a:schemeClr val="accent5">
                    <a:lumMod val="75000"/>
                  </a:schemeClr>
                </a:solidFill>
                <a:latin typeface="Helvetica" panose="020B0604020202020204" pitchFamily="34" charset="0"/>
                <a:cs typeface="Helvetica" panose="020B0604020202020204" pitchFamily="34" charset="0"/>
              </a:rPr>
              <a:t>WHAT WOULD YOU DO?</a:t>
            </a:r>
          </a:p>
        </p:txBody>
      </p:sp>
      <p:sp>
        <p:nvSpPr>
          <p:cNvPr id="4" name="Rectangle 3"/>
          <p:cNvSpPr/>
          <p:nvPr/>
        </p:nvSpPr>
        <p:spPr>
          <a:xfrm>
            <a:off x="3375739" y="2821846"/>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en-US" sz="2400" dirty="0">
                <a:solidFill>
                  <a:schemeClr val="accent1"/>
                </a:solidFill>
                <a:latin typeface="Arial Black" panose="020B0A04020102020204" pitchFamily="34" charset="0"/>
                <a:ea typeface="Helvetica Neue"/>
                <a:cs typeface="Helvetica" panose="020B0604020202020204" pitchFamily="34" charset="0"/>
                <a:sym typeface="Helvetica Neue"/>
              </a:rPr>
              <a:t>Situation</a:t>
            </a:r>
          </a:p>
          <a:p>
            <a:pPr lvl="0"/>
            <a:r>
              <a:rPr lang="en-US" sz="2400" dirty="0">
                <a:solidFill>
                  <a:schemeClr val="accent1"/>
                </a:solidFill>
                <a:latin typeface="Helvetica" panose="020B0604020202020204" pitchFamily="34" charset="0"/>
                <a:ea typeface="Helvetica Neue"/>
                <a:cs typeface="Helvetica" panose="020B0604020202020204" pitchFamily="34" charset="0"/>
                <a:sym typeface="Helvetica Neue"/>
              </a:rPr>
              <a:t>An employee held significant investments in a company that just became a company supplier. </a:t>
            </a:r>
            <a:endParaRPr lang="en-US" sz="2400" dirty="0">
              <a:solidFill>
                <a:schemeClr val="accent1"/>
              </a:solidFill>
              <a:latin typeface="Helvetica" panose="020B0604020202020204" pitchFamily="34" charset="0"/>
              <a:cs typeface="Helvetica" panose="020B0604020202020204" pitchFamily="34" charset="0"/>
            </a:endParaRP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4635504" y="80015"/>
            <a:ext cx="2920992" cy="830997"/>
          </a:xfrm>
          <a:prstGeom prst="rect">
            <a:avLst/>
          </a:prstGeom>
        </p:spPr>
        <p:txBody>
          <a:bodyPr wrap="none">
            <a:spAutoFit/>
          </a:bodyPr>
          <a:lstStyle/>
          <a:p>
            <a:pPr lvl="0" algn="ctr"/>
            <a:r>
              <a:rPr lang="en-US" sz="2400" b="1" dirty="0">
                <a:solidFill>
                  <a:srgbClr val="AACFD0"/>
                </a:solidFill>
                <a:latin typeface="Helvetica Neue"/>
                <a:ea typeface="Helvetica Neue"/>
                <a:cs typeface="Helvetica Neue"/>
                <a:sym typeface="Helvetica Neue"/>
              </a:rPr>
              <a:t>Conflict of Interest</a:t>
            </a:r>
          </a:p>
          <a:p>
            <a:pPr lvl="0" algn="ctr"/>
            <a:r>
              <a:rPr lang="en-US" sz="2400" b="1" dirty="0">
                <a:solidFill>
                  <a:srgbClr val="AACFD0"/>
                </a:solidFill>
                <a:latin typeface="Helvetica Neue"/>
                <a:ea typeface="Helvetica Neue"/>
                <a:cs typeface="Helvetica Neue"/>
                <a:sym typeface="Helvetica Neue"/>
              </a:rPr>
              <a:t>Training</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821846"/>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en-US" sz="2400" dirty="0">
                <a:solidFill>
                  <a:schemeClr val="accent1"/>
                </a:solidFill>
                <a:latin typeface="Arial Black" panose="020B0A04020102020204" pitchFamily="34" charset="0"/>
                <a:ea typeface="Helvetica Neue"/>
                <a:cs typeface="Helvetica" panose="020B0604020202020204" pitchFamily="34" charset="0"/>
                <a:sym typeface="Helvetica Neue"/>
              </a:rPr>
              <a:t>Best Outcome</a:t>
            </a:r>
          </a:p>
          <a:p>
            <a:pPr defTabSz="1097140">
              <a:buSzPct val="100000"/>
            </a:pPr>
            <a:r>
              <a:rPr lang="en-US" sz="2400" dirty="0">
                <a:solidFill>
                  <a:schemeClr val="accent1"/>
                </a:solidFill>
                <a:latin typeface="Helvetica" panose="020B0604020202020204" pitchFamily="34" charset="0"/>
                <a:ea typeface="Helvetica Neue"/>
                <a:cs typeface="Helvetica" panose="020B0604020202020204" pitchFamily="34" charset="0"/>
                <a:sym typeface="Helvetica Neue"/>
              </a:rPr>
              <a:t>The employee should disclose the investment and seek approval for this relationship. </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2537239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28"/>
          <p:cNvSpPr txBox="1"/>
          <p:nvPr/>
        </p:nvSpPr>
        <p:spPr>
          <a:xfrm>
            <a:off x="52050" y="1967238"/>
            <a:ext cx="11996400" cy="3115200"/>
          </a:xfrm>
          <a:prstGeom prst="rect">
            <a:avLst/>
          </a:prstGeom>
          <a:noFill/>
          <a:ln>
            <a:noFill/>
          </a:ln>
        </p:spPr>
        <p:txBody>
          <a:bodyPr spcFirstLastPara="1" wrap="square" lIns="91425" tIns="91425" rIns="91425" bIns="91425" anchor="t" anchorCtr="0">
            <a:noAutofit/>
          </a:bodyPr>
          <a:lstStyle/>
          <a:p>
            <a:pPr marL="571500" lvl="0" indent="-342900" algn="l" rtl="0">
              <a:lnSpc>
                <a:spcPct val="115000"/>
              </a:lnSpc>
              <a:spcBef>
                <a:spcPts val="0"/>
              </a:spcBef>
              <a:spcAft>
                <a:spcPts val="0"/>
              </a:spcAft>
              <a:buSzPct val="150000"/>
              <a:buFont typeface="Arial" panose="020B0604020202020204" pitchFamily="34" charset="0"/>
              <a:buChar char="•"/>
            </a:pPr>
            <a:r>
              <a:rPr lang="en-US" sz="2400" u="sng" dirty="0">
                <a:solidFill>
                  <a:schemeClr val="dk1"/>
                </a:solidFill>
                <a:latin typeface="Helvetica" panose="020B0604020202020204" pitchFamily="34" charset="0"/>
                <a:ea typeface="Helvetica Neue"/>
                <a:cs typeface="Helvetica" panose="020B0604020202020204" pitchFamily="34" charset="0"/>
                <a:sym typeface="Helvetica Neue"/>
              </a:rPr>
              <a:t>Disclose</a:t>
            </a:r>
            <a:r>
              <a:rPr lang="en-US" sz="2400" dirty="0">
                <a:solidFill>
                  <a:schemeClr val="dk1"/>
                </a:solidFill>
                <a:latin typeface="Helvetica" panose="020B0604020202020204" pitchFamily="34" charset="0"/>
                <a:ea typeface="Helvetica Neue"/>
                <a:cs typeface="Helvetica" panose="020B0604020202020204" pitchFamily="34" charset="0"/>
                <a:sym typeface="Helvetica Neue"/>
              </a:rPr>
              <a:t> all close </a:t>
            </a:r>
            <a:r>
              <a:rPr lang="en-US" sz="2400" u="sng" dirty="0">
                <a:solidFill>
                  <a:schemeClr val="dk1"/>
                </a:solidFill>
                <a:latin typeface="Helvetica" panose="020B0604020202020204" pitchFamily="34" charset="0"/>
                <a:ea typeface="Helvetica Neue"/>
                <a:cs typeface="Helvetica" panose="020B0604020202020204" pitchFamily="34" charset="0"/>
                <a:sym typeface="Helvetica Neue"/>
              </a:rPr>
              <a:t>family relationships </a:t>
            </a:r>
            <a:r>
              <a:rPr lang="en-US" sz="2400" dirty="0">
                <a:solidFill>
                  <a:schemeClr val="dk1"/>
                </a:solidFill>
                <a:latin typeface="Helvetica" panose="020B0604020202020204" pitchFamily="34" charset="0"/>
                <a:ea typeface="Helvetica Neue"/>
                <a:cs typeface="Helvetica" panose="020B0604020202020204" pitchFamily="34" charset="0"/>
                <a:sym typeface="Helvetica Neue"/>
              </a:rPr>
              <a:t>(e.g., parents, spouse, children and other immediate family) with suppliers, sub-distributors/agents, competitors, customers and/or business partners.</a:t>
            </a:r>
            <a:endParaRPr sz="2400" dirty="0">
              <a:solidFill>
                <a:schemeClr val="dk1"/>
              </a:solidFill>
              <a:latin typeface="Helvetica" panose="020B0604020202020204" pitchFamily="34" charset="0"/>
              <a:ea typeface="Helvetica Neue"/>
              <a:cs typeface="Helvetica" panose="020B0604020202020204" pitchFamily="34" charset="0"/>
              <a:sym typeface="Helvetica Neue"/>
            </a:endParaRPr>
          </a:p>
          <a:p>
            <a:pPr marL="571500" lvl="0" indent="-342900" algn="l" rtl="0">
              <a:lnSpc>
                <a:spcPct val="115000"/>
              </a:lnSpc>
              <a:spcBef>
                <a:spcPts val="0"/>
              </a:spcBef>
              <a:spcAft>
                <a:spcPts val="0"/>
              </a:spcAft>
              <a:buSzPct val="150000"/>
              <a:buFont typeface="Arial" panose="020B0604020202020204" pitchFamily="34" charset="0"/>
              <a:buChar char="•"/>
            </a:pPr>
            <a:r>
              <a:rPr lang="en-US" sz="2400" u="sng" dirty="0">
                <a:solidFill>
                  <a:schemeClr val="dk1"/>
                </a:solidFill>
                <a:latin typeface="Helvetica" panose="020B0604020202020204" pitchFamily="34" charset="0"/>
                <a:ea typeface="Helvetica Neue"/>
                <a:cs typeface="Helvetica" panose="020B0604020202020204" pitchFamily="34" charset="0"/>
                <a:sym typeface="Helvetica Neue"/>
              </a:rPr>
              <a:t>Disclose</a:t>
            </a:r>
            <a:r>
              <a:rPr lang="en-US" sz="2400" dirty="0">
                <a:solidFill>
                  <a:schemeClr val="dk1"/>
                </a:solidFill>
                <a:latin typeface="Helvetica" panose="020B0604020202020204" pitchFamily="34" charset="0"/>
                <a:ea typeface="Helvetica Neue"/>
                <a:cs typeface="Helvetica" panose="020B0604020202020204" pitchFamily="34" charset="0"/>
                <a:sym typeface="Helvetica Neue"/>
              </a:rPr>
              <a:t> all close </a:t>
            </a:r>
            <a:r>
              <a:rPr lang="en-US" sz="2400" u="sng" dirty="0">
                <a:solidFill>
                  <a:schemeClr val="dk1"/>
                </a:solidFill>
                <a:latin typeface="Helvetica" panose="020B0604020202020204" pitchFamily="34" charset="0"/>
                <a:ea typeface="Helvetica Neue"/>
                <a:cs typeface="Helvetica" panose="020B0604020202020204" pitchFamily="34" charset="0"/>
                <a:sym typeface="Helvetica Neue"/>
              </a:rPr>
              <a:t>family relationships</a:t>
            </a:r>
            <a:r>
              <a:rPr lang="en-US" sz="2400" dirty="0">
                <a:solidFill>
                  <a:schemeClr val="dk1"/>
                </a:solidFill>
                <a:latin typeface="Helvetica" panose="020B0604020202020204" pitchFamily="34" charset="0"/>
                <a:ea typeface="Helvetica Neue"/>
                <a:cs typeface="Helvetica" panose="020B0604020202020204" pitchFamily="34" charset="0"/>
                <a:sym typeface="Helvetica Neue"/>
              </a:rPr>
              <a:t> or financial relationships </a:t>
            </a:r>
            <a:r>
              <a:rPr lang="en-US" sz="2400" u="sng" dirty="0">
                <a:solidFill>
                  <a:schemeClr val="dk1"/>
                </a:solidFill>
                <a:latin typeface="Helvetica" panose="020B0604020202020204" pitchFamily="34" charset="0"/>
                <a:ea typeface="Helvetica Neue"/>
                <a:cs typeface="Helvetica" panose="020B0604020202020204" pitchFamily="34" charset="0"/>
                <a:sym typeface="Helvetica Neue"/>
              </a:rPr>
              <a:t>with</a:t>
            </a:r>
            <a:r>
              <a:rPr lang="en-US" sz="2400" dirty="0">
                <a:solidFill>
                  <a:schemeClr val="dk1"/>
                </a:solidFill>
                <a:latin typeface="Helvetica" panose="020B0604020202020204" pitchFamily="34" charset="0"/>
                <a:ea typeface="Helvetica Neue"/>
                <a:cs typeface="Helvetica" panose="020B0604020202020204" pitchFamily="34" charset="0"/>
                <a:sym typeface="Helvetica Neue"/>
              </a:rPr>
              <a:t> domestic or foreign government officials, including healthcare professionals.</a:t>
            </a:r>
            <a:endParaRPr sz="2400" dirty="0">
              <a:solidFill>
                <a:schemeClr val="dk1"/>
              </a:solidFill>
              <a:latin typeface="Helvetica" panose="020B0604020202020204" pitchFamily="34" charset="0"/>
              <a:ea typeface="Helvetica Neue"/>
              <a:cs typeface="Helvetica" panose="020B0604020202020204" pitchFamily="34" charset="0"/>
              <a:sym typeface="Helvetica Neue"/>
            </a:endParaRPr>
          </a:p>
        </p:txBody>
      </p:sp>
      <p:sp>
        <p:nvSpPr>
          <p:cNvPr id="217" name="Google Shape;217;p28"/>
          <p:cNvSpPr txBox="1"/>
          <p:nvPr/>
        </p:nvSpPr>
        <p:spPr>
          <a:xfrm>
            <a:off x="1610250" y="989538"/>
            <a:ext cx="8971500" cy="97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Clr>
                <a:schemeClr val="dk1"/>
              </a:buClr>
              <a:buSzPts val="1100"/>
              <a:buFont typeface="Arial"/>
              <a:buNone/>
            </a:pPr>
            <a:r>
              <a:rPr lang="en-US" sz="2400" b="1" dirty="0">
                <a:solidFill>
                  <a:srgbClr val="5C9FA1"/>
                </a:solidFill>
                <a:latin typeface="Helvetica" panose="020B0604020202020204" pitchFamily="34" charset="0"/>
                <a:ea typeface="Helvetica Neue"/>
                <a:cs typeface="Helvetica" panose="020B0604020202020204" pitchFamily="34" charset="0"/>
                <a:sym typeface="Helvetica Neue"/>
              </a:rPr>
              <a:t>PERSONAL</a:t>
            </a:r>
            <a:r>
              <a:rPr lang="en-US" sz="2400" b="1" dirty="0">
                <a:solidFill>
                  <a:srgbClr val="5C9FA1"/>
                </a:solidFill>
                <a:latin typeface="Helvetica Neue"/>
                <a:ea typeface="Helvetica Neue"/>
                <a:cs typeface="Helvetica Neue"/>
                <a:sym typeface="Helvetica Neue"/>
              </a:rPr>
              <a:t> RELATIONSHIPS</a:t>
            </a:r>
            <a:endParaRPr sz="2400" dirty="0">
              <a:latin typeface="Helvetica Neue"/>
              <a:ea typeface="Helvetica Neue"/>
              <a:cs typeface="Helvetica Neue"/>
              <a:sym typeface="Helvetica Neue"/>
            </a:endParaRPr>
          </a:p>
        </p:txBody>
      </p:sp>
      <p:sp>
        <p:nvSpPr>
          <p:cNvPr id="10"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AACFD0"/>
                </a:solidFill>
                <a:latin typeface="Helvetica Neue"/>
                <a:ea typeface="Helvetica Neue"/>
                <a:cs typeface="Helvetica Neue"/>
                <a:sym typeface="Helvetica Neue"/>
              </a:rPr>
              <a:t>Conflict of Interest</a:t>
            </a:r>
          </a:p>
          <a:p>
            <a:pPr marL="0" marR="0" lvl="0" indent="0" algn="ctr" rtl="0">
              <a:spcBef>
                <a:spcPts val="0"/>
              </a:spcBef>
              <a:spcAft>
                <a:spcPts val="0"/>
              </a:spcAft>
              <a:buNone/>
            </a:pPr>
            <a:r>
              <a:rPr lang="en-US" sz="2400" b="1" dirty="0">
                <a:solidFill>
                  <a:srgbClr val="AACFD0"/>
                </a:solidFill>
                <a:latin typeface="Helvetica Neue"/>
                <a:ea typeface="Helvetica Neue"/>
                <a:cs typeface="Helvetica Neue"/>
                <a:sym typeface="Helvetica Neue"/>
              </a:rPr>
              <a:t>Training</a:t>
            </a:r>
            <a:endParaRPr sz="2400" b="1" dirty="0">
              <a:solidFill>
                <a:srgbClr val="AACFD0"/>
              </a:solidFill>
              <a:latin typeface="Helvetica Neue"/>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7678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569660"/>
          </a:xfrm>
          <a:prstGeom prst="rect">
            <a:avLst/>
          </a:prstGeom>
          <a:noFill/>
        </p:spPr>
        <p:txBody>
          <a:bodyPr wrap="square" rtlCol="0">
            <a:spAutoFit/>
          </a:bodyPr>
          <a:lstStyle/>
          <a:p>
            <a:r>
              <a:rPr lang="en-US" sz="3200" b="1" dirty="0">
                <a:solidFill>
                  <a:schemeClr val="accent5">
                    <a:lumMod val="75000"/>
                  </a:schemeClr>
                </a:solidFill>
                <a:latin typeface="Helvetica" panose="020B0604020202020204" pitchFamily="34" charset="0"/>
                <a:cs typeface="Helvetica" panose="020B0604020202020204" pitchFamily="34" charset="0"/>
              </a:rPr>
              <a:t>WHAT WOULD YOU DO?</a:t>
            </a:r>
          </a:p>
        </p:txBody>
      </p:sp>
      <p:sp>
        <p:nvSpPr>
          <p:cNvPr id="4" name="Rectangle 3"/>
          <p:cNvSpPr/>
          <p:nvPr/>
        </p:nvSpPr>
        <p:spPr>
          <a:xfrm>
            <a:off x="3375739" y="2821846"/>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en-US" sz="2400" dirty="0">
                <a:solidFill>
                  <a:schemeClr val="accent1"/>
                </a:solidFill>
                <a:latin typeface="Arial Black" panose="020B0A04020102020204" pitchFamily="34" charset="0"/>
                <a:ea typeface="Helvetica Neue"/>
                <a:cs typeface="Helvetica" panose="020B0604020202020204" pitchFamily="34" charset="0"/>
                <a:sym typeface="Helvetica Neue"/>
              </a:rPr>
              <a:t>Situation</a:t>
            </a:r>
          </a:p>
          <a:p>
            <a:pPr lvl="0"/>
            <a:r>
              <a:rPr lang="en-US" sz="2400" dirty="0">
                <a:solidFill>
                  <a:schemeClr val="accent1"/>
                </a:solidFill>
                <a:latin typeface="Helvetica" panose="020B0604020202020204" pitchFamily="34" charset="0"/>
                <a:ea typeface="Helvetica Neue"/>
                <a:cs typeface="Helvetica" panose="020B0604020202020204" pitchFamily="34" charset="0"/>
                <a:sym typeface="Helvetica Neue"/>
              </a:rPr>
              <a:t>An employee’s spouse recently became the sales manager at a direct competitor.</a:t>
            </a: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4635504" y="80015"/>
            <a:ext cx="2920992" cy="830997"/>
          </a:xfrm>
          <a:prstGeom prst="rect">
            <a:avLst/>
          </a:prstGeom>
        </p:spPr>
        <p:txBody>
          <a:bodyPr wrap="none">
            <a:spAutoFit/>
          </a:bodyPr>
          <a:lstStyle/>
          <a:p>
            <a:pPr lvl="0" algn="ctr"/>
            <a:r>
              <a:rPr lang="en-US" sz="2400" b="1" dirty="0">
                <a:solidFill>
                  <a:srgbClr val="AACFD0"/>
                </a:solidFill>
                <a:latin typeface="Helvetica Neue"/>
                <a:ea typeface="Helvetica Neue"/>
                <a:cs typeface="Helvetica Neue"/>
                <a:sym typeface="Helvetica Neue"/>
              </a:rPr>
              <a:t>Conflict of Interest</a:t>
            </a:r>
          </a:p>
          <a:p>
            <a:pPr lvl="0" algn="ctr"/>
            <a:r>
              <a:rPr lang="en-US" sz="2400" b="1" dirty="0">
                <a:solidFill>
                  <a:srgbClr val="AACFD0"/>
                </a:solidFill>
                <a:latin typeface="Helvetica Neue"/>
                <a:ea typeface="Helvetica Neue"/>
                <a:cs typeface="Helvetica Neue"/>
                <a:sym typeface="Helvetica Neue"/>
              </a:rPr>
              <a:t>Training</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821846"/>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en-US" sz="2400" dirty="0">
                <a:solidFill>
                  <a:schemeClr val="accent1"/>
                </a:solidFill>
                <a:latin typeface="Arial Black" panose="020B0A04020102020204" pitchFamily="34" charset="0"/>
                <a:ea typeface="Helvetica Neue"/>
                <a:cs typeface="Helvetica" panose="020B0604020202020204" pitchFamily="34" charset="0"/>
                <a:sym typeface="Helvetica Neue"/>
              </a:rPr>
              <a:t>Best Outcome</a:t>
            </a:r>
          </a:p>
          <a:p>
            <a:pPr defTabSz="1097140">
              <a:buSzPct val="100000"/>
            </a:pPr>
            <a:r>
              <a:rPr lang="en-US" sz="2400" dirty="0">
                <a:solidFill>
                  <a:schemeClr val="accent1"/>
                </a:solidFill>
                <a:latin typeface="Helvetica" panose="020B0604020202020204" pitchFamily="34" charset="0"/>
                <a:ea typeface="Helvetica Neue"/>
                <a:cs typeface="Helvetica" panose="020B0604020202020204" pitchFamily="34" charset="0"/>
                <a:sym typeface="Helvetica Neue"/>
              </a:rPr>
              <a:t>The employee should disclose this relationship to the company.</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328823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1F6886C957ED4EACAEE20D2BEA442D" ma:contentTypeVersion="12" ma:contentTypeDescription="Create a new document." ma:contentTypeScope="" ma:versionID="76acc72e57000e8ac32d796a35f7eb99">
  <xsd:schema xmlns:xsd="http://www.w3.org/2001/XMLSchema" xmlns:xs="http://www.w3.org/2001/XMLSchema" xmlns:p="http://schemas.microsoft.com/office/2006/metadata/properties" xmlns:ns2="417a1e4b-72df-449d-84f0-0965c6302828" xmlns:ns3="b79241f8-c8fe-441b-bad5-56514653fd5b" targetNamespace="http://schemas.microsoft.com/office/2006/metadata/properties" ma:root="true" ma:fieldsID="49a476cfda209ff4e66938d1d734b29c" ns2:_="" ns3:_="">
    <xsd:import namespace="417a1e4b-72df-449d-84f0-0965c6302828"/>
    <xsd:import namespace="b79241f8-c8fe-441b-bad5-56514653fd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Language"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e4b-72df-449d-84f0-0965c63028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anguage" ma:index="15" nillable="true" ma:displayName="Language" ma:format="Dropdown" ma:internalName="Language">
      <xsd:complexType>
        <xsd:complexContent>
          <xsd:extension base="dms:MultiChoice">
            <xsd:sequence>
              <xsd:element name="Value" maxOccurs="unbounded" minOccurs="0" nillable="true">
                <xsd:simpleType>
                  <xsd:restriction base="dms:Choice">
                    <xsd:enumeration value="Arabic-AR"/>
                    <xsd:enumeration value="Czech-CS(CZ)"/>
                    <xsd:enumeration value="Chinese-ZH(CH)"/>
                    <xsd:enumeration value="Chinese-ZH(TW)"/>
                    <xsd:enumeration value="English"/>
                    <xsd:enumeration value="Farsi-FA"/>
                    <xsd:enumeration value="French-FR"/>
                    <xsd:enumeration value="German-DE"/>
                    <xsd:enumeration value="Greek-EL"/>
                    <xsd:enumeration value="Hebrew-HE"/>
                    <xsd:enumeration value="Hungarian-HU"/>
                    <xsd:enumeration value="Italian-IT"/>
                    <xsd:enumeration value="Japanese-JA"/>
                    <xsd:enumeration value="Korean-KO"/>
                    <xsd:enumeration value="Polish-PL"/>
                    <xsd:enumeration value="Portuguese (Brazil)- PT(BR)"/>
                    <xsd:enumeration value="Spanish (Latin America)-ES(LA)"/>
                    <xsd:enumeration value="Russian-RU"/>
                    <xsd:enumeration value="Thai-TH"/>
                    <xsd:enumeration value="Turkish-TR"/>
                    <xsd:enumeration value="Vietnamese-VT"/>
                  </xsd:restriction>
                </xsd:simpleType>
              </xsd:element>
            </xsd:sequence>
          </xsd:extension>
        </xsd:complexContent>
      </xsd:complex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9241f8-c8fe-441b-bad5-56514653fd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17a1e4b-72df-449d-84f0-0965c6302828"/>
    <SharedWithUsers xmlns="b79241f8-c8fe-441b-bad5-56514653fd5b">
      <UserInfo>
        <DisplayName/>
        <AccountId xsi:nil="true"/>
        <AccountType/>
      </UserInfo>
    </SharedWithUsers>
  </documentManagement>
</p:properties>
</file>

<file path=customXml/itemProps1.xml><?xml version="1.0" encoding="utf-8"?>
<ds:datastoreItem xmlns:ds="http://schemas.openxmlformats.org/officeDocument/2006/customXml" ds:itemID="{2A8F5ECA-DF81-4F6F-836A-13518917DAEF}"/>
</file>

<file path=customXml/itemProps2.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3.xml><?xml version="1.0" encoding="utf-8"?>
<ds:datastoreItem xmlns:ds="http://schemas.openxmlformats.org/officeDocument/2006/customXml" ds:itemID="{5240F1D9-6BDA-4661-B7EE-9BEB468139EC}">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d3ed967d-d92a-4424-a53f-7c4da5d2a7ff"/>
    <ds:schemaRef ds:uri="http://schemas.microsoft.com/office/2006/metadata/properties"/>
    <ds:schemaRef ds:uri="aa124cef-80ee-4fcd-bafd-5e68c15586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609</TotalTime>
  <Words>526</Words>
  <Application>Microsoft Office PowerPoint</Application>
  <PresentationFormat>Widescreen</PresentationFormat>
  <Paragraphs>79</Paragraphs>
  <Slides>7</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Helvetica Neue Light</vt:lpstr>
      <vt:lpstr>Helvetica</vt:lpstr>
      <vt:lpstr>Georgia</vt:lpstr>
      <vt:lpstr>Arial</vt:lpstr>
      <vt:lpstr>Calibri Light</vt:lpstr>
      <vt:lpstr>Wingdings</vt:lpstr>
      <vt:lpstr>Cambria</vt:lpstr>
      <vt:lpstr>Calibri</vt:lpstr>
      <vt:lpstr>Helvetica Neue</vt:lpstr>
      <vt:lpstr>Arial Black</vt:lpstr>
      <vt:lpstr>Office Theme</vt:lpstr>
      <vt:lpstr>PowerPoint Presentation</vt:lpstr>
      <vt:lpstr>PowerPoint Presentation</vt:lpstr>
      <vt:lpstr>PowerPoint Presentation</vt:lpstr>
      <vt:lpstr>PERSONAL INVESTMENTS AND OTHER INTERESTS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Ashley Akiyoshi</dc:creator>
  <cp:lastModifiedBy>Horrocks, Chris</cp:lastModifiedBy>
  <cp:revision>45</cp:revision>
  <dcterms:modified xsi:type="dcterms:W3CDTF">2019-10-07T18:56:56Z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0x010100B91F6886C957ED4EACAEE20D2BEA442D</vt:lpwstr>
  </property>
  <property fmtid="{D5CDD505-2E9C-101B-9397-08002B2CF9AE}" pid="3" name="ArticulateGUID">
    <vt:lpwstr>F02CBC22-0FA5-4FF8-9F91-A7F49CB4E145</vt:lpwstr>
  </property>
  <property fmtid="{D5CDD505-2E9C-101B-9397-08002B2CF9AE}" pid="4" name="ArticulatePath">
    <vt:lpwstr>IC Resource Center - DRAFT Conflict of Interest Training 7.8.19</vt:lpwstr>
  </property>
  <property fmtid="{D5CDD505-2E9C-101B-9397-08002B2CF9AE}" pid="5" name="Order">
    <vt:r8>16900</vt:r8>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