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  <p:sldMasterId id="2147483681" r:id="rId5"/>
    <p:sldMasterId id="2147483683" r:id="rId6"/>
  </p:sldMasterIdLst>
  <p:notesMasterIdLst>
    <p:notesMasterId r:id="rId16"/>
  </p:notesMasterIdLst>
  <p:sldIdLst>
    <p:sldId id="267" r:id="rId7"/>
    <p:sldId id="262" r:id="rId8"/>
    <p:sldId id="263" r:id="rId9"/>
    <p:sldId id="264" r:id="rId10"/>
    <p:sldId id="265" r:id="rId11"/>
    <p:sldId id="266" r:id="rId12"/>
    <p:sldId id="259" r:id="rId13"/>
    <p:sldId id="268" r:id="rId14"/>
    <p:sldId id="261" r:id="rId15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elvetica" panose="020B0604020202020204" pitchFamily="34" charset="0"/>
      <p:regular r:id="rId22"/>
      <p:bold r:id="rId23"/>
      <p:italic r:id="rId24"/>
      <p:boldItalic r:id="rId25"/>
    </p:embeddedFont>
    <p:embeddedFont>
      <p:font typeface="Helvetica Neue" panose="020B0604020202020204" charset="0"/>
      <p:regular r:id="rId26"/>
      <p:bold r:id="rId27"/>
      <p:italic r:id="rId28"/>
      <p:boldItalic r:id="rId29"/>
    </p:embeddedFont>
    <p:embeddedFont>
      <p:font typeface="Helvetica Neue Light" panose="020B060402020202020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ho Amy" initials="YA" lastIdx="8" clrIdx="0">
    <p:extLst>
      <p:ext uri="{19B8F6BF-5375-455C-9EA6-DF929625EA0E}">
        <p15:presenceInfo xmlns:p15="http://schemas.microsoft.com/office/powerpoint/2012/main" userId="S::amy.yoho@stryker.com::bffc809bdb8e7421" providerId="AD"/>
      </p:ext>
    </p:extLst>
  </p:cmAuthor>
  <p:cmAuthor id="2" name="Kaur, Pawandeep" initials="KP" lastIdx="1" clrIdx="1">
    <p:extLst>
      <p:ext uri="{19B8F6BF-5375-455C-9EA6-DF929625EA0E}">
        <p15:presenceInfo xmlns:p15="http://schemas.microsoft.com/office/powerpoint/2012/main" userId="S::Pawandeep.Kaur@stryker.com::c1e15129-0bbb-45f5-a953-555e2ed3884a" providerId="AD"/>
      </p:ext>
    </p:extLst>
  </p:cmAuthor>
  <p:cmAuthor id="3" name="DeBruyne, Els" initials="DE" lastIdx="5" clrIdx="2">
    <p:extLst>
      <p:ext uri="{19B8F6BF-5375-455C-9EA6-DF929625EA0E}">
        <p15:presenceInfo xmlns:p15="http://schemas.microsoft.com/office/powerpoint/2012/main" userId="S::els.debruyne@stryker.com::d761c852-c758-435c-8a90-c8ae33161e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DAIVEER" userId="c8a0dc90-64da-481c-abe2-50e13b2b8e8a" providerId="ADAL" clId="{E868FABA-44FA-4B68-AA16-33BEF451FDFC}"/>
    <pc:docChg chg="custSel delSld modSld">
      <pc:chgData name="UDAIVEER" userId="c8a0dc90-64da-481c-abe2-50e13b2b8e8a" providerId="ADAL" clId="{E868FABA-44FA-4B68-AA16-33BEF451FDFC}" dt="2021-09-17T07:34:23.104" v="16" actId="207"/>
      <pc:docMkLst>
        <pc:docMk/>
      </pc:docMkLst>
      <pc:sldChg chg="del">
        <pc:chgData name="UDAIVEER" userId="c8a0dc90-64da-481c-abe2-50e13b2b8e8a" providerId="ADAL" clId="{E868FABA-44FA-4B68-AA16-33BEF451FDFC}" dt="2021-09-17T07:32:48.786" v="0" actId="47"/>
        <pc:sldMkLst>
          <pc:docMk/>
          <pc:sldMk cId="0" sldId="256"/>
        </pc:sldMkLst>
      </pc:sldChg>
      <pc:sldChg chg="modSp mod">
        <pc:chgData name="UDAIVEER" userId="c8a0dc90-64da-481c-abe2-50e13b2b8e8a" providerId="ADAL" clId="{E868FABA-44FA-4B68-AA16-33BEF451FDFC}" dt="2021-09-17T07:33:29.906" v="6" actId="13926"/>
        <pc:sldMkLst>
          <pc:docMk/>
          <pc:sldMk cId="0" sldId="259"/>
        </pc:sldMkLst>
        <pc:spChg chg="mod">
          <ac:chgData name="UDAIVEER" userId="c8a0dc90-64da-481c-abe2-50e13b2b8e8a" providerId="ADAL" clId="{E868FABA-44FA-4B68-AA16-33BEF451FDFC}" dt="2021-09-17T07:33:24.734" v="5" actId="13926"/>
          <ac:spMkLst>
            <pc:docMk/>
            <pc:sldMk cId="0" sldId="259"/>
            <ac:spMk id="20" creationId="{8E443C88-FE10-4283-9624-0FD3EDA8D376}"/>
          </ac:spMkLst>
        </pc:spChg>
        <pc:spChg chg="mod">
          <ac:chgData name="UDAIVEER" userId="c8a0dc90-64da-481c-abe2-50e13b2b8e8a" providerId="ADAL" clId="{E868FABA-44FA-4B68-AA16-33BEF451FDFC}" dt="2021-09-17T07:33:29.906" v="6" actId="13926"/>
          <ac:spMkLst>
            <pc:docMk/>
            <pc:sldMk cId="0" sldId="259"/>
            <ac:spMk id="25" creationId="{B466542E-11D2-4973-9F45-1AB1D4A68FDE}"/>
          </ac:spMkLst>
        </pc:spChg>
      </pc:sldChg>
      <pc:sldChg chg="del">
        <pc:chgData name="UDAIVEER" userId="c8a0dc90-64da-481c-abe2-50e13b2b8e8a" providerId="ADAL" clId="{E868FABA-44FA-4B68-AA16-33BEF451FDFC}" dt="2021-09-17T07:33:42.920" v="7" actId="47"/>
        <pc:sldMkLst>
          <pc:docMk/>
          <pc:sldMk cId="0" sldId="260"/>
        </pc:sldMkLst>
      </pc:sldChg>
      <pc:sldChg chg="delSp modSp mod">
        <pc:chgData name="UDAIVEER" userId="c8a0dc90-64da-481c-abe2-50e13b2b8e8a" providerId="ADAL" clId="{E868FABA-44FA-4B68-AA16-33BEF451FDFC}" dt="2021-09-17T07:33:09.224" v="4" actId="13926"/>
        <pc:sldMkLst>
          <pc:docMk/>
          <pc:sldMk cId="2466511511" sldId="267"/>
        </pc:sldMkLst>
        <pc:spChg chg="del">
          <ac:chgData name="UDAIVEER" userId="c8a0dc90-64da-481c-abe2-50e13b2b8e8a" providerId="ADAL" clId="{E868FABA-44FA-4B68-AA16-33BEF451FDFC}" dt="2021-09-17T07:32:53.218" v="1" actId="478"/>
          <ac:spMkLst>
            <pc:docMk/>
            <pc:sldMk cId="2466511511" sldId="267"/>
            <ac:spMk id="20" creationId="{F36AF272-7E8B-4702-8879-E88DFA4D12D5}"/>
          </ac:spMkLst>
        </pc:spChg>
        <pc:spChg chg="mod">
          <ac:chgData name="UDAIVEER" userId="c8a0dc90-64da-481c-abe2-50e13b2b8e8a" providerId="ADAL" clId="{E868FABA-44FA-4B68-AA16-33BEF451FDFC}" dt="2021-09-17T07:33:01.475" v="2" actId="13926"/>
          <ac:spMkLst>
            <pc:docMk/>
            <pc:sldMk cId="2466511511" sldId="267"/>
            <ac:spMk id="200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3:09.224" v="4" actId="13926"/>
          <ac:spMkLst>
            <pc:docMk/>
            <pc:sldMk cId="2466511511" sldId="267"/>
            <ac:spMk id="204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3:05.259" v="3" actId="13926"/>
          <ac:spMkLst>
            <pc:docMk/>
            <pc:sldMk cId="2466511511" sldId="267"/>
            <ac:spMk id="207" creationId="{00000000-0000-0000-0000-000000000000}"/>
          </ac:spMkLst>
        </pc:spChg>
      </pc:sldChg>
      <pc:sldChg chg="delSp modSp mod">
        <pc:chgData name="UDAIVEER" userId="c8a0dc90-64da-481c-abe2-50e13b2b8e8a" providerId="ADAL" clId="{E868FABA-44FA-4B68-AA16-33BEF451FDFC}" dt="2021-09-17T07:34:23.104" v="16" actId="207"/>
        <pc:sldMkLst>
          <pc:docMk/>
          <pc:sldMk cId="692457517" sldId="268"/>
        </pc:sldMkLst>
        <pc:spChg chg="del">
          <ac:chgData name="UDAIVEER" userId="c8a0dc90-64da-481c-abe2-50e13b2b8e8a" providerId="ADAL" clId="{E868FABA-44FA-4B68-AA16-33BEF451FDFC}" dt="2021-09-17T07:33:47.086" v="8" actId="478"/>
          <ac:spMkLst>
            <pc:docMk/>
            <pc:sldMk cId="692457517" sldId="268"/>
            <ac:spMk id="7" creationId="{101F0386-37FF-4512-96FC-D766D153DAA1}"/>
          </ac:spMkLst>
        </pc:spChg>
        <pc:spChg chg="del">
          <ac:chgData name="UDAIVEER" userId="c8a0dc90-64da-481c-abe2-50e13b2b8e8a" providerId="ADAL" clId="{E868FABA-44FA-4B68-AA16-33BEF451FDFC}" dt="2021-09-17T07:33:54.945" v="10" actId="478"/>
          <ac:spMkLst>
            <pc:docMk/>
            <pc:sldMk cId="692457517" sldId="268"/>
            <ac:spMk id="14" creationId="{564AD5F7-468B-47BE-BC8D-A4BDA9CA6F5D}"/>
          </ac:spMkLst>
        </pc:spChg>
        <pc:spChg chg="mod">
          <ac:chgData name="UDAIVEER" userId="c8a0dc90-64da-481c-abe2-50e13b2b8e8a" providerId="ADAL" clId="{E868FABA-44FA-4B68-AA16-33BEF451FDFC}" dt="2021-09-17T07:34:08.501" v="14" actId="13926"/>
          <ac:spMkLst>
            <pc:docMk/>
            <pc:sldMk cId="692457517" sldId="268"/>
            <ac:spMk id="281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4:16.330" v="15" actId="207"/>
          <ac:spMkLst>
            <pc:docMk/>
            <pc:sldMk cId="692457517" sldId="268"/>
            <ac:spMk id="285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4:23.104" v="16" actId="207"/>
          <ac:spMkLst>
            <pc:docMk/>
            <pc:sldMk cId="692457517" sldId="268"/>
            <ac:spMk id="290" creationId="{00000000-0000-0000-0000-000000000000}"/>
          </ac:spMkLst>
        </pc:spChg>
        <pc:cxnChg chg="del">
          <ac:chgData name="UDAIVEER" userId="c8a0dc90-64da-481c-abe2-50e13b2b8e8a" providerId="ADAL" clId="{E868FABA-44FA-4B68-AA16-33BEF451FDFC}" dt="2021-09-17T07:33:59.474" v="12" actId="478"/>
          <ac:cxnSpMkLst>
            <pc:docMk/>
            <pc:sldMk cId="692457517" sldId="268"/>
            <ac:cxnSpMk id="4" creationId="{DB986D7E-A5A6-4DCB-A99E-08E78AFADA4B}"/>
          </ac:cxnSpMkLst>
        </pc:cxnChg>
        <pc:cxnChg chg="del">
          <ac:chgData name="UDAIVEER" userId="c8a0dc90-64da-481c-abe2-50e13b2b8e8a" providerId="ADAL" clId="{E868FABA-44FA-4B68-AA16-33BEF451FDFC}" dt="2021-09-17T07:33:57.553" v="11" actId="478"/>
          <ac:cxnSpMkLst>
            <pc:docMk/>
            <pc:sldMk cId="692457517" sldId="268"/>
            <ac:cxnSpMk id="6" creationId="{CE45505B-CA8D-476F-90C6-86DE7632CF9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c7a75157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g5c7a75157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754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c80379cf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g5c80379c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877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276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9828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49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199ed818e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g5199ed818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c7919fe99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6" name="Google Shape;276;g5c7919fe9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914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c7919fe99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4" name="Google Shape;294;g5c7919fe9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595000" y="44577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1_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2801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1633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1773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6515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57" name="Google Shape;157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501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62" name="Google Shape;162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63" name="Google Shape;163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2179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8147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73" name="Google Shape;173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74" name="Google Shape;174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3206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80" name="Google Shape;180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81" name="Google Shape;181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0553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39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276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  <a:defRPr sz="3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56" name="Google Shape;56;p13"/>
          <p:cNvSpPr txBox="1"/>
          <p:nvPr/>
        </p:nvSpPr>
        <p:spPr>
          <a:xfrm>
            <a:off x="628649" y="4767263"/>
            <a:ext cx="2199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449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Code of Conduct Training</a:t>
            </a:r>
            <a:endParaRPr sz="1100" dirty="0">
              <a:solidFill>
                <a:srgbClr val="34495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7" name="Google Shape;57;p13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8145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E1F8252-73B4-4060-A8D3-FD9EE99E3D12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4510" y="1277390"/>
            <a:ext cx="3015225" cy="2642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8" name="Google Shape;1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900" b="0" i="0" u="none" strike="noStrike" kern="0" cap="none" spc="0" normalizeH="0" baseline="0" noProof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34495E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248E4E-04F8-4559-B257-27F6A2DC120B}"/>
              </a:ext>
            </a:extLst>
          </p:cNvPr>
          <p:cNvGrpSpPr/>
          <p:nvPr/>
        </p:nvGrpSpPr>
        <p:grpSpPr>
          <a:xfrm>
            <a:off x="415258" y="570152"/>
            <a:ext cx="6663132" cy="943991"/>
            <a:chOff x="415258" y="670150"/>
            <a:chExt cx="6151560" cy="943991"/>
          </a:xfrm>
        </p:grpSpPr>
        <p:pic>
          <p:nvPicPr>
            <p:cNvPr id="19" name="Picture 18" descr="Links/orange_icons.jpg">
              <a:extLst>
                <a:ext uri="{FF2B5EF4-FFF2-40B4-BE49-F238E27FC236}">
                  <a16:creationId xmlns:a16="http://schemas.microsoft.com/office/drawing/2014/main" id="{D808E85A-A386-4164-93E0-E71D3C0B1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415258" y="786377"/>
              <a:ext cx="542882" cy="60949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0" name="Google Shape;200;p36"/>
            <p:cNvSpPr txBox="1"/>
            <p:nvPr/>
          </p:nvSpPr>
          <p:spPr>
            <a:xfrm>
              <a:off x="943300" y="670150"/>
              <a:ext cx="5623518" cy="943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Helvetica" panose="020B0604020202020204" pitchFamily="34" charset="0"/>
                  <a:cs typeface="Times New Roman" panose="02020603050405020304" pitchFamily="18" charset="0"/>
                  <a:sym typeface="Helvetica"/>
                </a:rPr>
                <a:t>Description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Helvetica" panose="020B0604020202020204" pitchFamily="34" charset="0"/>
                <a:cs typeface="Times New Roman" panose="02020603050405020304" pitchFamily="18" charset="0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rPr>
                <a:t>The Code of Conduct establishes fundamental guidance for employees, officers and directors on how to conduct business in compliance with your company’s commitment to ethical and lawful behavior. 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sz="1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rPr>
                <a:t> 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rPr>
                <a:t> 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rPr>
                <a:t> 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0E71417-3B07-4DFA-9549-542CE977C038}"/>
              </a:ext>
            </a:extLst>
          </p:cNvPr>
          <p:cNvGrpSpPr/>
          <p:nvPr/>
        </p:nvGrpSpPr>
        <p:grpSpPr>
          <a:xfrm>
            <a:off x="415236" y="2350099"/>
            <a:ext cx="6151582" cy="1550246"/>
            <a:chOff x="415236" y="2510625"/>
            <a:chExt cx="6151582" cy="1550246"/>
          </a:xfrm>
        </p:grpSpPr>
        <p:pic>
          <p:nvPicPr>
            <p:cNvPr id="23" name="Picture 22" descr="Links/orange_icons.jpg">
              <a:extLst>
                <a:ext uri="{FF2B5EF4-FFF2-40B4-BE49-F238E27FC236}">
                  <a16:creationId xmlns:a16="http://schemas.microsoft.com/office/drawing/2014/main" id="{840A4EF1-1A67-41B0-B3AF-3336846AEA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415236" y="2650350"/>
              <a:ext cx="542904" cy="598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4" name="Google Shape;204;p36"/>
            <p:cNvSpPr txBox="1"/>
            <p:nvPr/>
          </p:nvSpPr>
          <p:spPr>
            <a:xfrm>
              <a:off x="943300" y="2510625"/>
              <a:ext cx="5623518" cy="1550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Helvetica" panose="020B0604020202020204" pitchFamily="34" charset="0"/>
                  <a:cs typeface="Times New Roman" panose="02020603050405020304" pitchFamily="18" charset="0"/>
                  <a:sym typeface="Helvetica"/>
                </a:rPr>
                <a:t>Instructions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Helvetica" panose="020B0604020202020204" pitchFamily="34" charset="0"/>
                <a:cs typeface="Times New Roman" panose="02020603050405020304" pitchFamily="18" charset="0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en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rPr>
                <a:t>Provide the Code of Conduct to all officers, directors and employees (including new employees at time of hiring).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en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rPr>
                <a:t>Provide employees the Code of Conduct Training as part of the onboarding process and on a recurring basis to ensure employees understand their duties and responsibilities as it relates to </a:t>
              </a:r>
              <a:r>
                <a:rPr kumimoji="0" lang="e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rPr>
                <a:t>their conduct.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rPr>
                <a:t>Maintain training records 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44EC8C1-B68F-4517-A6FA-6BEBD3124903}"/>
              </a:ext>
            </a:extLst>
          </p:cNvPr>
          <p:cNvGrpSpPr/>
          <p:nvPr/>
        </p:nvGrpSpPr>
        <p:grpSpPr>
          <a:xfrm>
            <a:off x="428486" y="1487630"/>
            <a:ext cx="6138332" cy="888982"/>
            <a:chOff x="428486" y="1709900"/>
            <a:chExt cx="6138332" cy="88898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AB65EBC-E618-4EF4-8F01-9F831B9EA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8486" y="1848699"/>
              <a:ext cx="516425" cy="487859"/>
            </a:xfrm>
            <a:prstGeom prst="rect">
              <a:avLst/>
            </a:prstGeom>
          </p:spPr>
        </p:pic>
        <p:sp>
          <p:nvSpPr>
            <p:cNvPr id="207" name="Google Shape;207;p36"/>
            <p:cNvSpPr txBox="1"/>
            <p:nvPr/>
          </p:nvSpPr>
          <p:spPr>
            <a:xfrm>
              <a:off x="943300" y="1709900"/>
              <a:ext cx="5623518" cy="888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Helvetica" panose="020B0604020202020204" pitchFamily="34" charset="0"/>
                  <a:cs typeface="Times New Roman" panose="02020603050405020304" pitchFamily="18" charset="0"/>
                  <a:sym typeface="Helvetica"/>
                </a:rPr>
                <a:t>How does this benefit you?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Helvetica" panose="020B0604020202020204" pitchFamily="34" charset="0"/>
                <a:cs typeface="Times New Roman" panose="02020603050405020304" pitchFamily="18" charset="0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rPr>
                <a:t>The Code of Conduct helps 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rPr>
                <a:t>your employees to ensure busines is conducted in ethical and lawful manner. It provides greater confidence to your business partners and stakeholders. 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750CD22-6452-46E2-8FE7-AFDE39F05322}"/>
              </a:ext>
            </a:extLst>
          </p:cNvPr>
          <p:cNvGrpSpPr/>
          <p:nvPr/>
        </p:nvGrpSpPr>
        <p:grpSpPr>
          <a:xfrm>
            <a:off x="428486" y="3873831"/>
            <a:ext cx="5396863" cy="684805"/>
            <a:chOff x="428486" y="3969196"/>
            <a:chExt cx="5396863" cy="684805"/>
          </a:xfrm>
        </p:grpSpPr>
        <p:pic>
          <p:nvPicPr>
            <p:cNvPr id="25" name="Picture 24" descr="Links/orange_icons.jpg">
              <a:extLst>
                <a:ext uri="{FF2B5EF4-FFF2-40B4-BE49-F238E27FC236}">
                  <a16:creationId xmlns:a16="http://schemas.microsoft.com/office/drawing/2014/main" id="{7E62CB3C-9672-4348-AA94-00813FEB8A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428486" y="4055451"/>
              <a:ext cx="542904" cy="598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0" name="Google Shape;210;p36"/>
            <p:cNvSpPr txBox="1"/>
            <p:nvPr/>
          </p:nvSpPr>
          <p:spPr>
            <a:xfrm>
              <a:off x="1033425" y="3969196"/>
              <a:ext cx="4791924" cy="684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Helvetica" panose="020B0604020202020204" pitchFamily="34" charset="0"/>
                  <a:cs typeface="Times New Roman" panose="02020603050405020304" pitchFamily="18" charset="0"/>
                  <a:sym typeface="Helvetica Neue"/>
                </a:rPr>
                <a:t>Other documentation to consider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Helvetica" panose="020B0604020202020204" pitchFamily="34" charset="0"/>
                <a:cs typeface="Times New Roman" panose="02020603050405020304" pitchFamily="18" charset="0"/>
                <a:sym typeface="Cambria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50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cs typeface="Times New Roman" panose="02020603050405020304" pitchFamily="18" charset="0"/>
                  <a:sym typeface="Helvetica"/>
                </a:rPr>
                <a:t>Code of Conduct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Times New Roman" panose="02020603050405020304" pitchFamily="18" charset="0"/>
                <a:sym typeface="Helvetica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50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cs typeface="Times New Roman" panose="02020603050405020304" pitchFamily="18" charset="0"/>
                  <a:sym typeface="Helvetica Neue"/>
                </a:rPr>
                <a:t>Attendance Sign-in Sheet 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Times New Roman" panose="02020603050405020304" pitchFamily="18" charset="0"/>
                <a:sym typeface="Cambria"/>
              </a:endParaRPr>
            </a:p>
          </p:txBody>
        </p:sp>
      </p:grpSp>
      <p:sp>
        <p:nvSpPr>
          <p:cNvPr id="211" name="Google Shape;211;p36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6"/>
          <p:cNvSpPr txBox="1"/>
          <p:nvPr/>
        </p:nvSpPr>
        <p:spPr>
          <a:xfrm>
            <a:off x="2014090" y="1095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Code of Conduct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Training 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51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>
            <a:off x="1" y="2433788"/>
            <a:ext cx="7159200" cy="20388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7"/>
          <p:cNvSpPr/>
          <p:nvPr/>
        </p:nvSpPr>
        <p:spPr>
          <a:xfrm rot="10800000" flipH="1">
            <a:off x="5587539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7"/>
          <p:cNvSpPr/>
          <p:nvPr/>
        </p:nvSpPr>
        <p:spPr>
          <a:xfrm rot="10800000" flipH="1">
            <a:off x="6739438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301031" y="3126752"/>
            <a:ext cx="58140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Code of Conduct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AACFD0"/>
                </a:solidFill>
                <a:latin typeface="Helvetica"/>
                <a:ea typeface="Helvetica"/>
                <a:cs typeface="Helvetica"/>
                <a:sym typeface="Helvetica"/>
              </a:rPr>
              <a:t>Introduction </a:t>
            </a:r>
            <a:endParaRPr sz="1800" b="1" dirty="0">
              <a:solidFill>
                <a:srgbClr val="AACFD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grpSp>
        <p:nvGrpSpPr>
          <p:cNvPr id="229" name="Google Shape;229;p38"/>
          <p:cNvGrpSpPr/>
          <p:nvPr/>
        </p:nvGrpSpPr>
        <p:grpSpPr>
          <a:xfrm>
            <a:off x="648621" y="864951"/>
            <a:ext cx="8089554" cy="3908760"/>
            <a:chOff x="1561915" y="1085060"/>
            <a:chExt cx="9613255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Description</a:t>
              </a:r>
              <a:endParaRPr lang="en" sz="1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dirty="0">
                  <a:solidFill>
                    <a:schemeClr val="dk1"/>
                  </a:solidFill>
                  <a:latin typeface="Helvetica"/>
                  <a:ea typeface="Helvetica"/>
                  <a:cs typeface="Helvetica"/>
                  <a:sym typeface="Helvetica"/>
                </a:rPr>
                <a:t>The </a:t>
              </a:r>
              <a:r>
                <a:rPr lang="en" sz="1800" b="1" dirty="0">
                  <a:solidFill>
                    <a:schemeClr val="dk1"/>
                  </a:solidFill>
                  <a:latin typeface="Helvetica"/>
                  <a:ea typeface="Helvetica"/>
                  <a:cs typeface="Helvetica"/>
                  <a:sym typeface="Helvetica"/>
                </a:rPr>
                <a:t>Code of Conduct</a:t>
              </a:r>
              <a:r>
                <a:rPr lang="en" sz="1800" dirty="0">
                  <a:solidFill>
                    <a:schemeClr val="dk1"/>
                  </a:solidFill>
                  <a:latin typeface="Helvetica"/>
                  <a:ea typeface="Helvetica"/>
                  <a:cs typeface="Helvetica"/>
                  <a:sym typeface="Helvetica"/>
                </a:rPr>
                <a:t> establishes </a:t>
              </a:r>
              <a:r>
                <a:rPr lang="en" sz="1800" b="1" dirty="0">
                  <a:latin typeface="Helvetica"/>
                  <a:ea typeface="Helvetica"/>
                  <a:cs typeface="Helvetica"/>
                  <a:sym typeface="Helvetica"/>
                </a:rPr>
                <a:t>principles</a:t>
              </a:r>
              <a:r>
                <a:rPr lang="en" sz="1800" dirty="0">
                  <a:solidFill>
                    <a:schemeClr val="dk1"/>
                  </a:solidFill>
                  <a:latin typeface="Helvetica"/>
                  <a:ea typeface="Helvetica"/>
                  <a:cs typeface="Helvetica"/>
                  <a:sym typeface="Helvetica"/>
                </a:rPr>
                <a:t> to guide you in the performance of your duties and responsibilities and ensure </a:t>
              </a:r>
              <a:r>
                <a:rPr lang="en" sz="1800" b="1" dirty="0">
                  <a:solidFill>
                    <a:schemeClr val="dk1"/>
                  </a:solidFill>
                  <a:latin typeface="Helvetica"/>
                  <a:ea typeface="Helvetica"/>
                  <a:cs typeface="Helvetica"/>
                  <a:sym typeface="Helvetica"/>
                </a:rPr>
                <a:t>compliance </a:t>
              </a:r>
              <a:r>
                <a:rPr lang="en" sz="1800" dirty="0">
                  <a:solidFill>
                    <a:schemeClr val="dk1"/>
                  </a:solidFill>
                  <a:latin typeface="Helvetica"/>
                  <a:ea typeface="Helvetica"/>
                  <a:cs typeface="Helvetica"/>
                  <a:sym typeface="Helvetica"/>
                </a:rPr>
                <a:t>with the company’s commitment to</a:t>
              </a:r>
              <a:r>
                <a:rPr lang="en" sz="1800" b="1" dirty="0">
                  <a:solidFill>
                    <a:schemeClr val="dk1"/>
                  </a:solidFill>
                  <a:latin typeface="Helvetica"/>
                  <a:ea typeface="Helvetica"/>
                  <a:cs typeface="Helvetica"/>
                  <a:sym typeface="Helvetica"/>
                </a:rPr>
                <a:t> ethical and lawful conduct</a:t>
              </a:r>
              <a:r>
                <a:rPr lang="en" sz="1800" dirty="0">
                  <a:solidFill>
                    <a:schemeClr val="dk1"/>
                  </a:solidFill>
                  <a:latin typeface="Helvetica"/>
                  <a:ea typeface="Helvetica"/>
                  <a:cs typeface="Helvetica"/>
                  <a:sym typeface="Helvetica"/>
                </a:rPr>
                <a:t>. </a:t>
              </a:r>
              <a:endParaRPr sz="18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50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561915" y="1085060"/>
              <a:ext cx="3483482" cy="4968552"/>
              <a:chOff x="455604" y="1908423"/>
              <a:chExt cx="3483482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 dirty="0">
                    <a:solidFill>
                      <a:srgbClr val="ACCBF9"/>
                    </a:solidFill>
                    <a:latin typeface="Helvetica"/>
                    <a:ea typeface="Helvetica"/>
                    <a:cs typeface="Helvetica"/>
                    <a:sym typeface="Helvetica"/>
                  </a:rPr>
                  <a:t>Description</a:t>
                </a:r>
                <a:endParaRPr sz="1600" dirty="0"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455604" y="3672328"/>
                <a:ext cx="2672148" cy="327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 dirty="0">
                    <a:solidFill>
                      <a:srgbClr val="E0EBF6"/>
                    </a:solidFill>
                    <a:latin typeface="Helvetica"/>
                    <a:ea typeface="Helvetica"/>
                    <a:cs typeface="Helvetica"/>
                    <a:sym typeface="Helvetica"/>
                  </a:rPr>
                  <a:t>Commitment</a:t>
                </a:r>
                <a:endParaRPr sz="1600" dirty="0"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 dirty="0">
                    <a:solidFill>
                      <a:srgbClr val="242852"/>
                    </a:solidFill>
                    <a:latin typeface="Helvetica"/>
                    <a:ea typeface="Helvetica"/>
                    <a:cs typeface="Helvetica"/>
                    <a:sym typeface="Helvetica"/>
                  </a:rPr>
                  <a:t>Responsibilities</a:t>
                </a:r>
                <a:endParaRPr sz="1600" dirty="0"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518509" y="5976104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 dirty="0">
                    <a:solidFill>
                      <a:srgbClr val="072C62"/>
                    </a:solidFill>
                    <a:latin typeface="Helvetica"/>
                    <a:ea typeface="Helvetica"/>
                    <a:cs typeface="Helvetica"/>
                    <a:sym typeface="Helvetica"/>
                  </a:rPr>
                  <a:t>Applicability</a:t>
                </a:r>
                <a:endParaRPr sz="1600" dirty="0"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53;p38">
            <a:extLst>
              <a:ext uri="{FF2B5EF4-FFF2-40B4-BE49-F238E27FC236}">
                <a16:creationId xmlns:a16="http://schemas.microsoft.com/office/drawing/2014/main" id="{AA8416A6-9F77-402E-A5CF-0E713768F4F9}"/>
              </a:ext>
            </a:extLst>
          </p:cNvPr>
          <p:cNvSpPr/>
          <p:nvPr/>
        </p:nvSpPr>
        <p:spPr>
          <a:xfrm>
            <a:off x="5931177" y="3490554"/>
            <a:ext cx="444065" cy="58408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9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AACFD0"/>
                </a:solidFill>
                <a:latin typeface="Helvetica"/>
                <a:ea typeface="Helvetica"/>
                <a:cs typeface="Helvetica"/>
                <a:sym typeface="Helvetica"/>
              </a:rPr>
              <a:t>Introduction </a:t>
            </a:r>
            <a:endParaRPr sz="1800" b="1" dirty="0">
              <a:solidFill>
                <a:srgbClr val="AACFD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05476" y="864951"/>
            <a:ext cx="8032699" cy="3908760"/>
            <a:chOff x="1629479" y="1085060"/>
            <a:chExt cx="9545691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600" dirty="0">
                  <a:solidFill>
                    <a:schemeClr val="accent2"/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Commitment</a:t>
              </a:r>
              <a:endParaRPr lang="en" sz="1600" dirty="0">
                <a:solidFill>
                  <a:schemeClr val="accent2"/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n-US" sz="1600" dirty="0">
                  <a:solidFill>
                    <a:schemeClr val="dk1"/>
                  </a:solidFill>
                  <a:latin typeface="Helvetica"/>
                  <a:ea typeface="Helvetica"/>
                  <a:cs typeface="Helvetica"/>
                  <a:sym typeface="Helvetica"/>
                </a:rPr>
                <a:t>You must </a:t>
              </a:r>
              <a:r>
                <a:rPr lang="en-US" sz="1600" b="1" dirty="0">
                  <a:solidFill>
                    <a:schemeClr val="dk1"/>
                  </a:solidFill>
                  <a:latin typeface="Helvetica"/>
                  <a:ea typeface="Helvetica"/>
                  <a:cs typeface="Helvetica"/>
                  <a:sym typeface="Helvetica"/>
                </a:rPr>
                <a:t>not</a:t>
              </a:r>
              <a:r>
                <a:rPr lang="en-US" sz="1600" dirty="0">
                  <a:solidFill>
                    <a:schemeClr val="dk1"/>
                  </a:solidFill>
                  <a:latin typeface="Helvetica"/>
                  <a:ea typeface="Helvetica"/>
                  <a:cs typeface="Helvetica"/>
                  <a:sym typeface="Helvetica"/>
                </a:rPr>
                <a:t> violate any applicable laws or regulations in the course of your duties, or engage in any </a:t>
              </a:r>
              <a:r>
                <a:rPr lang="en-US" sz="1600" b="1" dirty="0">
                  <a:solidFill>
                    <a:schemeClr val="dk1"/>
                  </a:solidFill>
                  <a:latin typeface="Helvetica"/>
                  <a:ea typeface="Helvetica"/>
                  <a:cs typeface="Helvetica"/>
                  <a:sym typeface="Helvetica"/>
                </a:rPr>
                <a:t>misconduct</a:t>
              </a:r>
              <a:r>
                <a:rPr lang="en-US" sz="1600" dirty="0">
                  <a:solidFill>
                    <a:schemeClr val="dk1"/>
                  </a:solidFill>
                  <a:latin typeface="Helvetica"/>
                  <a:ea typeface="Helvetica"/>
                  <a:cs typeface="Helvetica"/>
                  <a:sym typeface="Helvetica"/>
                </a:rPr>
                <a:t> that could jeopardize the company's</a:t>
              </a:r>
              <a:r>
                <a:rPr lang="en-US" sz="1600" b="1" dirty="0">
                  <a:solidFill>
                    <a:schemeClr val="dk1"/>
                  </a:solidFill>
                  <a:latin typeface="Helvetica"/>
                  <a:ea typeface="Helvetica"/>
                  <a:cs typeface="Helvetica"/>
                  <a:sym typeface="Helvetica"/>
                </a:rPr>
                <a:t> reputation</a:t>
              </a:r>
              <a:r>
                <a:rPr lang="en-US" sz="1600" dirty="0">
                  <a:solidFill>
                    <a:schemeClr val="dk1"/>
                  </a:solidFill>
                  <a:latin typeface="Helvetica"/>
                  <a:ea typeface="Helvetica"/>
                  <a:cs typeface="Helvetica"/>
                  <a:sym typeface="Helvetica"/>
                </a:rPr>
                <a:t> or its client or third-party relationships. </a:t>
              </a:r>
            </a:p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n-US" sz="1600" dirty="0">
                  <a:solidFill>
                    <a:schemeClr val="dk1"/>
                  </a:solidFill>
                  <a:latin typeface="Helvetica"/>
                  <a:ea typeface="Helvetica"/>
                  <a:cs typeface="Helvetica"/>
                  <a:sym typeface="Helvetica"/>
                </a:rPr>
                <a:t>No</a:t>
              </a:r>
              <a:r>
                <a:rPr lang="en-US" sz="1600" b="1" dirty="0">
                  <a:solidFill>
                    <a:schemeClr val="dk1"/>
                  </a:solidFill>
                  <a:latin typeface="Helvetica"/>
                  <a:ea typeface="Helvetica"/>
                  <a:cs typeface="Helvetica"/>
                  <a:sym typeface="Helvetica"/>
                </a:rPr>
                <a:t> bribes or improper payments</a:t>
              </a:r>
              <a:r>
                <a:rPr lang="en-US" sz="1600" dirty="0">
                  <a:solidFill>
                    <a:schemeClr val="dk1"/>
                  </a:solidFill>
                  <a:latin typeface="Helvetica"/>
                  <a:ea typeface="Helvetica"/>
                  <a:cs typeface="Helvetica"/>
                  <a:sym typeface="Helvetica"/>
                </a:rPr>
                <a:t> should ever be offered, requested, paid or accepted.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29479" y="1085060"/>
              <a:ext cx="3415918" cy="4968552"/>
              <a:chOff x="523168" y="1908423"/>
              <a:chExt cx="3415918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ACCBF9"/>
                    </a:solidFill>
                    <a:latin typeface="Helvetica"/>
                    <a:ea typeface="Helvetica"/>
                    <a:cs typeface="Helvetica"/>
                    <a:sym typeface="Helvetica"/>
                  </a:rPr>
                  <a:t>Description</a:t>
                </a:r>
                <a:endParaRPr sz="1600" dirty="0"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523168" y="3661949"/>
                <a:ext cx="2672147" cy="327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 dirty="0">
                    <a:solidFill>
                      <a:srgbClr val="E0EBF6"/>
                    </a:solidFill>
                    <a:latin typeface="Helvetica"/>
                    <a:ea typeface="Helvetica"/>
                    <a:cs typeface="Helvetica"/>
                    <a:sym typeface="Helvetica"/>
                  </a:rPr>
                  <a:t>Commitment</a:t>
                </a:r>
                <a:endParaRPr sz="1600" dirty="0"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242852"/>
                    </a:solidFill>
                    <a:latin typeface="Helvetica"/>
                    <a:ea typeface="Helvetica"/>
                    <a:cs typeface="Helvetica"/>
                    <a:sym typeface="Helvetica"/>
                  </a:rPr>
                  <a:t>Responsibilities</a:t>
                </a:r>
                <a:endParaRPr sz="1600" dirty="0"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518509" y="5976104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072C62"/>
                    </a:solidFill>
                    <a:latin typeface="Helvetica"/>
                    <a:ea typeface="Helvetica"/>
                    <a:cs typeface="Helvetica"/>
                    <a:sym typeface="Helvetica"/>
                  </a:rPr>
                  <a:t>Applicability</a:t>
                </a:r>
                <a:endParaRPr sz="1600" dirty="0"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49;p38">
            <a:extLst>
              <a:ext uri="{FF2B5EF4-FFF2-40B4-BE49-F238E27FC236}">
                <a16:creationId xmlns:a16="http://schemas.microsoft.com/office/drawing/2014/main" id="{6748178D-FB76-44F4-AE84-CCCF9500DC4A}"/>
              </a:ext>
            </a:extLst>
          </p:cNvPr>
          <p:cNvSpPr/>
          <p:nvPr/>
        </p:nvSpPr>
        <p:spPr>
          <a:xfrm>
            <a:off x="5919990" y="3876125"/>
            <a:ext cx="571969" cy="377742"/>
          </a:xfrm>
          <a:custGeom>
            <a:avLst/>
            <a:gdLst/>
            <a:ahLst/>
            <a:cxnLst/>
            <a:rect l="l" t="t" r="r" b="b"/>
            <a:pathLst>
              <a:path w="404" h="218" extrusionOk="0">
                <a:moveTo>
                  <a:pt x="310" y="162"/>
                </a:moveTo>
                <a:lnTo>
                  <a:pt x="310" y="162"/>
                </a:lnTo>
                <a:lnTo>
                  <a:pt x="306" y="164"/>
                </a:lnTo>
                <a:lnTo>
                  <a:pt x="300" y="166"/>
                </a:lnTo>
                <a:lnTo>
                  <a:pt x="300" y="166"/>
                </a:lnTo>
                <a:lnTo>
                  <a:pt x="296" y="164"/>
                </a:lnTo>
                <a:lnTo>
                  <a:pt x="290" y="162"/>
                </a:lnTo>
                <a:lnTo>
                  <a:pt x="290" y="162"/>
                </a:lnTo>
                <a:lnTo>
                  <a:pt x="290" y="168"/>
                </a:lnTo>
                <a:lnTo>
                  <a:pt x="288" y="172"/>
                </a:lnTo>
                <a:lnTo>
                  <a:pt x="286" y="176"/>
                </a:lnTo>
                <a:lnTo>
                  <a:pt x="282" y="180"/>
                </a:lnTo>
                <a:lnTo>
                  <a:pt x="282" y="180"/>
                </a:lnTo>
                <a:lnTo>
                  <a:pt x="276" y="182"/>
                </a:lnTo>
                <a:lnTo>
                  <a:pt x="272" y="184"/>
                </a:lnTo>
                <a:lnTo>
                  <a:pt x="272" y="184"/>
                </a:lnTo>
                <a:lnTo>
                  <a:pt x="262" y="180"/>
                </a:lnTo>
                <a:lnTo>
                  <a:pt x="258" y="178"/>
                </a:lnTo>
                <a:lnTo>
                  <a:pt x="256" y="174"/>
                </a:lnTo>
                <a:lnTo>
                  <a:pt x="252" y="170"/>
                </a:lnTo>
                <a:lnTo>
                  <a:pt x="252" y="170"/>
                </a:lnTo>
                <a:lnTo>
                  <a:pt x="250" y="178"/>
                </a:lnTo>
                <a:lnTo>
                  <a:pt x="248" y="182"/>
                </a:lnTo>
                <a:lnTo>
                  <a:pt x="244" y="186"/>
                </a:lnTo>
                <a:lnTo>
                  <a:pt x="244" y="186"/>
                </a:lnTo>
                <a:lnTo>
                  <a:pt x="238" y="188"/>
                </a:lnTo>
                <a:lnTo>
                  <a:pt x="234" y="188"/>
                </a:lnTo>
                <a:lnTo>
                  <a:pt x="234" y="188"/>
                </a:lnTo>
                <a:lnTo>
                  <a:pt x="232" y="188"/>
                </a:lnTo>
                <a:lnTo>
                  <a:pt x="232" y="188"/>
                </a:lnTo>
                <a:lnTo>
                  <a:pt x="230" y="188"/>
                </a:lnTo>
                <a:lnTo>
                  <a:pt x="230" y="188"/>
                </a:lnTo>
                <a:lnTo>
                  <a:pt x="228" y="188"/>
                </a:lnTo>
                <a:lnTo>
                  <a:pt x="228" y="188"/>
                </a:lnTo>
                <a:lnTo>
                  <a:pt x="226" y="188"/>
                </a:lnTo>
                <a:lnTo>
                  <a:pt x="222" y="188"/>
                </a:lnTo>
                <a:lnTo>
                  <a:pt x="222" y="188"/>
                </a:lnTo>
                <a:lnTo>
                  <a:pt x="222" y="176"/>
                </a:lnTo>
                <a:lnTo>
                  <a:pt x="222" y="176"/>
                </a:lnTo>
                <a:lnTo>
                  <a:pt x="216" y="166"/>
                </a:lnTo>
                <a:lnTo>
                  <a:pt x="208" y="158"/>
                </a:lnTo>
                <a:lnTo>
                  <a:pt x="208" y="158"/>
                </a:lnTo>
                <a:lnTo>
                  <a:pt x="200" y="156"/>
                </a:lnTo>
                <a:lnTo>
                  <a:pt x="192" y="154"/>
                </a:lnTo>
                <a:lnTo>
                  <a:pt x="192" y="154"/>
                </a:lnTo>
                <a:lnTo>
                  <a:pt x="190" y="154"/>
                </a:lnTo>
                <a:lnTo>
                  <a:pt x="190" y="154"/>
                </a:lnTo>
                <a:lnTo>
                  <a:pt x="186" y="146"/>
                </a:lnTo>
                <a:lnTo>
                  <a:pt x="178" y="142"/>
                </a:lnTo>
                <a:lnTo>
                  <a:pt x="178" y="142"/>
                </a:lnTo>
                <a:lnTo>
                  <a:pt x="170" y="138"/>
                </a:lnTo>
                <a:lnTo>
                  <a:pt x="162" y="138"/>
                </a:lnTo>
                <a:lnTo>
                  <a:pt x="162" y="138"/>
                </a:lnTo>
                <a:lnTo>
                  <a:pt x="160" y="138"/>
                </a:lnTo>
                <a:lnTo>
                  <a:pt x="160" y="138"/>
                </a:lnTo>
                <a:lnTo>
                  <a:pt x="156" y="130"/>
                </a:lnTo>
                <a:lnTo>
                  <a:pt x="148" y="124"/>
                </a:lnTo>
                <a:lnTo>
                  <a:pt x="148" y="124"/>
                </a:lnTo>
                <a:lnTo>
                  <a:pt x="142" y="122"/>
                </a:lnTo>
                <a:lnTo>
                  <a:pt x="134" y="120"/>
                </a:lnTo>
                <a:lnTo>
                  <a:pt x="134" y="120"/>
                </a:lnTo>
                <a:lnTo>
                  <a:pt x="126" y="122"/>
                </a:lnTo>
                <a:lnTo>
                  <a:pt x="118" y="124"/>
                </a:lnTo>
                <a:lnTo>
                  <a:pt x="112" y="130"/>
                </a:lnTo>
                <a:lnTo>
                  <a:pt x="106" y="136"/>
                </a:lnTo>
                <a:lnTo>
                  <a:pt x="102" y="144"/>
                </a:lnTo>
                <a:lnTo>
                  <a:pt x="80" y="132"/>
                </a:lnTo>
                <a:lnTo>
                  <a:pt x="80" y="132"/>
                </a:lnTo>
                <a:lnTo>
                  <a:pt x="76" y="128"/>
                </a:lnTo>
                <a:lnTo>
                  <a:pt x="74" y="124"/>
                </a:lnTo>
                <a:lnTo>
                  <a:pt x="72" y="120"/>
                </a:lnTo>
                <a:lnTo>
                  <a:pt x="74" y="114"/>
                </a:lnTo>
                <a:lnTo>
                  <a:pt x="92" y="46"/>
                </a:lnTo>
                <a:lnTo>
                  <a:pt x="92" y="46"/>
                </a:lnTo>
                <a:lnTo>
                  <a:pt x="94" y="42"/>
                </a:lnTo>
                <a:lnTo>
                  <a:pt x="98" y="38"/>
                </a:lnTo>
                <a:lnTo>
                  <a:pt x="102" y="36"/>
                </a:lnTo>
                <a:lnTo>
                  <a:pt x="106" y="36"/>
                </a:lnTo>
                <a:lnTo>
                  <a:pt x="140" y="34"/>
                </a:lnTo>
                <a:lnTo>
                  <a:pt x="138" y="38"/>
                </a:lnTo>
                <a:lnTo>
                  <a:pt x="138" y="38"/>
                </a:lnTo>
                <a:lnTo>
                  <a:pt x="134" y="46"/>
                </a:lnTo>
                <a:lnTo>
                  <a:pt x="132" y="52"/>
                </a:lnTo>
                <a:lnTo>
                  <a:pt x="132" y="60"/>
                </a:lnTo>
                <a:lnTo>
                  <a:pt x="134" y="66"/>
                </a:lnTo>
                <a:lnTo>
                  <a:pt x="134" y="66"/>
                </a:lnTo>
                <a:lnTo>
                  <a:pt x="136" y="72"/>
                </a:lnTo>
                <a:lnTo>
                  <a:pt x="140" y="78"/>
                </a:lnTo>
                <a:lnTo>
                  <a:pt x="144" y="84"/>
                </a:lnTo>
                <a:lnTo>
                  <a:pt x="150" y="88"/>
                </a:lnTo>
                <a:lnTo>
                  <a:pt x="150" y="88"/>
                </a:lnTo>
                <a:lnTo>
                  <a:pt x="158" y="92"/>
                </a:lnTo>
                <a:lnTo>
                  <a:pt x="168" y="92"/>
                </a:lnTo>
                <a:lnTo>
                  <a:pt x="168" y="92"/>
                </a:lnTo>
                <a:lnTo>
                  <a:pt x="178" y="92"/>
                </a:lnTo>
                <a:lnTo>
                  <a:pt x="186" y="88"/>
                </a:lnTo>
                <a:lnTo>
                  <a:pt x="194" y="82"/>
                </a:lnTo>
                <a:lnTo>
                  <a:pt x="198" y="74"/>
                </a:lnTo>
                <a:lnTo>
                  <a:pt x="212" y="52"/>
                </a:lnTo>
                <a:lnTo>
                  <a:pt x="288" y="92"/>
                </a:lnTo>
                <a:lnTo>
                  <a:pt x="288" y="92"/>
                </a:lnTo>
                <a:lnTo>
                  <a:pt x="290" y="94"/>
                </a:lnTo>
                <a:lnTo>
                  <a:pt x="294" y="98"/>
                </a:lnTo>
                <a:lnTo>
                  <a:pt x="294" y="98"/>
                </a:lnTo>
                <a:lnTo>
                  <a:pt x="294" y="100"/>
                </a:lnTo>
                <a:lnTo>
                  <a:pt x="294" y="100"/>
                </a:lnTo>
                <a:lnTo>
                  <a:pt x="296" y="100"/>
                </a:lnTo>
                <a:lnTo>
                  <a:pt x="318" y="136"/>
                </a:lnTo>
                <a:lnTo>
                  <a:pt x="318" y="136"/>
                </a:lnTo>
                <a:lnTo>
                  <a:pt x="320" y="144"/>
                </a:lnTo>
                <a:lnTo>
                  <a:pt x="320" y="150"/>
                </a:lnTo>
                <a:lnTo>
                  <a:pt x="316" y="158"/>
                </a:lnTo>
                <a:lnTo>
                  <a:pt x="310" y="162"/>
                </a:lnTo>
                <a:lnTo>
                  <a:pt x="310" y="162"/>
                </a:lnTo>
                <a:close/>
                <a:moveTo>
                  <a:pt x="134" y="132"/>
                </a:moveTo>
                <a:lnTo>
                  <a:pt x="134" y="132"/>
                </a:lnTo>
                <a:lnTo>
                  <a:pt x="128" y="132"/>
                </a:lnTo>
                <a:lnTo>
                  <a:pt x="124" y="134"/>
                </a:lnTo>
                <a:lnTo>
                  <a:pt x="120" y="138"/>
                </a:lnTo>
                <a:lnTo>
                  <a:pt x="118" y="142"/>
                </a:lnTo>
                <a:lnTo>
                  <a:pt x="102" y="170"/>
                </a:lnTo>
                <a:lnTo>
                  <a:pt x="102" y="170"/>
                </a:lnTo>
                <a:lnTo>
                  <a:pt x="98" y="176"/>
                </a:lnTo>
                <a:lnTo>
                  <a:pt x="100" y="184"/>
                </a:lnTo>
                <a:lnTo>
                  <a:pt x="102" y="190"/>
                </a:lnTo>
                <a:lnTo>
                  <a:pt x="108" y="194"/>
                </a:lnTo>
                <a:lnTo>
                  <a:pt x="108" y="194"/>
                </a:lnTo>
                <a:lnTo>
                  <a:pt x="112" y="196"/>
                </a:lnTo>
                <a:lnTo>
                  <a:pt x="118" y="198"/>
                </a:lnTo>
                <a:lnTo>
                  <a:pt x="118" y="198"/>
                </a:lnTo>
                <a:lnTo>
                  <a:pt x="122" y="196"/>
                </a:lnTo>
                <a:lnTo>
                  <a:pt x="128" y="194"/>
                </a:lnTo>
                <a:lnTo>
                  <a:pt x="128" y="194"/>
                </a:lnTo>
                <a:lnTo>
                  <a:pt x="128" y="198"/>
                </a:lnTo>
                <a:lnTo>
                  <a:pt x="130" y="204"/>
                </a:lnTo>
                <a:lnTo>
                  <a:pt x="132" y="208"/>
                </a:lnTo>
                <a:lnTo>
                  <a:pt x="138" y="212"/>
                </a:lnTo>
                <a:lnTo>
                  <a:pt x="138" y="212"/>
                </a:lnTo>
                <a:lnTo>
                  <a:pt x="142" y="214"/>
                </a:lnTo>
                <a:lnTo>
                  <a:pt x="146" y="214"/>
                </a:lnTo>
                <a:lnTo>
                  <a:pt x="146" y="214"/>
                </a:lnTo>
                <a:lnTo>
                  <a:pt x="152" y="214"/>
                </a:lnTo>
                <a:lnTo>
                  <a:pt x="156" y="212"/>
                </a:lnTo>
                <a:lnTo>
                  <a:pt x="160" y="208"/>
                </a:lnTo>
                <a:lnTo>
                  <a:pt x="162" y="204"/>
                </a:lnTo>
                <a:lnTo>
                  <a:pt x="166" y="200"/>
                </a:lnTo>
                <a:lnTo>
                  <a:pt x="166" y="200"/>
                </a:lnTo>
                <a:lnTo>
                  <a:pt x="168" y="208"/>
                </a:lnTo>
                <a:lnTo>
                  <a:pt x="170" y="212"/>
                </a:lnTo>
                <a:lnTo>
                  <a:pt x="174" y="216"/>
                </a:lnTo>
                <a:lnTo>
                  <a:pt x="174" y="216"/>
                </a:lnTo>
                <a:lnTo>
                  <a:pt x="178" y="218"/>
                </a:lnTo>
                <a:lnTo>
                  <a:pt x="184" y="218"/>
                </a:lnTo>
                <a:lnTo>
                  <a:pt x="184" y="218"/>
                </a:lnTo>
                <a:lnTo>
                  <a:pt x="188" y="218"/>
                </a:lnTo>
                <a:lnTo>
                  <a:pt x="192" y="216"/>
                </a:lnTo>
                <a:lnTo>
                  <a:pt x="196" y="212"/>
                </a:lnTo>
                <a:lnTo>
                  <a:pt x="200" y="208"/>
                </a:lnTo>
                <a:lnTo>
                  <a:pt x="208" y="194"/>
                </a:lnTo>
                <a:lnTo>
                  <a:pt x="208" y="194"/>
                </a:lnTo>
                <a:lnTo>
                  <a:pt x="210" y="188"/>
                </a:lnTo>
                <a:lnTo>
                  <a:pt x="210" y="180"/>
                </a:lnTo>
                <a:lnTo>
                  <a:pt x="206" y="174"/>
                </a:lnTo>
                <a:lnTo>
                  <a:pt x="202" y="168"/>
                </a:lnTo>
                <a:lnTo>
                  <a:pt x="202" y="168"/>
                </a:lnTo>
                <a:lnTo>
                  <a:pt x="196" y="166"/>
                </a:lnTo>
                <a:lnTo>
                  <a:pt x="192" y="166"/>
                </a:lnTo>
                <a:lnTo>
                  <a:pt x="192" y="166"/>
                </a:lnTo>
                <a:lnTo>
                  <a:pt x="186" y="168"/>
                </a:lnTo>
                <a:lnTo>
                  <a:pt x="182" y="170"/>
                </a:lnTo>
                <a:lnTo>
                  <a:pt x="182" y="170"/>
                </a:lnTo>
                <a:lnTo>
                  <a:pt x="180" y="164"/>
                </a:lnTo>
                <a:lnTo>
                  <a:pt x="180" y="160"/>
                </a:lnTo>
                <a:lnTo>
                  <a:pt x="176" y="156"/>
                </a:lnTo>
                <a:lnTo>
                  <a:pt x="172" y="152"/>
                </a:lnTo>
                <a:lnTo>
                  <a:pt x="172" y="152"/>
                </a:lnTo>
                <a:lnTo>
                  <a:pt x="168" y="150"/>
                </a:lnTo>
                <a:lnTo>
                  <a:pt x="162" y="150"/>
                </a:lnTo>
                <a:lnTo>
                  <a:pt x="162" y="150"/>
                </a:lnTo>
                <a:lnTo>
                  <a:pt x="156" y="150"/>
                </a:lnTo>
                <a:lnTo>
                  <a:pt x="152" y="152"/>
                </a:lnTo>
                <a:lnTo>
                  <a:pt x="152" y="152"/>
                </a:lnTo>
                <a:lnTo>
                  <a:pt x="152" y="148"/>
                </a:lnTo>
                <a:lnTo>
                  <a:pt x="150" y="142"/>
                </a:lnTo>
                <a:lnTo>
                  <a:pt x="146" y="138"/>
                </a:lnTo>
                <a:lnTo>
                  <a:pt x="142" y="134"/>
                </a:lnTo>
                <a:lnTo>
                  <a:pt x="142" y="134"/>
                </a:lnTo>
                <a:lnTo>
                  <a:pt x="138" y="132"/>
                </a:lnTo>
                <a:lnTo>
                  <a:pt x="134" y="132"/>
                </a:lnTo>
                <a:close/>
                <a:moveTo>
                  <a:pt x="378" y="0"/>
                </a:moveTo>
                <a:lnTo>
                  <a:pt x="316" y="18"/>
                </a:lnTo>
                <a:lnTo>
                  <a:pt x="366" y="184"/>
                </a:lnTo>
                <a:lnTo>
                  <a:pt x="386" y="178"/>
                </a:lnTo>
                <a:lnTo>
                  <a:pt x="386" y="178"/>
                </a:lnTo>
                <a:lnTo>
                  <a:pt x="394" y="160"/>
                </a:lnTo>
                <a:lnTo>
                  <a:pt x="398" y="140"/>
                </a:lnTo>
                <a:lnTo>
                  <a:pt x="402" y="118"/>
                </a:lnTo>
                <a:lnTo>
                  <a:pt x="404" y="96"/>
                </a:lnTo>
                <a:lnTo>
                  <a:pt x="404" y="96"/>
                </a:lnTo>
                <a:lnTo>
                  <a:pt x="402" y="70"/>
                </a:lnTo>
                <a:lnTo>
                  <a:pt x="398" y="46"/>
                </a:lnTo>
                <a:lnTo>
                  <a:pt x="390" y="22"/>
                </a:lnTo>
                <a:lnTo>
                  <a:pt x="378" y="0"/>
                </a:lnTo>
                <a:lnTo>
                  <a:pt x="378" y="0"/>
                </a:lnTo>
                <a:close/>
                <a:moveTo>
                  <a:pt x="26" y="0"/>
                </a:moveTo>
                <a:lnTo>
                  <a:pt x="26" y="0"/>
                </a:lnTo>
                <a:lnTo>
                  <a:pt x="14" y="22"/>
                </a:lnTo>
                <a:lnTo>
                  <a:pt x="6" y="46"/>
                </a:lnTo>
                <a:lnTo>
                  <a:pt x="2" y="70"/>
                </a:lnTo>
                <a:lnTo>
                  <a:pt x="0" y="96"/>
                </a:lnTo>
                <a:lnTo>
                  <a:pt x="0" y="96"/>
                </a:lnTo>
                <a:lnTo>
                  <a:pt x="2" y="118"/>
                </a:lnTo>
                <a:lnTo>
                  <a:pt x="6" y="140"/>
                </a:lnTo>
                <a:lnTo>
                  <a:pt x="10" y="160"/>
                </a:lnTo>
                <a:lnTo>
                  <a:pt x="18" y="178"/>
                </a:lnTo>
                <a:lnTo>
                  <a:pt x="40" y="184"/>
                </a:lnTo>
                <a:lnTo>
                  <a:pt x="88" y="18"/>
                </a:lnTo>
                <a:lnTo>
                  <a:pt x="26" y="0"/>
                </a:lnTo>
                <a:close/>
                <a:moveTo>
                  <a:pt x="90" y="164"/>
                </a:moveTo>
                <a:lnTo>
                  <a:pt x="96" y="154"/>
                </a:lnTo>
                <a:lnTo>
                  <a:pt x="74" y="142"/>
                </a:lnTo>
                <a:lnTo>
                  <a:pt x="74" y="142"/>
                </a:lnTo>
                <a:lnTo>
                  <a:pt x="70" y="138"/>
                </a:lnTo>
                <a:lnTo>
                  <a:pt x="68" y="142"/>
                </a:lnTo>
                <a:lnTo>
                  <a:pt x="68" y="142"/>
                </a:lnTo>
                <a:lnTo>
                  <a:pt x="64" y="150"/>
                </a:lnTo>
                <a:lnTo>
                  <a:pt x="66" y="158"/>
                </a:lnTo>
                <a:lnTo>
                  <a:pt x="68" y="164"/>
                </a:lnTo>
                <a:lnTo>
                  <a:pt x="74" y="170"/>
                </a:lnTo>
                <a:lnTo>
                  <a:pt x="74" y="170"/>
                </a:lnTo>
                <a:lnTo>
                  <a:pt x="80" y="172"/>
                </a:lnTo>
                <a:lnTo>
                  <a:pt x="84" y="172"/>
                </a:lnTo>
                <a:lnTo>
                  <a:pt x="84" y="172"/>
                </a:lnTo>
                <a:lnTo>
                  <a:pt x="88" y="172"/>
                </a:lnTo>
                <a:lnTo>
                  <a:pt x="88" y="172"/>
                </a:lnTo>
                <a:lnTo>
                  <a:pt x="90" y="164"/>
                </a:lnTo>
                <a:lnTo>
                  <a:pt x="90" y="164"/>
                </a:lnTo>
                <a:close/>
                <a:moveTo>
                  <a:pt x="328" y="106"/>
                </a:moveTo>
                <a:lnTo>
                  <a:pt x="306" y="34"/>
                </a:lnTo>
                <a:lnTo>
                  <a:pt x="306" y="34"/>
                </a:lnTo>
                <a:lnTo>
                  <a:pt x="304" y="30"/>
                </a:lnTo>
                <a:lnTo>
                  <a:pt x="300" y="26"/>
                </a:lnTo>
                <a:lnTo>
                  <a:pt x="296" y="24"/>
                </a:lnTo>
                <a:lnTo>
                  <a:pt x="292" y="22"/>
                </a:lnTo>
                <a:lnTo>
                  <a:pt x="230" y="8"/>
                </a:lnTo>
                <a:lnTo>
                  <a:pt x="230" y="8"/>
                </a:lnTo>
                <a:lnTo>
                  <a:pt x="230" y="8"/>
                </a:lnTo>
                <a:lnTo>
                  <a:pt x="194" y="2"/>
                </a:lnTo>
                <a:lnTo>
                  <a:pt x="194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88" y="0"/>
                </a:lnTo>
                <a:lnTo>
                  <a:pt x="188" y="0"/>
                </a:lnTo>
                <a:lnTo>
                  <a:pt x="182" y="2"/>
                </a:lnTo>
                <a:lnTo>
                  <a:pt x="176" y="4"/>
                </a:lnTo>
                <a:lnTo>
                  <a:pt x="170" y="8"/>
                </a:lnTo>
                <a:lnTo>
                  <a:pt x="166" y="12"/>
                </a:lnTo>
                <a:lnTo>
                  <a:pt x="148" y="44"/>
                </a:lnTo>
                <a:lnTo>
                  <a:pt x="148" y="44"/>
                </a:lnTo>
                <a:lnTo>
                  <a:pt x="144" y="54"/>
                </a:lnTo>
                <a:lnTo>
                  <a:pt x="146" y="62"/>
                </a:lnTo>
                <a:lnTo>
                  <a:pt x="150" y="72"/>
                </a:lnTo>
                <a:lnTo>
                  <a:pt x="156" y="78"/>
                </a:lnTo>
                <a:lnTo>
                  <a:pt x="156" y="78"/>
                </a:lnTo>
                <a:lnTo>
                  <a:pt x="162" y="80"/>
                </a:lnTo>
                <a:lnTo>
                  <a:pt x="168" y="80"/>
                </a:lnTo>
                <a:lnTo>
                  <a:pt x="168" y="80"/>
                </a:lnTo>
                <a:lnTo>
                  <a:pt x="174" y="80"/>
                </a:lnTo>
                <a:lnTo>
                  <a:pt x="180" y="78"/>
                </a:lnTo>
                <a:lnTo>
                  <a:pt x="184" y="74"/>
                </a:lnTo>
                <a:lnTo>
                  <a:pt x="188" y="68"/>
                </a:lnTo>
                <a:lnTo>
                  <a:pt x="208" y="36"/>
                </a:lnTo>
                <a:lnTo>
                  <a:pt x="292" y="82"/>
                </a:lnTo>
                <a:lnTo>
                  <a:pt x="292" y="82"/>
                </a:lnTo>
                <a:lnTo>
                  <a:pt x="298" y="86"/>
                </a:lnTo>
                <a:lnTo>
                  <a:pt x="304" y="90"/>
                </a:lnTo>
                <a:lnTo>
                  <a:pt x="304" y="90"/>
                </a:lnTo>
                <a:lnTo>
                  <a:pt x="304" y="94"/>
                </a:lnTo>
                <a:lnTo>
                  <a:pt x="304" y="94"/>
                </a:lnTo>
                <a:lnTo>
                  <a:pt x="306" y="94"/>
                </a:lnTo>
                <a:lnTo>
                  <a:pt x="324" y="124"/>
                </a:lnTo>
                <a:lnTo>
                  <a:pt x="324" y="124"/>
                </a:lnTo>
                <a:lnTo>
                  <a:pt x="326" y="120"/>
                </a:lnTo>
                <a:lnTo>
                  <a:pt x="328" y="116"/>
                </a:lnTo>
                <a:lnTo>
                  <a:pt x="330" y="110"/>
                </a:lnTo>
                <a:lnTo>
                  <a:pt x="328" y="106"/>
                </a:lnTo>
                <a:lnTo>
                  <a:pt x="328" y="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84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AACFD0"/>
                </a:solidFill>
                <a:latin typeface="Helvetica"/>
                <a:ea typeface="Helvetica"/>
                <a:cs typeface="Helvetica"/>
                <a:sym typeface="Helvetica"/>
              </a:rPr>
              <a:t>Introduction </a:t>
            </a:r>
            <a:endParaRPr sz="1800" b="1" dirty="0">
              <a:solidFill>
                <a:srgbClr val="AACFD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Responsibilities</a:t>
              </a:r>
              <a:endParaRPr lang="en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 lvl="0">
                <a:lnSpc>
                  <a:spcPct val="115000"/>
                </a:lnSpc>
                <a:buSzPts val="1100"/>
              </a:pPr>
              <a:r>
                <a:rPr lang="en-US" sz="1800" dirty="0">
                  <a:solidFill>
                    <a:schemeClr val="dk1"/>
                  </a:solidFill>
                  <a:latin typeface="Helvetica"/>
                  <a:ea typeface="Helvetica"/>
                  <a:cs typeface="Helvetica"/>
                  <a:sym typeface="Helvetica"/>
                </a:rPr>
                <a:t>It is your responsibility to</a:t>
              </a:r>
              <a:r>
                <a:rPr lang="en-US" sz="1800" b="1" dirty="0">
                  <a:solidFill>
                    <a:schemeClr val="dk1"/>
                  </a:solidFill>
                  <a:latin typeface="Helvetica"/>
                  <a:ea typeface="Helvetica"/>
                  <a:cs typeface="Helvetica"/>
                  <a:sym typeface="Helvetica"/>
                </a:rPr>
                <a:t> understand and comply </a:t>
              </a:r>
              <a:r>
                <a:rPr lang="en-US" sz="1800" dirty="0">
                  <a:solidFill>
                    <a:schemeClr val="dk1"/>
                  </a:solidFill>
                  <a:latin typeface="Helvetica"/>
                  <a:ea typeface="Helvetica"/>
                  <a:cs typeface="Helvetica"/>
                  <a:sym typeface="Helvetica"/>
                </a:rPr>
                <a:t>with the Code of Conduct and to </a:t>
              </a:r>
              <a:r>
                <a:rPr lang="en-US" sz="1800" b="1" dirty="0">
                  <a:solidFill>
                    <a:schemeClr val="dk1"/>
                  </a:solidFill>
                  <a:latin typeface="Helvetica"/>
                  <a:ea typeface="Helvetica"/>
                  <a:cs typeface="Helvetica"/>
                  <a:sym typeface="Helvetica"/>
                </a:rPr>
                <a:t>report</a:t>
              </a:r>
              <a:r>
                <a:rPr lang="en-US" sz="1800" dirty="0">
                  <a:solidFill>
                    <a:schemeClr val="dk1"/>
                  </a:solidFill>
                  <a:latin typeface="Helvetica"/>
                  <a:ea typeface="Helvetica"/>
                  <a:cs typeface="Helvetica"/>
                  <a:sym typeface="Helvetica"/>
                </a:rPr>
                <a:t> anything that you feel might be a </a:t>
              </a:r>
              <a:r>
                <a:rPr lang="en-US" sz="1800" b="1" dirty="0">
                  <a:solidFill>
                    <a:schemeClr val="dk1"/>
                  </a:solidFill>
                  <a:latin typeface="Helvetica"/>
                  <a:ea typeface="Helvetica"/>
                  <a:cs typeface="Helvetica"/>
                  <a:sym typeface="Helvetica"/>
                </a:rPr>
                <a:t>violation</a:t>
              </a:r>
              <a:r>
                <a:rPr lang="en-US" sz="1800" dirty="0">
                  <a:solidFill>
                    <a:schemeClr val="dk1"/>
                  </a:solidFill>
                  <a:latin typeface="Helvetica"/>
                  <a:ea typeface="Helvetica"/>
                  <a:cs typeface="Helvetica"/>
                  <a:sym typeface="Helvetica"/>
                </a:rPr>
                <a:t> of policy or law (including violations raised by third-parties).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ACCBF9"/>
                    </a:solidFill>
                    <a:latin typeface="Helvetica"/>
                    <a:ea typeface="Helvetica"/>
                    <a:cs typeface="Helvetica"/>
                    <a:sym typeface="Helvetica"/>
                  </a:rPr>
                  <a:t>Description</a:t>
                </a:r>
                <a:endParaRPr sz="1600" dirty="0"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1362251" y="3672328"/>
                <a:ext cx="17655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E0EBF6"/>
                    </a:solidFill>
                    <a:latin typeface="Helvetica"/>
                    <a:ea typeface="Helvetica"/>
                    <a:cs typeface="Helvetica"/>
                    <a:sym typeface="Helvetica"/>
                  </a:rPr>
                  <a:t>Commitment</a:t>
                </a:r>
                <a:endParaRPr sz="1600" dirty="0"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242852"/>
                    </a:solidFill>
                    <a:latin typeface="Helvetica"/>
                    <a:ea typeface="Helvetica"/>
                    <a:cs typeface="Helvetica"/>
                    <a:sym typeface="Helvetica"/>
                  </a:rPr>
                  <a:t>Responsibilities</a:t>
                </a:r>
                <a:endParaRPr sz="1600" dirty="0"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518509" y="5976104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072C62"/>
                    </a:solidFill>
                    <a:latin typeface="Helvetica"/>
                    <a:ea typeface="Helvetica"/>
                    <a:cs typeface="Helvetica"/>
                    <a:sym typeface="Helvetica"/>
                  </a:rPr>
                  <a:t>Applicability</a:t>
                </a:r>
                <a:endParaRPr sz="1600" dirty="0"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50;p38">
            <a:extLst>
              <a:ext uri="{FF2B5EF4-FFF2-40B4-BE49-F238E27FC236}">
                <a16:creationId xmlns:a16="http://schemas.microsoft.com/office/drawing/2014/main" id="{60892435-434D-43D2-93D4-A0B9596BEDE5}"/>
              </a:ext>
            </a:extLst>
          </p:cNvPr>
          <p:cNvSpPr/>
          <p:nvPr/>
        </p:nvSpPr>
        <p:spPr>
          <a:xfrm>
            <a:off x="5925906" y="3377609"/>
            <a:ext cx="560138" cy="634422"/>
          </a:xfrm>
          <a:custGeom>
            <a:avLst/>
            <a:gdLst/>
            <a:ahLst/>
            <a:cxnLst/>
            <a:rect l="l" t="t" r="r" b="b"/>
            <a:pathLst>
              <a:path w="336" h="378" extrusionOk="0">
                <a:moveTo>
                  <a:pt x="42" y="152"/>
                </a:moveTo>
                <a:lnTo>
                  <a:pt x="42" y="152"/>
                </a:lnTo>
                <a:lnTo>
                  <a:pt x="48" y="154"/>
                </a:lnTo>
                <a:lnTo>
                  <a:pt x="54" y="152"/>
                </a:lnTo>
                <a:lnTo>
                  <a:pt x="58" y="150"/>
                </a:lnTo>
                <a:lnTo>
                  <a:pt x="62" y="146"/>
                </a:lnTo>
                <a:lnTo>
                  <a:pt x="62" y="146"/>
                </a:lnTo>
                <a:lnTo>
                  <a:pt x="62" y="142"/>
                </a:lnTo>
                <a:lnTo>
                  <a:pt x="62" y="142"/>
                </a:lnTo>
                <a:lnTo>
                  <a:pt x="74" y="134"/>
                </a:lnTo>
                <a:lnTo>
                  <a:pt x="86" y="122"/>
                </a:lnTo>
                <a:lnTo>
                  <a:pt x="86" y="122"/>
                </a:lnTo>
                <a:lnTo>
                  <a:pt x="64" y="166"/>
                </a:lnTo>
                <a:lnTo>
                  <a:pt x="50" y="200"/>
                </a:lnTo>
                <a:lnTo>
                  <a:pt x="44" y="220"/>
                </a:lnTo>
                <a:lnTo>
                  <a:pt x="42" y="228"/>
                </a:lnTo>
                <a:lnTo>
                  <a:pt x="66" y="242"/>
                </a:lnTo>
                <a:lnTo>
                  <a:pt x="88" y="256"/>
                </a:lnTo>
                <a:lnTo>
                  <a:pt x="88" y="256"/>
                </a:lnTo>
                <a:lnTo>
                  <a:pt x="94" y="250"/>
                </a:lnTo>
                <a:lnTo>
                  <a:pt x="110" y="232"/>
                </a:lnTo>
                <a:lnTo>
                  <a:pt x="134" y="202"/>
                </a:lnTo>
                <a:lnTo>
                  <a:pt x="148" y="182"/>
                </a:lnTo>
                <a:lnTo>
                  <a:pt x="162" y="160"/>
                </a:lnTo>
                <a:lnTo>
                  <a:pt x="162" y="160"/>
                </a:lnTo>
                <a:lnTo>
                  <a:pt x="174" y="136"/>
                </a:lnTo>
                <a:lnTo>
                  <a:pt x="184" y="114"/>
                </a:lnTo>
                <a:lnTo>
                  <a:pt x="200" y="80"/>
                </a:lnTo>
                <a:lnTo>
                  <a:pt x="206" y="56"/>
                </a:lnTo>
                <a:lnTo>
                  <a:pt x="208" y="48"/>
                </a:lnTo>
                <a:lnTo>
                  <a:pt x="184" y="34"/>
                </a:lnTo>
                <a:lnTo>
                  <a:pt x="162" y="22"/>
                </a:lnTo>
                <a:lnTo>
                  <a:pt x="162" y="22"/>
                </a:lnTo>
                <a:lnTo>
                  <a:pt x="160" y="14"/>
                </a:lnTo>
                <a:lnTo>
                  <a:pt x="154" y="8"/>
                </a:lnTo>
                <a:lnTo>
                  <a:pt x="154" y="8"/>
                </a:lnTo>
                <a:lnTo>
                  <a:pt x="146" y="4"/>
                </a:lnTo>
                <a:lnTo>
                  <a:pt x="138" y="4"/>
                </a:lnTo>
                <a:lnTo>
                  <a:pt x="130" y="4"/>
                </a:lnTo>
                <a:lnTo>
                  <a:pt x="122" y="8"/>
                </a:lnTo>
                <a:lnTo>
                  <a:pt x="122" y="8"/>
                </a:lnTo>
                <a:lnTo>
                  <a:pt x="116" y="14"/>
                </a:lnTo>
                <a:lnTo>
                  <a:pt x="110" y="20"/>
                </a:lnTo>
                <a:lnTo>
                  <a:pt x="104" y="40"/>
                </a:lnTo>
                <a:lnTo>
                  <a:pt x="104" y="40"/>
                </a:lnTo>
                <a:lnTo>
                  <a:pt x="98" y="64"/>
                </a:lnTo>
                <a:lnTo>
                  <a:pt x="92" y="80"/>
                </a:lnTo>
                <a:lnTo>
                  <a:pt x="84" y="98"/>
                </a:lnTo>
                <a:lnTo>
                  <a:pt x="84" y="98"/>
                </a:lnTo>
                <a:lnTo>
                  <a:pt x="78" y="108"/>
                </a:lnTo>
                <a:lnTo>
                  <a:pt x="70" y="116"/>
                </a:lnTo>
                <a:lnTo>
                  <a:pt x="56" y="128"/>
                </a:lnTo>
                <a:lnTo>
                  <a:pt x="56" y="128"/>
                </a:lnTo>
                <a:lnTo>
                  <a:pt x="54" y="126"/>
                </a:lnTo>
                <a:lnTo>
                  <a:pt x="54" y="126"/>
                </a:lnTo>
                <a:lnTo>
                  <a:pt x="50" y="126"/>
                </a:lnTo>
                <a:lnTo>
                  <a:pt x="44" y="126"/>
                </a:lnTo>
                <a:lnTo>
                  <a:pt x="40" y="128"/>
                </a:lnTo>
                <a:lnTo>
                  <a:pt x="36" y="134"/>
                </a:lnTo>
                <a:lnTo>
                  <a:pt x="36" y="134"/>
                </a:lnTo>
                <a:lnTo>
                  <a:pt x="34" y="138"/>
                </a:lnTo>
                <a:lnTo>
                  <a:pt x="36" y="144"/>
                </a:lnTo>
                <a:lnTo>
                  <a:pt x="38" y="148"/>
                </a:lnTo>
                <a:lnTo>
                  <a:pt x="42" y="152"/>
                </a:lnTo>
                <a:lnTo>
                  <a:pt x="42" y="152"/>
                </a:lnTo>
                <a:close/>
                <a:moveTo>
                  <a:pt x="158" y="48"/>
                </a:moveTo>
                <a:lnTo>
                  <a:pt x="158" y="48"/>
                </a:lnTo>
                <a:lnTo>
                  <a:pt x="162" y="46"/>
                </a:lnTo>
                <a:lnTo>
                  <a:pt x="166" y="46"/>
                </a:lnTo>
                <a:lnTo>
                  <a:pt x="166" y="46"/>
                </a:lnTo>
                <a:lnTo>
                  <a:pt x="168" y="50"/>
                </a:lnTo>
                <a:lnTo>
                  <a:pt x="168" y="54"/>
                </a:lnTo>
                <a:lnTo>
                  <a:pt x="168" y="54"/>
                </a:lnTo>
                <a:lnTo>
                  <a:pt x="152" y="76"/>
                </a:lnTo>
                <a:lnTo>
                  <a:pt x="136" y="100"/>
                </a:lnTo>
                <a:lnTo>
                  <a:pt x="116" y="134"/>
                </a:lnTo>
                <a:lnTo>
                  <a:pt x="116" y="134"/>
                </a:lnTo>
                <a:lnTo>
                  <a:pt x="96" y="168"/>
                </a:lnTo>
                <a:lnTo>
                  <a:pt x="84" y="194"/>
                </a:lnTo>
                <a:lnTo>
                  <a:pt x="74" y="216"/>
                </a:lnTo>
                <a:lnTo>
                  <a:pt x="74" y="216"/>
                </a:lnTo>
                <a:lnTo>
                  <a:pt x="72" y="220"/>
                </a:lnTo>
                <a:lnTo>
                  <a:pt x="68" y="220"/>
                </a:lnTo>
                <a:lnTo>
                  <a:pt x="68" y="220"/>
                </a:lnTo>
                <a:lnTo>
                  <a:pt x="66" y="220"/>
                </a:lnTo>
                <a:lnTo>
                  <a:pt x="66" y="220"/>
                </a:lnTo>
                <a:lnTo>
                  <a:pt x="64" y="218"/>
                </a:lnTo>
                <a:lnTo>
                  <a:pt x="62" y="212"/>
                </a:lnTo>
                <a:lnTo>
                  <a:pt x="62" y="212"/>
                </a:lnTo>
                <a:lnTo>
                  <a:pt x="74" y="188"/>
                </a:lnTo>
                <a:lnTo>
                  <a:pt x="86" y="162"/>
                </a:lnTo>
                <a:lnTo>
                  <a:pt x="106" y="128"/>
                </a:lnTo>
                <a:lnTo>
                  <a:pt x="106" y="128"/>
                </a:lnTo>
                <a:lnTo>
                  <a:pt x="126" y="92"/>
                </a:lnTo>
                <a:lnTo>
                  <a:pt x="142" y="68"/>
                </a:lnTo>
                <a:lnTo>
                  <a:pt x="158" y="48"/>
                </a:lnTo>
                <a:lnTo>
                  <a:pt x="158" y="48"/>
                </a:lnTo>
                <a:close/>
                <a:moveTo>
                  <a:pt x="120" y="44"/>
                </a:moveTo>
                <a:lnTo>
                  <a:pt x="120" y="44"/>
                </a:lnTo>
                <a:lnTo>
                  <a:pt x="124" y="28"/>
                </a:lnTo>
                <a:lnTo>
                  <a:pt x="128" y="24"/>
                </a:lnTo>
                <a:lnTo>
                  <a:pt x="130" y="20"/>
                </a:lnTo>
                <a:lnTo>
                  <a:pt x="130" y="20"/>
                </a:lnTo>
                <a:lnTo>
                  <a:pt x="134" y="20"/>
                </a:lnTo>
                <a:lnTo>
                  <a:pt x="138" y="20"/>
                </a:lnTo>
                <a:lnTo>
                  <a:pt x="144" y="22"/>
                </a:lnTo>
                <a:lnTo>
                  <a:pt x="144" y="22"/>
                </a:lnTo>
                <a:lnTo>
                  <a:pt x="148" y="26"/>
                </a:lnTo>
                <a:lnTo>
                  <a:pt x="148" y="30"/>
                </a:lnTo>
                <a:lnTo>
                  <a:pt x="148" y="34"/>
                </a:lnTo>
                <a:lnTo>
                  <a:pt x="148" y="34"/>
                </a:lnTo>
                <a:lnTo>
                  <a:pt x="128" y="58"/>
                </a:lnTo>
                <a:lnTo>
                  <a:pt x="104" y="94"/>
                </a:lnTo>
                <a:lnTo>
                  <a:pt x="104" y="94"/>
                </a:lnTo>
                <a:lnTo>
                  <a:pt x="114" y="66"/>
                </a:lnTo>
                <a:lnTo>
                  <a:pt x="120" y="44"/>
                </a:lnTo>
                <a:lnTo>
                  <a:pt x="120" y="44"/>
                </a:lnTo>
                <a:close/>
                <a:moveTo>
                  <a:pt x="50" y="270"/>
                </a:moveTo>
                <a:lnTo>
                  <a:pt x="50" y="270"/>
                </a:lnTo>
                <a:lnTo>
                  <a:pt x="34" y="262"/>
                </a:lnTo>
                <a:lnTo>
                  <a:pt x="38" y="240"/>
                </a:lnTo>
                <a:lnTo>
                  <a:pt x="80" y="264"/>
                </a:lnTo>
                <a:lnTo>
                  <a:pt x="64" y="280"/>
                </a:lnTo>
                <a:lnTo>
                  <a:pt x="64" y="280"/>
                </a:lnTo>
                <a:lnTo>
                  <a:pt x="50" y="270"/>
                </a:lnTo>
                <a:lnTo>
                  <a:pt x="50" y="270"/>
                </a:lnTo>
                <a:close/>
                <a:moveTo>
                  <a:pt x="212" y="36"/>
                </a:moveTo>
                <a:lnTo>
                  <a:pt x="170" y="12"/>
                </a:lnTo>
                <a:lnTo>
                  <a:pt x="170" y="12"/>
                </a:lnTo>
                <a:lnTo>
                  <a:pt x="176" y="4"/>
                </a:lnTo>
                <a:lnTo>
                  <a:pt x="184" y="0"/>
                </a:lnTo>
                <a:lnTo>
                  <a:pt x="194" y="0"/>
                </a:lnTo>
                <a:lnTo>
                  <a:pt x="204" y="2"/>
                </a:lnTo>
                <a:lnTo>
                  <a:pt x="204" y="2"/>
                </a:lnTo>
                <a:lnTo>
                  <a:pt x="210" y="8"/>
                </a:lnTo>
                <a:lnTo>
                  <a:pt x="214" y="18"/>
                </a:lnTo>
                <a:lnTo>
                  <a:pt x="216" y="26"/>
                </a:lnTo>
                <a:lnTo>
                  <a:pt x="212" y="36"/>
                </a:lnTo>
                <a:lnTo>
                  <a:pt x="212" y="36"/>
                </a:lnTo>
                <a:close/>
                <a:moveTo>
                  <a:pt x="336" y="212"/>
                </a:moveTo>
                <a:lnTo>
                  <a:pt x="336" y="212"/>
                </a:lnTo>
                <a:lnTo>
                  <a:pt x="334" y="216"/>
                </a:lnTo>
                <a:lnTo>
                  <a:pt x="332" y="218"/>
                </a:lnTo>
                <a:lnTo>
                  <a:pt x="330" y="222"/>
                </a:lnTo>
                <a:lnTo>
                  <a:pt x="326" y="222"/>
                </a:lnTo>
                <a:lnTo>
                  <a:pt x="326" y="222"/>
                </a:lnTo>
                <a:lnTo>
                  <a:pt x="292" y="222"/>
                </a:lnTo>
                <a:lnTo>
                  <a:pt x="264" y="226"/>
                </a:lnTo>
                <a:lnTo>
                  <a:pt x="240" y="228"/>
                </a:lnTo>
                <a:lnTo>
                  <a:pt x="220" y="234"/>
                </a:lnTo>
                <a:lnTo>
                  <a:pt x="206" y="240"/>
                </a:lnTo>
                <a:lnTo>
                  <a:pt x="196" y="246"/>
                </a:lnTo>
                <a:lnTo>
                  <a:pt x="190" y="252"/>
                </a:lnTo>
                <a:lnTo>
                  <a:pt x="188" y="260"/>
                </a:lnTo>
                <a:lnTo>
                  <a:pt x="188" y="260"/>
                </a:lnTo>
                <a:lnTo>
                  <a:pt x="188" y="264"/>
                </a:lnTo>
                <a:lnTo>
                  <a:pt x="192" y="270"/>
                </a:lnTo>
                <a:lnTo>
                  <a:pt x="204" y="278"/>
                </a:lnTo>
                <a:lnTo>
                  <a:pt x="204" y="278"/>
                </a:lnTo>
                <a:lnTo>
                  <a:pt x="212" y="284"/>
                </a:lnTo>
                <a:lnTo>
                  <a:pt x="220" y="292"/>
                </a:lnTo>
                <a:lnTo>
                  <a:pt x="226" y="302"/>
                </a:lnTo>
                <a:lnTo>
                  <a:pt x="228" y="308"/>
                </a:lnTo>
                <a:lnTo>
                  <a:pt x="228" y="314"/>
                </a:lnTo>
                <a:lnTo>
                  <a:pt x="228" y="314"/>
                </a:lnTo>
                <a:lnTo>
                  <a:pt x="228" y="324"/>
                </a:lnTo>
                <a:lnTo>
                  <a:pt x="222" y="334"/>
                </a:lnTo>
                <a:lnTo>
                  <a:pt x="214" y="342"/>
                </a:lnTo>
                <a:lnTo>
                  <a:pt x="200" y="350"/>
                </a:lnTo>
                <a:lnTo>
                  <a:pt x="184" y="356"/>
                </a:lnTo>
                <a:lnTo>
                  <a:pt x="166" y="362"/>
                </a:lnTo>
                <a:lnTo>
                  <a:pt x="142" y="368"/>
                </a:lnTo>
                <a:lnTo>
                  <a:pt x="116" y="372"/>
                </a:lnTo>
                <a:lnTo>
                  <a:pt x="116" y="372"/>
                </a:lnTo>
                <a:lnTo>
                  <a:pt x="78" y="376"/>
                </a:lnTo>
                <a:lnTo>
                  <a:pt x="44" y="378"/>
                </a:lnTo>
                <a:lnTo>
                  <a:pt x="10" y="378"/>
                </a:lnTo>
                <a:lnTo>
                  <a:pt x="10" y="378"/>
                </a:lnTo>
                <a:lnTo>
                  <a:pt x="6" y="378"/>
                </a:lnTo>
                <a:lnTo>
                  <a:pt x="2" y="376"/>
                </a:lnTo>
                <a:lnTo>
                  <a:pt x="0" y="372"/>
                </a:lnTo>
                <a:lnTo>
                  <a:pt x="0" y="368"/>
                </a:lnTo>
                <a:lnTo>
                  <a:pt x="0" y="368"/>
                </a:lnTo>
                <a:lnTo>
                  <a:pt x="0" y="364"/>
                </a:lnTo>
                <a:lnTo>
                  <a:pt x="2" y="362"/>
                </a:lnTo>
                <a:lnTo>
                  <a:pt x="6" y="360"/>
                </a:lnTo>
                <a:lnTo>
                  <a:pt x="10" y="358"/>
                </a:lnTo>
                <a:lnTo>
                  <a:pt x="10" y="358"/>
                </a:lnTo>
                <a:lnTo>
                  <a:pt x="54" y="358"/>
                </a:lnTo>
                <a:lnTo>
                  <a:pt x="92" y="354"/>
                </a:lnTo>
                <a:lnTo>
                  <a:pt x="126" y="350"/>
                </a:lnTo>
                <a:lnTo>
                  <a:pt x="156" y="344"/>
                </a:lnTo>
                <a:lnTo>
                  <a:pt x="178" y="338"/>
                </a:lnTo>
                <a:lnTo>
                  <a:pt x="194" y="330"/>
                </a:lnTo>
                <a:lnTo>
                  <a:pt x="206" y="322"/>
                </a:lnTo>
                <a:lnTo>
                  <a:pt x="208" y="318"/>
                </a:lnTo>
                <a:lnTo>
                  <a:pt x="208" y="314"/>
                </a:lnTo>
                <a:lnTo>
                  <a:pt x="208" y="314"/>
                </a:lnTo>
                <a:lnTo>
                  <a:pt x="208" y="310"/>
                </a:lnTo>
                <a:lnTo>
                  <a:pt x="204" y="304"/>
                </a:lnTo>
                <a:lnTo>
                  <a:pt x="192" y="294"/>
                </a:lnTo>
                <a:lnTo>
                  <a:pt x="192" y="294"/>
                </a:lnTo>
                <a:lnTo>
                  <a:pt x="184" y="288"/>
                </a:lnTo>
                <a:lnTo>
                  <a:pt x="176" y="282"/>
                </a:lnTo>
                <a:lnTo>
                  <a:pt x="170" y="272"/>
                </a:lnTo>
                <a:lnTo>
                  <a:pt x="168" y="266"/>
                </a:lnTo>
                <a:lnTo>
                  <a:pt x="168" y="260"/>
                </a:lnTo>
                <a:lnTo>
                  <a:pt x="168" y="260"/>
                </a:lnTo>
                <a:lnTo>
                  <a:pt x="168" y="250"/>
                </a:lnTo>
                <a:lnTo>
                  <a:pt x="172" y="242"/>
                </a:lnTo>
                <a:lnTo>
                  <a:pt x="178" y="234"/>
                </a:lnTo>
                <a:lnTo>
                  <a:pt x="186" y="228"/>
                </a:lnTo>
                <a:lnTo>
                  <a:pt x="194" y="224"/>
                </a:lnTo>
                <a:lnTo>
                  <a:pt x="204" y="218"/>
                </a:lnTo>
                <a:lnTo>
                  <a:pt x="228" y="212"/>
                </a:lnTo>
                <a:lnTo>
                  <a:pt x="254" y="206"/>
                </a:lnTo>
                <a:lnTo>
                  <a:pt x="280" y="204"/>
                </a:lnTo>
                <a:lnTo>
                  <a:pt x="326" y="202"/>
                </a:lnTo>
                <a:lnTo>
                  <a:pt x="326" y="202"/>
                </a:lnTo>
                <a:lnTo>
                  <a:pt x="330" y="202"/>
                </a:lnTo>
                <a:lnTo>
                  <a:pt x="332" y="204"/>
                </a:lnTo>
                <a:lnTo>
                  <a:pt x="334" y="208"/>
                </a:lnTo>
                <a:lnTo>
                  <a:pt x="336" y="212"/>
                </a:lnTo>
                <a:lnTo>
                  <a:pt x="336" y="212"/>
                </a:lnTo>
                <a:close/>
                <a:moveTo>
                  <a:pt x="68" y="304"/>
                </a:moveTo>
                <a:lnTo>
                  <a:pt x="10" y="338"/>
                </a:lnTo>
                <a:lnTo>
                  <a:pt x="10" y="270"/>
                </a:lnTo>
                <a:lnTo>
                  <a:pt x="10" y="270"/>
                </a:lnTo>
                <a:lnTo>
                  <a:pt x="16" y="268"/>
                </a:lnTo>
                <a:lnTo>
                  <a:pt x="22" y="270"/>
                </a:lnTo>
                <a:lnTo>
                  <a:pt x="30" y="270"/>
                </a:lnTo>
                <a:lnTo>
                  <a:pt x="40" y="274"/>
                </a:lnTo>
                <a:lnTo>
                  <a:pt x="24" y="302"/>
                </a:lnTo>
                <a:lnTo>
                  <a:pt x="24" y="302"/>
                </a:lnTo>
                <a:lnTo>
                  <a:pt x="22" y="308"/>
                </a:lnTo>
                <a:lnTo>
                  <a:pt x="26" y="310"/>
                </a:lnTo>
                <a:lnTo>
                  <a:pt x="26" y="310"/>
                </a:lnTo>
                <a:lnTo>
                  <a:pt x="28" y="312"/>
                </a:lnTo>
                <a:lnTo>
                  <a:pt x="28" y="312"/>
                </a:lnTo>
                <a:lnTo>
                  <a:pt x="32" y="310"/>
                </a:lnTo>
                <a:lnTo>
                  <a:pt x="34" y="308"/>
                </a:lnTo>
                <a:lnTo>
                  <a:pt x="50" y="280"/>
                </a:lnTo>
                <a:lnTo>
                  <a:pt x="50" y="280"/>
                </a:lnTo>
                <a:lnTo>
                  <a:pt x="58" y="286"/>
                </a:lnTo>
                <a:lnTo>
                  <a:pt x="64" y="292"/>
                </a:lnTo>
                <a:lnTo>
                  <a:pt x="66" y="298"/>
                </a:lnTo>
                <a:lnTo>
                  <a:pt x="68" y="304"/>
                </a:lnTo>
                <a:lnTo>
                  <a:pt x="68" y="30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55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AACFD0"/>
                </a:solidFill>
                <a:latin typeface="Helvetica"/>
                <a:ea typeface="Helvetica"/>
                <a:cs typeface="Helvetica"/>
                <a:sym typeface="Helvetica"/>
              </a:rPr>
              <a:t>Introduction </a:t>
            </a:r>
            <a:endParaRPr sz="1800" b="1" dirty="0">
              <a:solidFill>
                <a:srgbClr val="AACFD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Applicability</a:t>
              </a:r>
              <a:endParaRPr lang="en" sz="1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 lvl="0">
                <a:lnSpc>
                  <a:spcPct val="115000"/>
                </a:lnSpc>
                <a:buSzPts val="1100"/>
              </a:pPr>
              <a:r>
                <a:rPr lang="en-US" sz="1800" dirty="0">
                  <a:solidFill>
                    <a:schemeClr val="dk1"/>
                  </a:solidFill>
                  <a:latin typeface="Helvetica"/>
                  <a:ea typeface="Helvetica"/>
                  <a:cs typeface="Helvetica"/>
                  <a:sym typeface="Helvetica"/>
                </a:rPr>
                <a:t>The Code of Conduct applies to </a:t>
              </a:r>
              <a:r>
                <a:rPr lang="en-US" sz="1800" b="1" dirty="0">
                  <a:solidFill>
                    <a:schemeClr val="dk1"/>
                  </a:solidFill>
                  <a:latin typeface="Helvetica"/>
                  <a:ea typeface="Helvetica"/>
                  <a:cs typeface="Helvetica"/>
                  <a:sym typeface="Helvetica"/>
                </a:rPr>
                <a:t>all officers, directors and employees</a:t>
              </a:r>
              <a:r>
                <a:rPr lang="en-US" sz="1800" dirty="0">
                  <a:solidFill>
                    <a:schemeClr val="dk1"/>
                  </a:solidFill>
                  <a:latin typeface="Helvetica"/>
                  <a:ea typeface="Helvetica"/>
                  <a:cs typeface="Helvetica"/>
                  <a:sym typeface="Helvetica"/>
                </a:rPr>
                <a:t> of the company (collectively referred to as “employees”).</a:t>
              </a:r>
              <a:r>
                <a:rPr lang="en-US" sz="1800" dirty="0">
                  <a:solidFill>
                    <a:schemeClr val="dk1"/>
                  </a:solidFill>
                </a:rPr>
                <a:t> </a:t>
              </a:r>
              <a:endParaRPr lang="en-US" sz="3600" dirty="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ACCBF9"/>
                    </a:solidFill>
                    <a:latin typeface="Helvetica"/>
                    <a:ea typeface="Helvetica"/>
                    <a:cs typeface="Helvetica"/>
                    <a:sym typeface="Helvetica"/>
                  </a:rPr>
                  <a:t>Description</a:t>
                </a:r>
                <a:endParaRPr sz="1600" dirty="0"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1362251" y="3672328"/>
                <a:ext cx="17655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E0EBF6"/>
                    </a:solidFill>
                    <a:latin typeface="Helvetica"/>
                    <a:ea typeface="Helvetica"/>
                    <a:cs typeface="Helvetica"/>
                    <a:sym typeface="Helvetica"/>
                  </a:rPr>
                  <a:t>Commitment</a:t>
                </a:r>
                <a:endParaRPr sz="1600" dirty="0"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242852"/>
                    </a:solidFill>
                    <a:latin typeface="Helvetica"/>
                    <a:ea typeface="Helvetica"/>
                    <a:cs typeface="Helvetica"/>
                    <a:sym typeface="Helvetica"/>
                  </a:rPr>
                  <a:t>Responsibilities</a:t>
                </a:r>
                <a:endParaRPr sz="1600" dirty="0"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518509" y="5976104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072C62"/>
                    </a:solidFill>
                    <a:latin typeface="Helvetica"/>
                    <a:ea typeface="Helvetica"/>
                    <a:cs typeface="Helvetica"/>
                    <a:sym typeface="Helvetica"/>
                  </a:rPr>
                  <a:t>Applicability</a:t>
                </a:r>
                <a:endParaRPr sz="1600" dirty="0"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54;p38">
            <a:extLst>
              <a:ext uri="{FF2B5EF4-FFF2-40B4-BE49-F238E27FC236}">
                <a16:creationId xmlns:a16="http://schemas.microsoft.com/office/drawing/2014/main" id="{7232866C-A0DE-4164-AADE-70EEA66CBAB9}"/>
              </a:ext>
            </a:extLst>
          </p:cNvPr>
          <p:cNvSpPr/>
          <p:nvPr/>
        </p:nvSpPr>
        <p:spPr>
          <a:xfrm>
            <a:off x="5829034" y="3395715"/>
            <a:ext cx="657009" cy="634422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55;p38">
            <a:extLst>
              <a:ext uri="{FF2B5EF4-FFF2-40B4-BE49-F238E27FC236}">
                <a16:creationId xmlns:a16="http://schemas.microsoft.com/office/drawing/2014/main" id="{1C94217C-2AA4-463C-9DBD-C09254107D2B}"/>
              </a:ext>
            </a:extLst>
          </p:cNvPr>
          <p:cNvSpPr/>
          <p:nvPr/>
        </p:nvSpPr>
        <p:spPr>
          <a:xfrm>
            <a:off x="7486650" y="3624233"/>
            <a:ext cx="1455000" cy="1036500"/>
          </a:xfrm>
          <a:prstGeom prst="wedgeRoundRectCallout">
            <a:avLst>
              <a:gd name="adj1" fmla="val -39087"/>
              <a:gd name="adj2" fmla="val 68861"/>
              <a:gd name="adj3" fmla="val 16667"/>
            </a:avLst>
          </a:prstGeom>
          <a:solidFill>
            <a:srgbClr val="34495E"/>
          </a:solidFill>
          <a:ln w="12700" cap="flat" cmpd="sng">
            <a:solidFill>
              <a:srgbClr val="2535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The following slides detail the </a:t>
            </a:r>
            <a:r>
              <a:rPr lang="en" sz="1000" b="1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principles</a:t>
            </a:r>
            <a:r>
              <a:rPr lang="en" sz="1000" b="1" strike="sngStrike" dirty="0">
                <a:solidFill>
                  <a:srgbClr val="0000FF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" sz="1000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that apply to and must be followed by all employees.</a:t>
            </a:r>
            <a:endParaRPr sz="1000" dirty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35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2039815" y="168158"/>
            <a:ext cx="5064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AACFD0"/>
                </a:solidFill>
                <a:latin typeface="Helvetica"/>
                <a:ea typeface="Helvetica"/>
                <a:cs typeface="Helvetica"/>
                <a:sym typeface="Helvetica"/>
              </a:rPr>
              <a:t>Basic Directives</a:t>
            </a:r>
            <a:endParaRPr sz="1800" b="1" dirty="0">
              <a:solidFill>
                <a:srgbClr val="AACFD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62" name="Google Shape;262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sp>
        <p:nvSpPr>
          <p:cNvPr id="272" name="Google Shape;272;p39"/>
          <p:cNvSpPr txBox="1"/>
          <p:nvPr/>
        </p:nvSpPr>
        <p:spPr>
          <a:xfrm>
            <a:off x="533825" y="976107"/>
            <a:ext cx="6841200" cy="3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2"/>
                </a:solidFill>
                <a:latin typeface="Helvetica"/>
                <a:ea typeface="Helvetica"/>
                <a:cs typeface="Helvetica"/>
                <a:sym typeface="Helvetica"/>
              </a:rPr>
              <a:t>The following directives apply to all employees: </a:t>
            </a:r>
            <a:endParaRPr sz="1100" b="1" dirty="0">
              <a:solidFill>
                <a:schemeClr val="dk2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Helvetica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2"/>
                </a:solidFill>
                <a:latin typeface="Helvetica"/>
                <a:ea typeface="Helvetica"/>
                <a:cs typeface="Helvetica"/>
                <a:sym typeface="Helvetica"/>
              </a:rPr>
              <a:t>Compliance with Laws </a:t>
            </a:r>
            <a:endParaRPr sz="1100" b="1" dirty="0">
              <a:solidFill>
                <a:schemeClr val="dk2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The company will conduct its business and affairs in compliance with all </a:t>
            </a:r>
            <a:r>
              <a:rPr lang="en" sz="1100" b="1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applicable laws, rules and regulations</a:t>
            </a:r>
            <a:r>
              <a:rPr lang="en" sz="11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 and in accordance with the company’s </a:t>
            </a:r>
            <a:r>
              <a:rPr lang="en" sz="1100" b="1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ethical standards</a:t>
            </a:r>
            <a:r>
              <a:rPr lang="en" sz="11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sz="1100" b="1" dirty="0">
              <a:solidFill>
                <a:schemeClr val="dk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Helvetica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2"/>
                </a:solidFill>
                <a:latin typeface="Helvetica"/>
                <a:ea typeface="Helvetica"/>
                <a:cs typeface="Helvetica"/>
                <a:sym typeface="Helvetica"/>
              </a:rPr>
              <a:t>Conflict of Interest</a:t>
            </a:r>
            <a:endParaRPr sz="1100" b="1" dirty="0">
              <a:solidFill>
                <a:schemeClr val="dk2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You should avoid a </a:t>
            </a:r>
            <a:r>
              <a:rPr lang="en" sz="1100" b="1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conflict</a:t>
            </a:r>
            <a:r>
              <a:rPr lang="en" sz="11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, or an appearance of a conflict, between your </a:t>
            </a:r>
            <a:r>
              <a:rPr lang="en" sz="1100" b="1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personal interests</a:t>
            </a:r>
            <a:r>
              <a:rPr lang="en" sz="11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, your official responsibilities and the </a:t>
            </a:r>
            <a:r>
              <a:rPr lang="en" sz="1100" b="1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company’s interests</a:t>
            </a:r>
            <a:r>
              <a:rPr lang="en" sz="11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. Any potential conflict of interest should be discussed with your manager.</a:t>
            </a:r>
            <a:endParaRPr sz="1100" dirty="0">
              <a:solidFill>
                <a:schemeClr val="dk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Helvetica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2"/>
                </a:solidFill>
                <a:latin typeface="Helvetica"/>
                <a:ea typeface="Helvetica"/>
                <a:cs typeface="Helvetica"/>
                <a:sym typeface="Helvetica"/>
              </a:rPr>
              <a:t>Fair Dealing</a:t>
            </a:r>
            <a:endParaRPr sz="1100" b="1" dirty="0">
              <a:solidFill>
                <a:schemeClr val="dk2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All employees will deal with the company’s customers, suppliers, competitors and independent auditors in a </a:t>
            </a:r>
            <a:r>
              <a:rPr lang="en" sz="1100" b="1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fair and transparent </a:t>
            </a:r>
            <a:r>
              <a:rPr lang="en" sz="11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way and will </a:t>
            </a:r>
            <a:r>
              <a:rPr lang="en" sz="1100" b="1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not </a:t>
            </a:r>
            <a:r>
              <a:rPr lang="en" sz="11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take unfair advantage of anyone through manipulation, concealment, abuse of privileged information or misrepresentation of facts.</a:t>
            </a:r>
            <a:endParaRPr sz="1100" dirty="0">
              <a:solidFill>
                <a:schemeClr val="dk1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73" name="Google Shape;273;p39"/>
          <p:cNvSpPr/>
          <p:nvPr/>
        </p:nvSpPr>
        <p:spPr>
          <a:xfrm>
            <a:off x="7104125" y="408850"/>
            <a:ext cx="1857600" cy="177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2"/>
                </a:solidFill>
                <a:latin typeface="Helvetica"/>
                <a:ea typeface="Helvetica"/>
                <a:cs typeface="Helvetica"/>
                <a:sym typeface="Helvetica"/>
              </a:rPr>
              <a:t>A</a:t>
            </a:r>
            <a:r>
              <a:rPr lang="en" sz="800" b="1" i="1" dirty="0">
                <a:solidFill>
                  <a:schemeClr val="dk2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" sz="800" b="1" dirty="0">
                <a:solidFill>
                  <a:schemeClr val="dk2"/>
                </a:solidFill>
                <a:latin typeface="Helvetica"/>
                <a:ea typeface="Helvetica"/>
                <a:cs typeface="Helvetica"/>
                <a:sym typeface="Helvetica"/>
              </a:rPr>
              <a:t>conflict of interest</a:t>
            </a:r>
            <a:r>
              <a:rPr lang="en" sz="800" dirty="0">
                <a:solidFill>
                  <a:schemeClr val="dk2"/>
                </a:solidFill>
                <a:latin typeface="Helvetica"/>
                <a:ea typeface="Helvetica"/>
                <a:cs typeface="Helvetica"/>
                <a:sym typeface="Helvetica"/>
              </a:rPr>
              <a:t> occurs when a person's </a:t>
            </a:r>
            <a:r>
              <a:rPr lang="en" sz="800" b="1" dirty="0">
                <a:solidFill>
                  <a:schemeClr val="dk2"/>
                </a:solidFill>
                <a:latin typeface="Helvetica"/>
                <a:ea typeface="Helvetica"/>
                <a:cs typeface="Helvetica"/>
                <a:sym typeface="Helvetica"/>
              </a:rPr>
              <a:t>private interest interferes or appears to interfere in any way with the company's interests</a:t>
            </a:r>
            <a:r>
              <a:rPr lang="en" sz="800" dirty="0">
                <a:solidFill>
                  <a:schemeClr val="dk2"/>
                </a:solidFill>
                <a:latin typeface="Helvetica"/>
                <a:ea typeface="Helvetica"/>
                <a:cs typeface="Helvetica"/>
                <a:sym typeface="Helvetica"/>
              </a:rPr>
              <a:t>. It may also arise when an employee, director or a member of his or her family </a:t>
            </a:r>
            <a:r>
              <a:rPr lang="en" sz="800" b="1" dirty="0">
                <a:solidFill>
                  <a:schemeClr val="dk2"/>
                </a:solidFill>
                <a:latin typeface="Helvetica"/>
                <a:ea typeface="Helvetica"/>
                <a:cs typeface="Helvetica"/>
                <a:sym typeface="Helvetica"/>
              </a:rPr>
              <a:t>receives improper personal benefits</a:t>
            </a:r>
            <a:r>
              <a:rPr lang="en" sz="800" dirty="0">
                <a:solidFill>
                  <a:schemeClr val="dk2"/>
                </a:solidFill>
                <a:latin typeface="Helvetica"/>
                <a:ea typeface="Helvetica"/>
                <a:cs typeface="Helvetica"/>
                <a:sym typeface="Helvetica"/>
              </a:rPr>
              <a:t> because of his or her position with the company.</a:t>
            </a:r>
            <a:endParaRPr dirty="0">
              <a:solidFill>
                <a:schemeClr val="dk2"/>
              </a:solidFill>
            </a:endParaRPr>
          </a:p>
        </p:txBody>
      </p:sp>
      <p:grpSp>
        <p:nvGrpSpPr>
          <p:cNvPr id="17" name="Google Shape;282;p40">
            <a:extLst>
              <a:ext uri="{FF2B5EF4-FFF2-40B4-BE49-F238E27FC236}">
                <a16:creationId xmlns:a16="http://schemas.microsoft.com/office/drawing/2014/main" id="{7CF8F4B2-5965-4958-8DEA-2032F987806B}"/>
              </a:ext>
            </a:extLst>
          </p:cNvPr>
          <p:cNvGrpSpPr/>
          <p:nvPr/>
        </p:nvGrpSpPr>
        <p:grpSpPr>
          <a:xfrm>
            <a:off x="533825" y="4346238"/>
            <a:ext cx="8353150" cy="350425"/>
            <a:chOff x="508075" y="4172425"/>
            <a:chExt cx="8353150" cy="350425"/>
          </a:xfrm>
        </p:grpSpPr>
        <p:sp>
          <p:nvSpPr>
            <p:cNvPr id="18" name="Google Shape;283;p40">
              <a:extLst>
                <a:ext uri="{FF2B5EF4-FFF2-40B4-BE49-F238E27FC236}">
                  <a16:creationId xmlns:a16="http://schemas.microsoft.com/office/drawing/2014/main" id="{0BA24665-3DD3-4D23-B061-13E300B9E833}"/>
                </a:ext>
              </a:extLst>
            </p:cNvPr>
            <p:cNvSpPr/>
            <p:nvPr/>
          </p:nvSpPr>
          <p:spPr>
            <a:xfrm>
              <a:off x="2903200" y="4186550"/>
              <a:ext cx="935400" cy="336300"/>
            </a:xfrm>
            <a:prstGeom prst="chevron">
              <a:avLst>
                <a:gd name="adj" fmla="val 38168"/>
              </a:avLst>
            </a:prstGeom>
            <a:solidFill>
              <a:srgbClr val="4F465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85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800"/>
                <a:buFont typeface="Helvetica Neue Light"/>
                <a:buNone/>
                <a:tabLst/>
                <a:defRPr/>
              </a:pPr>
              <a:r>
                <a:rPr kumimoji="0" lang="en" sz="900" b="0" i="0" u="none" strike="noStrike" kern="0" cap="none" spc="0" normalizeH="0" baseline="0" noProof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rPr>
                <a:t>Fair Dealing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grpSp>
          <p:nvGrpSpPr>
            <p:cNvPr id="19" name="Google Shape;284;p40">
              <a:extLst>
                <a:ext uri="{FF2B5EF4-FFF2-40B4-BE49-F238E27FC236}">
                  <a16:creationId xmlns:a16="http://schemas.microsoft.com/office/drawing/2014/main" id="{BE94FAAE-1E73-4605-9909-37B08B27A6C3}"/>
                </a:ext>
              </a:extLst>
            </p:cNvPr>
            <p:cNvGrpSpPr/>
            <p:nvPr/>
          </p:nvGrpSpPr>
          <p:grpSpPr>
            <a:xfrm>
              <a:off x="508075" y="4172425"/>
              <a:ext cx="8353150" cy="350425"/>
              <a:chOff x="508075" y="4172425"/>
              <a:chExt cx="8353150" cy="350425"/>
            </a:xfrm>
          </p:grpSpPr>
          <p:sp>
            <p:nvSpPr>
              <p:cNvPr id="20" name="Google Shape;285;p40">
                <a:extLst>
                  <a:ext uri="{FF2B5EF4-FFF2-40B4-BE49-F238E27FC236}">
                    <a16:creationId xmlns:a16="http://schemas.microsoft.com/office/drawing/2014/main" id="{8E443C88-FE10-4283-9624-0FD3EDA8D376}"/>
                  </a:ext>
                </a:extLst>
              </p:cNvPr>
              <p:cNvSpPr/>
              <p:nvPr/>
            </p:nvSpPr>
            <p:spPr>
              <a:xfrm>
                <a:off x="612647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rgbClr val="1B1E3D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n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Improper payments </a:t>
                </a:r>
                <a:endPara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1" name="Google Shape;286;p40">
                <a:extLst>
                  <a:ext uri="{FF2B5EF4-FFF2-40B4-BE49-F238E27FC236}">
                    <a16:creationId xmlns:a16="http://schemas.microsoft.com/office/drawing/2014/main" id="{5E0CB7B5-B87E-4F1C-8C4E-F8B8AF83FDE3}"/>
                  </a:ext>
                </a:extLst>
              </p:cNvPr>
              <p:cNvSpPr/>
              <p:nvPr/>
            </p:nvSpPr>
            <p:spPr>
              <a:xfrm>
                <a:off x="3686675" y="4186550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n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Marketing &amp; Sales</a:t>
                </a:r>
                <a:endPara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2" name="Google Shape;287;p40">
                <a:extLst>
                  <a:ext uri="{FF2B5EF4-FFF2-40B4-BE49-F238E27FC236}">
                    <a16:creationId xmlns:a16="http://schemas.microsoft.com/office/drawing/2014/main" id="{B4A7EF98-B06A-49CA-AB13-A5885467F0C7}"/>
                  </a:ext>
                </a:extLst>
              </p:cNvPr>
              <p:cNvSpPr/>
              <p:nvPr/>
            </p:nvSpPr>
            <p:spPr>
              <a:xfrm>
                <a:off x="4795382" y="4186550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n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Reporting &amp; Recording Information</a:t>
                </a:r>
                <a:endPara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3" name="Google Shape;288;p40">
                <a:extLst>
                  <a:ext uri="{FF2B5EF4-FFF2-40B4-BE49-F238E27FC236}">
                    <a16:creationId xmlns:a16="http://schemas.microsoft.com/office/drawing/2014/main" id="{F9032839-5E8B-4536-B971-E65FD228D0E5}"/>
                  </a:ext>
                </a:extLst>
              </p:cNvPr>
              <p:cNvSpPr/>
              <p:nvPr/>
            </p:nvSpPr>
            <p:spPr>
              <a:xfrm>
                <a:off x="508075" y="4172425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n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Compliance with Laws</a:t>
                </a:r>
                <a:endPara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" name="Google Shape;289;p40">
                <a:extLst>
                  <a:ext uri="{FF2B5EF4-FFF2-40B4-BE49-F238E27FC236}">
                    <a16:creationId xmlns:a16="http://schemas.microsoft.com/office/drawing/2014/main" id="{6D38F606-5F02-44E8-AB33-45A86F2FA033}"/>
                  </a:ext>
                </a:extLst>
              </p:cNvPr>
              <p:cNvSpPr/>
              <p:nvPr/>
            </p:nvSpPr>
            <p:spPr>
              <a:xfrm>
                <a:off x="1833588" y="4172425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n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Conflict of Interest</a:t>
                </a:r>
                <a:endPara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5" name="Google Shape;290;p40">
                <a:extLst>
                  <a:ext uri="{FF2B5EF4-FFF2-40B4-BE49-F238E27FC236}">
                    <a16:creationId xmlns:a16="http://schemas.microsoft.com/office/drawing/2014/main" id="{B466542E-11D2-4973-9F45-1AB1D4A68FDE}"/>
                  </a:ext>
                </a:extLst>
              </p:cNvPr>
              <p:cNvSpPr/>
              <p:nvPr/>
            </p:nvSpPr>
            <p:spPr>
              <a:xfrm>
                <a:off x="743262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n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Interacting with HCP and G</a:t>
                </a:r>
                <a:r>
                  <a:rPr lang="en-US" sz="900" dirty="0" err="1">
                    <a:solidFill>
                      <a:srgbClr val="F4F7F7"/>
                    </a:solidFill>
                    <a:latin typeface="Helvetica"/>
                    <a:ea typeface="Helvetica"/>
                    <a:cs typeface="Helvetica"/>
                    <a:sym typeface="Helvetica"/>
                  </a:rPr>
                  <a:t>Os</a:t>
                </a:r>
                <a:endPara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0"/>
          <p:cNvSpPr txBox="1"/>
          <p:nvPr/>
        </p:nvSpPr>
        <p:spPr>
          <a:xfrm>
            <a:off x="2039850" y="80494"/>
            <a:ext cx="50643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Basic Directives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(continued)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80" name="Google Shape;280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900" b="0" i="0" u="none" strike="noStrike" kern="0" cap="none" spc="0" normalizeH="0" baseline="0" noProof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34495E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81" name="Google Shape;281;p40"/>
          <p:cNvSpPr txBox="1"/>
          <p:nvPr/>
        </p:nvSpPr>
        <p:spPr>
          <a:xfrm>
            <a:off x="533825" y="683599"/>
            <a:ext cx="7373400" cy="3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The following directives apply to all employees: 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100" b="1" dirty="0">
              <a:solidFill>
                <a:schemeClr val="dk2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 dirty="0">
                <a:solidFill>
                  <a:schemeClr val="dk2"/>
                </a:solidFill>
                <a:latin typeface="Helvetica"/>
                <a:ea typeface="Helvetica"/>
                <a:cs typeface="Helvetica"/>
                <a:sym typeface="Helvetica"/>
              </a:rPr>
              <a:t>Marketing &amp; Sales 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The company and its employees will represent its products and services </a:t>
            </a:r>
            <a:r>
              <a:rPr lang="en-US" sz="1100" b="1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accurately </a:t>
            </a:r>
            <a:r>
              <a:rPr lang="en-US" sz="11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and will comply with applicable </a:t>
            </a:r>
            <a:r>
              <a:rPr lang="en-US" sz="1100" b="1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regulatory and legal requirements </a:t>
            </a:r>
            <a:r>
              <a:rPr lang="en-US" sz="11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governing the marketing and sale of its products and services.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rgbClr val="6DACAC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2"/>
                </a:solidFill>
                <a:latin typeface="Helvetica"/>
                <a:ea typeface="Helvetica"/>
                <a:cs typeface="Helvetica"/>
                <a:sym typeface="Helvetica"/>
              </a:rPr>
              <a:t>Recording &amp; Reporting Information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The company and its employees will </a:t>
            </a:r>
            <a:r>
              <a:rPr lang="en-US" sz="1100" b="1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record and report</a:t>
            </a:r>
            <a:r>
              <a:rPr lang="en-US" sz="11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 all information </a:t>
            </a:r>
            <a:r>
              <a:rPr lang="en-US" sz="1100" b="1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accurately and honestly</a:t>
            </a:r>
            <a:r>
              <a:rPr lang="en-US" sz="11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 in a timely manner with reasonable detail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Improper payments </a:t>
            </a:r>
          </a:p>
          <a:p>
            <a:pPr>
              <a:lnSpc>
                <a:spcPct val="115000"/>
              </a:lnSpc>
            </a:pPr>
            <a:r>
              <a:rPr lang="en-US" sz="1100" dirty="0">
                <a:solidFill>
                  <a:schemeClr val="dk1"/>
                </a:solidFill>
                <a:latin typeface="Helvetica"/>
                <a:cs typeface="Helvetica"/>
              </a:rPr>
              <a:t>The company will not provide </a:t>
            </a:r>
            <a:r>
              <a:rPr lang="en-US" sz="1100" b="1" dirty="0">
                <a:solidFill>
                  <a:schemeClr val="dk1"/>
                </a:solidFill>
                <a:latin typeface="Helvetica"/>
                <a:cs typeface="Helvetica"/>
              </a:rPr>
              <a:t>anything of value</a:t>
            </a:r>
            <a:r>
              <a:rPr lang="en-US" sz="1100" dirty="0">
                <a:solidFill>
                  <a:schemeClr val="dk1"/>
                </a:solidFill>
                <a:latin typeface="Helvetica"/>
                <a:cs typeface="Helvetica"/>
              </a:rPr>
              <a:t>, in </a:t>
            </a:r>
            <a:r>
              <a:rPr lang="en-US" sz="1100" b="1" dirty="0">
                <a:solidFill>
                  <a:schemeClr val="dk1"/>
                </a:solidFill>
                <a:latin typeface="Helvetica"/>
                <a:cs typeface="Helvetica"/>
              </a:rPr>
              <a:t>cash or kind</a:t>
            </a:r>
            <a:r>
              <a:rPr lang="en-US" sz="1100" dirty="0">
                <a:solidFill>
                  <a:schemeClr val="dk1"/>
                </a:solidFill>
                <a:latin typeface="Helvetica"/>
                <a:cs typeface="Helvetica"/>
              </a:rPr>
              <a:t>, with an unlawful or corrupt intent of </a:t>
            </a:r>
            <a:r>
              <a:rPr lang="en-US" sz="1100" b="1" dirty="0">
                <a:solidFill>
                  <a:schemeClr val="dk1"/>
                </a:solidFill>
                <a:latin typeface="Helvetica"/>
                <a:cs typeface="Helvetica"/>
              </a:rPr>
              <a:t>obtaining improper advantage</a:t>
            </a:r>
            <a:endParaRPr sz="1100" b="1" dirty="0">
              <a:solidFill>
                <a:schemeClr val="dk1"/>
              </a:solidFill>
              <a:latin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sz="1100" b="1" i="0" u="none" strike="noStrike" kern="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Interacting with Healthcare Professionals and Govt officials</a:t>
            </a:r>
          </a:p>
          <a:p>
            <a:pPr marL="0">
              <a:lnSpc>
                <a:spcPct val="115000"/>
              </a:lnSpc>
            </a:pPr>
            <a:r>
              <a:rPr lang="en-US" sz="1100" dirty="0">
                <a:solidFill>
                  <a:schemeClr val="dk1"/>
                </a:solidFill>
                <a:latin typeface="Helvetica"/>
                <a:cs typeface="Helvetica"/>
              </a:rPr>
              <a:t>Any financial payments or expenses incurred on behalf of HCPs and Govt officials (meals, travel </a:t>
            </a:r>
            <a:r>
              <a:rPr lang="en-US" sz="1100" dirty="0" err="1">
                <a:solidFill>
                  <a:schemeClr val="dk1"/>
                </a:solidFill>
                <a:latin typeface="Helvetica"/>
                <a:cs typeface="Helvetica"/>
              </a:rPr>
              <a:t>etc</a:t>
            </a:r>
            <a:r>
              <a:rPr lang="en-US" sz="1100" dirty="0">
                <a:solidFill>
                  <a:schemeClr val="dk1"/>
                </a:solidFill>
                <a:latin typeface="Helvetica"/>
                <a:cs typeface="Helvetica"/>
              </a:rPr>
              <a:t>) will be in accordance with </a:t>
            </a:r>
            <a:r>
              <a:rPr lang="en-US" sz="1100" b="1" dirty="0">
                <a:solidFill>
                  <a:schemeClr val="dk1"/>
                </a:solidFill>
                <a:latin typeface="Helvetica"/>
                <a:cs typeface="Helvetica"/>
              </a:rPr>
              <a:t>applicable laws and regulations</a:t>
            </a:r>
            <a:r>
              <a:rPr lang="en-US" sz="1100" dirty="0">
                <a:solidFill>
                  <a:schemeClr val="dk1"/>
                </a:solidFill>
                <a:latin typeface="Helvetica"/>
                <a:cs typeface="Helvetica"/>
              </a:rPr>
              <a:t>, supported by </a:t>
            </a:r>
            <a:r>
              <a:rPr lang="en-US" sz="1100" b="1" dirty="0">
                <a:solidFill>
                  <a:schemeClr val="dk1"/>
                </a:solidFill>
                <a:latin typeface="Helvetica"/>
                <a:cs typeface="Helvetica"/>
              </a:rPr>
              <a:t>legitimate and clearly defined needs </a:t>
            </a:r>
            <a:r>
              <a:rPr lang="en-US" sz="1100" dirty="0">
                <a:solidFill>
                  <a:schemeClr val="dk1"/>
                </a:solidFill>
                <a:latin typeface="Helvetica"/>
                <a:cs typeface="Helvetica"/>
              </a:rPr>
              <a:t>and </a:t>
            </a:r>
            <a:r>
              <a:rPr lang="en-US" sz="1100" b="1" dirty="0">
                <a:solidFill>
                  <a:schemeClr val="dk1"/>
                </a:solidFill>
                <a:latin typeface="Helvetica"/>
                <a:cs typeface="Helvetica"/>
              </a:rPr>
              <a:t>transparent documentation</a:t>
            </a:r>
            <a:r>
              <a:rPr lang="en-US" sz="1100" dirty="0">
                <a:solidFill>
                  <a:schemeClr val="dk1"/>
                </a:solidFill>
                <a:latin typeface="Helvetica"/>
                <a:cs typeface="Helvetica"/>
              </a:rPr>
              <a:t>. </a:t>
            </a:r>
          </a:p>
          <a:p>
            <a:pPr marL="0">
              <a:lnSpc>
                <a:spcPct val="115000"/>
              </a:lnSpc>
            </a:pPr>
            <a:r>
              <a:rPr lang="en-US" sz="1100" dirty="0">
                <a:solidFill>
                  <a:schemeClr val="dk1"/>
                </a:solidFill>
                <a:latin typeface="Helvetica"/>
                <a:cs typeface="Helvetica"/>
              </a:rPr>
              <a:t>The company may only engage HCP/GOs whose </a:t>
            </a:r>
            <a:r>
              <a:rPr lang="en-US" sz="1100" b="1" dirty="0">
                <a:solidFill>
                  <a:schemeClr val="dk1"/>
                </a:solidFill>
                <a:latin typeface="Helvetica"/>
                <a:cs typeface="Helvetica"/>
              </a:rPr>
              <a:t>expertise and experience </a:t>
            </a:r>
            <a:r>
              <a:rPr lang="en-US" sz="1100" dirty="0">
                <a:solidFill>
                  <a:schemeClr val="dk1"/>
                </a:solidFill>
                <a:latin typeface="Helvetica"/>
                <a:cs typeface="Helvetica"/>
              </a:rPr>
              <a:t>are appropriate given the business need. 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GothamHTF-Book"/>
              </a:rPr>
            </a:b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GothamHTF-Book"/>
                <a:cs typeface="GothamHTF-Book"/>
              </a:rPr>
              <a:t> 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grpSp>
        <p:nvGrpSpPr>
          <p:cNvPr id="282" name="Google Shape;282;p40"/>
          <p:cNvGrpSpPr/>
          <p:nvPr/>
        </p:nvGrpSpPr>
        <p:grpSpPr>
          <a:xfrm>
            <a:off x="533825" y="4592050"/>
            <a:ext cx="8353150" cy="350425"/>
            <a:chOff x="508075" y="4172425"/>
            <a:chExt cx="8353150" cy="350425"/>
          </a:xfrm>
        </p:grpSpPr>
        <p:sp>
          <p:nvSpPr>
            <p:cNvPr id="283" name="Google Shape;283;p40"/>
            <p:cNvSpPr/>
            <p:nvPr/>
          </p:nvSpPr>
          <p:spPr>
            <a:xfrm>
              <a:off x="2903200" y="4186550"/>
              <a:ext cx="935400" cy="336300"/>
            </a:xfrm>
            <a:prstGeom prst="chevron">
              <a:avLst>
                <a:gd name="adj" fmla="val 38168"/>
              </a:avLst>
            </a:prstGeom>
            <a:solidFill>
              <a:srgbClr val="4F465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85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800"/>
                <a:buFont typeface="Helvetica Neue Light"/>
                <a:buNone/>
                <a:tabLst/>
                <a:defRPr/>
              </a:pPr>
              <a:r>
                <a:rPr kumimoji="0" lang="en" sz="900" b="0" i="0" u="none" strike="noStrike" kern="0" cap="none" spc="0" normalizeH="0" baseline="0" noProof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rPr>
                <a:t>Fair Dealing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grpSp>
          <p:nvGrpSpPr>
            <p:cNvPr id="284" name="Google Shape;284;p40"/>
            <p:cNvGrpSpPr/>
            <p:nvPr/>
          </p:nvGrpSpPr>
          <p:grpSpPr>
            <a:xfrm>
              <a:off x="508075" y="4172425"/>
              <a:ext cx="8353150" cy="350425"/>
              <a:chOff x="508075" y="4172425"/>
              <a:chExt cx="8353150" cy="350425"/>
            </a:xfrm>
          </p:grpSpPr>
          <p:sp>
            <p:nvSpPr>
              <p:cNvPr id="285" name="Google Shape;285;p40"/>
              <p:cNvSpPr/>
              <p:nvPr/>
            </p:nvSpPr>
            <p:spPr>
              <a:xfrm>
                <a:off x="612647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rgbClr val="1B1E3D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n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Improper payments </a:t>
                </a:r>
                <a:endPara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6" name="Google Shape;286;p40"/>
              <p:cNvSpPr/>
              <p:nvPr/>
            </p:nvSpPr>
            <p:spPr>
              <a:xfrm>
                <a:off x="3686675" y="4186550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n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Marketing &amp; Sales</a:t>
                </a:r>
                <a:endPara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7" name="Google Shape;287;p40"/>
              <p:cNvSpPr/>
              <p:nvPr/>
            </p:nvSpPr>
            <p:spPr>
              <a:xfrm>
                <a:off x="4795382" y="4186550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n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Reporting &amp; Recording Information</a:t>
                </a:r>
                <a:endPara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8" name="Google Shape;288;p40"/>
              <p:cNvSpPr/>
              <p:nvPr/>
            </p:nvSpPr>
            <p:spPr>
              <a:xfrm>
                <a:off x="508075" y="4172425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n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Compliance with Laws</a:t>
                </a:r>
                <a:endPara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9" name="Google Shape;289;p40"/>
              <p:cNvSpPr/>
              <p:nvPr/>
            </p:nvSpPr>
            <p:spPr>
              <a:xfrm>
                <a:off x="1833588" y="4172425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n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Conflict of Interest</a:t>
                </a:r>
                <a:endPara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90" name="Google Shape;290;p40"/>
              <p:cNvSpPr/>
              <p:nvPr/>
            </p:nvSpPr>
            <p:spPr>
              <a:xfrm>
                <a:off x="743262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n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Interacting with HCP and G</a:t>
                </a:r>
                <a:r>
                  <a:rPr lang="en-US" sz="900" dirty="0" err="1">
                    <a:solidFill>
                      <a:schemeClr val="bg1"/>
                    </a:solidFill>
                    <a:latin typeface="Helvetica"/>
                    <a:ea typeface="Helvetica"/>
                    <a:cs typeface="Helvetica"/>
                    <a:sym typeface="Helvetica"/>
                  </a:rPr>
                  <a:t>Os</a:t>
                </a:r>
                <a:endPara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245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1"/>
          <p:cNvSpPr txBox="1"/>
          <p:nvPr/>
        </p:nvSpPr>
        <p:spPr>
          <a:xfrm>
            <a:off x="2039815" y="112742"/>
            <a:ext cx="5064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AACFD0"/>
                </a:solidFill>
                <a:latin typeface="Helvetica"/>
                <a:ea typeface="Helvetica"/>
                <a:cs typeface="Helvetica"/>
                <a:sym typeface="Helvetica"/>
              </a:rPr>
              <a:t>Complying with the Code </a:t>
            </a:r>
            <a:endParaRPr sz="1800" b="1" dirty="0">
              <a:solidFill>
                <a:srgbClr val="AACFD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AACFD0"/>
                </a:solidFill>
                <a:latin typeface="Helvetica"/>
                <a:ea typeface="Helvetica"/>
                <a:cs typeface="Helvetica"/>
                <a:sym typeface="Helvetica"/>
              </a:rPr>
              <a:t>of Conduct</a:t>
            </a:r>
            <a:endParaRPr sz="1800" b="1" dirty="0">
              <a:solidFill>
                <a:srgbClr val="AACFD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98" name="Google Shape;298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  <p:pic>
        <p:nvPicPr>
          <p:cNvPr id="299" name="Google Shape;29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7550" y="2416615"/>
            <a:ext cx="3240679" cy="218441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0"/>
              </a:srgbClr>
            </a:outerShdw>
          </a:effectLst>
        </p:spPr>
      </p:pic>
      <p:sp>
        <p:nvSpPr>
          <p:cNvPr id="300" name="Google Shape;300;p41"/>
          <p:cNvSpPr txBox="1"/>
          <p:nvPr/>
        </p:nvSpPr>
        <p:spPr>
          <a:xfrm>
            <a:off x="628650" y="1241549"/>
            <a:ext cx="4998900" cy="2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chemeClr val="dk2"/>
                </a:solidFill>
                <a:latin typeface="Helvetica"/>
                <a:ea typeface="Helvetica"/>
                <a:cs typeface="Helvetica"/>
                <a:sym typeface="Helvetica"/>
              </a:rPr>
              <a:t>Reporting</a:t>
            </a:r>
            <a:endParaRPr sz="1200" b="1" dirty="0">
              <a:solidFill>
                <a:schemeClr val="dk2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" sz="12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Any incident, risk or issue contrary to the Code of Conduct must be reported immediately to the manager in charge of the employee, applicable division or operating unit.</a:t>
            </a:r>
            <a:endParaRPr sz="1200" dirty="0">
              <a:solidFill>
                <a:schemeClr val="dk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" sz="12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Reporting may be anonymous, if allowable by local law, and will not be subject to retaliation of any sort.</a:t>
            </a:r>
            <a:endParaRPr sz="1200" dirty="0">
              <a:solidFill>
                <a:schemeClr val="dk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Helvetica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Helvetica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2"/>
                </a:solidFill>
                <a:latin typeface="Helvetica"/>
                <a:ea typeface="Helvetica"/>
                <a:cs typeface="Helvetica"/>
                <a:sym typeface="Helvetica"/>
              </a:rPr>
              <a:t>Termination</a:t>
            </a:r>
            <a:endParaRPr sz="1200" b="1" dirty="0">
              <a:solidFill>
                <a:schemeClr val="dk2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" sz="12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Failure to comply with the Code of Conduct may result in disciplinary action, up to and including termination of employment, where appropriate.</a:t>
            </a:r>
            <a:endParaRPr sz="1200" dirty="0">
              <a:solidFill>
                <a:schemeClr val="dk1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02" name="Google Shape;302;p41"/>
          <p:cNvSpPr/>
          <p:nvPr/>
        </p:nvSpPr>
        <p:spPr>
          <a:xfrm>
            <a:off x="6373052" y="542655"/>
            <a:ext cx="2754139" cy="1491682"/>
          </a:xfrm>
          <a:prstGeom prst="wedgeRoundRectCallout">
            <a:avLst>
              <a:gd name="adj1" fmla="val -35589"/>
              <a:gd name="adj2" fmla="val 74804"/>
              <a:gd name="adj3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It is </a:t>
            </a:r>
            <a:r>
              <a:rPr lang="en" sz="1100" b="1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your</a:t>
            </a:r>
            <a:r>
              <a:rPr lang="en" sz="1100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responsibility to understand and comply with the Code of Conduct and to report what you feel might be a violation of policy or law (including violations raised by third-parties).</a:t>
            </a:r>
            <a:endParaRPr sz="2400" dirty="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17a1e4b-72df-449d-84f0-0965c630282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91F6886C957ED4EACAEE20D2BEA442D" ma:contentTypeVersion="13" ma:contentTypeDescription="Ein neues Dokument erstellen." ma:contentTypeScope="" ma:versionID="76cdf6e3ad15b85a7dd1856fdbe7b342">
  <xsd:schema xmlns:xsd="http://www.w3.org/2001/XMLSchema" xmlns:xs="http://www.w3.org/2001/XMLSchema" xmlns:p="http://schemas.microsoft.com/office/2006/metadata/properties" xmlns:ns2="417a1e4b-72df-449d-84f0-0965c6302828" xmlns:ns3="b79241f8-c8fe-441b-bad5-56514653fd5b" targetNamespace="http://schemas.microsoft.com/office/2006/metadata/properties" ma:root="true" ma:fieldsID="ec088d2fee3bc9483c5a2a9c8229989f" ns2:_="" ns3:_="">
    <xsd:import namespace="417a1e4b-72df-449d-84f0-0965c6302828"/>
    <xsd:import namespace="b79241f8-c8fe-441b-bad5-56514653fd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Language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a1e4b-72df-449d-84f0-0965c63028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anguage" ma:index="15" nillable="true" ma:displayName="Language" ma:format="Dropdown" ma:internalName="Languag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rabic-AR"/>
                    <xsd:enumeration value="Czech-CS(CZ)"/>
                    <xsd:enumeration value="Chinese-ZH(CH)"/>
                    <xsd:enumeration value="Chinese-ZH(TW)"/>
                    <xsd:enumeration value="English"/>
                    <xsd:enumeration value="Farsi-FA"/>
                    <xsd:enumeration value="French-FR"/>
                    <xsd:enumeration value="German-DE"/>
                    <xsd:enumeration value="Greek-EL"/>
                    <xsd:enumeration value="Hebrew-HE"/>
                    <xsd:enumeration value="Hungarian-HU"/>
                    <xsd:enumeration value="Italian-IT"/>
                    <xsd:enumeration value="Japanese-JA"/>
                    <xsd:enumeration value="Korean-KO"/>
                    <xsd:enumeration value="Polish-PL"/>
                    <xsd:enumeration value="Portuguese (Brazil)- PT(BR)"/>
                    <xsd:enumeration value="Spanish (Latin America)-ES(LA)"/>
                    <xsd:enumeration value="Russian-RU"/>
                    <xsd:enumeration value="Thai-TH"/>
                    <xsd:enumeration value="Turkish-TR"/>
                    <xsd:enumeration value="Vietnamese-VT"/>
                  </xsd:restriction>
                </xsd:simpleType>
              </xsd:element>
            </xsd:sequence>
          </xsd:extension>
        </xsd:complexContent>
      </xsd:complex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241f8-c8fe-441b-bad5-56514653fd5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FDEBAE-F1C8-4F58-931B-97667EF01E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7C9718-29B1-4F47-BF94-B92B05D49214}">
  <ds:schemaRefs>
    <ds:schemaRef ds:uri="aa124cef-80ee-4fcd-bafd-5e68c15586a5"/>
    <ds:schemaRef ds:uri="http://purl.org/dc/terms/"/>
    <ds:schemaRef ds:uri="http://schemas.microsoft.com/office/infopath/2007/PartnerControls"/>
    <ds:schemaRef ds:uri="d3ed967d-d92a-4424-a53f-7c4da5d2a7ff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67CE189-47D5-4DEC-99C7-8F5C666FE747}"/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844</Words>
  <Application>Microsoft Office PowerPoint</Application>
  <PresentationFormat>On-screen Show (16:9)</PresentationFormat>
  <Paragraphs>109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Helvetica Neue</vt:lpstr>
      <vt:lpstr>Calibri</vt:lpstr>
      <vt:lpstr>Arial Black</vt:lpstr>
      <vt:lpstr>Helvetica Neue Light</vt:lpstr>
      <vt:lpstr>Wingdings</vt:lpstr>
      <vt:lpstr>Arial</vt:lpstr>
      <vt:lpstr>Helvetica</vt:lpstr>
      <vt:lpstr>Simple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Arellano</dc:creator>
  <cp:lastModifiedBy>Kaur, Pawandeep</cp:lastModifiedBy>
  <cp:revision>13</cp:revision>
  <dcterms:modified xsi:type="dcterms:W3CDTF">2021-09-17T07:34:32Z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0x010100B91F6886C957ED4EACAEE20D2BEA442D</vt:lpwstr>
  </property>
  <property fmtid="{D5CDD505-2E9C-101B-9397-08002B2CF9AE}" pid="3" name="ArticulateGUID">
    <vt:lpwstr>73585D2B-7DA0-4B9F-AFE0-E382EB2831BE</vt:lpwstr>
  </property>
  <property fmtid="{D5CDD505-2E9C-101B-9397-08002B2CF9AE}" pid="4" name="ArticulatePath">
    <vt:lpwstr>IC Resource Center - DRAFT - Code of Conduct Training - 07.12.19</vt:lpwstr>
  </property>
</Properties>
</file>