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anose="020B0604020202030204" pitchFamily="34" charset="0"/>
      <p:regular r:id="rId19"/>
      <p:bold r:id="rId20"/>
      <p:italic r:id="rId21"/>
      <p:boldItalic r:id="rId22"/>
    </p:embeddedFont>
    <p:embeddedFont>
      <p:font typeface="Helvetica Neue" panose="02000403000000020004"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62" autoAdjust="0"/>
    <p:restoredTop sz="96120" autoAdjust="0"/>
  </p:normalViewPr>
  <p:slideViewPr>
    <p:cSldViewPr snapToGrid="0">
      <p:cViewPr varScale="1">
        <p:scale>
          <a:sx n="146" d="100"/>
          <a:sy n="146" d="100"/>
        </p:scale>
        <p:origin x="129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lvl1pPr>
              <a:defRPr>
                <a:latin typeface="Arial" panose="020B0604020202020204" pitchFamily="34" charset="0"/>
                <a:cs typeface="Arial" panose="020B0604020202020204" pitchFamily="34" charset="0"/>
              </a:defRPr>
            </a:lvl1pPr>
          </a:lstStyle>
          <a:p>
            <a:r>
              <a:rPr dirty="0"/>
              <a:t>Click to edit Master title style</a:t>
            </a:r>
          </a:p>
        </p:txBody>
      </p:sp>
      <p:sp>
        <p:nvSpPr>
          <p:cNvPr id="3" name="Date Placeholder 2"/>
          <p:cNvSpPr>
            <a:spLocks noGrp="1"/>
          </p:cNvSpPr>
          <p:nvPr>
            <p:ph type="dt" idx="10"/>
          </p:nvPr>
        </p:nvSpPr>
        <p:spPr/>
        <p:txBody>
          <a:bodyPr/>
          <a:lstStyle/>
          <a:p>
            <a:endParaRPr/>
          </a:p>
        </p:txBody>
      </p:sp>
      <p:sp>
        <p:nvSpPr>
          <p:cNvPr id="4" name="Footer Placeholder 3"/>
          <p:cNvSpPr>
            <a:spLocks noGrp="1"/>
          </p:cNvSpPr>
          <p:nvPr>
            <p:ph type="ftr" idx="11"/>
          </p:nvPr>
        </p:nvSpPr>
        <p:spPr/>
        <p:txBody>
          <a:bodyPr/>
          <a:lstStyle/>
          <a:p>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a:t>‹#›</a:t>
            </a:fld>
            <a:endParaRPr/>
          </a:p>
        </p:txBody>
      </p:sp>
      <p:sp>
        <p:nvSpPr>
          <p:cNvPr id="6" name="Rectangle 5"/>
          <p:cNvSpPr/>
          <p:nvPr userDrawn="1"/>
        </p:nvSpPr>
        <p:spPr>
          <a:xfrm>
            <a:off x="3411265" y="125423"/>
            <a:ext cx="2321469" cy="307777"/>
          </a:xfrm>
          <a:prstGeom prst="rect">
            <a:avLst/>
          </a:prstGeom>
        </p:spPr>
        <p:txBody>
          <a:bodyPr wrap="none">
            <a:spAutoFit/>
          </a:bodyPr>
          <a:lstStyle/>
          <a:p>
            <a:pPr marL="0" marR="0" lvl="0" indent="0" algn="ctr" rtl="0">
              <a:spcBef>
                <a:spcPts val="0"/>
              </a:spcBef>
              <a:spcAft>
                <a:spcPts val="0"/>
              </a:spcAft>
              <a:buNone/>
            </a:pPr>
            <a:r>
              <a:rPr lang="cs-cz" sz="1400" b="1" dirty="0">
                <a:solidFill>
                  <a:srgbClr val="AACFD0"/>
                </a:solidFill>
                <a:latin typeface="Arial" panose="020B0604020202020204" pitchFamily="34" charset="0"/>
                <a:ea typeface="Helvetica"/>
                <a:cs typeface="Arial" panose="020B0604020202020204" pitchFamily="34" charset="0"/>
                <a:sym typeface="Helvetica"/>
              </a:rPr>
              <a:t>Práva a očekávání auditu</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atin typeface="Arial" panose="020B0604020202020204" pitchFamily="34" charset="0"/>
                <a:cs typeface="Arial" panose="020B0604020202020204" pitchFamily="34" charset="0"/>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atin typeface="Arial" panose="020B0604020202020204" pitchFamily="34" charset="0"/>
                <a:cs typeface="Arial" panose="020B0604020202020204" pitchFamily="34" charset="0"/>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atin typeface="Arial" panose="020B0604020202020204" pitchFamily="34" charset="0"/>
                <a:cs typeface="Arial" panose="020B0604020202020204" pitchFamily="34" charset="0"/>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dirty="0"/>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latin typeface="Arial" panose="020B0604020202020204" pitchFamily="34" charset="0"/>
                <a:cs typeface="Arial" panose="020B0604020202020204" pitchFamily="34" charset="0"/>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dirty="0"/>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atin typeface="Arial" panose="020B0604020202020204" pitchFamily="34" charset="0"/>
                <a:cs typeface="Arial" panose="020B0604020202020204" pitchFamily="34" charset="0"/>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atin typeface="Arial" panose="020B0604020202020204" pitchFamily="34" charset="0"/>
                <a:cs typeface="Arial" panose="020B0604020202020204" pitchFamily="34" charset="0"/>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atin typeface="Arial" panose="020B0604020202020204" pitchFamily="34" charset="0"/>
                <a:cs typeface="Arial" panose="020B0604020202020204" pitchFamily="34" charset="0"/>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dirty="0"/>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atin typeface="Arial" panose="020B0604020202020204" pitchFamily="34" charset="0"/>
                <a:cs typeface="Arial" panose="020B0604020202020204" pitchFamily="34" charset="0"/>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atin typeface="Arial" panose="020B0604020202020204" pitchFamily="34" charset="0"/>
                <a:cs typeface="Arial" panose="020B0604020202020204" pitchFamily="34" charset="0"/>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dirty="0"/>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atin typeface="Arial" panose="020B0604020202020204" pitchFamily="34" charset="0"/>
                <a:cs typeface="Arial" panose="020B0604020202020204" pitchFamily="34" charset="0"/>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Arial" panose="020B0604020202020204" pitchFamily="34" charset="0"/>
                <a:ea typeface="Arial" panose="020B0604020202020204" pitchFamily="34" charset="0"/>
                <a:cs typeface="Arial" panose="020B0604020202020204" pitchFamily="34" charset="0"/>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lang="en-US"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atin typeface="Arial" panose="020B0604020202020204" pitchFamily="34" charset="0"/>
                <a:cs typeface="Arial" panose="020B0604020202020204" pitchFamily="34" charset="0"/>
              </a:defRPr>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dirty="0"/>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atin typeface="Arial" panose="020B0604020202020204" pitchFamily="34" charset="0"/>
                <a:cs typeface="Arial" panose="020B0604020202020204" pitchFamily="34" charset="0"/>
              </a:defRPr>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dirty="0"/>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atin typeface="Arial" panose="020B0604020202020204" pitchFamily="34" charset="0"/>
                <a:cs typeface="Arial" panose="020B0604020202020204"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atin typeface="Arial" panose="020B0604020202020204" pitchFamily="34" charset="0"/>
                <a:cs typeface="Arial" panose="020B0604020202020204" pitchFamily="34" charset="0"/>
              </a:defRPr>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dirty="0"/>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US"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56" name="Google Shape;56;p13"/>
          <p:cNvSpPr txBox="1"/>
          <p:nvPr/>
        </p:nvSpPr>
        <p:spPr>
          <a:xfrm>
            <a:off x="45076" y="4904213"/>
            <a:ext cx="275205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cs-cz" sz="1100" b="0" i="0" u="none" strike="noStrike" cap="none">
                <a:solidFill>
                  <a:srgbClr val="34495E"/>
                </a:solidFill>
                <a:latin typeface="+mj-lt"/>
                <a:ea typeface="Helvetica Neue Light"/>
                <a:cs typeface="Helvetica Neue Light"/>
                <a:sym typeface="Helvetica Neue Light"/>
              </a:rPr>
              <a:t>Školení o právech a očekáváních auditu</a:t>
            </a:r>
            <a:endParaRPr sz="1100" b="0" i="0" u="none" strike="noStrike" cap="none">
              <a:solidFill>
                <a:srgbClr val="34495E"/>
              </a:solidFill>
              <a:latin typeface="+mj-lt"/>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rPr>
              <a:t>1</a:t>
            </a:fld>
            <a:endParaRPr>
              <a:latin typeface="Arial" panose="020B0604020202020204" pitchFamily="34" charset="0"/>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cs-cz" sz="1000" b="1" dirty="0">
                  <a:solidFill>
                    <a:schemeClr val="dk2"/>
                  </a:solidFill>
                  <a:latin typeface="Arial" panose="020B0604020202020204" pitchFamily="34" charset="0"/>
                  <a:ea typeface="Helvetica"/>
                  <a:cs typeface="Arial" panose="020B0604020202020204" pitchFamily="34" charset="0"/>
                  <a:sym typeface="Helvetica"/>
                </a:rPr>
                <a:t>Popis</a:t>
              </a:r>
              <a:endParaRPr sz="1000" b="1" dirty="0">
                <a:solidFill>
                  <a:schemeClr val="dk2"/>
                </a:solidFill>
                <a:latin typeface="Arial" panose="020B0604020202020204" pitchFamily="34" charset="0"/>
                <a:ea typeface="Helvetica"/>
                <a:cs typeface="Arial" panose="020B0604020202020204" pitchFamily="34" charset="0"/>
                <a:sym typeface="Helvetica"/>
              </a:endParaRPr>
            </a:p>
            <a:p>
              <a:pPr lvl="0">
                <a:spcBef>
                  <a:spcPts val="800"/>
                </a:spcBef>
                <a:buSzPts val="1100"/>
              </a:pPr>
              <a:r>
                <a:rPr lang="cs-cz" sz="1000" dirty="0">
                  <a:solidFill>
                    <a:schemeClr val="dk1"/>
                  </a:solidFill>
                  <a:latin typeface="Arial" panose="020B0604020202020204" pitchFamily="34" charset="0"/>
                  <a:ea typeface="Helvetica"/>
                  <a:cs typeface="Arial" panose="020B0604020202020204" pitchFamily="34" charset="0"/>
                  <a:sym typeface="Helvetica"/>
                </a:rPr>
                <a:t>Školení o právech a očekáváních auditu poskytne vlastníkům a vedení distributorů / obchodních zástupců </a:t>
              </a:r>
              <a:r>
                <a:rPr lang="cs-cz" sz="1000" dirty="0">
                  <a:solidFill>
                    <a:schemeClr val="tx1"/>
                  </a:solidFill>
                  <a:latin typeface="Arial" panose="020B0604020202020204" pitchFamily="34" charset="0"/>
                  <a:ea typeface="Helvetica"/>
                  <a:cs typeface="Arial" panose="020B0604020202020204" pitchFamily="34" charset="0"/>
                  <a:sym typeface="Helvetica"/>
                </a:rPr>
                <a:t>lepší pochopení toho, co znamená být auditován (výrobcem nebo jím jmenovaným externím auditorem), jak se na audit připravit a co během auditu očekávat.</a:t>
              </a:r>
              <a:endParaRPr sz="1000" i="0" u="none" strike="noStrike" cap="none" dirty="0">
                <a:solidFill>
                  <a:srgbClr val="000000"/>
                </a:solidFill>
                <a:latin typeface="Arial" panose="020B0604020202020204" pitchFamily="34" charset="0"/>
                <a:ea typeface="Helvetica"/>
                <a:cs typeface="Arial" panose="020B0604020202020204" pitchFamily="34" charset="0"/>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cs-cz" sz="1000" b="1" dirty="0">
                  <a:solidFill>
                    <a:schemeClr val="dk2"/>
                  </a:solidFill>
                  <a:latin typeface="Arial" panose="020B0604020202020204" pitchFamily="34" charset="0"/>
                  <a:ea typeface="Helvetica"/>
                  <a:cs typeface="Arial" panose="020B0604020202020204" pitchFamily="34" charset="0"/>
                  <a:sym typeface="Helvetica"/>
                </a:rPr>
                <a:t>Pokyny</a:t>
              </a:r>
              <a:endParaRPr sz="1000" dirty="0">
                <a:solidFill>
                  <a:schemeClr val="dk2"/>
                </a:solidFill>
                <a:latin typeface="Arial" panose="020B0604020202020204" pitchFamily="34" charset="0"/>
                <a:ea typeface="Helvetica"/>
                <a:cs typeface="Arial" panose="020B0604020202020204" pitchFamily="34" charset="0"/>
                <a:sym typeface="Helvetica"/>
              </a:endParaRPr>
            </a:p>
            <a:p>
              <a:pPr marL="457200" lvl="0" indent="-292100">
                <a:lnSpc>
                  <a:spcPct val="115000"/>
                </a:lnSpc>
                <a:buClr>
                  <a:schemeClr val="dk1"/>
                </a:buClr>
                <a:buSzPts val="1000"/>
                <a:buFont typeface="Helvetica"/>
                <a:buAutoNum type="arabicPeriod"/>
              </a:pPr>
              <a:r>
                <a:rPr lang="cs-cz" sz="1000" dirty="0">
                  <a:solidFill>
                    <a:schemeClr val="dk1"/>
                  </a:solidFill>
                  <a:latin typeface="Arial" panose="020B0604020202020204" pitchFamily="34" charset="0"/>
                  <a:ea typeface="Helvetica"/>
                  <a:cs typeface="Arial" panose="020B0604020202020204" pitchFamily="34" charset="0"/>
                  <a:sym typeface="Helvetica"/>
                </a:rPr>
                <a:t>Zajistěte, aby příslušní zaměstnanci absolvovali školení o právech a očekáváních </a:t>
              </a:r>
              <a:br>
                <a:rPr lang="en-US" sz="1000" dirty="0">
                  <a:solidFill>
                    <a:schemeClr val="dk1"/>
                  </a:solidFill>
                  <a:latin typeface="Arial" panose="020B0604020202020204" pitchFamily="34" charset="0"/>
                  <a:ea typeface="Helvetica"/>
                  <a:cs typeface="Arial" panose="020B0604020202020204" pitchFamily="34" charset="0"/>
                  <a:sym typeface="Helvetica"/>
                </a:rPr>
              </a:br>
              <a:r>
                <a:rPr lang="cs-cz" sz="1000" dirty="0">
                  <a:solidFill>
                    <a:schemeClr val="dk1"/>
                  </a:solidFill>
                  <a:latin typeface="Arial" panose="020B0604020202020204" pitchFamily="34" charset="0"/>
                  <a:ea typeface="Helvetica"/>
                  <a:cs typeface="Arial" panose="020B0604020202020204" pitchFamily="34" charset="0"/>
                  <a:sym typeface="Helvetica"/>
                </a:rPr>
                <a:t>auditu a porozuměli mu.</a:t>
              </a:r>
            </a:p>
            <a:p>
              <a:pPr marL="457200" lvl="0" indent="-292100">
                <a:lnSpc>
                  <a:spcPct val="115000"/>
                </a:lnSpc>
                <a:buClr>
                  <a:schemeClr val="dk1"/>
                </a:buClr>
                <a:buSzPts val="1000"/>
                <a:buFont typeface="Helvetica"/>
                <a:buAutoNum type="arabicPeriod"/>
              </a:pPr>
              <a:r>
                <a:rPr lang="cs-cz" sz="1000" dirty="0">
                  <a:solidFill>
                    <a:schemeClr val="dk1"/>
                  </a:solidFill>
                  <a:latin typeface="Arial" panose="020B0604020202020204" pitchFamily="34" charset="0"/>
                  <a:ea typeface="Helvetica"/>
                  <a:cs typeface="Arial" panose="020B0604020202020204" pitchFamily="34" charset="0"/>
                  <a:sym typeface="Helvetica"/>
                </a:rPr>
                <a:t>Zajistěte, aby všichni zaměstnanci odpovědní za korespondenci s auditory a za poskytování informací auditorům byli obeznámeni s vašimi očekáváními ohledně </a:t>
              </a:r>
              <a:br>
                <a:rPr lang="en-US" sz="1000" dirty="0">
                  <a:solidFill>
                    <a:schemeClr val="dk1"/>
                  </a:solidFill>
                  <a:latin typeface="Arial" panose="020B0604020202020204" pitchFamily="34" charset="0"/>
                  <a:ea typeface="Helvetica"/>
                  <a:cs typeface="Arial" panose="020B0604020202020204" pitchFamily="34" charset="0"/>
                  <a:sym typeface="Helvetica"/>
                </a:rPr>
              </a:br>
              <a:r>
                <a:rPr lang="cs-cz" sz="1000" dirty="0">
                  <a:solidFill>
                    <a:schemeClr val="dk1"/>
                  </a:solidFill>
                  <a:latin typeface="Arial" panose="020B0604020202020204" pitchFamily="34" charset="0"/>
                  <a:ea typeface="Helvetica"/>
                  <a:cs typeface="Arial" panose="020B0604020202020204" pitchFamily="34" charset="0"/>
                  <a:sym typeface="Helvetica"/>
                </a:rPr>
                <a:t>plnění požadavků na audit.</a:t>
              </a:r>
              <a:endParaRPr sz="1000" dirty="0">
                <a:solidFill>
                  <a:srgbClr val="34495E"/>
                </a:solidFill>
                <a:latin typeface="Arial" panose="020B0604020202020204" pitchFamily="34" charset="0"/>
                <a:ea typeface="Helvetica"/>
                <a:cs typeface="Arial" panose="020B0604020202020204" pitchFamily="34" charset="0"/>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cs-cz" sz="1000" b="1" dirty="0">
                  <a:solidFill>
                    <a:schemeClr val="dk2"/>
                  </a:solidFill>
                  <a:latin typeface="Arial" panose="020B0604020202020204" pitchFamily="34" charset="0"/>
                  <a:ea typeface="Helvetica"/>
                  <a:cs typeface="Arial" panose="020B0604020202020204" pitchFamily="34" charset="0"/>
                  <a:sym typeface="Helvetica"/>
                </a:rPr>
                <a:t>Jaké výhody vám to přináší?</a:t>
              </a:r>
              <a:endParaRPr sz="1000" b="1" dirty="0">
                <a:solidFill>
                  <a:schemeClr val="dk2"/>
                </a:solidFill>
                <a:latin typeface="Arial" panose="020B0604020202020204" pitchFamily="34" charset="0"/>
                <a:ea typeface="Helvetica"/>
                <a:cs typeface="Arial" panose="020B0604020202020204" pitchFamily="34" charset="0"/>
                <a:sym typeface="Helvetica"/>
              </a:endParaRPr>
            </a:p>
            <a:p>
              <a:pPr lvl="0">
                <a:lnSpc>
                  <a:spcPct val="115000"/>
                </a:lnSpc>
                <a:buSzPts val="1100"/>
              </a:pPr>
              <a:r>
                <a:rPr lang="cs-cz" sz="1000" dirty="0">
                  <a:solidFill>
                    <a:schemeClr val="dk1"/>
                  </a:solidFill>
                  <a:latin typeface="Arial" panose="020B0604020202020204" pitchFamily="34" charset="0"/>
                  <a:ea typeface="Helvetica"/>
                  <a:cs typeface="Arial" panose="020B0604020202020204" pitchFamily="34" charset="0"/>
                  <a:sym typeface="Helvetica"/>
                </a:rPr>
                <a:t>Toto školení vám pomůže lépe pochopit celkový proces auditu, což vám umožní lépe se připravit na úspěšný audit, aby co nejméně narušoval vaši činnost a vedl ke zlepšení vašich vztahů s výrobci.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854209"/>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cs-cz" sz="1000" b="1" i="0" u="none" strike="noStrike" cap="none" dirty="0">
                  <a:solidFill>
                    <a:schemeClr val="dk2"/>
                  </a:solidFill>
                  <a:latin typeface="Arial" panose="020B0604020202020204" pitchFamily="34" charset="0"/>
                  <a:ea typeface="Helvetica Neue"/>
                  <a:cs typeface="Arial" panose="020B0604020202020204" pitchFamily="34" charset="0"/>
                  <a:sym typeface="Helvetica Neue"/>
                </a:rPr>
                <a:t>Další dokumenty, které je třeba vzít v úvahu</a:t>
              </a:r>
              <a:endParaRPr sz="1000" b="0" i="0" u="none" strike="noStrike" cap="none" dirty="0">
                <a:solidFill>
                  <a:schemeClr val="dk2"/>
                </a:solidFill>
                <a:latin typeface="Arial" panose="020B0604020202020204" pitchFamily="34" charset="0"/>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cs-cz" sz="1000" dirty="0">
                  <a:solidFill>
                    <a:schemeClr val="dk1"/>
                  </a:solidFill>
                  <a:latin typeface="Arial" panose="020B0604020202020204" pitchFamily="34" charset="0"/>
                  <a:ea typeface="Helvetica"/>
                  <a:cs typeface="Arial" panose="020B0604020202020204" pitchFamily="34" charset="0"/>
                  <a:sym typeface="Helvetica"/>
                </a:rPr>
                <a:t> Kodex chování</a:t>
              </a:r>
              <a:endParaRPr sz="1000" dirty="0">
                <a:solidFill>
                  <a:schemeClr val="dk1"/>
                </a:solidFill>
                <a:latin typeface="Arial" panose="020B0604020202020204" pitchFamily="34" charset="0"/>
                <a:ea typeface="Helvetica"/>
                <a:cs typeface="Arial"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cs-cz" sz="1000" dirty="0">
                  <a:solidFill>
                    <a:schemeClr val="dk1"/>
                  </a:solidFill>
                  <a:latin typeface="Arial" panose="020B0604020202020204" pitchFamily="34" charset="0"/>
                  <a:ea typeface="Helvetica Neue"/>
                  <a:cs typeface="Arial" panose="020B0604020202020204" pitchFamily="34" charset="0"/>
                  <a:sym typeface="Helvetica Neue"/>
                </a:rPr>
                <a:t> Pokyny k vedení záznamů a účetnictví</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cs-cz" sz="1000" b="0" i="0" u="none" strike="noStrike" cap="none" dirty="0">
                  <a:solidFill>
                    <a:schemeClr val="dk1"/>
                  </a:solidFill>
                  <a:latin typeface="Arial" panose="020B0604020202020204" pitchFamily="34" charset="0"/>
                  <a:ea typeface="Cambria"/>
                  <a:cs typeface="Arial" panose="020B0604020202020204" pitchFamily="34" charset="0"/>
                  <a:sym typeface="Helvetica Neue"/>
                </a:rPr>
                <a:t> </a:t>
              </a:r>
              <a:r>
                <a:rPr lang="cs-cz" sz="1000" dirty="0">
                  <a:solidFill>
                    <a:schemeClr val="dk1"/>
                  </a:solidFill>
                  <a:latin typeface="Arial" panose="020B0604020202020204" pitchFamily="34" charset="0"/>
                  <a:cs typeface="Arial" panose="020B0604020202020204" pitchFamily="34" charset="0"/>
                  <a:sym typeface="Helvetica Neue"/>
                </a:rPr>
                <a:t>Školení o boji proti úplatkářství a korupci</a:t>
              </a:r>
              <a:endParaRPr sz="1000" dirty="0">
                <a:solidFill>
                  <a:schemeClr val="dk1"/>
                </a:solidFill>
                <a:latin typeface="Arial" panose="020B0604020202020204" pitchFamily="34" charset="0"/>
                <a:cs typeface="Arial"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Calibri"/>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cs-cz" sz="1800" b="1" dirty="0">
                <a:solidFill>
                  <a:srgbClr val="AACFD0"/>
                </a:solidFill>
                <a:latin typeface="Arial" panose="020B0604020202020204" pitchFamily="34" charset="0"/>
                <a:ea typeface="Helvetica"/>
                <a:cs typeface="Arial" panose="020B0604020202020204" pitchFamily="34" charset="0"/>
                <a:sym typeface="Helvetica"/>
              </a:rPr>
              <a:t>Školení o právech </a:t>
            </a:r>
            <a:br>
              <a:rPr lang="en-US" sz="1800" b="1" dirty="0">
                <a:solidFill>
                  <a:srgbClr val="AACFD0"/>
                </a:solidFill>
                <a:latin typeface="Arial" panose="020B0604020202020204" pitchFamily="34" charset="0"/>
                <a:ea typeface="Helvetica"/>
                <a:cs typeface="Arial" panose="020B0604020202020204" pitchFamily="34" charset="0"/>
                <a:sym typeface="Helvetica"/>
              </a:rPr>
            </a:br>
            <a:r>
              <a:rPr lang="cs-cz" sz="1800" b="1" dirty="0">
                <a:solidFill>
                  <a:srgbClr val="AACFD0"/>
                </a:solidFill>
                <a:latin typeface="Arial" panose="020B0604020202020204" pitchFamily="34" charset="0"/>
                <a:ea typeface="Helvetica"/>
                <a:cs typeface="Arial" panose="020B0604020202020204" pitchFamily="34" charset="0"/>
                <a:sym typeface="Helvetica"/>
              </a:rPr>
              <a:t>a očekáváních</a:t>
            </a:r>
            <a:r>
              <a:rPr lang="en-US" sz="1800" b="1" dirty="0">
                <a:solidFill>
                  <a:srgbClr val="AACFD0"/>
                </a:solidFill>
                <a:latin typeface="Arial" panose="020B0604020202020204" pitchFamily="34" charset="0"/>
                <a:ea typeface="Helvetica"/>
                <a:cs typeface="Arial" panose="020B0604020202020204" pitchFamily="34" charset="0"/>
                <a:sym typeface="Helvetica"/>
              </a:rPr>
              <a:t> </a:t>
            </a:r>
            <a:r>
              <a:rPr lang="cs-cz" sz="1800" b="1" dirty="0">
                <a:solidFill>
                  <a:srgbClr val="AACFD0"/>
                </a:solidFill>
                <a:latin typeface="Arial" panose="020B0604020202020204" pitchFamily="34" charset="0"/>
                <a:ea typeface="Helvetica"/>
                <a:cs typeface="Arial" panose="020B0604020202020204" pitchFamily="34" charset="0"/>
                <a:sym typeface="Helvetica"/>
              </a:rPr>
              <a:t>auditu</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panose="020B0604020202020204" pitchFamily="34" charset="0"/>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panose="020B0604020202020204" pitchFamily="34" charset="0"/>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panose="020B0604020202020204" pitchFamily="34" charset="0"/>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cs-cz" sz="2700" b="1" dirty="0">
                <a:solidFill>
                  <a:schemeClr val="lt1"/>
                </a:solidFill>
                <a:latin typeface="Arial" panose="020B0604020202020204" pitchFamily="34" charset="0"/>
                <a:ea typeface="Helvetica Neue"/>
                <a:cs typeface="Arial" panose="020B0604020202020204" pitchFamily="34" charset="0"/>
                <a:sym typeface="Helvetica Neue"/>
              </a:rPr>
              <a:t>Práva a očekávání auditu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cs-cz" sz="1800" b="1" dirty="0">
                <a:solidFill>
                  <a:srgbClr val="AACFD0"/>
                </a:solidFill>
                <a:latin typeface="Arial" panose="020B0604020202020204" pitchFamily="34" charset="0"/>
                <a:ea typeface="Helvetica"/>
                <a:cs typeface="Arial" panose="020B0604020202020204" pitchFamily="34" charset="0"/>
                <a:sym typeface="Helvetica"/>
              </a:rPr>
              <a:t>Úvod</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7" name="Google Shape;175;p26"/>
          <p:cNvSpPr txBox="1">
            <a:spLocks noGrp="1"/>
          </p:cNvSpPr>
          <p:nvPr>
            <p:ph type="body" idx="1"/>
          </p:nvPr>
        </p:nvSpPr>
        <p:spPr>
          <a:xfrm>
            <a:off x="221510" y="1179172"/>
            <a:ext cx="8732576" cy="2954214"/>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cs-cz" sz="1300" b="1" dirty="0">
                <a:solidFill>
                  <a:schemeClr val="bg2"/>
                </a:solidFill>
                <a:latin typeface="Arial" panose="020B0604020202020204" pitchFamily="34" charset="0"/>
                <a:cs typeface="Arial" panose="020B0604020202020204" pitchFamily="34" charset="0"/>
              </a:rPr>
              <a:t>Proč jsme auditováni? </a:t>
            </a:r>
            <a:endParaRPr sz="1300" b="1" dirty="0">
              <a:solidFill>
                <a:schemeClr val="bg2"/>
              </a:solidFill>
              <a:latin typeface="Arial" panose="020B0604020202020204" pitchFamily="34" charset="0"/>
              <a:cs typeface="Arial" panose="020B0604020202020204" pitchFamily="34" charset="0"/>
            </a:endParaRPr>
          </a:p>
          <a:p>
            <a:pPr marL="342900" indent="0">
              <a:lnSpc>
                <a:spcPct val="100000"/>
              </a:lnSpc>
              <a:spcBef>
                <a:spcPts val="0"/>
              </a:spcBef>
              <a:buSzPts val="1100"/>
              <a:buNone/>
            </a:pPr>
            <a:r>
              <a:rPr lang="cs-cz" sz="1100" dirty="0">
                <a:solidFill>
                  <a:schemeClr val="tx1"/>
                </a:solidFill>
                <a:latin typeface="Arial" panose="020B0604020202020204" pitchFamily="34" charset="0"/>
                <a:cs typeface="Arial" panose="020B0604020202020204" pitchFamily="34" charset="0"/>
              </a:rPr>
              <a:t>Výrobci uplatňují práva na audit, aby zajistili, že třetí strany, které jsou jejich obchodními partnery, dodržují veškeré předpisy, a aby pomohli identifikovat a zmírnit potenciální rizika. Ve většině případů se audity provádějí proto, aby pomohly zlepšit a zefektivnit pracovní vztahy mezi výrobcem a třetími stranami. Smlouvy mezi distributory a výrobci budou obvykle obsahovat doložku o „právu </a:t>
            </a:r>
            <a:br>
              <a:rPr lang="en-US" sz="1100" dirty="0">
                <a:solidFill>
                  <a:schemeClr val="tx1"/>
                </a:solidFill>
                <a:latin typeface="Arial" panose="020B0604020202020204" pitchFamily="34" charset="0"/>
                <a:cs typeface="Arial" panose="020B0604020202020204" pitchFamily="34" charset="0"/>
              </a:rPr>
            </a:br>
            <a:r>
              <a:rPr lang="cs-cz" sz="1100" dirty="0">
                <a:solidFill>
                  <a:schemeClr val="tx1"/>
                </a:solidFill>
                <a:latin typeface="Arial" panose="020B0604020202020204" pitchFamily="34" charset="0"/>
                <a:cs typeface="Arial" panose="020B0604020202020204" pitchFamily="34" charset="0"/>
              </a:rPr>
              <a:t>na audit“, která potvrzuje závazek distributora vyhovět požadovanému auditu.</a:t>
            </a:r>
          </a:p>
          <a:p>
            <a:pPr marL="342900" indent="0">
              <a:lnSpc>
                <a:spcPct val="100000"/>
              </a:lnSpc>
              <a:spcBef>
                <a:spcPts val="0"/>
              </a:spcBef>
              <a:buSzPts val="1100"/>
              <a:buNone/>
            </a:pPr>
            <a:endParaRPr sz="1100" dirty="0">
              <a:solidFill>
                <a:schemeClr val="tx1"/>
              </a:solidFill>
              <a:latin typeface="Arial" panose="020B0604020202020204" pitchFamily="34" charset="0"/>
              <a:cs typeface="Arial" panose="020B0604020202020204" pitchFamily="34" charset="0"/>
            </a:endParaRPr>
          </a:p>
          <a:p>
            <a:pPr marL="0" indent="0">
              <a:lnSpc>
                <a:spcPct val="115000"/>
              </a:lnSpc>
              <a:spcBef>
                <a:spcPts val="300"/>
              </a:spcBef>
              <a:buSzPts val="1100"/>
              <a:buNone/>
            </a:pPr>
            <a:r>
              <a:rPr lang="cs-cz" sz="1300" b="1" dirty="0">
                <a:solidFill>
                  <a:schemeClr val="tx1"/>
                </a:solidFill>
                <a:latin typeface="Arial" panose="020B0604020202020204" pitchFamily="34" charset="0"/>
                <a:cs typeface="Arial" panose="020B0604020202020204" pitchFamily="34" charset="0"/>
              </a:rPr>
              <a:t>Jaký je účel auditu? </a:t>
            </a:r>
            <a:endParaRPr sz="1300" b="1" dirty="0">
              <a:solidFill>
                <a:schemeClr val="tx1"/>
              </a:solidFill>
              <a:latin typeface="Arial" panose="020B0604020202020204" pitchFamily="34" charset="0"/>
              <a:cs typeface="Arial" panose="020B0604020202020204" pitchFamily="34" charset="0"/>
            </a:endParaRPr>
          </a:p>
          <a:p>
            <a:pPr marL="342900" indent="0">
              <a:lnSpc>
                <a:spcPct val="100000"/>
              </a:lnSpc>
              <a:spcBef>
                <a:spcPts val="0"/>
              </a:spcBef>
              <a:buSzPts val="1100"/>
              <a:buNone/>
            </a:pPr>
            <a:r>
              <a:rPr lang="cs-cz" sz="1100" dirty="0">
                <a:solidFill>
                  <a:schemeClr val="tx1"/>
                </a:solidFill>
                <a:latin typeface="Arial" panose="020B0604020202020204" pitchFamily="34" charset="0"/>
                <a:cs typeface="Arial" panose="020B0604020202020204" pitchFamily="34" charset="0"/>
              </a:rPr>
              <a:t>Účelem auditu je, aby výrobce vyhodnotil a porozuměl (prostřednictvím dotazů a analýzy dokumentů a transakcí) našim programům dodržování předpisů, zásadám, postupům a vnitřním kontrolám činností, které mohou být náchylné k riziku korupce. Tento postup nám pomáhá zajistit, že jednáme čestně a že podnikáme v souladu s našimi písemnými dohodami a s předpisy. </a:t>
            </a:r>
          </a:p>
          <a:p>
            <a:pPr marL="342900" indent="0">
              <a:lnSpc>
                <a:spcPct val="100000"/>
              </a:lnSpc>
              <a:spcBef>
                <a:spcPts val="0"/>
              </a:spcBef>
              <a:buSzPts val="1100"/>
              <a:buNone/>
            </a:pPr>
            <a:endParaRPr sz="11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SzPts val="1100"/>
              <a:buNone/>
            </a:pPr>
            <a:r>
              <a:rPr lang="cs-cz" sz="1200" b="1" dirty="0">
                <a:solidFill>
                  <a:schemeClr val="tx1"/>
                </a:solidFill>
                <a:latin typeface="Arial" panose="020B0604020202020204" pitchFamily="34" charset="0"/>
                <a:cs typeface="Arial" panose="020B0604020202020204" pitchFamily="34" charset="0"/>
              </a:rPr>
              <a:t>Jak budou naše údaje a informace použity? </a:t>
            </a:r>
          </a:p>
          <a:p>
            <a:pPr marL="341313" indent="0">
              <a:lnSpc>
                <a:spcPct val="100000"/>
              </a:lnSpc>
              <a:spcBef>
                <a:spcPts val="0"/>
              </a:spcBef>
              <a:buSzPts val="1100"/>
              <a:buNone/>
            </a:pPr>
            <a:r>
              <a:rPr lang="cs-cz" sz="1100" dirty="0">
                <a:solidFill>
                  <a:schemeClr val="tx1"/>
                </a:solidFill>
                <a:latin typeface="Arial" panose="020B0604020202020204" pitchFamily="34" charset="0"/>
                <a:cs typeface="Arial" panose="020B0604020202020204" pitchFamily="34" charset="0"/>
              </a:rPr>
              <a:t>Výrobce obvykle provádí audity třetích stran buď prostřednictvím interních skupin, které mají s těmito typy činností značné zkušenosti, nebo prostřednictvím externích auditorů. Takové interní skupiny pravděpodobně spadají do funkcí interního auditu nebo dodržování předpisů výrobce. Auditorské týmy, jako jsou tyto, mají pravděpodobně velké zkušenosti se zpracováním citlivých informací a údajů třetích stran. Můžete očekávat, že se budou chovat profesionálně a vaše údaje nebo informace budou sdílet pouze na základě potřeby. Údaje a informace shromážděné pro účely auditu nebudou sdíleny s komerčními zainteresovanými stranami z jiných </a:t>
            </a:r>
            <a:br>
              <a:rPr lang="en-US" sz="1100" dirty="0">
                <a:solidFill>
                  <a:schemeClr val="tx1"/>
                </a:solidFill>
                <a:latin typeface="Arial" panose="020B0604020202020204" pitchFamily="34" charset="0"/>
                <a:cs typeface="Arial" panose="020B0604020202020204" pitchFamily="34" charset="0"/>
              </a:rPr>
            </a:br>
            <a:r>
              <a:rPr lang="cs-cz" sz="1100" dirty="0">
                <a:solidFill>
                  <a:schemeClr val="tx1"/>
                </a:solidFill>
                <a:latin typeface="Arial" panose="020B0604020202020204" pitchFamily="34" charset="0"/>
                <a:cs typeface="Arial" panose="020B0604020202020204" pitchFamily="34" charset="0"/>
              </a:rPr>
              <a:t>důvodů než za účelem sdělení výsledků auditu.</a:t>
            </a:r>
          </a:p>
          <a:p>
            <a:pPr marL="0" indent="0">
              <a:lnSpc>
                <a:spcPct val="100000"/>
              </a:lnSpc>
              <a:spcBef>
                <a:spcPts val="0"/>
              </a:spcBef>
              <a:buSzPts val="1100"/>
              <a:buNone/>
            </a:pPr>
            <a:endParaRPr sz="1400" b="1" dirty="0">
              <a:solidFill>
                <a:schemeClr val="tx1"/>
              </a:solidFill>
              <a:latin typeface="Arial" panose="020B0604020202020204" pitchFamily="34" charset="0"/>
              <a:cs typeface="Arial" panose="020B0604020202020204" pitchFamily="34" charset="0"/>
            </a:endParaRPr>
          </a:p>
          <a:p>
            <a:pPr marL="342900" indent="0">
              <a:lnSpc>
                <a:spcPct val="100000"/>
              </a:lnSpc>
              <a:spcBef>
                <a:spcPts val="0"/>
              </a:spcBef>
              <a:buSzPts val="1100"/>
              <a:buNone/>
            </a:pPr>
            <a:endParaRPr sz="1100" b="1" dirty="0">
              <a:solidFill>
                <a:schemeClr val="bg2"/>
              </a:solidFill>
              <a:latin typeface="Arial" panose="020B0604020202020204" pitchFamily="34" charset="0"/>
              <a:cs typeface="Arial"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cs-cz" sz="4400" b="1">
                <a:ln w="0"/>
                <a:solidFill>
                  <a:schemeClr val="bg2"/>
                </a:solidFill>
                <a:effectLst>
                  <a:innerShdw blurRad="63500" dist="50800" dir="13500000">
                    <a:srgbClr val="000000">
                      <a:alpha val="50000"/>
                    </a:srgbClr>
                  </a:innerShdw>
                </a:effectLst>
                <a:latin typeface="Arial" panose="020B0604020202020204" pitchFamily="34" charset="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cs-cz" sz="4000" dirty="0">
                <a:solidFill>
                  <a:schemeClr val="accent5">
                    <a:lumMod val="75000"/>
                  </a:schemeClr>
                </a:solidFill>
                <a:latin typeface="Arial" panose="020B0604020202020204" pitchFamily="34" charset="0"/>
                <a:cs typeface="Arial"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cs-cz" sz="4400">
                <a:latin typeface="Arial" panose="020B0604020202020204" pitchFamily="34" charset="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cs-cz" sz="3000">
                <a:latin typeface="Arial" panose="020B0604020202020204" pitchFamily="34" charset="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cs-cz" sz="4000" dirty="0">
                <a:effectLst>
                  <a:innerShdw blurRad="215900" dist="279400" dir="13500000">
                    <a:schemeClr val="accent5">
                      <a:alpha val="60000"/>
                    </a:schemeClr>
                  </a:innerShdw>
                </a:effectLst>
                <a:latin typeface="Arial" panose="020B0604020202020204" pitchFamily="34" charset="0"/>
                <a:cs typeface="Arial"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cs-cz" sz="7200" b="1" dirty="0">
                <a:solidFill>
                  <a:srgbClr val="AACFD0"/>
                </a:solidFill>
                <a:latin typeface="Arial" panose="020B0604020202020204" pitchFamily="34" charset="0"/>
                <a:ea typeface="Helvetica"/>
                <a:cs typeface="Arial" panose="020B0604020202020204" pitchFamily="34" charset="0"/>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cs-cz" sz="4000" dirty="0">
                <a:solidFill>
                  <a:schemeClr val="accent5">
                    <a:lumMod val="75000"/>
                  </a:schemeClr>
                </a:solidFill>
                <a:latin typeface="Arial" panose="020B0604020202020204" pitchFamily="34" charset="0"/>
                <a:cs typeface="Arial"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cs-cz" sz="7200" b="1" dirty="0">
                <a:solidFill>
                  <a:srgbClr val="AACFD0"/>
                </a:solidFill>
                <a:latin typeface="Arial" panose="020B0604020202020204" pitchFamily="34" charset="0"/>
                <a:ea typeface="Helvetica"/>
                <a:cs typeface="Arial" panose="020B0604020202020204" pitchFamily="34" charset="0"/>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cs-cz" sz="1800" b="1" dirty="0">
                <a:solidFill>
                  <a:srgbClr val="AACFD0"/>
                </a:solidFill>
                <a:latin typeface="Arial" panose="020B0604020202020204" pitchFamily="34" charset="0"/>
                <a:ea typeface="Helvetica"/>
                <a:cs typeface="Arial" panose="020B0604020202020204" pitchFamily="34" charset="0"/>
                <a:sym typeface="Helvetica"/>
              </a:rPr>
              <a:t>Úvod</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7" name="Google Shape;175;p26"/>
          <p:cNvSpPr txBox="1">
            <a:spLocks noGrp="1"/>
          </p:cNvSpPr>
          <p:nvPr>
            <p:ph type="body" idx="1"/>
          </p:nvPr>
        </p:nvSpPr>
        <p:spPr>
          <a:xfrm>
            <a:off x="221510" y="1379891"/>
            <a:ext cx="8852152"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cs-cz" sz="1300" b="1" dirty="0">
                <a:solidFill>
                  <a:schemeClr val="bg2"/>
                </a:solidFill>
                <a:latin typeface="Arial" panose="020B0604020202020204" pitchFamily="34" charset="0"/>
                <a:cs typeface="Arial" panose="020B0604020202020204" pitchFamily="34" charset="0"/>
              </a:rPr>
              <a:t>Jaké jsou cíle auditu? </a:t>
            </a:r>
            <a:endParaRPr sz="1300" b="1" dirty="0">
              <a:solidFill>
                <a:schemeClr val="bg2"/>
              </a:solidFill>
              <a:latin typeface="Arial" panose="020B0604020202020204" pitchFamily="34" charset="0"/>
              <a:cs typeface="Arial" panose="020B0604020202020204" pitchFamily="34" charset="0"/>
            </a:endParaRPr>
          </a:p>
          <a:p>
            <a:pPr marL="342900" indent="0">
              <a:spcBef>
                <a:spcPts val="0"/>
              </a:spcBef>
              <a:buSzPts val="1100"/>
              <a:buNone/>
            </a:pPr>
            <a:r>
              <a:rPr lang="cs-cz" sz="1100" dirty="0">
                <a:solidFill>
                  <a:schemeClr val="bg2"/>
                </a:solidFill>
                <a:latin typeface="Arial" panose="020B0604020202020204" pitchFamily="34" charset="0"/>
                <a:cs typeface="Arial" panose="020B0604020202020204" pitchFamily="34" charset="0"/>
              </a:rPr>
              <a:t>1. Zajistit soulad s protiúplatkářským a protikorupčním bojem („ABAC“), který zahrnuje následující oblasti zájmu:</a:t>
            </a:r>
            <a:endParaRPr sz="1100" dirty="0">
              <a:solidFill>
                <a:schemeClr val="bg2"/>
              </a:solidFill>
              <a:latin typeface="Arial" panose="020B0604020202020204" pitchFamily="34" charset="0"/>
              <a:cs typeface="Arial" panose="020B0604020202020204" pitchFamily="34" charset="0"/>
            </a:endParaRPr>
          </a:p>
          <a:p>
            <a:pPr marL="962025" indent="-171450">
              <a:spcBef>
                <a:spcPts val="0"/>
              </a:spcBef>
              <a:buClr>
                <a:schemeClr val="bg2"/>
              </a:buClr>
            </a:pPr>
            <a:r>
              <a:rPr lang="cs-cz" sz="1100" dirty="0">
                <a:solidFill>
                  <a:schemeClr val="bg2"/>
                </a:solidFill>
                <a:latin typeface="Arial" panose="020B0604020202020204" pitchFamily="34" charset="0"/>
                <a:cs typeface="Arial" panose="020B0604020202020204" pitchFamily="34" charset="0"/>
              </a:rPr>
              <a:t>typy finančních transakcí a činností souvisejících s dodržováním předpisů;</a:t>
            </a:r>
          </a:p>
          <a:p>
            <a:pPr marL="962025" indent="-171450">
              <a:spcBef>
                <a:spcPts val="0"/>
              </a:spcBef>
              <a:buClr>
                <a:schemeClr val="bg2"/>
              </a:buClr>
            </a:pPr>
            <a:r>
              <a:rPr lang="cs-cz" sz="1100" dirty="0">
                <a:solidFill>
                  <a:schemeClr val="bg2"/>
                </a:solidFill>
                <a:latin typeface="Arial" panose="020B0604020202020204" pitchFamily="34" charset="0"/>
                <a:cs typeface="Arial" panose="020B0604020202020204" pitchFamily="34" charset="0"/>
              </a:rPr>
              <a:t>přesné a úplné záznamy a účetnictví;</a:t>
            </a:r>
            <a:endParaRPr sz="1100" dirty="0">
              <a:solidFill>
                <a:schemeClr val="bg2"/>
              </a:solidFill>
              <a:latin typeface="Arial" panose="020B0604020202020204" pitchFamily="34" charset="0"/>
              <a:cs typeface="Arial" panose="020B0604020202020204" pitchFamily="34" charset="0"/>
            </a:endParaRPr>
          </a:p>
          <a:p>
            <a:pPr marL="960438" indent="-169863">
              <a:spcBef>
                <a:spcPts val="0"/>
              </a:spcBef>
              <a:spcAft>
                <a:spcPts val="300"/>
              </a:spcAft>
              <a:buClr>
                <a:schemeClr val="bg2"/>
              </a:buClr>
            </a:pPr>
            <a:r>
              <a:rPr lang="cs-cz" sz="1100" dirty="0">
                <a:solidFill>
                  <a:schemeClr val="bg2"/>
                </a:solidFill>
                <a:latin typeface="Arial" panose="020B0604020202020204" pitchFamily="34" charset="0"/>
                <a:cs typeface="Arial" panose="020B0604020202020204" pitchFamily="34" charset="0"/>
              </a:rPr>
              <a:t>příslušné interní kontroly a řízení společnosti.</a:t>
            </a:r>
            <a:endParaRPr sz="1100" dirty="0">
              <a:solidFill>
                <a:schemeClr val="bg2"/>
              </a:solidFill>
              <a:latin typeface="Arial" panose="020B0604020202020204" pitchFamily="34" charset="0"/>
              <a:cs typeface="Arial" panose="020B0604020202020204" pitchFamily="34" charset="0"/>
            </a:endParaRPr>
          </a:p>
          <a:p>
            <a:pPr marL="342900" indent="0">
              <a:spcBef>
                <a:spcPts val="0"/>
              </a:spcBef>
              <a:buNone/>
            </a:pPr>
            <a:r>
              <a:rPr lang="cs-cz" sz="1100" dirty="0">
                <a:solidFill>
                  <a:schemeClr val="bg2"/>
                </a:solidFill>
                <a:latin typeface="Arial" panose="020B0604020202020204" pitchFamily="34" charset="0"/>
                <a:cs typeface="Arial" panose="020B0604020202020204" pitchFamily="34" charset="0"/>
              </a:rPr>
              <a:t>2. Pomoci identifikovat</a:t>
            </a:r>
            <a:endParaRPr sz="1100" dirty="0">
              <a:solidFill>
                <a:schemeClr val="bg2"/>
              </a:solidFill>
              <a:latin typeface="Arial" panose="020B0604020202020204" pitchFamily="34" charset="0"/>
              <a:cs typeface="Arial" panose="020B0604020202020204" pitchFamily="34" charset="0"/>
            </a:endParaRPr>
          </a:p>
          <a:p>
            <a:pPr marL="1028700" indent="-238125">
              <a:spcBef>
                <a:spcPts val="0"/>
              </a:spcBef>
              <a:buClr>
                <a:srgbClr val="000000"/>
              </a:buClr>
            </a:pPr>
            <a:r>
              <a:rPr lang="cs-cz" sz="1100" dirty="0">
                <a:solidFill>
                  <a:schemeClr val="bg2"/>
                </a:solidFill>
                <a:latin typeface="Arial" panose="020B0604020202020204" pitchFamily="34" charset="0"/>
                <a:cs typeface="Arial" panose="020B0604020202020204" pitchFamily="34" charset="0"/>
              </a:rPr>
              <a:t>rizikové faktory;</a:t>
            </a:r>
            <a:endParaRPr sz="1100" dirty="0">
              <a:solidFill>
                <a:schemeClr val="bg2"/>
              </a:solidFill>
              <a:latin typeface="Arial" panose="020B0604020202020204" pitchFamily="34" charset="0"/>
              <a:cs typeface="Arial" panose="020B0604020202020204" pitchFamily="34" charset="0"/>
            </a:endParaRPr>
          </a:p>
          <a:p>
            <a:pPr marL="1028700" indent="-238125">
              <a:spcBef>
                <a:spcPts val="0"/>
              </a:spcBef>
              <a:spcAft>
                <a:spcPts val="300"/>
              </a:spcAft>
              <a:buClr>
                <a:srgbClr val="000000"/>
              </a:buClr>
            </a:pPr>
            <a:r>
              <a:rPr lang="cs-cz" sz="1100" dirty="0">
                <a:solidFill>
                  <a:schemeClr val="bg2"/>
                </a:solidFill>
                <a:latin typeface="Arial" panose="020B0604020202020204" pitchFamily="34" charset="0"/>
                <a:cs typeface="Arial" panose="020B0604020202020204" pitchFamily="34" charset="0"/>
              </a:rPr>
              <a:t>potenciální oblasti pro zlepšení.</a:t>
            </a:r>
          </a:p>
          <a:p>
            <a:pPr marL="790575" indent="0">
              <a:spcBef>
                <a:spcPts val="0"/>
              </a:spcBef>
              <a:spcAft>
                <a:spcPts val="300"/>
              </a:spcAft>
              <a:buClr>
                <a:srgbClr val="000000"/>
              </a:buClr>
              <a:buNone/>
            </a:pPr>
            <a:endParaRPr sz="1100" dirty="0">
              <a:solidFill>
                <a:schemeClr val="bg2"/>
              </a:solidFill>
              <a:latin typeface="Arial" panose="020B0604020202020204" pitchFamily="34" charset="0"/>
              <a:cs typeface="Arial" panose="020B0604020202020204" pitchFamily="34" charset="0"/>
            </a:endParaRPr>
          </a:p>
          <a:p>
            <a:pPr marL="0" indent="0">
              <a:lnSpc>
                <a:spcPct val="115000"/>
              </a:lnSpc>
              <a:spcBef>
                <a:spcPts val="300"/>
              </a:spcBef>
              <a:buSzPts val="1100"/>
              <a:buNone/>
            </a:pPr>
            <a:r>
              <a:rPr lang="cs-cz" sz="1300" b="1" dirty="0">
                <a:solidFill>
                  <a:schemeClr val="bg2"/>
                </a:solidFill>
                <a:latin typeface="Arial" panose="020B0604020202020204" pitchFamily="34" charset="0"/>
                <a:cs typeface="Arial" panose="020B0604020202020204" pitchFamily="34" charset="0"/>
              </a:rPr>
              <a:t>Jaké výhody nám audit přináší? </a:t>
            </a:r>
            <a:endParaRPr sz="1300" b="1" dirty="0">
              <a:solidFill>
                <a:schemeClr val="bg2"/>
              </a:solidFill>
              <a:latin typeface="Arial" panose="020B0604020202020204" pitchFamily="34" charset="0"/>
              <a:cs typeface="Arial" panose="020B0604020202020204" pitchFamily="34" charset="0"/>
              <a:sym typeface="Arial"/>
            </a:endParaRPr>
          </a:p>
          <a:p>
            <a:pPr marL="342900" indent="0">
              <a:lnSpc>
                <a:spcPct val="100000"/>
              </a:lnSpc>
              <a:spcBef>
                <a:spcPts val="0"/>
              </a:spcBef>
              <a:buSzPts val="1100"/>
              <a:buNone/>
            </a:pPr>
            <a:r>
              <a:rPr lang="cs-cz" sz="1100" dirty="0">
                <a:solidFill>
                  <a:schemeClr val="bg2"/>
                </a:solidFill>
                <a:latin typeface="Arial" panose="020B0604020202020204" pitchFamily="34" charset="0"/>
                <a:cs typeface="Arial" panose="020B0604020202020204" pitchFamily="34" charset="0"/>
              </a:rPr>
              <a:t>Audity pomáhají identifikovat potenciální problémy nebo rizikové oblasti, které můžeme napravit nebo zlepšit. Na závěr auditu obdržíme doporučení pro vylepšení našich obchodních funkcí a programu shody, což nám umožní rozvíjet podnikání a zmírnit rizika. Audit může také pomoci otevřít další komunikační kanál s našimi </a:t>
            </a:r>
            <a:r>
              <a:rPr lang="cs-cz" sz="1100">
                <a:solidFill>
                  <a:schemeClr val="bg2"/>
                </a:solidFill>
                <a:latin typeface="Arial" panose="020B0604020202020204" pitchFamily="34" charset="0"/>
                <a:cs typeface="Arial" panose="020B0604020202020204" pitchFamily="34" charset="0"/>
              </a:rPr>
              <a:t>výrobci</a:t>
            </a:r>
            <a:r>
              <a:rPr lang="en-US" sz="1100">
                <a:solidFill>
                  <a:schemeClr val="bg2"/>
                </a:solidFill>
                <a:latin typeface="Arial" panose="020B0604020202020204" pitchFamily="34" charset="0"/>
                <a:cs typeface="Arial" panose="020B0604020202020204" pitchFamily="34" charset="0"/>
              </a:rPr>
              <a:t> </a:t>
            </a:r>
            <a:r>
              <a:rPr lang="cs-cz" sz="1100">
                <a:solidFill>
                  <a:schemeClr val="bg2"/>
                </a:solidFill>
                <a:latin typeface="Arial" panose="020B0604020202020204" pitchFamily="34" charset="0"/>
                <a:cs typeface="Arial" panose="020B0604020202020204" pitchFamily="34" charset="0"/>
              </a:rPr>
              <a:t>a </a:t>
            </a:r>
            <a:r>
              <a:rPr lang="cs-cz" sz="1100" dirty="0">
                <a:solidFill>
                  <a:schemeClr val="bg2"/>
                </a:solidFill>
                <a:latin typeface="Arial" panose="020B0604020202020204" pitchFamily="34" charset="0"/>
                <a:cs typeface="Arial" panose="020B0604020202020204" pitchFamily="34" charset="0"/>
              </a:rPr>
              <a:t>zlepšit naše vztahy s těmito klíčovými obchodními partnery. </a:t>
            </a:r>
            <a:endParaRPr sz="1100" dirty="0">
              <a:solidFill>
                <a:schemeClr val="bg2"/>
              </a:solidFill>
              <a:latin typeface="Arial" panose="020B0604020202020204" pitchFamily="34" charset="0"/>
              <a:cs typeface="Arial"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cs-cz" sz="4400" b="1" dirty="0">
                <a:ln w="0"/>
                <a:solidFill>
                  <a:schemeClr val="bg2"/>
                </a:solidFill>
                <a:effectLst>
                  <a:innerShdw blurRad="63500" dist="50800" dir="13500000">
                    <a:srgbClr val="000000">
                      <a:alpha val="50000"/>
                    </a:srgbClr>
                  </a:innerShdw>
                </a:effectLst>
                <a:latin typeface="Arial" panose="020B0604020202020204" pitchFamily="34" charset="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cs-cz" sz="4000" dirty="0">
                <a:solidFill>
                  <a:schemeClr val="accent5">
                    <a:lumMod val="75000"/>
                  </a:schemeClr>
                </a:solidFill>
                <a:latin typeface="Arial" panose="020B0604020202020204" pitchFamily="34" charset="0"/>
                <a:cs typeface="Arial"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cs-cz" sz="4400">
                <a:latin typeface="Arial" panose="020B0604020202020204" pitchFamily="34" charset="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cs-cz" sz="3000">
                <a:latin typeface="Arial" panose="020B0604020202020204" pitchFamily="34" charset="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cs-cz" sz="4000" dirty="0">
                <a:effectLst>
                  <a:innerShdw blurRad="215900" dist="279400" dir="13500000">
                    <a:schemeClr val="accent5">
                      <a:alpha val="60000"/>
                    </a:schemeClr>
                  </a:innerShdw>
                </a:effectLst>
                <a:latin typeface="Arial" panose="020B0604020202020204" pitchFamily="34" charset="0"/>
                <a:cs typeface="Arial"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cs-cz" sz="7200" b="1" dirty="0">
                <a:solidFill>
                  <a:srgbClr val="AACFD0"/>
                </a:solidFill>
                <a:latin typeface="Arial" panose="020B0604020202020204" pitchFamily="34" charset="0"/>
                <a:ea typeface="Helvetica"/>
                <a:cs typeface="Arial" panose="020B0604020202020204" pitchFamily="34" charset="0"/>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cs-cz" sz="4000" dirty="0">
                <a:solidFill>
                  <a:schemeClr val="accent5">
                    <a:lumMod val="75000"/>
                  </a:schemeClr>
                </a:solidFill>
                <a:latin typeface="Arial" panose="020B0604020202020204" pitchFamily="34" charset="0"/>
                <a:cs typeface="Arial"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cs-cz" sz="7200" b="1" dirty="0">
                <a:solidFill>
                  <a:srgbClr val="AACFD0"/>
                </a:solidFill>
                <a:latin typeface="Arial" panose="020B0604020202020204" pitchFamily="34" charset="0"/>
                <a:ea typeface="Helvetica"/>
                <a:cs typeface="Arial" panose="020B0604020202020204" pitchFamily="34" charset="0"/>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cs-cz" sz="1800" b="1" dirty="0">
                <a:solidFill>
                  <a:srgbClr val="AACFD0"/>
                </a:solidFill>
                <a:latin typeface="Arial" panose="020B0604020202020204" pitchFamily="34" charset="0"/>
                <a:ea typeface="Helvetica"/>
                <a:cs typeface="Arial" panose="020B0604020202020204" pitchFamily="34" charset="0"/>
                <a:sym typeface="Helvetica"/>
              </a:rPr>
              <a:t>Příprava auditu a očekávání</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5" name="Google Shape;185;p27"/>
          <p:cNvSpPr txBox="1"/>
          <p:nvPr/>
        </p:nvSpPr>
        <p:spPr>
          <a:xfrm>
            <a:off x="73350" y="764587"/>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cs-cz" sz="1300" b="1" dirty="0">
                <a:solidFill>
                  <a:schemeClr val="bg2"/>
                </a:solidFill>
                <a:latin typeface="Arial" panose="020B0604020202020204" pitchFamily="34" charset="0"/>
                <a:ea typeface="Helvetica Neue"/>
                <a:cs typeface="Arial" panose="020B0604020202020204" pitchFamily="34" charset="0"/>
                <a:sym typeface="Helvetica Neue"/>
              </a:rPr>
              <a:t>Obecná příprava auditu a očekávání mohou zahrnovat: </a:t>
            </a:r>
            <a:endParaRPr sz="13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30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Návštěvu na pracovišti</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Návštěva na pracovišti v našich kancelářích nebo provozovnách je obvykle součástí každého auditu. Přestože hostování týmu v našich prostorách může působit rušivě, je to často ten nejefektivnější způsob, jakým může výrobce nebo jím určený externí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auditor dokončit audit rychle a s minimálním narušením činnosti.</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Tým obvykle požaduje:</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028700" lvl="2" indent="-228600">
              <a:lnSpc>
                <a:spcPct val="115000"/>
              </a:lnSpc>
              <a:buSzPts val="1200"/>
              <a:buFont typeface="Helvetica Neue"/>
              <a:buAutoNum type="romanLcPeriod"/>
            </a:pPr>
            <a:r>
              <a:rPr lang="cs-cz" sz="1100" dirty="0">
                <a:solidFill>
                  <a:schemeClr val="bg2"/>
                </a:solidFill>
                <a:latin typeface="Arial" panose="020B0604020202020204" pitchFamily="34" charset="0"/>
                <a:ea typeface="Helvetica Neue"/>
                <a:cs typeface="Arial" panose="020B0604020202020204" pitchFamily="34" charset="0"/>
                <a:sym typeface="Helvetica Neue"/>
              </a:rPr>
              <a:t>soukromou kancelář nebo konferenční místnost</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30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Transparentní diskuze</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Diskuse s auditory by měla být otevřená a upřímná. Neexistují žádné špatné odpovědi.</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Zaměstnanci by neměli být nervózní z toho, že na otázky možná neznají odpovědi ihned. Vždy bude příležitost se k danému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tématu vrátit.</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30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Reakce na požadavky </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Na žádosti auditora by se mělo reagovat včas. Obecně platí, že čím dříve budou žádosti vyřízeny, tím dříve se můžeme vrátit k běžné činnosti.</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Žádosti mohou mimo jiné zahrnovat:</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cs-cz" sz="1100" dirty="0">
                <a:solidFill>
                  <a:schemeClr val="bg2"/>
                </a:solidFill>
                <a:latin typeface="Arial" panose="020B0604020202020204" pitchFamily="34" charset="0"/>
                <a:ea typeface="Helvetica Neue"/>
                <a:cs typeface="Arial" panose="020B0604020202020204" pitchFamily="34" charset="0"/>
                <a:sym typeface="Helvetica Neue"/>
              </a:rPr>
              <a:t>základní informace o společnosti (např. organizační schéma, stanovy);</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cs-cz" sz="1100" dirty="0">
                <a:solidFill>
                  <a:schemeClr val="bg2"/>
                </a:solidFill>
                <a:latin typeface="Arial" panose="020B0604020202020204" pitchFamily="34" charset="0"/>
                <a:ea typeface="Helvetica Neue"/>
                <a:cs typeface="Arial" panose="020B0604020202020204" pitchFamily="34" charset="0"/>
                <a:sym typeface="Helvetica Neue"/>
              </a:rPr>
              <a:t>zásady, postupy a další řídicí dokumenty;</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cs-cz" sz="1100" dirty="0">
                <a:solidFill>
                  <a:schemeClr val="bg2"/>
                </a:solidFill>
                <a:latin typeface="Arial" panose="020B0604020202020204" pitchFamily="34" charset="0"/>
                <a:ea typeface="Helvetica Neue"/>
                <a:cs typeface="Arial" panose="020B0604020202020204" pitchFamily="34" charset="0"/>
                <a:sym typeface="Helvetica Neue"/>
              </a:rPr>
              <a:t>finanční údaje (např. předvaha, hlavní účetní kniha, záznamy o výdajích);</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cs-cz" sz="1100" dirty="0">
                <a:solidFill>
                  <a:schemeClr val="bg2"/>
                </a:solidFill>
                <a:latin typeface="Arial" panose="020B0604020202020204" pitchFamily="34" charset="0"/>
                <a:ea typeface="Helvetica Neue"/>
                <a:cs typeface="Arial" panose="020B0604020202020204" pitchFamily="34" charset="0"/>
                <a:sym typeface="Helvetica Neue"/>
              </a:rPr>
              <a:t>podpůrnou dokumentaci transakcí (např. faktury, výkaz výdajů, smlouvy, schvalovací záznamy).</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3642999" y="2043260"/>
            <a:ext cx="5145421" cy="462047"/>
          </a:xfrm>
          <a:prstGeom prst="rect">
            <a:avLst/>
          </a:prstGeom>
          <a:noFill/>
          <a:ln>
            <a:noFill/>
          </a:ln>
        </p:spPr>
        <p:txBody>
          <a:bodyPr spcFirstLastPara="1" wrap="square" lIns="68569" tIns="68569" rIns="68569" bIns="68569" anchor="t" anchorCtr="0">
            <a:noAutofit/>
          </a:bodyPr>
          <a:lstStyle/>
          <a:p>
            <a:pPr marL="800100" lvl="2">
              <a:buSzPts val="1200"/>
            </a:pPr>
            <a:r>
              <a:rPr lang="cs-cz" sz="1100" dirty="0">
                <a:solidFill>
                  <a:schemeClr val="bg2"/>
                </a:solidFill>
                <a:latin typeface="Arial" panose="020B0604020202020204" pitchFamily="34" charset="0"/>
                <a:ea typeface="Helvetica Neue"/>
                <a:cs typeface="Arial" panose="020B0604020202020204" pitchFamily="34" charset="0"/>
                <a:sym typeface="Helvetica Neue"/>
              </a:rPr>
              <a:t>ii.     Wi-Fi připojení           iii.    přístup k elektrickým zásuvkám</a:t>
            </a:r>
          </a:p>
          <a:p>
            <a:pPr marL="800100" lvl="2">
              <a:buSzPts val="1200"/>
            </a:pPr>
            <a:endParaRPr sz="1100" dirty="0">
              <a:solidFill>
                <a:srgbClr val="00B0F0"/>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cs-cz" sz="1800" b="1" dirty="0">
                <a:solidFill>
                  <a:srgbClr val="AACFD0"/>
                </a:solidFill>
                <a:latin typeface="Arial" panose="020B0604020202020204" pitchFamily="34" charset="0"/>
                <a:ea typeface="Helvetica"/>
                <a:cs typeface="Arial" panose="020B0604020202020204" pitchFamily="34" charset="0"/>
                <a:sym typeface="Helvetica"/>
              </a:rPr>
              <a:t>Příprava auditu a očekávání</a:t>
            </a:r>
            <a:br>
              <a:rPr lang="en-US" sz="1800" b="1" dirty="0">
                <a:solidFill>
                  <a:srgbClr val="AACFD0"/>
                </a:solidFill>
                <a:latin typeface="Arial" panose="020B0604020202020204" pitchFamily="34" charset="0"/>
                <a:ea typeface="Helvetica"/>
                <a:cs typeface="Arial" panose="020B0604020202020204" pitchFamily="34" charset="0"/>
                <a:sym typeface="Helvetica"/>
              </a:rPr>
            </a:br>
            <a:r>
              <a:rPr lang="cs-cz" sz="1800" b="1" dirty="0">
                <a:solidFill>
                  <a:srgbClr val="AACFD0"/>
                </a:solidFill>
                <a:latin typeface="Arial" panose="020B0604020202020204" pitchFamily="34" charset="0"/>
                <a:ea typeface="Helvetica"/>
                <a:cs typeface="Arial" panose="020B0604020202020204" pitchFamily="34" charset="0"/>
                <a:sym typeface="Helvetica"/>
              </a:rPr>
              <a:t>(pokračování)</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cs-cz" sz="1500" b="1" dirty="0">
                <a:solidFill>
                  <a:schemeClr val="bg2"/>
                </a:solidFill>
                <a:latin typeface="Arial" panose="020B0604020202020204" pitchFamily="34" charset="0"/>
                <a:ea typeface="Helvetica Neue"/>
                <a:cs typeface="Arial" panose="020B0604020202020204" pitchFamily="34" charset="0"/>
                <a:sym typeface="Helvetica Neue"/>
              </a:rPr>
              <a:t>Obecná příprava auditu a očekávání mohou zahrnovat (pokračování):</a:t>
            </a:r>
            <a:endParaRPr sz="15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Kompletní dokumentaci</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Měla by být poskytnuta kompletní dokumentace. Máte-li dotazy ohledně očekávaných dokumentů, vzneste je prosím co nejdříve v průběhu procesu. Úplná dokumentace, která je k dispozici od začátku, může eliminovat potřebu určitých následných požadavků.</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Uspořádejte dokumenty podle identifikátorů seznamu požadavků (např. ID transakce), aby auditoři mohli dokumenty rychle identifikovat a poskytnout vám je zpět v uspořádané podobě.</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Přístup k zainteresovaným stranám z důvodu následných požadavků a doplňujících dotazů</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Mohou se vyskytnout následné požadavky o informace, proto je důležité, aby auditoři měli přístup ke všem zaměstnancům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a bylo jim odpovězeno včas. Někdy může být nutné, aby auditorský tým hovořil přímo se zaměstnanci, kteří mají přímé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znalosti o konkrétních ukázkových transakcích.</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Rekapitulaci účetních systémů, je-li to nutné</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V některých případech si auditoři mohou vyžádat o rekapitulaci našich účetních systémů, aby porozuměli našim postupům nebo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se s nimi seznámili. </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cs-cz" sz="1800" b="1" dirty="0">
                <a:solidFill>
                  <a:srgbClr val="AACFD0"/>
                </a:solidFill>
                <a:latin typeface="Arial" panose="020B0604020202020204" pitchFamily="34" charset="0"/>
                <a:ea typeface="Helvetica"/>
                <a:cs typeface="Arial" panose="020B0604020202020204" pitchFamily="34" charset="0"/>
                <a:sym typeface="Helvetica"/>
              </a:rPr>
              <a:t>Příprava auditu a očekávání</a:t>
            </a:r>
            <a:br>
              <a:rPr lang="en-US" sz="1800" b="1" dirty="0">
                <a:solidFill>
                  <a:srgbClr val="AACFD0"/>
                </a:solidFill>
                <a:latin typeface="Arial" panose="020B0604020202020204" pitchFamily="34" charset="0"/>
                <a:ea typeface="Helvetica"/>
                <a:cs typeface="Arial" panose="020B0604020202020204" pitchFamily="34" charset="0"/>
                <a:sym typeface="Helvetica"/>
              </a:rPr>
            </a:br>
            <a:r>
              <a:rPr lang="cs-cz" sz="1800" b="1" dirty="0">
                <a:solidFill>
                  <a:srgbClr val="AACFD0"/>
                </a:solidFill>
                <a:latin typeface="Arial" panose="020B0604020202020204" pitchFamily="34" charset="0"/>
                <a:ea typeface="Helvetica"/>
                <a:cs typeface="Arial" panose="020B0604020202020204" pitchFamily="34" charset="0"/>
                <a:sym typeface="Helvetica"/>
              </a:rPr>
              <a:t>(pokračování)</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cs-cz" sz="1500" b="1" dirty="0">
                <a:solidFill>
                  <a:schemeClr val="bg2"/>
                </a:solidFill>
                <a:latin typeface="Arial" panose="020B0604020202020204" pitchFamily="34" charset="0"/>
                <a:ea typeface="Helvetica Neue"/>
                <a:cs typeface="Arial" panose="020B0604020202020204" pitchFamily="34" charset="0"/>
                <a:sym typeface="Helvetica Neue"/>
              </a:rPr>
              <a:t>Věci, které můžete udělat dnes, abyste byli připraveni na jakýkoli audit: </a:t>
            </a:r>
            <a:endParaRPr sz="15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Zásady a postupy</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Zajistěte, aby aktuální, implementované verze našich zásad a postupů byly snadno dostupné a k dispozici.</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Ujistěte se, že naše zásady a postupy jsou ve finální verzi opatřené datem a razítkem.</a:t>
            </a:r>
            <a:endParaRPr sz="1100" dirty="0">
              <a:solidFill>
                <a:schemeClr val="bg2"/>
              </a:solidFill>
              <a:latin typeface="Arial" panose="020B0604020202020204" pitchFamily="34" charset="0"/>
              <a:ea typeface="Helvetica Neue"/>
              <a:cs typeface="Arial" panose="020B0604020202020204" pitchFamily="34" charset="0"/>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Ujistěte se, že jsou všechny finální zásady a postupy uloženy jako soubor PDF, aby nebyly auditorům neúmyslně poskytnuty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návrhy zásad.</a:t>
            </a:r>
            <a:endParaRPr sz="9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Záznamy a účetnictví</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V našich účetních systémech případně oddělte veškeré konkrétní obchodní transakce týkající se výrobce. Pamatujte však, </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že předmětem audinu mohou být naše obecné a administrativní činnosti, které se týkají více výrobců nebo našeho celkového podnikání.</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Interní kontroly</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Dokumentujte naše finanční a účetní postupy do protokolů nebo pracovních postupů, aby bylo možné procesy efektivně rekapitulovat. To také umožní snazší přechod povinností z jednoho zaměstnance na druhého.</a:t>
            </a:r>
          </a:p>
          <a:p>
            <a:pPr marL="200025">
              <a:lnSpc>
                <a:spcPct val="115000"/>
              </a:lnSpc>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Smlouvy s výrobcem a zásady výrobce</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Zkontrolujte smlouvy s našimi výrobci, abyste lépe porozuměli našim závazkům a povinnostem v oblasti dodržování předpisů v případě, že požádají o audit.</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Znovu se seznamte se zásadami našich výrobců, jako jsou kodexy chování třetích stran, abyste se ujistili, že rozumíme všem požadavkům a dodržujeme je.</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cs-cz" sz="1800" b="1" dirty="0">
                <a:solidFill>
                  <a:srgbClr val="AACFD0"/>
                </a:solidFill>
                <a:latin typeface="Arial" panose="020B0604020202020204" pitchFamily="34" charset="0"/>
                <a:ea typeface="Helvetica"/>
                <a:cs typeface="Arial" panose="020B0604020202020204" pitchFamily="34" charset="0"/>
                <a:sym typeface="Helvetica"/>
              </a:rPr>
              <a:t>Příprava auditu a očekávání</a:t>
            </a:r>
            <a:br>
              <a:rPr lang="en-US" sz="1800" b="1" dirty="0">
                <a:solidFill>
                  <a:srgbClr val="AACFD0"/>
                </a:solidFill>
                <a:latin typeface="Arial" panose="020B0604020202020204" pitchFamily="34" charset="0"/>
                <a:ea typeface="Helvetica"/>
                <a:cs typeface="Arial" panose="020B0604020202020204" pitchFamily="34" charset="0"/>
                <a:sym typeface="Helvetica"/>
              </a:rPr>
            </a:br>
            <a:r>
              <a:rPr lang="cs-cz" sz="1800" b="1" dirty="0">
                <a:solidFill>
                  <a:srgbClr val="AACFD0"/>
                </a:solidFill>
                <a:latin typeface="Arial" panose="020B0604020202020204" pitchFamily="34" charset="0"/>
                <a:ea typeface="Helvetica"/>
                <a:cs typeface="Arial" panose="020B0604020202020204" pitchFamily="34" charset="0"/>
                <a:sym typeface="Helvetica"/>
              </a:rPr>
              <a:t>(pokračování)</a:t>
            </a:r>
            <a:endParaRPr sz="1800" b="1" dirty="0">
              <a:solidFill>
                <a:srgbClr val="AACFD0"/>
              </a:solidFill>
              <a:latin typeface="Arial" panose="020B0604020202020204" pitchFamily="34" charset="0"/>
              <a:ea typeface="Helvetica"/>
              <a:cs typeface="Arial" panose="020B0604020202020204" pitchFamily="34" charset="0"/>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cs-cz" sz="1500" b="1" dirty="0">
                <a:solidFill>
                  <a:schemeClr val="bg2"/>
                </a:solidFill>
                <a:latin typeface="Arial" panose="020B0604020202020204" pitchFamily="34" charset="0"/>
                <a:ea typeface="Helvetica Neue"/>
                <a:cs typeface="Arial" panose="020B0604020202020204" pitchFamily="34" charset="0"/>
                <a:sym typeface="Helvetica Neue"/>
              </a:rPr>
              <a:t>Pokud váš audit probíhá vzdáleně: </a:t>
            </a:r>
            <a:endParaRPr sz="1500" b="1"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spcBef>
                <a:spcPts val="750"/>
              </a:spcBef>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Chovejte se tak, jako by byl tým na pracovišti</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I když se k vám nepřipojí auditorský tým na pracovišti, bude stále provádět podobné postupy se stejnými cíli.</a:t>
            </a: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Pokud budete k auditu přistupovat stejně, jako kdyby byl tým na pracovišti, měl by být celkový audit bezproblémový a přínosný.</a:t>
            </a:r>
            <a:endParaRPr sz="9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Pokračujte ve včasném reagování na požadavky</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Reagujte na požadavky auditorů včas, jako by byli v kanceláři s vámi.</a:t>
            </a: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To zajistí, že auditorský tým bude moci dokončit postupy včas a efektivně, abychom se mohli vrátit k běžné činnosti.</a:t>
            </a:r>
            <a:endParaRPr sz="1100" dirty="0">
              <a:solidFill>
                <a:schemeClr val="bg2"/>
              </a:solidFill>
              <a:latin typeface="Arial" panose="020B0604020202020204" pitchFamily="34" charset="0"/>
              <a:ea typeface="Helvetica Neue"/>
              <a:cs typeface="Arial" panose="020B0604020202020204" pitchFamily="34" charset="0"/>
              <a:sym typeface="Helvetica Neue"/>
            </a:endParaRPr>
          </a:p>
          <a:p>
            <a:pPr marL="200025">
              <a:lnSpc>
                <a:spcPct val="115000"/>
              </a:lnSpc>
              <a:buSzPts val="1600"/>
            </a:pPr>
            <a:r>
              <a:rPr lang="cs-cz" sz="1300" b="1" u="sng" dirty="0">
                <a:solidFill>
                  <a:schemeClr val="bg2"/>
                </a:solidFill>
                <a:latin typeface="Arial" panose="020B0604020202020204" pitchFamily="34" charset="0"/>
                <a:ea typeface="Helvetica Neue"/>
                <a:cs typeface="Arial" panose="020B0604020202020204" pitchFamily="34" charset="0"/>
                <a:sym typeface="Helvetica Neue"/>
              </a:rPr>
              <a:t>Využívejte videokonference, pokud je to možné</a:t>
            </a:r>
            <a:endParaRPr sz="1300" b="1" u="sng" dirty="0">
              <a:solidFill>
                <a:schemeClr val="bg2"/>
              </a:solidFill>
              <a:latin typeface="Arial" panose="020B0604020202020204" pitchFamily="34" charset="0"/>
              <a:ea typeface="Helvetica Neue"/>
              <a:cs typeface="Arial"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cs-cz" sz="1100" dirty="0">
                <a:solidFill>
                  <a:schemeClr val="bg2"/>
                </a:solidFill>
                <a:latin typeface="Arial" panose="020B0604020202020204" pitchFamily="34" charset="0"/>
                <a:ea typeface="Helvetica Neue"/>
                <a:cs typeface="Arial" panose="020B0604020202020204" pitchFamily="34" charset="0"/>
                <a:sym typeface="Helvetica Neue"/>
              </a:rPr>
              <a:t>Auditorský tým bude chtít i nadále vést diskuze s některými zainteresovanými stranami – pokud je to možné, využívejte</a:t>
            </a:r>
            <a:br>
              <a:rPr lang="en-US" sz="1100" dirty="0">
                <a:solidFill>
                  <a:schemeClr val="bg2"/>
                </a:solidFill>
                <a:latin typeface="Arial" panose="020B0604020202020204" pitchFamily="34" charset="0"/>
                <a:ea typeface="Helvetica Neue"/>
                <a:cs typeface="Arial" panose="020B0604020202020204" pitchFamily="34" charset="0"/>
                <a:sym typeface="Helvetica Neue"/>
              </a:rPr>
            </a:br>
            <a:r>
              <a:rPr lang="cs-cz" sz="1100" dirty="0">
                <a:solidFill>
                  <a:schemeClr val="bg2"/>
                </a:solidFill>
                <a:latin typeface="Arial" panose="020B0604020202020204" pitchFamily="34" charset="0"/>
                <a:ea typeface="Helvetica Neue"/>
                <a:cs typeface="Arial" panose="020B0604020202020204" pitchFamily="34" charset="0"/>
                <a:sym typeface="Helvetica Neue"/>
              </a:rPr>
              <a:t>technologii videokonferencí, abyste mohli interagovat tváří v tvář, což bude mnohem působivější než pouhý telefonát.</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3.xml><?xml version="1.0" encoding="utf-8"?>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3FB66-B434-443E-A0A3-E3F94297D407}"/>
</file>

<file path=customXml/itemProps2.xml><?xml version="1.0" encoding="utf-8"?>
<ds:datastoreItem xmlns:ds="http://schemas.openxmlformats.org/officeDocument/2006/customXml" ds:itemID="{927C9718-29B1-4F47-BF94-B92B05D49214}">
  <ds:schemaRefs>
    <ds:schemaRef ds:uri="http://purl.org/dc/terms/"/>
    <ds:schemaRef ds:uri="http://schemas.microsoft.com/office/2006/metadata/properties"/>
    <ds:schemaRef ds:uri="http://schemas.microsoft.com/office/2006/documentManagement/types"/>
    <ds:schemaRef ds:uri="417a1e4b-72df-449d-84f0-0965c6302828"/>
    <ds:schemaRef ds:uri="http://purl.org/dc/elements/1.1/"/>
    <ds:schemaRef ds:uri="http://purl.org/dc/dcmitype/"/>
    <ds:schemaRef ds:uri="http://www.w3.org/XML/1998/namespace"/>
    <ds:schemaRef ds:uri="http://schemas.microsoft.com/office/infopath/2007/PartnerControls"/>
    <ds:schemaRef ds:uri="b79241f8-c8fe-441b-bad5-56514653fd5b"/>
    <ds:schemaRef ds:uri="http://schemas.openxmlformats.org/package/2006/metadata/core-properties"/>
  </ds:schemaRefs>
</ds:datastoreItem>
</file>

<file path=customXml/itemProps3.xml><?xml version="1.0" encoding="utf-8"?>
<ds:datastoreItem xmlns:ds="http://schemas.openxmlformats.org/officeDocument/2006/customXml" ds:itemID="{2FFDEBAE-F1C8-4F58-931B-97667EF01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3385</TotalTime>
  <Words>1329</Words>
  <Application>Microsoft Office PowerPoint</Application>
  <PresentationFormat>On-screen Show (16:9)</PresentationFormat>
  <Paragraphs>100</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Helvetica Neue</vt:lpstr>
      <vt:lpstr>Arial</vt:lpstr>
      <vt:lpstr>Wingdings</vt:lpstr>
      <vt:lpstr>Helvetica</vt:lpstr>
      <vt:lpstr>Calibri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Mujaheed Gardi</cp:lastModifiedBy>
  <cp:revision>47</cp:revision>
  <dcterms:modified xsi:type="dcterms:W3CDTF">2022-12-30T08:36:19Z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ies>
</file>