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4"/>
    <p:sldMasterId id="2147483658" r:id="rId5"/>
  </p:sldMasterIdLst>
  <p:notesMasterIdLst>
    <p:notesMasterId r:id="rId29"/>
  </p:notesMasterIdLst>
  <p:handoutMasterIdLst>
    <p:handoutMasterId r:id="rId30"/>
  </p:handoutMasterIdLst>
  <p:sldIdLst>
    <p:sldId id="256" r:id="rId6"/>
    <p:sldId id="269" r:id="rId7"/>
    <p:sldId id="270" r:id="rId8"/>
    <p:sldId id="271" r:id="rId9"/>
    <p:sldId id="258" r:id="rId10"/>
    <p:sldId id="276" r:id="rId11"/>
    <p:sldId id="259" r:id="rId12"/>
    <p:sldId id="272" r:id="rId13"/>
    <p:sldId id="261" r:id="rId14"/>
    <p:sldId id="277" r:id="rId15"/>
    <p:sldId id="262" r:id="rId16"/>
    <p:sldId id="263" r:id="rId17"/>
    <p:sldId id="278" r:id="rId18"/>
    <p:sldId id="279" r:id="rId19"/>
    <p:sldId id="273" r:id="rId20"/>
    <p:sldId id="274" r:id="rId21"/>
    <p:sldId id="265" r:id="rId22"/>
    <p:sldId id="280" r:id="rId23"/>
    <p:sldId id="281" r:id="rId24"/>
    <p:sldId id="266" r:id="rId25"/>
    <p:sldId id="282" r:id="rId26"/>
    <p:sldId id="268" r:id="rId27"/>
    <p:sldId id="275" r:id="rId28"/>
  </p:sldIdLst>
  <p:sldSz cx="12192000" cy="6858000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elvetica" panose="020B0604020202030204" pitchFamily="34" charset="0"/>
      <p:regular r:id="rId36"/>
      <p:bold r:id="rId37"/>
      <p:italic r:id="rId38"/>
      <p:boldItalic r:id="rId39"/>
    </p:embeddedFont>
    <p:embeddedFont>
      <p:font typeface="Helvetica Neue" panose="02000403000000020004" pitchFamily="2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Coles (US - ADVS)" initials="" lastIdx="1" clrIdx="0"/>
  <p:cmAuthor id="1" name="Laura Skrief (US - ADVS)" initials="" lastIdx="5" clrIdx="1"/>
  <p:cmAuthor id="2" name="Ashley Akiyoshi (US - ADVS)" initials="" lastIdx="7" clrIdx="2"/>
  <p:cmAuthor id="3" name="Kevin Turner (US - ADVS)" initials="" lastIdx="2" clrIdx="3"/>
  <p:cmAuthor id="4" name="Yoho Amy" initials="YA" lastIdx="16" clrIdx="4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D9BF0-7B5D-4652-B355-A2AA93F02872}" v="2" dt="2020-05-19T17:59:19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ynne, Kirsten" userId="3e128319-d25e-4675-96d1-f5bf34cc863a" providerId="ADAL" clId="{F14D9BF0-7B5D-4652-B355-A2AA93F02872}"/>
    <pc:docChg chg="modSld">
      <pc:chgData name="Wynne, Kirsten" userId="3e128319-d25e-4675-96d1-f5bf34cc863a" providerId="ADAL" clId="{F14D9BF0-7B5D-4652-B355-A2AA93F02872}" dt="2020-05-19T17:59:58.300" v="4" actId="1076"/>
      <pc:docMkLst>
        <pc:docMk/>
      </pc:docMkLst>
      <pc:sldChg chg="modSp">
        <pc:chgData name="Wynne, Kirsten" userId="3e128319-d25e-4675-96d1-f5bf34cc863a" providerId="ADAL" clId="{F14D9BF0-7B5D-4652-B355-A2AA93F02872}" dt="2020-05-19T17:59:58.300" v="4" actId="1076"/>
        <pc:sldMkLst>
          <pc:docMk/>
          <pc:sldMk cId="0" sldId="258"/>
        </pc:sldMkLst>
        <pc:spChg chg="mod">
          <ac:chgData name="Wynne, Kirsten" userId="3e128319-d25e-4675-96d1-f5bf34cc863a" providerId="ADAL" clId="{F14D9BF0-7B5D-4652-B355-A2AA93F02872}" dt="2020-05-19T17:59:01.276" v="1" actId="255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Wynne, Kirsten" userId="3e128319-d25e-4675-96d1-f5bf34cc863a" providerId="ADAL" clId="{F14D9BF0-7B5D-4652-B355-A2AA93F02872}" dt="2020-05-19T17:59:58.300" v="4" actId="1076"/>
          <ac:spMkLst>
            <pc:docMk/>
            <pc:sldMk cId="0" sldId="258"/>
            <ac:spMk id="112" creationId="{00000000-0000-0000-0000-000000000000}"/>
          </ac:spMkLst>
        </pc:spChg>
      </pc:sldChg>
    </pc:docChg>
  </pc:docChgLst>
  <pc:docChgLst>
    <pc:chgData name="Yoho Amy" userId="S::amy.yoho@stryker.com::a5b1ca73-34ca-4d5b-b93c-c456551a27a2" providerId="AD" clId="Web-{0FA12967-0EF2-4294-8F07-EF4FDB74BB51}"/>
    <pc:docChg chg="modSld">
      <pc:chgData name="Yoho Amy" userId="S::amy.yoho@stryker.com::a5b1ca73-34ca-4d5b-b93c-c456551a27a2" providerId="AD" clId="Web-{0FA12967-0EF2-4294-8F07-EF4FDB74BB51}" dt="2020-05-11T19:59:11.070" v="2" actId="1076"/>
      <pc:docMkLst>
        <pc:docMk/>
      </pc:docMkLst>
      <pc:sldChg chg="modSp">
        <pc:chgData name="Yoho Amy" userId="S::amy.yoho@stryker.com::a5b1ca73-34ca-4d5b-b93c-c456551a27a2" providerId="AD" clId="Web-{0FA12967-0EF2-4294-8F07-EF4FDB74BB51}" dt="2020-05-11T19:59:11.070" v="2" actId="1076"/>
        <pc:sldMkLst>
          <pc:docMk/>
          <pc:sldMk cId="1707877460" sldId="272"/>
        </pc:sldMkLst>
        <pc:spChg chg="mod">
          <ac:chgData name="Yoho Amy" userId="S::amy.yoho@stryker.com::a5b1ca73-34ca-4d5b-b93c-c456551a27a2" providerId="AD" clId="Web-{0FA12967-0EF2-4294-8F07-EF4FDB74BB51}" dt="2020-05-11T19:59:11.070" v="2" actId="1076"/>
          <ac:spMkLst>
            <pc:docMk/>
            <pc:sldMk cId="1707877460" sldId="272"/>
            <ac:spMk id="139" creationId="{00000000-0000-0000-0000-000000000000}"/>
          </ac:spMkLst>
        </pc:spChg>
      </pc:sldChg>
      <pc:sldChg chg="modSp">
        <pc:chgData name="Yoho Amy" userId="S::amy.yoho@stryker.com::a5b1ca73-34ca-4d5b-b93c-c456551a27a2" providerId="AD" clId="Web-{0FA12967-0EF2-4294-8F07-EF4FDB74BB51}" dt="2020-05-11T19:57:49.942" v="0" actId="1076"/>
        <pc:sldMkLst>
          <pc:docMk/>
          <pc:sldMk cId="1589882122" sldId="280"/>
        </pc:sldMkLst>
        <pc:spChg chg="mod">
          <ac:chgData name="Yoho Amy" userId="S::amy.yoho@stryker.com::a5b1ca73-34ca-4d5b-b93c-c456551a27a2" providerId="AD" clId="Web-{0FA12967-0EF2-4294-8F07-EF4FDB74BB51}" dt="2020-05-11T19:57:49.942" v="0" actId="1076"/>
          <ac:spMkLst>
            <pc:docMk/>
            <pc:sldMk cId="1589882122" sldId="280"/>
            <ac:spMk id="14" creationId="{26021B93-4DA6-4628-822A-9C3108516AF5}"/>
          </ac:spMkLst>
        </pc:spChg>
      </pc:sldChg>
    </pc:docChg>
  </pc:docChgLst>
  <pc:docChgLst>
    <pc:chgData name="Horrocks, Chris" userId="14412bd66e142db8" providerId="OrgId" clId="{C967EF3A-6194-490B-97EA-2098BE3FC326}"/>
    <pc:docChg chg="undo custSel modSld">
      <pc:chgData name="Horrocks, Chris" userId="14412bd66e142db8" providerId="OrgId" clId="{C967EF3A-6194-490B-97EA-2098BE3FC326}" dt="2019-09-23T19:40:05.721" v="110" actId="478"/>
      <pc:docMkLst>
        <pc:docMk/>
      </pc:docMkLst>
      <pc:sldChg chg="modSp">
        <pc:chgData name="Horrocks, Chris" userId="14412bd66e142db8" providerId="OrgId" clId="{C967EF3A-6194-490B-97EA-2098BE3FC326}" dt="2019-09-23T19:32:30.850" v="49" actId="465"/>
        <pc:sldMkLst>
          <pc:docMk/>
          <pc:sldMk cId="0" sldId="256"/>
        </pc:sldMkLst>
        <pc:spChg chg="mod">
          <ac:chgData name="Horrocks, Chris" userId="14412bd66e142db8" providerId="OrgId" clId="{C967EF3A-6194-490B-97EA-2098BE3FC326}" dt="2019-09-23T19:32:22.303" v="48" actId="14100"/>
          <ac:spMkLst>
            <pc:docMk/>
            <pc:sldMk cId="0" sldId="256"/>
            <ac:spMk id="86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2:05.221" v="19" actId="1410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1:50.451" v="9" actId="12"/>
          <ac:spMkLst>
            <pc:docMk/>
            <pc:sldMk cId="0" sldId="256"/>
            <ac:spMk id="92" creationId="{00000000-0000-0000-0000-000000000000}"/>
          </ac:spMkLst>
        </pc:s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2" creationId="{751C6240-0AD8-4E24-84C4-B4CA7F3FAA97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3" creationId="{236D9B4C-0B97-478E-95F0-EC984C55E8A5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4" creationId="{A491C214-DE34-4406-87AF-85129545EF40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5" creationId="{BF86FAB6-BAAA-4714-8918-B99E8D758845}"/>
          </ac:grpSpMkLst>
        </pc:grpChg>
      </pc:sldChg>
      <pc:sldChg chg="modSp">
        <pc:chgData name="Horrocks, Chris" userId="14412bd66e142db8" providerId="OrgId" clId="{C967EF3A-6194-490B-97EA-2098BE3FC326}" dt="2019-09-23T19:34:03.411" v="58" actId="20577"/>
        <pc:sldMkLst>
          <pc:docMk/>
          <pc:sldMk cId="0" sldId="259"/>
        </pc:sldMkLst>
        <pc:spChg chg="mod">
          <ac:chgData name="Horrocks, Chris" userId="14412bd66e142db8" providerId="OrgId" clId="{C967EF3A-6194-490B-97EA-2098BE3FC326}" dt="2019-09-23T19:33:45.927" v="56" actId="20577"/>
          <ac:spMkLst>
            <pc:docMk/>
            <pc:sldMk cId="0" sldId="259"/>
            <ac:spMk id="123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4:03.411" v="58" actId="20577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3:50.908" v="57" actId="20577"/>
          <ac:spMkLst>
            <pc:docMk/>
            <pc:sldMk cId="0" sldId="259"/>
            <ac:spMk id="130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5:58.076" v="68" actId="108"/>
        <pc:sldMkLst>
          <pc:docMk/>
          <pc:sldMk cId="0" sldId="261"/>
        </pc:sldMkLst>
        <pc:spChg chg="mod">
          <ac:chgData name="Horrocks, Chris" userId="14412bd66e142db8" providerId="OrgId" clId="{C967EF3A-6194-490B-97EA-2098BE3FC326}" dt="2019-09-23T19:35:58.076" v="68" actId="108"/>
          <ac:spMkLst>
            <pc:docMk/>
            <pc:sldMk cId="0" sldId="261"/>
            <ac:spMk id="149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6:46.687" v="84" actId="20577"/>
        <pc:sldMkLst>
          <pc:docMk/>
          <pc:sldMk cId="0" sldId="262"/>
        </pc:sldMkLst>
        <pc:spChg chg="mod">
          <ac:chgData name="Horrocks, Chris" userId="14412bd66e142db8" providerId="OrgId" clId="{C967EF3A-6194-490B-97EA-2098BE3FC326}" dt="2019-09-23T19:36:46.687" v="84" actId="20577"/>
          <ac:spMkLst>
            <pc:docMk/>
            <pc:sldMk cId="0" sldId="262"/>
            <ac:spMk id="156" creationId="{00000000-0000-0000-0000-000000000000}"/>
          </ac:spMkLst>
        </pc:spChg>
        <pc:graphicFrameChg chg="mod">
          <ac:chgData name="Horrocks, Chris" userId="14412bd66e142db8" providerId="OrgId" clId="{C967EF3A-6194-490B-97EA-2098BE3FC326}" dt="2019-09-23T19:36:44.932" v="82" actId="167"/>
          <ac:graphicFrameMkLst>
            <pc:docMk/>
            <pc:sldMk cId="0" sldId="262"/>
            <ac:graphicFrameMk id="2" creationId="{1EC2A38E-0212-47CF-843D-FB60806C36EB}"/>
          </ac:graphicFrameMkLst>
        </pc:graphicFrameChg>
      </pc:sldChg>
      <pc:sldChg chg="modSp">
        <pc:chgData name="Horrocks, Chris" userId="14412bd66e142db8" providerId="OrgId" clId="{C967EF3A-6194-490B-97EA-2098BE3FC326}" dt="2019-09-23T19:37:10.187" v="85" actId="20577"/>
        <pc:sldMkLst>
          <pc:docMk/>
          <pc:sldMk cId="0" sldId="263"/>
        </pc:sldMkLst>
        <pc:spChg chg="mod">
          <ac:chgData name="Horrocks, Chris" userId="14412bd66e142db8" providerId="OrgId" clId="{C967EF3A-6194-490B-97EA-2098BE3FC326}" dt="2019-09-23T19:37:10.187" v="85" actId="20577"/>
          <ac:spMkLst>
            <pc:docMk/>
            <pc:sldMk cId="0" sldId="263"/>
            <ac:spMk id="166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9:06.558" v="107" actId="20577"/>
        <pc:sldMkLst>
          <pc:docMk/>
          <pc:sldMk cId="0" sldId="265"/>
        </pc:sldMkLst>
        <pc:spChg chg="mod">
          <ac:chgData name="Horrocks, Chris" userId="14412bd66e142db8" providerId="OrgId" clId="{C967EF3A-6194-490B-97EA-2098BE3FC326}" dt="2019-09-23T19:39:06.558" v="107" actId="20577"/>
          <ac:spMkLst>
            <pc:docMk/>
            <pc:sldMk cId="0" sldId="265"/>
            <ac:spMk id="197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3:12.025" v="55" actId="20577"/>
        <pc:sldMkLst>
          <pc:docMk/>
          <pc:sldMk cId="1883898040" sldId="271"/>
        </pc:sldMkLst>
        <pc:spChg chg="mod">
          <ac:chgData name="Horrocks, Chris" userId="14412bd66e142db8" providerId="OrgId" clId="{C967EF3A-6194-490B-97EA-2098BE3FC326}" dt="2019-09-23T19:33:12.025" v="55" actId="20577"/>
          <ac:spMkLst>
            <pc:docMk/>
            <pc:sldMk cId="1883898040" sldId="271"/>
            <ac:spMk id="101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8:15.749" v="92" actId="20577"/>
        <pc:sldMkLst>
          <pc:docMk/>
          <pc:sldMk cId="694712870" sldId="273"/>
        </pc:sldMkLst>
        <pc:spChg chg="mod">
          <ac:chgData name="Horrocks, Chris" userId="14412bd66e142db8" providerId="OrgId" clId="{C967EF3A-6194-490B-97EA-2098BE3FC326}" dt="2019-09-23T19:38:15.749" v="92" actId="20577"/>
          <ac:spMkLst>
            <pc:docMk/>
            <pc:sldMk cId="694712870" sldId="273"/>
            <ac:spMk id="180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8:49.783" v="106" actId="20577"/>
        <pc:sldMkLst>
          <pc:docMk/>
          <pc:sldMk cId="595122961" sldId="274"/>
        </pc:sldMkLst>
        <pc:spChg chg="mod">
          <ac:chgData name="Horrocks, Chris" userId="14412bd66e142db8" providerId="OrgId" clId="{C967EF3A-6194-490B-97EA-2098BE3FC326}" dt="2019-09-23T19:38:49.783" v="106" actId="20577"/>
          <ac:spMkLst>
            <pc:docMk/>
            <pc:sldMk cId="595122961" sldId="274"/>
            <ac:spMk id="186" creationId="{00000000-0000-0000-0000-000000000000}"/>
          </ac:spMkLst>
        </pc:spChg>
      </pc:sldChg>
      <pc:sldChg chg="delSp modSp">
        <pc:chgData name="Horrocks, Chris" userId="14412bd66e142db8" providerId="OrgId" clId="{C967EF3A-6194-490B-97EA-2098BE3FC326}" dt="2019-09-23T19:40:05.721" v="110" actId="478"/>
        <pc:sldMkLst>
          <pc:docMk/>
          <pc:sldMk cId="2243665496" sldId="275"/>
        </pc:sldMkLst>
        <pc:spChg chg="del mod">
          <ac:chgData name="Horrocks, Chris" userId="14412bd66e142db8" providerId="OrgId" clId="{C967EF3A-6194-490B-97EA-2098BE3FC326}" dt="2019-09-23T19:40:05.721" v="110" actId="478"/>
          <ac:spMkLst>
            <pc:docMk/>
            <pc:sldMk cId="2243665496" sldId="275"/>
            <ac:spMk id="240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9:58.187" v="108" actId="20577"/>
          <ac:spMkLst>
            <pc:docMk/>
            <pc:sldMk cId="2243665496" sldId="275"/>
            <ac:spMk id="241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1:29.464" v="7" actId="13926"/>
        <pc:sldMkLst>
          <pc:docMk/>
          <pc:sldMk cId="1270114586" sldId="276"/>
        </pc:sldMkLst>
        <pc:spChg chg="mod">
          <ac:chgData name="Horrocks, Chris" userId="14412bd66e142db8" providerId="OrgId" clId="{C967EF3A-6194-490B-97EA-2098BE3FC326}" dt="2019-09-23T19:31:29.464" v="7" actId="13926"/>
          <ac:spMkLst>
            <pc:docMk/>
            <pc:sldMk cId="1270114586" sldId="276"/>
            <ac:spMk id="116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6:37.379" v="81" actId="20577"/>
        <pc:sldMkLst>
          <pc:docMk/>
          <pc:sldMk cId="3069506870" sldId="277"/>
        </pc:sldMkLst>
        <pc:spChg chg="mod">
          <ac:chgData name="Horrocks, Chris" userId="14412bd66e142db8" providerId="OrgId" clId="{C967EF3A-6194-490B-97EA-2098BE3FC326}" dt="2019-09-23T19:36:37.379" v="81" actId="20577"/>
          <ac:spMkLst>
            <pc:docMk/>
            <pc:sldMk cId="3069506870" sldId="277"/>
            <ac:spMk id="14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33E6E-C44F-4601-ABD1-25A682022D9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8636A473-C22A-4405-A19C-B5B44FA5438C}">
      <dgm:prSet phldrT="[Text]"/>
      <dgm:spPr/>
      <dgm:t>
        <a:bodyPr/>
        <a:lstStyle/>
        <a:p>
          <a:r>
            <a:rPr lang="cs-cz">
              <a:latin typeface="Arial Black" panose="020B0A04020102020204" pitchFamily="34" charset="0"/>
            </a:rPr>
            <a:t>Veřejná výběrová řízení</a:t>
          </a:r>
        </a:p>
      </dgm:t>
    </dgm:pt>
    <dgm:pt modelId="{206ABA5B-CA00-4CC4-872B-E4646319056E}" type="parTrans" cxnId="{B67D6507-A63C-4FD4-9BC0-24D48EE215F9}">
      <dgm:prSet/>
      <dgm:spPr/>
      <dgm:t>
        <a:bodyPr/>
        <a:lstStyle/>
        <a:p>
          <a:endParaRPr/>
        </a:p>
      </dgm:t>
    </dgm:pt>
    <dgm:pt modelId="{96775BC2-9665-444C-B9D1-D802B22903EB}" type="sibTrans" cxnId="{B67D6507-A63C-4FD4-9BC0-24D48EE215F9}">
      <dgm:prSet/>
      <dgm:spPr/>
      <dgm:t>
        <a:bodyPr/>
        <a:lstStyle/>
        <a:p>
          <a:endParaRPr/>
        </a:p>
      </dgm:t>
    </dgm:pt>
    <dgm:pt modelId="{C5616292-E0B0-4FAD-A13D-B36FD5971768}">
      <dgm:prSet phldrT="[Text]"/>
      <dgm:spPr/>
      <dgm:t>
        <a:bodyPr/>
        <a:lstStyle/>
        <a:p>
          <a:r>
            <a:rPr lang="cs-cz">
              <a:latin typeface="Arial Black" panose="020B0A04020102020204" pitchFamily="34" charset="0"/>
            </a:rPr>
            <a:t>Dílčí distributoři / zástupci</a:t>
          </a:r>
        </a:p>
      </dgm:t>
    </dgm:pt>
    <dgm:pt modelId="{94FF4AB5-BB04-467F-87BE-866D7BAA22C0}" type="parTrans" cxnId="{93EC5F9A-626E-4FAA-AF4D-DB8D1ABAE101}">
      <dgm:prSet/>
      <dgm:spPr/>
      <dgm:t>
        <a:bodyPr/>
        <a:lstStyle/>
        <a:p>
          <a:endParaRPr/>
        </a:p>
      </dgm:t>
    </dgm:pt>
    <dgm:pt modelId="{CE1B34F7-8A6F-49F8-8DFE-A85E84518A3F}" type="sibTrans" cxnId="{93EC5F9A-626E-4FAA-AF4D-DB8D1ABAE101}">
      <dgm:prSet/>
      <dgm:spPr/>
      <dgm:t>
        <a:bodyPr/>
        <a:lstStyle/>
        <a:p>
          <a:endParaRPr/>
        </a:p>
      </dgm:t>
    </dgm:pt>
    <dgm:pt modelId="{06E2675B-6D08-472A-830B-4D653D144A1F}">
      <dgm:prSet phldrT="[Text]"/>
      <dgm:spPr/>
      <dgm:t>
        <a:bodyPr/>
        <a:lstStyle/>
        <a:p>
          <a:r>
            <a:rPr lang="cs-cz">
              <a:latin typeface="Arial Black" panose="020B0A04020102020204" pitchFamily="34" charset="0"/>
            </a:rPr>
            <a:t>Interakce s HCP</a:t>
          </a:r>
        </a:p>
      </dgm:t>
    </dgm:pt>
    <dgm:pt modelId="{5783F8C1-35BA-49AA-9571-FBFF04E962FE}" type="parTrans" cxnId="{221BAEC2-7DA9-4625-A59C-AE121B952BC1}">
      <dgm:prSet/>
      <dgm:spPr/>
      <dgm:t>
        <a:bodyPr/>
        <a:lstStyle/>
        <a:p>
          <a:endParaRPr/>
        </a:p>
      </dgm:t>
    </dgm:pt>
    <dgm:pt modelId="{24B4794C-5660-4C27-8724-AA1F0A8138BE}" type="sibTrans" cxnId="{221BAEC2-7DA9-4625-A59C-AE121B952BC1}">
      <dgm:prSet/>
      <dgm:spPr/>
      <dgm:t>
        <a:bodyPr/>
        <a:lstStyle/>
        <a:p>
          <a:endParaRPr/>
        </a:p>
      </dgm:t>
    </dgm:pt>
    <dgm:pt modelId="{5CECA2C0-4E7E-4AD7-8187-C6886143C4D1}" type="pres">
      <dgm:prSet presAssocID="{93B33E6E-C44F-4601-ABD1-25A682022D9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1E526B4-0E15-41A4-8AC0-BE0E875D71B7}" type="pres">
      <dgm:prSet presAssocID="{06E2675B-6D08-472A-830B-4D653D144A1F}" presName="Accent3" presStyleCnt="0"/>
      <dgm:spPr/>
    </dgm:pt>
    <dgm:pt modelId="{02520A86-B76A-447B-A3BF-32AAA53783AC}" type="pres">
      <dgm:prSet presAssocID="{06E2675B-6D08-472A-830B-4D653D144A1F}" presName="Accent" presStyleLbl="node1" presStyleIdx="0" presStyleCnt="3"/>
      <dgm:spPr/>
    </dgm:pt>
    <dgm:pt modelId="{7DAAEF8B-3B41-4405-A654-52816C69F43E}" type="pres">
      <dgm:prSet presAssocID="{06E2675B-6D08-472A-830B-4D653D144A1F}" presName="ParentBackground3" presStyleCnt="0"/>
      <dgm:spPr/>
    </dgm:pt>
    <dgm:pt modelId="{874CEA07-20D7-4888-917F-BFDDA69DEDBE}" type="pres">
      <dgm:prSet presAssocID="{06E2675B-6D08-472A-830B-4D653D144A1F}" presName="ParentBackground" presStyleLbl="fgAcc1" presStyleIdx="0" presStyleCnt="3"/>
      <dgm:spPr/>
    </dgm:pt>
    <dgm:pt modelId="{A34512F3-AF71-45BA-836D-945EBA8DF179}" type="pres">
      <dgm:prSet presAssocID="{06E2675B-6D08-472A-830B-4D653D144A1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D088E6D-09B8-4ED9-9693-C012604E1E2D}" type="pres">
      <dgm:prSet presAssocID="{C5616292-E0B0-4FAD-A13D-B36FD5971768}" presName="Accent2" presStyleCnt="0"/>
      <dgm:spPr/>
    </dgm:pt>
    <dgm:pt modelId="{9209793B-3E16-4330-B0B8-2FF51FB4844F}" type="pres">
      <dgm:prSet presAssocID="{C5616292-E0B0-4FAD-A13D-B36FD5971768}" presName="Accent" presStyleLbl="node1" presStyleIdx="1" presStyleCnt="3"/>
      <dgm:spPr/>
    </dgm:pt>
    <dgm:pt modelId="{7A7EA293-F097-4193-80BA-072B48389319}" type="pres">
      <dgm:prSet presAssocID="{C5616292-E0B0-4FAD-A13D-B36FD5971768}" presName="ParentBackground2" presStyleCnt="0"/>
      <dgm:spPr/>
    </dgm:pt>
    <dgm:pt modelId="{4B3E9473-8C57-4025-9CC7-3F83C5550731}" type="pres">
      <dgm:prSet presAssocID="{C5616292-E0B0-4FAD-A13D-B36FD5971768}" presName="ParentBackground" presStyleLbl="fgAcc1" presStyleIdx="1" presStyleCnt="3"/>
      <dgm:spPr/>
    </dgm:pt>
    <dgm:pt modelId="{1A4D6465-A8DA-4561-A393-DE70D750AD01}" type="pres">
      <dgm:prSet presAssocID="{C5616292-E0B0-4FAD-A13D-B36FD597176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BA4CCE4-9348-434C-8666-3223122405CE}" type="pres">
      <dgm:prSet presAssocID="{8636A473-C22A-4405-A19C-B5B44FA5438C}" presName="Accent1" presStyleCnt="0"/>
      <dgm:spPr/>
    </dgm:pt>
    <dgm:pt modelId="{C1925AB5-21F4-4C40-86F6-05B409BFF3F7}" type="pres">
      <dgm:prSet presAssocID="{8636A473-C22A-4405-A19C-B5B44FA5438C}" presName="Accent" presStyleLbl="node1" presStyleIdx="2" presStyleCnt="3"/>
      <dgm:spPr/>
    </dgm:pt>
    <dgm:pt modelId="{365451A6-92E6-4D15-AAE9-4E3C0E3BD26E}" type="pres">
      <dgm:prSet presAssocID="{8636A473-C22A-4405-A19C-B5B44FA5438C}" presName="ParentBackground1" presStyleCnt="0"/>
      <dgm:spPr/>
    </dgm:pt>
    <dgm:pt modelId="{BE68A53C-8665-4C78-98F1-1E8037EADE0B}" type="pres">
      <dgm:prSet presAssocID="{8636A473-C22A-4405-A19C-B5B44FA5438C}" presName="ParentBackground" presStyleLbl="fgAcc1" presStyleIdx="2" presStyleCnt="3"/>
      <dgm:spPr/>
    </dgm:pt>
    <dgm:pt modelId="{5429717C-281F-45B0-AF4B-B1AA9DE53FFE}" type="pres">
      <dgm:prSet presAssocID="{8636A473-C22A-4405-A19C-B5B44FA5438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67D6507-A63C-4FD4-9BC0-24D48EE215F9}" srcId="{93B33E6E-C44F-4601-ABD1-25A682022D94}" destId="{8636A473-C22A-4405-A19C-B5B44FA5438C}" srcOrd="0" destOrd="0" parTransId="{206ABA5B-CA00-4CC4-872B-E4646319056E}" sibTransId="{96775BC2-9665-444C-B9D1-D802B22903EB}"/>
    <dgm:cxn modelId="{77182823-1A59-48B6-9276-57B292F31706}" type="presOf" srcId="{8636A473-C22A-4405-A19C-B5B44FA5438C}" destId="{5429717C-281F-45B0-AF4B-B1AA9DE53FFE}" srcOrd="1" destOrd="0" presId="urn:microsoft.com/office/officeart/2011/layout/CircleProcess"/>
    <dgm:cxn modelId="{F52C453A-B245-4D42-B29D-5C6CE1EA2347}" type="presOf" srcId="{C5616292-E0B0-4FAD-A13D-B36FD5971768}" destId="{4B3E9473-8C57-4025-9CC7-3F83C5550731}" srcOrd="0" destOrd="0" presId="urn:microsoft.com/office/officeart/2011/layout/CircleProcess"/>
    <dgm:cxn modelId="{DEA4E182-05CB-497C-B065-2C4F6F3A84F7}" type="presOf" srcId="{93B33E6E-C44F-4601-ABD1-25A682022D94}" destId="{5CECA2C0-4E7E-4AD7-8187-C6886143C4D1}" srcOrd="0" destOrd="0" presId="urn:microsoft.com/office/officeart/2011/layout/CircleProcess"/>
    <dgm:cxn modelId="{CABCB28C-6189-41DB-8194-B20BF70F6E43}" type="presOf" srcId="{8636A473-C22A-4405-A19C-B5B44FA5438C}" destId="{BE68A53C-8665-4C78-98F1-1E8037EADE0B}" srcOrd="0" destOrd="0" presId="urn:microsoft.com/office/officeart/2011/layout/CircleProcess"/>
    <dgm:cxn modelId="{59CB1597-6DB8-4A10-AB73-F8BE4BE224ED}" type="presOf" srcId="{C5616292-E0B0-4FAD-A13D-B36FD5971768}" destId="{1A4D6465-A8DA-4561-A393-DE70D750AD01}" srcOrd="1" destOrd="0" presId="urn:microsoft.com/office/officeart/2011/layout/CircleProcess"/>
    <dgm:cxn modelId="{93EC5F9A-626E-4FAA-AF4D-DB8D1ABAE101}" srcId="{93B33E6E-C44F-4601-ABD1-25A682022D94}" destId="{C5616292-E0B0-4FAD-A13D-B36FD5971768}" srcOrd="1" destOrd="0" parTransId="{94FF4AB5-BB04-467F-87BE-866D7BAA22C0}" sibTransId="{CE1B34F7-8A6F-49F8-8DFE-A85E84518A3F}"/>
    <dgm:cxn modelId="{5B0FFEA4-A78A-49E1-A763-508D5171FF1D}" type="presOf" srcId="{06E2675B-6D08-472A-830B-4D653D144A1F}" destId="{874CEA07-20D7-4888-917F-BFDDA69DEDBE}" srcOrd="0" destOrd="0" presId="urn:microsoft.com/office/officeart/2011/layout/CircleProcess"/>
    <dgm:cxn modelId="{B2B2D2B9-C6A0-4C7E-B550-06985C5AA1EF}" type="presOf" srcId="{06E2675B-6D08-472A-830B-4D653D144A1F}" destId="{A34512F3-AF71-45BA-836D-945EBA8DF179}" srcOrd="1" destOrd="0" presId="urn:microsoft.com/office/officeart/2011/layout/CircleProcess"/>
    <dgm:cxn modelId="{221BAEC2-7DA9-4625-A59C-AE121B952BC1}" srcId="{93B33E6E-C44F-4601-ABD1-25A682022D94}" destId="{06E2675B-6D08-472A-830B-4D653D144A1F}" srcOrd="2" destOrd="0" parTransId="{5783F8C1-35BA-49AA-9571-FBFF04E962FE}" sibTransId="{24B4794C-5660-4C27-8724-AA1F0A8138BE}"/>
    <dgm:cxn modelId="{807C6955-25E3-4B16-BB18-0DE40C3484DA}" type="presParOf" srcId="{5CECA2C0-4E7E-4AD7-8187-C6886143C4D1}" destId="{91E526B4-0E15-41A4-8AC0-BE0E875D71B7}" srcOrd="0" destOrd="0" presId="urn:microsoft.com/office/officeart/2011/layout/CircleProcess"/>
    <dgm:cxn modelId="{2D5FF816-AFA0-4695-AAFF-F6A5B9D7D101}" type="presParOf" srcId="{91E526B4-0E15-41A4-8AC0-BE0E875D71B7}" destId="{02520A86-B76A-447B-A3BF-32AAA53783AC}" srcOrd="0" destOrd="0" presId="urn:microsoft.com/office/officeart/2011/layout/CircleProcess"/>
    <dgm:cxn modelId="{0EBC3DD6-C556-4955-A6C6-E1714125C7B8}" type="presParOf" srcId="{5CECA2C0-4E7E-4AD7-8187-C6886143C4D1}" destId="{7DAAEF8B-3B41-4405-A654-52816C69F43E}" srcOrd="1" destOrd="0" presId="urn:microsoft.com/office/officeart/2011/layout/CircleProcess"/>
    <dgm:cxn modelId="{BAAB2334-36DB-42B6-BED7-06B2A0CE7434}" type="presParOf" srcId="{7DAAEF8B-3B41-4405-A654-52816C69F43E}" destId="{874CEA07-20D7-4888-917F-BFDDA69DEDBE}" srcOrd="0" destOrd="0" presId="urn:microsoft.com/office/officeart/2011/layout/CircleProcess"/>
    <dgm:cxn modelId="{CF20CC99-4AED-40D7-9052-206000FD1536}" type="presParOf" srcId="{5CECA2C0-4E7E-4AD7-8187-C6886143C4D1}" destId="{A34512F3-AF71-45BA-836D-945EBA8DF179}" srcOrd="2" destOrd="0" presId="urn:microsoft.com/office/officeart/2011/layout/CircleProcess"/>
    <dgm:cxn modelId="{2796830A-28E3-4021-B47E-32CE049D66E8}" type="presParOf" srcId="{5CECA2C0-4E7E-4AD7-8187-C6886143C4D1}" destId="{4D088E6D-09B8-4ED9-9693-C012604E1E2D}" srcOrd="3" destOrd="0" presId="urn:microsoft.com/office/officeart/2011/layout/CircleProcess"/>
    <dgm:cxn modelId="{1E1183A8-8C6E-4EAA-8481-116A7A68382B}" type="presParOf" srcId="{4D088E6D-09B8-4ED9-9693-C012604E1E2D}" destId="{9209793B-3E16-4330-B0B8-2FF51FB4844F}" srcOrd="0" destOrd="0" presId="urn:microsoft.com/office/officeart/2011/layout/CircleProcess"/>
    <dgm:cxn modelId="{00D6B70A-8ADF-4BDB-A3F7-E707C41FB4AA}" type="presParOf" srcId="{5CECA2C0-4E7E-4AD7-8187-C6886143C4D1}" destId="{7A7EA293-F097-4193-80BA-072B48389319}" srcOrd="4" destOrd="0" presId="urn:microsoft.com/office/officeart/2011/layout/CircleProcess"/>
    <dgm:cxn modelId="{10700228-31E9-4AC2-B770-6BBBEF6DC1C7}" type="presParOf" srcId="{7A7EA293-F097-4193-80BA-072B48389319}" destId="{4B3E9473-8C57-4025-9CC7-3F83C5550731}" srcOrd="0" destOrd="0" presId="urn:microsoft.com/office/officeart/2011/layout/CircleProcess"/>
    <dgm:cxn modelId="{7104B860-E239-4A07-B6F9-77084E66B52D}" type="presParOf" srcId="{5CECA2C0-4E7E-4AD7-8187-C6886143C4D1}" destId="{1A4D6465-A8DA-4561-A393-DE70D750AD01}" srcOrd="5" destOrd="0" presId="urn:microsoft.com/office/officeart/2011/layout/CircleProcess"/>
    <dgm:cxn modelId="{954CF673-EDD9-4D5D-A78D-D35F98E3E99A}" type="presParOf" srcId="{5CECA2C0-4E7E-4AD7-8187-C6886143C4D1}" destId="{DBA4CCE4-9348-434C-8666-3223122405CE}" srcOrd="6" destOrd="0" presId="urn:microsoft.com/office/officeart/2011/layout/CircleProcess"/>
    <dgm:cxn modelId="{A94C7855-72F9-4F06-9F20-FBBFF498945F}" type="presParOf" srcId="{DBA4CCE4-9348-434C-8666-3223122405CE}" destId="{C1925AB5-21F4-4C40-86F6-05B409BFF3F7}" srcOrd="0" destOrd="0" presId="urn:microsoft.com/office/officeart/2011/layout/CircleProcess"/>
    <dgm:cxn modelId="{78E81CBE-C9F2-407B-88E8-4EF027194C25}" type="presParOf" srcId="{5CECA2C0-4E7E-4AD7-8187-C6886143C4D1}" destId="{365451A6-92E6-4D15-AAE9-4E3C0E3BD26E}" srcOrd="7" destOrd="0" presId="urn:microsoft.com/office/officeart/2011/layout/CircleProcess"/>
    <dgm:cxn modelId="{28429F46-69A1-4317-97E9-08CB4D429FDE}" type="presParOf" srcId="{365451A6-92E6-4D15-AAE9-4E3C0E3BD26E}" destId="{BE68A53C-8665-4C78-98F1-1E8037EADE0B}" srcOrd="0" destOrd="0" presId="urn:microsoft.com/office/officeart/2011/layout/CircleProcess"/>
    <dgm:cxn modelId="{4B1219C4-4BAC-451B-808D-E99A020ED157}" type="presParOf" srcId="{5CECA2C0-4E7E-4AD7-8187-C6886143C4D1}" destId="{5429717C-281F-45B0-AF4B-B1AA9DE53FF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20A86-B76A-447B-A3BF-32AAA53783AC}">
      <dsp:nvSpPr>
        <dsp:cNvPr id="0" name=""/>
        <dsp:cNvSpPr/>
      </dsp:nvSpPr>
      <dsp:spPr>
        <a:xfrm>
          <a:off x="5625185" y="1482419"/>
          <a:ext cx="2453805" cy="245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CEA07-20D7-4888-917F-BFDDA69DEDBE}">
      <dsp:nvSpPr>
        <dsp:cNvPr id="0" name=""/>
        <dsp:cNvSpPr/>
      </dsp:nvSpPr>
      <dsp:spPr>
        <a:xfrm>
          <a:off x="5706659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latin typeface="Arial Black" panose="020B0A04020102020204" pitchFamily="34" charset="0"/>
            </a:rPr>
            <a:t>Interakce s HCP</a:t>
          </a:r>
        </a:p>
      </dsp:txBody>
      <dsp:txXfrm>
        <a:off x="6034153" y="1891534"/>
        <a:ext cx="1635870" cy="1636029"/>
      </dsp:txXfrm>
    </dsp:sp>
    <dsp:sp modelId="{9209793B-3E16-4330-B0B8-2FF51FB4844F}">
      <dsp:nvSpPr>
        <dsp:cNvPr id="0" name=""/>
        <dsp:cNvSpPr/>
      </dsp:nvSpPr>
      <dsp:spPr>
        <a:xfrm rot="2700000">
          <a:off x="3092062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E9473-8C57-4025-9CC7-3F83C5550731}">
      <dsp:nvSpPr>
        <dsp:cNvPr id="0" name=""/>
        <dsp:cNvSpPr/>
      </dsp:nvSpPr>
      <dsp:spPr>
        <a:xfrm>
          <a:off x="3170581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latin typeface="Arial Black" panose="020B0A04020102020204" pitchFamily="34" charset="0"/>
            </a:rPr>
            <a:t>Dílčí distributoři / zástupci</a:t>
          </a:r>
        </a:p>
      </dsp:txBody>
      <dsp:txXfrm>
        <a:off x="3498075" y="1891534"/>
        <a:ext cx="1635870" cy="1636029"/>
      </dsp:txXfrm>
    </dsp:sp>
    <dsp:sp modelId="{C1925AB5-21F4-4C40-86F6-05B409BFF3F7}">
      <dsp:nvSpPr>
        <dsp:cNvPr id="0" name=""/>
        <dsp:cNvSpPr/>
      </dsp:nvSpPr>
      <dsp:spPr>
        <a:xfrm rot="2700000">
          <a:off x="555984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8A53C-8665-4C78-98F1-1E8037EADE0B}">
      <dsp:nvSpPr>
        <dsp:cNvPr id="0" name=""/>
        <dsp:cNvSpPr/>
      </dsp:nvSpPr>
      <dsp:spPr>
        <a:xfrm>
          <a:off x="634503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latin typeface="Arial Black" panose="020B0A04020102020204" pitchFamily="34" charset="0"/>
            </a:rPr>
            <a:t>Veřejná výběrová řízení</a:t>
          </a:r>
        </a:p>
      </dsp:txBody>
      <dsp:txXfrm>
        <a:off x="961997" y="1891534"/>
        <a:ext cx="1635870" cy="1636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74EE8-EC60-4F26-A890-BC09C89AB1B5}" type="datetimeFigureOut">
              <a:rPr lang="en-US"/>
              <a:t>12/30/2022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4A527-29D0-40C4-999F-7CD622AEEF4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35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2300d74_0_1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5c52300d74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923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c68fe32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c68fe32b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c68fe32b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2548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3976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e168110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56e168110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302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e168110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56e168110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4221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161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336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4eda020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5c4eda020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4eda020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5c4eda020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4584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5deefaf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5d5deefaf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5deefaf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5d5deefaf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042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eda020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5c4eda02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720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eda020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5c4eda02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973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e1681102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56e168110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e1681102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56e168110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957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52300d74_0_1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5c52300d74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52300d74_0_1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5c52300d74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6837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2300d74_0_1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5c52300d74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8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80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8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5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0798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79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9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9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Google Shape;15;p1"/>
          <p:cNvSpPr txBox="1"/>
          <p:nvPr/>
        </p:nvSpPr>
        <p:spPr>
          <a:xfrm>
            <a:off x="0" y="6567575"/>
            <a:ext cx="358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>
                <a:solidFill>
                  <a:srgbClr val="34495E"/>
                </a:solidFill>
                <a:latin typeface="+mj-lt"/>
                <a:ea typeface="Helvetica Neue Light"/>
                <a:cs typeface="Arial" panose="020B0604020202020204" pitchFamily="34" charset="0"/>
                <a:sym typeface="Helvetica Neue Light"/>
              </a:rPr>
              <a:t>Školení o boji proti úplatkářství a korupci</a:t>
            </a:r>
            <a:endParaRPr sz="1400" b="0" i="0" u="none" strike="noStrike" cap="none">
              <a:solidFill>
                <a:srgbClr val="34495E"/>
              </a:solidFill>
              <a:latin typeface="+mj-lt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16" name="Google Shape;16;p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158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F69D7E-EE75-4699-B1DE-5EB79B91426A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Google Shape;78;p1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2719754" y="111972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2400"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Školení o boji</a:t>
            </a:r>
            <a:r>
              <a:rPr lang="en-US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proti úplatkářství </a:t>
            </a:r>
            <a:br>
              <a:rPr lang="en-US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 korupci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1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1C6240-0AD8-4E24-84C4-B4CA7F3FAA97}"/>
              </a:ext>
            </a:extLst>
          </p:cNvPr>
          <p:cNvGrpSpPr/>
          <p:nvPr/>
        </p:nvGrpSpPr>
        <p:grpSpPr>
          <a:xfrm>
            <a:off x="599440" y="953606"/>
            <a:ext cx="7423935" cy="1227975"/>
            <a:chOff x="599440" y="953606"/>
            <a:chExt cx="7423935" cy="1227975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27D51943-E8B2-4A3A-9C06-A108FAED8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2" name="Google Shape;82;p11"/>
            <p:cNvSpPr txBox="1"/>
            <p:nvPr/>
          </p:nvSpPr>
          <p:spPr>
            <a:xfrm>
              <a:off x="1336675" y="1058381"/>
              <a:ext cx="6686700" cy="11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Popis</a:t>
              </a:r>
              <a:endParaRPr sz="1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endParaRPr>
            </a:p>
            <a:p>
              <a:pPr lvl="0">
                <a:spcBef>
                  <a:spcPts val="800"/>
                </a:spcBef>
              </a:pPr>
              <a:r>
                <a:rPr lang="cs-cz" sz="120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Distributoři a zástupci jsou povinni dodržovat protiúplatkářské a protikorupční zákony a předpisy („ABAC“). Proto je třeba, aby distributoři a zástupci organizovali školení s cílem zajistit, aby všichni zaměstnanci, dílčí distributoři a zástupci důkladně znali obchodní požadavky, což umožní zajistit soulad se zákony a nařízeními ABAC.</a:t>
              </a:r>
              <a:endPara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91C214-DE34-4406-87AF-85129545EF40}"/>
              </a:ext>
            </a:extLst>
          </p:cNvPr>
          <p:cNvGrpSpPr/>
          <p:nvPr/>
        </p:nvGrpSpPr>
        <p:grpSpPr>
          <a:xfrm>
            <a:off x="599440" y="3802179"/>
            <a:ext cx="6872835" cy="1844015"/>
            <a:chOff x="599440" y="3891525"/>
            <a:chExt cx="6872835" cy="1844015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E9ECA1CA-5D55-4752-AB53-747D79153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91525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6" name="Google Shape;86;p11"/>
            <p:cNvSpPr txBox="1"/>
            <p:nvPr/>
          </p:nvSpPr>
          <p:spPr>
            <a:xfrm>
              <a:off x="1336675" y="3977249"/>
              <a:ext cx="6135600" cy="1758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Pokyny</a:t>
              </a:r>
              <a:endParaRPr sz="140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  <a:p>
              <a:pPr marL="342900" indent="-342900">
                <a:lnSpc>
                  <a:spcPct val="115000"/>
                </a:lnSpc>
                <a:spcBef>
                  <a:spcPts val="800"/>
                </a:spcBef>
                <a:buSzPts val="1100"/>
                <a:buFont typeface="Helvetica"/>
                <a:buAutoNum type="arabicPeriod"/>
              </a:pPr>
              <a:r>
                <a:rPr lang="cs-cz" sz="1200">
                  <a:latin typeface="Arial" panose="020B0604020202020204" pitchFamily="34" charset="0"/>
                  <a:cs typeface="Arial" panose="020B0604020202020204" pitchFamily="34" charset="0"/>
                </a:rPr>
                <a:t>Upravte zvýrazněné sekce školení ABAC.</a:t>
              </a:r>
              <a:endParaRPr sz="1200">
                <a:latin typeface="Arial" panose="020B0604020202020204" pitchFamily="34" charset="0"/>
                <a:cs typeface="Arial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cs-cz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Zajistěte pravidelné školení zaměstnanců, včetně nově přijatých zaměstnanců</a:t>
              </a:r>
              <a:r>
                <a:rPr lang="cs-cz" sz="120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 během nástupního procesu</a:t>
              </a:r>
              <a:r>
                <a:rPr lang="cs-cz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.</a:t>
              </a:r>
              <a:endParaRPr sz="120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cs-cz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Při každém školení zaznamenávejte účast prostřednictvím prezenčních listin.</a:t>
              </a:r>
              <a:endParaRPr sz="120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cs-cz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Podle potřeby zajistěte, aby měli zaměstnanci k dispozici školicí materiály.</a:t>
              </a:r>
              <a:endParaRPr sz="1200" i="0" u="none" strike="noStrike" cap="none">
                <a:solidFill>
                  <a:srgbClr val="2E74B5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6D9B4C-0B97-478E-95F0-EC984C55E8A5}"/>
              </a:ext>
            </a:extLst>
          </p:cNvPr>
          <p:cNvGrpSpPr/>
          <p:nvPr/>
        </p:nvGrpSpPr>
        <p:grpSpPr>
          <a:xfrm>
            <a:off x="623359" y="2270856"/>
            <a:ext cx="7400016" cy="1442048"/>
            <a:chOff x="623359" y="2395638"/>
            <a:chExt cx="7400016" cy="144204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C51E15-7379-4FF1-B245-AB7AA0541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359" y="2395638"/>
              <a:ext cx="656705" cy="620379"/>
            </a:xfrm>
            <a:prstGeom prst="rect">
              <a:avLst/>
            </a:prstGeom>
          </p:spPr>
        </p:pic>
        <p:sp>
          <p:nvSpPr>
            <p:cNvPr id="89" name="Google Shape;89;p11"/>
            <p:cNvSpPr txBox="1"/>
            <p:nvPr/>
          </p:nvSpPr>
          <p:spPr>
            <a:xfrm>
              <a:off x="1336675" y="2470317"/>
              <a:ext cx="6686700" cy="1367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Jaké výhody vám to přináší?</a:t>
              </a:r>
              <a:endParaRPr sz="1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Když zajistíte, aby všichni zaměstnanci, dílčí distributoři a zástupci rozuměli požadavkům souvisejícím s globálními i místními zákony a předpisy ABAC, pomůže to vaší společnosti splnit očekávání obchodních partnerů. Pravidelné školení vzdělá nové zaměstnance ohledně hlavních obchodních postupů</a:t>
              </a:r>
              <a:r>
                <a:rPr lang="cs-cz" sz="1200"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 a připomene tyto znalosti </a:t>
              </a:r>
              <a:r>
                <a:rPr lang="cs-cz" sz="120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stávajícím dílčím distributorům a zástupcům.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86FAB6-BAAA-4714-8918-B99E8D758845}"/>
              </a:ext>
            </a:extLst>
          </p:cNvPr>
          <p:cNvGrpSpPr/>
          <p:nvPr/>
        </p:nvGrpSpPr>
        <p:grpSpPr>
          <a:xfrm>
            <a:off x="599440" y="5735469"/>
            <a:ext cx="6868936" cy="866626"/>
            <a:chOff x="599439" y="5489575"/>
            <a:chExt cx="6868936" cy="866626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EF257475-F078-4380-9033-0A15F0517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39" y="5489575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2" name="Google Shape;92;p11"/>
            <p:cNvSpPr txBox="1"/>
            <p:nvPr/>
          </p:nvSpPr>
          <p:spPr>
            <a:xfrm>
              <a:off x="1336675" y="5575301"/>
              <a:ext cx="61317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Další dokumenty, které je třeba vzít v úvahu</a:t>
              </a:r>
              <a:endParaRPr sz="1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endParaRPr>
            </a:p>
            <a:p>
              <a:pPr marL="171450" lvl="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cs-cz" sz="1200">
                  <a:latin typeface="Arial" panose="020B0604020202020204" pitchFamily="34" charset="0"/>
                  <a:cs typeface="Times New Roman" panose="02020603050405020304" pitchFamily="18" charset="0"/>
                  <a:sym typeface="Helvetica Neue"/>
                </a:rPr>
                <a:t>Prezenční listina</a:t>
              </a:r>
              <a:endParaRPr sz="1200">
                <a:latin typeface="Arial" panose="020B0604020202020204" pitchFamily="34" charset="0"/>
                <a:cs typeface="Times New Roman" panose="02020603050405020304" pitchFamily="18" charset="0"/>
                <a:sym typeface="Calibri"/>
              </a:endParaRPr>
            </a:p>
            <a:p>
              <a:pPr marL="17145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cs-cz" sz="1200">
                  <a:latin typeface="Arial" panose="020B0604020202020204" pitchFamily="34" charset="0"/>
                  <a:cs typeface="Times New Roman" panose="02020603050405020304" pitchFamily="18" charset="0"/>
                  <a:sym typeface="Helvetica Neue"/>
                </a:rPr>
                <a:t>Pokyny k vedení záznamů a účetnictví</a:t>
              </a:r>
              <a:endParaRPr sz="1200">
                <a:latin typeface="Arial" panose="020B0604020202020204" pitchFamily="34" charset="0"/>
                <a:cs typeface="Times New Roman" panose="02020603050405020304" pitchFamily="18" charset="0"/>
                <a:sym typeface="Calibri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 </a:t>
              </a:r>
              <a:endPara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2719754" y="112243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Nejčastější varovné signály</a:t>
            </a:r>
            <a:r>
              <a:rPr lang="en-US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cs-cz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související </a:t>
            </a:r>
            <a:br>
              <a:rPr lang="en-US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cs-cz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se</a:t>
            </a:r>
            <a:r>
              <a:rPr lang="en-US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cs-cz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zákony proti úplatkářství </a:t>
            </a:r>
            <a:br>
              <a:rPr lang="en-US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cs-cz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 korupci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10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272823" y="2210663"/>
            <a:ext cx="8733525" cy="2760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117475" lv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Nejčastější varovné signály</a:t>
            </a:r>
          </a:p>
          <a:p>
            <a:pPr marL="117475" lv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vágní nebo chybějící popis obchodního účelu</a:t>
            </a: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nebo typu poskytovaných služeb,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poskytované služby neodpovídají zadání smlouvy,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nedostatek podrobných údajů na fakturách</a:t>
            </a: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, vágní popis zboží a služeb nebo neregulérní formy plateb,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chybějící podkladové dokumenty</a:t>
            </a: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(např. faktury nebo účtenky),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neobvyklé formy plateb,</a:t>
            </a:r>
            <a:endParaRPr sz="20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přemrštěné výdaje</a:t>
            </a: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na stravování, zábavu, dary, hotely nebo cestování,</a:t>
            </a:r>
            <a:endParaRPr sz="20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rozdělování plateb</a:t>
            </a: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do různých položek,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požadování </a:t>
            </a: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nepřiměřených kompenzací</a:t>
            </a: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za poskytnuté služby,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přímé nebo nepřímé</a:t>
            </a: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vazby mezi třetí stranou a vládními činiteli</a:t>
            </a: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, například prostřednictvím manželského svazku nebo jiných vztahů.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2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15457392-C581-4487-8DFB-C1E63457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75" r="91125">
                        <a14:foregroundMark x1="10708" y1="78000" x2="9875" y2="85167"/>
                        <a14:foregroundMark x1="90000" y1="77000" x2="91125" y2="84375"/>
                        <a14:foregroundMark x1="91125" y1="84375" x2="89583" y2="8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7245" y="2210663"/>
            <a:ext cx="2961945" cy="296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50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EC2A38E-0212-47CF-843D-FB60806C3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084329"/>
              </p:ext>
            </p:extLst>
          </p:nvPr>
        </p:nvGraphicFramePr>
        <p:xfrm>
          <a:off x="2031954" y="16483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1237861" y="1302783"/>
            <a:ext cx="9716278" cy="69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latin typeface="Arial" panose="020B0604020202020204" pitchFamily="34" charset="0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000" i="1">
                <a:latin typeface="Arial" panose="020B0604020202020204" pitchFamily="34" charset="0"/>
              </a:rPr>
              <a:t>Následující snímky se věnují osvědčeným postupům vztahujícím se na tyto vysoce rizikové obchodní procesy: </a:t>
            </a:r>
            <a:endParaRPr sz="2000" i="1">
              <a:latin typeface="Arial" panose="020B0604020202020204" pitchFamily="34" charset="0"/>
            </a:endParaRPr>
          </a:p>
        </p:txBody>
      </p:sp>
      <p:sp>
        <p:nvSpPr>
          <p:cNvPr id="157" name="Google Shape;1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11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5" name="Google Shape;146;p16">
            <a:extLst>
              <a:ext uri="{FF2B5EF4-FFF2-40B4-BE49-F238E27FC236}">
                <a16:creationId xmlns:a16="http://schemas.microsoft.com/office/drawing/2014/main" id="{64D6AE32-885A-4C84-AE22-7D4D26598768}"/>
              </a:ext>
            </a:extLst>
          </p:cNvPr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Obchodování v souladu se standardy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Veřejná výběrová řízení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12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5190835" y="3134914"/>
            <a:ext cx="6752399" cy="7872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Naším obchodním cílem </a:t>
            </a: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je rozšiřovat možnosti výrobců, </a:t>
            </a:r>
            <a:br>
              <a:rPr lang="en-US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pro které distribuujeme produkty</a:t>
            </a:r>
            <a:r>
              <a:rPr lang="cs-cz" sz="1800" b="1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a služby adresované </a:t>
            </a:r>
            <a:br>
              <a:rPr lang="en-US" sz="1800" b="1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1800" b="1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HCP</a:t>
            </a:r>
            <a:r>
              <a:rPr lang="cs-cz" sz="180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. Proto </a:t>
            </a: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je pro nás důležité, abychom váš obchodní</a:t>
            </a: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</a:t>
            </a:r>
            <a:br>
              <a:rPr lang="en-US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úspěch zajistili čestně a v souladu se všemi zákony a etickými zásadami</a:t>
            </a: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. Nedílnou součástí legálního podnikání </a:t>
            </a:r>
            <a:br>
              <a:rPr lang="en-US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je </a:t>
            </a: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nesdělování</a:t>
            </a: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</a:t>
            </a: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cenových nebo jiných důvěrných informací konkurentům a </a:t>
            </a: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nedopouštění se </a:t>
            </a: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protisoutěžního chování.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Kromě výše uvedeného nesmí zaměstnanci našeho podniku </a:t>
            </a: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nepatřičně ovlivňovat rozhodování o výběrových řízeních ani se o to pokoušet</a:t>
            </a: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. Je nezákonné </a:t>
            </a: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něco poskytovat nebo nabízet </a:t>
            </a: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osobám s rozhodovací pravomocí, aby i) </a:t>
            </a: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učinily </a:t>
            </a:r>
            <a:br>
              <a:rPr lang="en-US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určité rozhodnutí</a:t>
            </a: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; ii) koncipovaly výběrové řízení způsobem, </a:t>
            </a: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který jednoznačně zvýhodňuje konkrétního výrobce</a:t>
            </a: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nebo</a:t>
            </a:r>
            <a:br>
              <a:rPr lang="en-US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iii) </a:t>
            </a: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poskytly interní informace</a:t>
            </a: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o rozhodovacím procesu.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Dílčí distributoři / zástupci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Interakce s 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5" name="Picture 4" descr="A picture containing person, indoor, man, wall&#10;&#10;Description automatically generated">
            <a:extLst>
              <a:ext uri="{FF2B5EF4-FFF2-40B4-BE49-F238E27FC236}">
                <a16:creationId xmlns:a16="http://schemas.microsoft.com/office/drawing/2014/main" id="{B6EED647-C598-4980-8729-2537835B6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60579"/>
            <a:ext cx="3962399" cy="264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7" name="Google Shape;167;p18"/>
          <p:cNvSpPr/>
          <p:nvPr/>
        </p:nvSpPr>
        <p:spPr>
          <a:xfrm>
            <a:off x="968402" y="5637372"/>
            <a:ext cx="3783600" cy="931765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Veřejná výběrová řízení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Veřejná výběrová řízení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738908" y="2140139"/>
            <a:ext cx="7871691" cy="2193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Vy ani vaši konkurenti se NESMÍTE:</a:t>
            </a:r>
            <a:endParaRPr sz="2000" b="1">
              <a:solidFill>
                <a:schemeClr val="dk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cs-cz" sz="20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dohodnout na cenách </a:t>
            </a:r>
            <a:r>
              <a:rPr lang="cs-cz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nebo jiných obchodních informacích,</a:t>
            </a:r>
            <a:endParaRPr sz="2000" b="1">
              <a:solidFill>
                <a:srgbClr val="FF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dohodnout na informacích souvisejících s výběrovým řízením ani si je vyměňovat:</a:t>
            </a:r>
            <a:endParaRPr sz="2000">
              <a:solidFill>
                <a:schemeClr val="dk2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cs-cz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ohledně </a:t>
            </a:r>
            <a:r>
              <a:rPr lang="cs-cz" sz="20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účasti ve výběrovém řízení: </a:t>
            </a:r>
            <a:r>
              <a:rPr lang="cs-cz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ohledně rozhodnutí (ne)zúčastnit se,</a:t>
            </a:r>
            <a:endParaRPr sz="2000">
              <a:solidFill>
                <a:schemeClr val="dk2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cs-cz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ohledně obsahu nabídek,</a:t>
            </a:r>
            <a:endParaRPr sz="2000">
              <a:solidFill>
                <a:schemeClr val="dk2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cs-cz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dohodnout na tom, že se společnost </a:t>
            </a:r>
            <a:r>
              <a:rPr lang="cs-cz" sz="20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nezúčastní,</a:t>
            </a:r>
            <a:endParaRPr sz="2000">
              <a:solidFill>
                <a:schemeClr val="dk2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cs-cz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dohodnout na vypracování nabídek za extrémně </a:t>
            </a:r>
            <a:br>
              <a:rPr lang="en-US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vysoké ceny s cílem zajistit úspěch konkurenta.</a:t>
            </a:r>
            <a:endParaRPr sz="2000">
              <a:solidFill>
                <a:schemeClr val="dk2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13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Dílčí distributoři / zástupci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Interakce s 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1" name="Google Shape;167;p18">
            <a:extLst>
              <a:ext uri="{FF2B5EF4-FFF2-40B4-BE49-F238E27FC236}">
                <a16:creationId xmlns:a16="http://schemas.microsoft.com/office/drawing/2014/main" id="{C9C5EDC0-22D0-4A2E-83F0-08428F40C558}"/>
              </a:ext>
            </a:extLst>
          </p:cNvPr>
          <p:cNvSpPr/>
          <p:nvPr/>
        </p:nvSpPr>
        <p:spPr>
          <a:xfrm>
            <a:off x="969284" y="5628136"/>
            <a:ext cx="3783600" cy="941001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Veřejná výběrová řízení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9" name="Picture 8" descr="A close up of a traffic light sitting on the side of a speaker&#10;&#10;Description automatically generated">
            <a:extLst>
              <a:ext uri="{FF2B5EF4-FFF2-40B4-BE49-F238E27FC236}">
                <a16:creationId xmlns:a16="http://schemas.microsoft.com/office/drawing/2014/main" id="{A5D5C490-D4E4-40DF-B5C0-4910FBE74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985" l="4527" r="89712">
                        <a14:foregroundMark x1="4801" y1="7447" x2="12071" y2="7447"/>
                        <a14:foregroundMark x1="12071" y1="7447" x2="26337" y2="6079"/>
                        <a14:foregroundMark x1="26337" y1="6079" x2="30590" y2="6991"/>
                        <a14:foregroundMark x1="19067" y1="5775" x2="19067" y2="94985"/>
                        <a14:foregroundMark x1="5761" y1="6535" x2="7270" y2="94529"/>
                        <a14:foregroundMark x1="4527" y1="7751" x2="4801" y2="28723"/>
                        <a14:foregroundMark x1="13306" y1="5319" x2="20165" y2="4559"/>
                        <a14:foregroundMark x1="20165" y1="4559" x2="20713" y2="47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0186" y="1511155"/>
            <a:ext cx="3471863" cy="3133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918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Veřejná výběrová řízení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14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750829" y="2391708"/>
            <a:ext cx="7954632" cy="2193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Vy ani vaši obchodní partneři NESMÍTE: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dohodnout se nebo se spolčit se zákazníkem a </a:t>
            </a:r>
            <a:r>
              <a:rPr lang="cs-cz" sz="20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rozdělit</a:t>
            </a:r>
            <a:r>
              <a:rPr lang="cs-cz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jednu smlouvu na několik různých smluv s cílem obejít pravidla zadávání veřejných zakázek,</a:t>
            </a:r>
            <a:endParaRPr sz="2000">
              <a:solidFill>
                <a:schemeClr val="dk2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nabízet </a:t>
            </a:r>
            <a:r>
              <a:rPr lang="cs-cz" sz="20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zdarma zboží </a:t>
            </a:r>
            <a:r>
              <a:rPr lang="cs-cz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nebo služby ve snaze ovlivnit osoby s rozhodující pravomocí v rámci výběrového řízení nebo procesu hodnocení prodeje,</a:t>
            </a:r>
            <a:endParaRPr sz="2000">
              <a:solidFill>
                <a:schemeClr val="dk2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zneužívat školení a vzdělávání, poradenské služby atd. za účelem pokusu </a:t>
            </a:r>
            <a:r>
              <a:rPr lang="cs-cz" sz="20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ovlivnit osobu s rozhodovací pravomocí ve výběrovém řízení nebo jiném procesu hodnocení prodeje.</a:t>
            </a:r>
            <a:endParaRPr sz="2000">
              <a:solidFill>
                <a:schemeClr val="dk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Dílčí distributoři / zástupci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Interakce s 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1" name="Google Shape;167;p18">
            <a:extLst>
              <a:ext uri="{FF2B5EF4-FFF2-40B4-BE49-F238E27FC236}">
                <a16:creationId xmlns:a16="http://schemas.microsoft.com/office/drawing/2014/main" id="{C9C5EDC0-22D0-4A2E-83F0-08428F40C558}"/>
              </a:ext>
            </a:extLst>
          </p:cNvPr>
          <p:cNvSpPr/>
          <p:nvPr/>
        </p:nvSpPr>
        <p:spPr>
          <a:xfrm>
            <a:off x="969284" y="5628136"/>
            <a:ext cx="3783600" cy="941001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Veřejná výběrová řízení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5EBAA-A7AE-4C8C-A451-51CB86DEC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378" y="1506342"/>
            <a:ext cx="3468925" cy="3133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19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Dílčí distributoři / zástupci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15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714" y="1794565"/>
            <a:ext cx="4721772" cy="309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0" name="Google Shape;180;p19"/>
          <p:cNvSpPr/>
          <p:nvPr/>
        </p:nvSpPr>
        <p:spPr>
          <a:xfrm>
            <a:off x="607146" y="2771901"/>
            <a:ext cx="5488854" cy="1006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Dílčí distributoři a zástupci </a:t>
            </a: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jsou třetí strany, které nejsou koncovými zákazníky nebo koncovými uživateli, kterým prodáváme produkty</a:t>
            </a: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. Dílčí distributoři a zástupci jsou považováni </a:t>
            </a: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za extenzi naší firmy a zároveň za extenzi výrobce.</a:t>
            </a: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Všechny příslušné </a:t>
            </a: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zákony a předpisy, </a:t>
            </a: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které se vztahují na vaše podnikání, </a:t>
            </a: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se proto vztahují i na všechny naše dílčí distributory a zástupce.</a:t>
            </a:r>
            <a:endParaRPr sz="2000" b="1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839098" y="5721011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Veřejná výběrová řízení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7571210" y="5721011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Interakce s 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3991897" y="5721010"/>
            <a:ext cx="4061950" cy="86168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Dílčí distributoři / zástupci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71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Dílčí distributoři / zástupci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16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733943" y="3529187"/>
            <a:ext cx="7318894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Výrobci mohou před udělením </a:t>
            </a: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písemného souhlasu se zapojením </a:t>
            </a: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dílčích distributorů a zástupců provést jejich hloubkovou kontrolu.</a:t>
            </a:r>
            <a:endParaRPr sz="1800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2837" y="1347410"/>
            <a:ext cx="3237359" cy="219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1" name="Google Shape;181;p19"/>
          <p:cNvSpPr/>
          <p:nvPr/>
        </p:nvSpPr>
        <p:spPr>
          <a:xfrm>
            <a:off x="715349" y="1154022"/>
            <a:ext cx="7196513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Výrobci mohou vyžadovat </a:t>
            </a: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předchozí písemný souhlas </a:t>
            </a: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před jmenováním nebo zapojením jakéhokoli dílčího distributora </a:t>
            </a:r>
            <a:br>
              <a:rPr lang="en-US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nebo zástupce.</a:t>
            </a:r>
            <a:endParaRPr sz="18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733943" y="2505063"/>
            <a:ext cx="7319904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Dílčí distributoři a zástupci musí </a:t>
            </a:r>
            <a:r>
              <a:rPr lang="cs-cz" sz="18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pravidelně absolvovat školení </a:t>
            </a:r>
            <a:r>
              <a:rPr lang="cs-cz" sz="18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týkající se etických obchodních praktik </a:t>
            </a:r>
            <a:r>
              <a:rPr lang="cs-cz" sz="18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 získávat certifikáty, </a:t>
            </a:r>
            <a:r>
              <a:rPr lang="cs-cz" sz="18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které potvrzují, že tak činí.</a:t>
            </a:r>
            <a:endParaRPr sz="180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860FE4-7563-4452-822E-3BB8AC7B275D}"/>
              </a:ext>
            </a:extLst>
          </p:cNvPr>
          <p:cNvSpPr/>
          <p:nvPr/>
        </p:nvSpPr>
        <p:spPr>
          <a:xfrm>
            <a:off x="876518" y="4389638"/>
            <a:ext cx="10240290" cy="13805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Arial" panose="020B0604020202020204" pitchFamily="34" charset="0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973394" y="4558241"/>
            <a:ext cx="10123750" cy="9348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DŮLEŽITÁ POZNÁMKA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Je třeba mít </a:t>
            </a: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přehled o cenách, </a:t>
            </a: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za které naši </a:t>
            </a:r>
            <a:r>
              <a:rPr lang="cs-cz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dílčí distributoři a zástupci </a:t>
            </a:r>
            <a:r>
              <a:rPr lang="cs-cz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výrobky přeprodávají, a o maržích spojených s jejich prodejem; můžeme se tak ujistit, že se naši dílčí distributoři a zástupci nedopouští protisoutěžního či nekalého chování.</a:t>
            </a:r>
            <a:endParaRPr sz="18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4" name="Google Shape;182;p19">
            <a:extLst>
              <a:ext uri="{FF2B5EF4-FFF2-40B4-BE49-F238E27FC236}">
                <a16:creationId xmlns:a16="http://schemas.microsoft.com/office/drawing/2014/main" id="{3470F491-46B4-407F-ACC6-E660BCA0F419}"/>
              </a:ext>
            </a:extLst>
          </p:cNvPr>
          <p:cNvSpPr/>
          <p:nvPr/>
        </p:nvSpPr>
        <p:spPr>
          <a:xfrm>
            <a:off x="838088" y="5740679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Veřejná výběrová řízení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5" name="Google Shape;184;p19">
            <a:extLst>
              <a:ext uri="{FF2B5EF4-FFF2-40B4-BE49-F238E27FC236}">
                <a16:creationId xmlns:a16="http://schemas.microsoft.com/office/drawing/2014/main" id="{10105BD7-8378-435C-827A-DBD3A0730728}"/>
              </a:ext>
            </a:extLst>
          </p:cNvPr>
          <p:cNvSpPr/>
          <p:nvPr/>
        </p:nvSpPr>
        <p:spPr>
          <a:xfrm>
            <a:off x="7570200" y="5740679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Interakce s 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6" name="Google Shape;183;p19">
            <a:extLst>
              <a:ext uri="{FF2B5EF4-FFF2-40B4-BE49-F238E27FC236}">
                <a16:creationId xmlns:a16="http://schemas.microsoft.com/office/drawing/2014/main" id="{7EF6BB0C-8492-40AE-B01B-FDC8F579056F}"/>
              </a:ext>
            </a:extLst>
          </p:cNvPr>
          <p:cNvSpPr/>
          <p:nvPr/>
        </p:nvSpPr>
        <p:spPr>
          <a:xfrm>
            <a:off x="3990887" y="5740678"/>
            <a:ext cx="4061950" cy="86168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Dílčí distributoři / zástupci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12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Interakce s HCP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17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5768" y="1862972"/>
            <a:ext cx="4397066" cy="293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7" name="Google Shape;197;p20"/>
          <p:cNvSpPr/>
          <p:nvPr/>
        </p:nvSpPr>
        <p:spPr>
          <a:xfrm>
            <a:off x="839098" y="2842131"/>
            <a:ext cx="5856670" cy="8004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Musíte zajistit, aby vaše interakce </a:t>
            </a: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 HCP a vládními činiteli </a:t>
            </a: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byly </a:t>
            </a: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 souladu s příslušnými zákony a předpisy</a:t>
            </a: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. Veškeré interakce s HCP musí mít </a:t>
            </a: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legitimní účel nebo odůvodnění</a:t>
            </a: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a </a:t>
            </a: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nesmí se zakládat na protiprávním podněcování nebo nabádání k nákupu, pronájmu nebo doporučování </a:t>
            </a: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používání jakéhokoli </a:t>
            </a: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výrobku nebo služby</a:t>
            </a: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.</a:t>
            </a:r>
            <a:endParaRPr sz="2000" b="1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Veřejná výběrová řízení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Dílčí distributoři / zástupci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Interakce s 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Definice HCP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18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839098" y="2028008"/>
            <a:ext cx="5689521" cy="2052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HCP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Osoby a subjekty, které nakupují, pronajímají, doporučují, používají, zajišťují nákup nebo pronájem (či o něm rozhodují) nebo předepisují zdravotnické prostředky.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Za HCP jsou považovány například tyto osoby: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chirurgové,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administrativní personál nemocnice,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zdravotní sestry.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34667090-D67E-4038-A00F-4A6A4727633F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Veřejná výběrová řízení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3" name="Google Shape;199;p20">
            <a:extLst>
              <a:ext uri="{FF2B5EF4-FFF2-40B4-BE49-F238E27FC236}">
                <a16:creationId xmlns:a16="http://schemas.microsoft.com/office/drawing/2014/main" id="{5648B58B-2520-4D87-8A24-4DFB02BEC91B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Dílčí distributoři / zástupci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26021B93-4DA6-4628-822A-9C3108516AF5}"/>
              </a:ext>
            </a:extLst>
          </p:cNvPr>
          <p:cNvSpPr/>
          <p:nvPr/>
        </p:nvSpPr>
        <p:spPr>
          <a:xfrm>
            <a:off x="7532749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Interakce s 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A6FB76B0-0DEA-4139-B5A0-89E27F6F1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513" y="1777527"/>
            <a:ext cx="404812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988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839098" y="2578558"/>
            <a:ext cx="5403082" cy="10527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Příklady interakcí s HCP:</a:t>
            </a:r>
            <a:endParaRPr sz="2000">
              <a:solidFill>
                <a:schemeClr val="tx1"/>
              </a:solidFill>
              <a:latin typeface="Arial Black" panose="020B0A040201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stravování s HCP za účelem diskuze o používání produktů,​</a:t>
            </a:r>
            <a:endParaRPr sz="200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prezentace nového produktu směřovaná na HCP,​</a:t>
            </a:r>
            <a:endParaRPr sz="200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vzdělávací akce pořádané výrobcem,</a:t>
            </a:r>
            <a:endParaRPr sz="200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Helvetica"/>
              <a:buChar char="●"/>
            </a:pPr>
            <a:r>
              <a:rPr lang="cs-cz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ujednání, na jehož základě HCP poskytuje poradenské služby.</a:t>
            </a:r>
            <a:endParaRPr sz="200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Interakce s HCP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19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34667090-D67E-4038-A00F-4A6A4727633F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Veřejná výběrová řízení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3" name="Google Shape;199;p20">
            <a:extLst>
              <a:ext uri="{FF2B5EF4-FFF2-40B4-BE49-F238E27FC236}">
                <a16:creationId xmlns:a16="http://schemas.microsoft.com/office/drawing/2014/main" id="{5648B58B-2520-4D87-8A24-4DFB02BEC91B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Dílčí distributoři / zástupci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26021B93-4DA6-4628-822A-9C3108516AF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Interakce s 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3E7DE80-0B05-46DB-B8F0-78049E1A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944" y="1949202"/>
            <a:ext cx="4424218" cy="230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08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3245051"/>
            <a:ext cx="9545600" cy="27184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solidFill>
                <a:srgbClr val="FFFFFF"/>
              </a:solidFill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7450052" y="3245153"/>
            <a:ext cx="2561600" cy="27184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8985917" y="3245153"/>
            <a:ext cx="2561600" cy="27184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401375" y="4169003"/>
            <a:ext cx="7752000" cy="8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/>
            <a:r>
              <a:rPr lang="cs-cz" sz="3600" b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Boj proti úplatkářství a korupci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2719754" y="93581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Interakce s HCP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(za účelem vzdělávání)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20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687791" y="1386756"/>
            <a:ext cx="5853924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Podporu vzdělávání je možné udělovat za účelem zajištění: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konání na vhodných místech, 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vhodných prostorů,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přiměřených cestovních nákladů (ekonomická </a:t>
            </a:r>
            <a:br>
              <a:rPr lang="en-US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nebo standardní třída),​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vhodnosti agendy (odborný program).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1687791" y="3565558"/>
            <a:ext cx="5936545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Podporu vzdělávání není možné udělovat za účelem zajištění: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konání na nepřiměřených místech (např. plážová letoviska a lyžařská či zábavní střediska​),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ubytování v luxusních hotelech,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přítomnosti doprovodných osob (není přípustné proplácet jejich náklady ani organizovat jejich účast),​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zábavy nebo sportu (např. golf, kasino, prohlídka památek).</a:t>
            </a:r>
            <a:endParaRPr sz="1600" b="1">
              <a:solidFill>
                <a:schemeClr val="dk2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1687789" y="1168927"/>
            <a:ext cx="2753581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 je přípustné</a:t>
            </a:r>
            <a:endParaRPr sz="2400" b="1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687789" y="3108733"/>
            <a:ext cx="3266765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 není přípustné</a:t>
            </a:r>
            <a:endParaRPr sz="24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336" y="2070529"/>
            <a:ext cx="3355193" cy="224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94996728-5624-46A8-B39C-FEA5013EFAD5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Veřejná výběrová řízení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5" name="Google Shape;199;p20">
            <a:extLst>
              <a:ext uri="{FF2B5EF4-FFF2-40B4-BE49-F238E27FC236}">
                <a16:creationId xmlns:a16="http://schemas.microsoft.com/office/drawing/2014/main" id="{50262E9F-7616-41E9-AB28-6573B5785C9D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Dílčí distributoři / zástupci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5AE87CF-47CB-497D-80A5-B4C43FB1B86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Interakce s 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6" name="Picture 5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E26B42A-B87D-4331-BACE-2153CE6DD7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485847" y="888972"/>
            <a:ext cx="1151208" cy="1452473"/>
          </a:xfrm>
          <a:prstGeom prst="rect">
            <a:avLst/>
          </a:prstGeom>
        </p:spPr>
      </p:pic>
      <p:pic>
        <p:nvPicPr>
          <p:cNvPr id="8" name="Picture 7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0C62C886-A7C0-499C-AE8C-B11D14E529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485847" y="2875349"/>
            <a:ext cx="1201943" cy="14524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2719754" y="9358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Interakce s HCP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(za účelem vzdělávání)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21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687790" y="1578234"/>
            <a:ext cx="6999010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 rámci bona fide výměny vědeckých, vzdělávacích nebo obchodních informací lze HCP poskytnout cestovné a stravné za účelem zajištění následujících skutečností: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skromné cestování v ekonomické třídě,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při bona fide prezentacích komerčních, vzdělávacích nebo vědeckých informací lze poskytovat stravné,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zajištění místa příhodného pro komerční a vzdělávací prezentace,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skromné dary, které přinášejí prospěch pacientům a mají vzdělávací charakter (např. lékařské učebnice, anatomické modely),</a:t>
            </a:r>
          </a:p>
        </p:txBody>
      </p:sp>
      <p:sp>
        <p:nvSpPr>
          <p:cNvPr id="209" name="Google Shape;209;p21"/>
          <p:cNvSpPr/>
          <p:nvPr/>
        </p:nvSpPr>
        <p:spPr>
          <a:xfrm>
            <a:off x="1687790" y="3919516"/>
            <a:ext cx="7176292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HCP nesmí být poskytováno následující: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stravné ani cestovné pro manžele nebo hosty HCP ani jiné osoby, které nemají bona fide profesionální zájem o informace sdílené </a:t>
            </a:r>
            <a:br>
              <a:rPr lang="en-US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na setkání či akci,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stravování s HCP, které není vhodné pro obchodní diskuzi,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dary, které nemají vzdělávací charakter (např. květiny, víno, hotovost).</a:t>
            </a:r>
          </a:p>
        </p:txBody>
      </p:sp>
      <p:sp>
        <p:nvSpPr>
          <p:cNvPr id="210" name="Google Shape;210;p21"/>
          <p:cNvSpPr/>
          <p:nvPr/>
        </p:nvSpPr>
        <p:spPr>
          <a:xfrm>
            <a:off x="1736965" y="949183"/>
            <a:ext cx="2788381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 je přípustné</a:t>
            </a:r>
            <a:endParaRPr sz="2400" b="1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791028" y="3748157"/>
            <a:ext cx="3154196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 není přípustné</a:t>
            </a:r>
            <a:endParaRPr sz="24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94996728-5624-46A8-B39C-FEA5013EFAD5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Veřejná výběrová řízení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5" name="Google Shape;199;p20">
            <a:extLst>
              <a:ext uri="{FF2B5EF4-FFF2-40B4-BE49-F238E27FC236}">
                <a16:creationId xmlns:a16="http://schemas.microsoft.com/office/drawing/2014/main" id="{50262E9F-7616-41E9-AB28-6573B5785C9D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Dílčí distributoři / zástupci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5AE87CF-47CB-497D-80A5-B4C43FB1B86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Interakce s 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6" name="Picture 5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E26B42A-B87D-4331-BACE-2153CE6DD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585758" y="742844"/>
            <a:ext cx="1151208" cy="1452473"/>
          </a:xfrm>
          <a:prstGeom prst="rect">
            <a:avLst/>
          </a:prstGeom>
        </p:spPr>
      </p:pic>
      <p:pic>
        <p:nvPicPr>
          <p:cNvPr id="8" name="Picture 7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0C62C886-A7C0-499C-AE8C-B11D14E5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589086" y="3466380"/>
            <a:ext cx="1201943" cy="1452474"/>
          </a:xfrm>
          <a:prstGeom prst="rect">
            <a:avLst/>
          </a:prstGeom>
        </p:spPr>
      </p:pic>
      <p:pic>
        <p:nvPicPr>
          <p:cNvPr id="17" name="Google Shape;226;p22">
            <a:extLst>
              <a:ext uri="{FF2B5EF4-FFF2-40B4-BE49-F238E27FC236}">
                <a16:creationId xmlns:a16="http://schemas.microsoft.com/office/drawing/2014/main" id="{903CD5E6-29A6-4ECE-96E0-8D22239200B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10600" y="2195317"/>
            <a:ext cx="2569509" cy="199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8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2719800" y="175737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Zajištění souladu se zákony 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 nařízeními ABAC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22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5144" y="2374007"/>
            <a:ext cx="3825766" cy="289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474236" y="2374007"/>
            <a:ext cx="6221447" cy="2793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 případnými obavami ohledně dodržování zákonů a předpisů ABAC se obraťte na </a:t>
            </a:r>
            <a:br>
              <a:rPr lang="en-US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svého nadřízeného.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Nahlédněte do etického kodexu.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MedTech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AdvaMed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Kontaktujte horkou linku pro etiku společností, pro které distribuujete výrobky.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08005-398F-4D8B-81D0-D773934FF514}"/>
              </a:ext>
            </a:extLst>
          </p:cNvPr>
          <p:cNvSpPr txBox="1"/>
          <p:nvPr/>
        </p:nvSpPr>
        <p:spPr>
          <a:xfrm>
            <a:off x="474236" y="1592952"/>
            <a:ext cx="11186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Jaké jsou vaše možnosti, budete-li mít nějaké dotazy nebo obavy?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2719800" y="173873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Zajištění souladu se zákony 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 nařízeními ABAC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23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6225" y="1795035"/>
            <a:ext cx="4190727" cy="279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585121" y="1637744"/>
            <a:ext cx="6201104" cy="2793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500"/>
            </a:pPr>
            <a:r>
              <a:rPr lang="cs-cz" sz="32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Vaší</a:t>
            </a:r>
            <a:r>
              <a:rPr lang="cs-cz" sz="320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 povinností je znát a dodržovat </a:t>
            </a:r>
            <a:r>
              <a:rPr lang="cs-cz" sz="32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globální i místní zákony a předpisy </a:t>
            </a:r>
            <a:r>
              <a:rPr lang="cs-cz" sz="320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ABAC.</a:t>
            </a:r>
            <a:endParaRPr sz="3200">
              <a:solidFill>
                <a:schemeClr val="bg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66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Úplatkářství a korupce</a:t>
            </a:r>
            <a:endParaRPr sz="22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Definice</a:t>
            </a:r>
            <a:endParaRPr sz="22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190364" y="1413463"/>
            <a:ext cx="4139897" cy="365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>
                <a:latin typeface="Arial Black" panose="020B0A04020102020204" pitchFamily="34" charset="0"/>
                <a:cs typeface="Arial" panose="020B0604020202020204" pitchFamily="34" charset="0"/>
              </a:rPr>
              <a:t>Co je to korupce?</a:t>
            </a:r>
            <a:endParaRPr sz="2800" b="1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87343" y="2856764"/>
            <a:ext cx="5096457" cy="15177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Nepoctivé nebo nezákonné chování, zejména ze strany osob zastávajících vlivné pozice. Pod korupci mohou spadat například</a:t>
            </a:r>
            <a:r>
              <a:rPr lang="cs-cz" sz="24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​</a:t>
            </a:r>
            <a:endParaRPr sz="240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4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úplatky,</a:t>
            </a:r>
            <a:endParaRPr sz="240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4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provize,</a:t>
            </a:r>
            <a:endParaRPr sz="240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4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zneužívání pravomocí</a:t>
            </a:r>
            <a:b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24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veřejných činitelů.</a:t>
            </a:r>
            <a:endParaRPr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800" y="1413463"/>
            <a:ext cx="5697725" cy="37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94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Úplatkářství a korupce</a:t>
            </a:r>
            <a:endParaRPr sz="22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Definice</a:t>
            </a:r>
            <a:endParaRPr sz="22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178677" y="1347410"/>
            <a:ext cx="3764260" cy="365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>
                <a:latin typeface="Arial Black" panose="020B0A04020102020204" pitchFamily="34" charset="0"/>
                <a:cs typeface="Arial" panose="020B0604020202020204" pitchFamily="34" charset="0"/>
              </a:rPr>
              <a:t>Co je to úplatek?</a:t>
            </a:r>
            <a:endParaRPr sz="2800" b="1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560752" y="2438334"/>
            <a:ext cx="4945314" cy="229732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Nabídka, příslib nebo dohoda o přímém nebo nepřímém </a:t>
            </a:r>
            <a:br>
              <a:rPr lang="en-US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poskytnutí nebo přijetí: </a:t>
            </a: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​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čehokoli hodnotného, ​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adresovaného vládním činitelům nebo soukromé osobě nebo jimi přijímané a 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za účelem získání nebo udržení obchodu či získání neoprávněné obchodní výhody,</a:t>
            </a:r>
          </a:p>
          <a:p>
            <a:pPr marL="231775" indent="-231775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 úmyslem ovlivnit příjemce, </a:t>
            </a:r>
            <a:br>
              <a:rPr lang="en-US" sz="2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zneužil svého postavení.</a:t>
            </a:r>
            <a:endParaRPr sz="20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248" y="1529387"/>
            <a:ext cx="5697725" cy="37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89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Zákony proti úplatkářství </a:t>
            </a:r>
            <a:br>
              <a:rPr lang="en-US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cs-cz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 korupci</a:t>
            </a:r>
            <a:endParaRPr sz="22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5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378978" y="2773475"/>
            <a:ext cx="5947176" cy="19203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​Zákony proti úplatkářství a korupci</a:t>
            </a:r>
            <a:endParaRPr sz="2800" b="1">
              <a:solidFill>
                <a:schemeClr val="dk1"/>
              </a:solidFill>
              <a:latin typeface="Arial Black" panose="020B0A040201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Takřka </a:t>
            </a: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všechny země uplatňují striktní zákony</a:t>
            </a: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proti úplatkářství a korupci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>
              <a:lnSpc>
                <a:spcPct val="11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 spc="-2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Příklady protiúplatkářských </a:t>
            </a:r>
            <a:br>
              <a:rPr lang="en-US" sz="2000" spc="-2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2000" spc="-2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 protikorupčních zákonů a předpisů: ​</a:t>
            </a:r>
            <a:endParaRPr sz="2000" spc="-2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americký zákon o zahraničních korupčních praktikách (FCPA);​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britský zákon o úplatkářství z roku 2010. </a:t>
            </a:r>
          </a:p>
          <a:p>
            <a:pPr marL="60960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	(„britský zákon o úplatkářství“)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Zákon FCPA i britský zákon o úplatkářství mají </a:t>
            </a: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celosvětovou působnost</a:t>
            </a:r>
            <a:endParaRPr sz="20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6164870" y="2378449"/>
            <a:ext cx="5648151" cy="1293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Důsledky jejich porušení</a:t>
            </a:r>
            <a:r>
              <a:rPr lang="cs-cz" sz="280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​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trestní stíhání;​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poškození pověsti;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občanskoprávní a správní sankce </a:t>
            </a:r>
            <a:br>
              <a:rPr lang="en-US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(včetně osobních);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vyloučení z účasti ve státních </a:t>
            </a:r>
            <a:br>
              <a:rPr lang="en-US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výběrových řízeních;​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ukončení smluv a obchodních ujednání.</a:t>
            </a:r>
            <a:endParaRPr sz="20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567CC6-B2F8-4D72-BE18-DBDC5AE4971C}"/>
              </a:ext>
            </a:extLst>
          </p:cNvPr>
          <p:cNvCxnSpPr>
            <a:cxnSpLocks/>
          </p:cNvCxnSpPr>
          <p:nvPr/>
        </p:nvCxnSpPr>
        <p:spPr>
          <a:xfrm>
            <a:off x="6095954" y="1396182"/>
            <a:ext cx="0" cy="4960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Zákony proti úplatkářství </a:t>
            </a:r>
            <a:br>
              <a:rPr lang="en-US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cs-cz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 korupci</a:t>
            </a:r>
            <a:endParaRPr sz="22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6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413264" y="1414048"/>
            <a:ext cx="6379422" cy="3184714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Oborové etické kodexy</a:t>
            </a:r>
            <a:endParaRPr sz="2800">
              <a:solidFill>
                <a:schemeClr val="dk1"/>
              </a:solidFill>
              <a:latin typeface="Arial Black" panose="020B0A040201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 závislosti na lokalitě, ve které působíte, se na vás mohou vztahovat tyto oborové kodexy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MedTech Europe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AdvaMed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"/>
              <a:buChar char="●"/>
            </a:pPr>
            <a:r>
              <a:rPr lang="cs-cz" sz="200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Oba kodexy požadují dodržování </a:t>
            </a:r>
            <a:r>
              <a:rPr lang="cs-cz" sz="2000" b="1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nejvyšších etických standardů.</a:t>
            </a:r>
            <a:endParaRPr sz="2000" b="1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"/>
              <a:buChar char="●"/>
            </a:pPr>
            <a:r>
              <a:rPr lang="cs-cz" sz="200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Na regionální úrovni nebo na úrovni jednotlivých zemí se mohou uplatňovat další kodexy.</a:t>
            </a:r>
            <a:endParaRPr sz="2000" b="1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114" name="Google Shape;11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9853" y="4819828"/>
            <a:ext cx="2232908" cy="77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5" name="Google Shape;11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3380" y="5439426"/>
            <a:ext cx="2578749" cy="56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6" name="Google Shape;116;p13"/>
          <p:cNvSpPr/>
          <p:nvPr/>
        </p:nvSpPr>
        <p:spPr>
          <a:xfrm>
            <a:off x="7070204" y="2176626"/>
            <a:ext cx="4803900" cy="3294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Místní zákony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[Na tomto místě uveďte informace o místních zákonech a souvisejících sankcích.]</a:t>
            </a:r>
            <a:endParaRPr sz="1200" b="1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11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Osvědčené postupy v oboru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7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3896810" y="1345588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spc="-2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Při komunikaci se zdravotnickými pracovníky (HCP), zdravotnickými organizacemi (HCO) a/nebo vládními činiteli (GO) vždy vezměte v úvahu, </a:t>
            </a:r>
            <a:br>
              <a:rPr lang="en-US" b="1" spc="-2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b="1" spc="-2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jaký dojem by dané jednání zanechalo v tomto odvětví</a:t>
            </a:r>
            <a:r>
              <a:rPr lang="cs-cz" spc="-2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(</a:t>
            </a:r>
            <a:r>
              <a:rPr lang="cs-CZ" spc="-2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Je třeba</a:t>
            </a:r>
            <a:r>
              <a:rPr lang="en-US" spc="-2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</a:t>
            </a:r>
            <a:r>
              <a:rPr lang="cs-cz" spc="-2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se například vyhnout luxusním hotelům a stravování, letenkám první třídou a útratám za zábavu.)</a:t>
            </a:r>
            <a:endParaRPr spc="-20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863650" y="1354519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Image a dojem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3896810" y="4002822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Platby</a:t>
            </a:r>
            <a:r>
              <a:rPr lang="cs-cz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za služby adresované HCP musí odpovídat </a:t>
            </a:r>
            <a:r>
              <a:rPr lang="cs-cz" b="1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reálné tržní hodnotě (FMV)</a:t>
            </a:r>
            <a:endParaRPr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863650" y="4013669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Reálná tržní hodnota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3896810" y="5350302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K doložení potřeby interakce s HCP, HCO a GO je zapotřebí dostatečná dokumentace</a:t>
            </a:r>
            <a:r>
              <a:rPr lang="cs-cz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, která popisuje účel interakce </a:t>
            </a:r>
            <a:r>
              <a:rPr lang="cs-cz" b="1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 vztahuje se k poskytované službě</a:t>
            </a:r>
            <a:r>
              <a:rPr lang="cs-cz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(podrobněji popsáno na následujícím snímku).</a:t>
            </a:r>
            <a:endParaRPr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863650" y="5340207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Vedení evidence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3896810" y="2668105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Interakce s HCP, HCO a GO nesmí být využívány k ovlivňování nákupních rozhodnutí.</a:t>
            </a:r>
            <a:r>
              <a:rPr lang="cs-cz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Interakce musí probíhat v souladu s místními zákony a předpisy (Poznámka: v některých zemích jsou HCP pokládáni za zahraniční činitele.)</a:t>
            </a:r>
            <a:endParaRPr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863650" y="2677036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Vliv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Řádné vedení evidence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8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915043" y="4808839"/>
            <a:ext cx="7840762" cy="1319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Čeho je třeba se vyvarovat:</a:t>
            </a:r>
            <a:endParaRPr sz="2000" b="1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vytváření a poskytování nesprávných záznamů </a:t>
            </a:r>
            <a:br>
              <a:rPr lang="en-US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cs-cz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nebo dokumentace,​</a:t>
            </a:r>
            <a:endParaRPr sz="200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nesprávné klasifikace záznamů,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vedení neoficiálních účtů nebo evidencí mimo účetní knihu.</a:t>
            </a:r>
            <a:endParaRPr sz="200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915044" y="2914723"/>
            <a:ext cx="6063822" cy="1182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Co je třeba provádět:</a:t>
            </a:r>
            <a:endParaRPr sz="20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přesně zaznamenávat všechny transakce,​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uchovávat podpůrnou dokumentaci k výdajům,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cs-cz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vést oddělené záznamy a účetnictví pro každého výrobce.</a:t>
            </a:r>
            <a:endParaRPr sz="20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140" name="Google Shape;14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5278" y="2904004"/>
            <a:ext cx="4108522" cy="281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1" name="Google Shape;141;p15"/>
          <p:cNvSpPr/>
          <p:nvPr/>
        </p:nvSpPr>
        <p:spPr>
          <a:xfrm>
            <a:off x="231228" y="1256555"/>
            <a:ext cx="11122572" cy="1006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Vedení </a:t>
            </a:r>
            <a:r>
              <a:rPr lang="cs-cz" sz="24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přesných záznamů a účetnictví </a:t>
            </a:r>
            <a:r>
              <a:rPr lang="cs-cz" sz="24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pomůže vám i vašim dílčím distributorům a zástupcům </a:t>
            </a:r>
            <a:r>
              <a:rPr lang="cs-cz" sz="24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zaznamenávat obchodní transakce </a:t>
            </a:r>
            <a:r>
              <a:rPr lang="cs-cz" sz="24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 dostatkem podrobností a rovněž zajistit adekvátnost systému </a:t>
            </a:r>
            <a:r>
              <a:rPr lang="cs-cz" sz="24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interních účetních kontrol</a:t>
            </a:r>
            <a:r>
              <a:rPr lang="cs-cz" sz="24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.</a:t>
            </a:r>
            <a:endParaRPr sz="2400">
              <a:solidFill>
                <a:schemeClr val="dk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11" name="Picture 10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52BFC62-0D51-41C2-A2B6-43EAA5FAB5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179855" y="3039588"/>
            <a:ext cx="937549" cy="1182900"/>
          </a:xfrm>
          <a:prstGeom prst="rect">
            <a:avLst/>
          </a:prstGeom>
        </p:spPr>
      </p:pic>
      <p:pic>
        <p:nvPicPr>
          <p:cNvPr id="12" name="Picture 11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31E4C5A8-004B-449B-A6DB-187DB537B4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189273" y="5104117"/>
            <a:ext cx="978867" cy="1182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87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2719754" y="158625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Nejčastější způsoby porušení zákonů proti </a:t>
            </a:r>
            <a:br>
              <a:rPr lang="en-US" sz="200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cs-cz" sz="200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úplatkářství a korupci</a:t>
            </a: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sym typeface="Helvetica Neue"/>
              </a:rPr>
              <a:t>9</a:t>
            </a:fld>
            <a:endParaRPr>
              <a:latin typeface="Arial" panose="020B0604020202020204" pitchFamily="34" charset="0"/>
              <a:sym typeface="Helvetica Neue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499040" y="2572911"/>
            <a:ext cx="7152061" cy="184042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Arial" panose="020B0604020202020204" pitchFamily="34" charset="0"/>
                <a:sym typeface="Helvetica"/>
              </a:rPr>
              <a:t>Nejčastější prohřešky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 panose="020B0604020202020204" pitchFamily="34" charset="0"/>
              <a:buChar char="•"/>
            </a:pPr>
            <a:r>
              <a:rPr lang="cs-cz" sz="20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neadekvátní </a:t>
            </a:r>
            <a:r>
              <a:rPr lang="cs-cz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školení zaměstnanců o dodržování </a:t>
            </a:r>
            <a:r>
              <a:rPr lang="cs-cz" sz="20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FCPA,</a:t>
            </a:r>
            <a:endParaRPr sz="200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20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nezajištění řádného schválení výdajů</a:t>
            </a:r>
            <a:r>
              <a:rPr lang="cs-cz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na cestování, stravování nebo dary,</a:t>
            </a:r>
            <a:endParaRPr sz="200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20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platby v hotovosti</a:t>
            </a:r>
            <a:r>
              <a:rPr lang="cs-cz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obcházející standardní účetní postupy,</a:t>
            </a:r>
            <a:endParaRPr sz="200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opomenutí řádné </a:t>
            </a:r>
            <a:r>
              <a:rPr lang="cs-cz" sz="20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hloubkové kontroly třetí stranou,</a:t>
            </a:r>
            <a:endParaRPr sz="2000" b="1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20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falšování faktur</a:t>
            </a:r>
            <a:r>
              <a:rPr lang="cs-cz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, chybějící dokumentace k transakcím,</a:t>
            </a:r>
            <a:endParaRPr sz="200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20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ignorování varovných signálů</a:t>
            </a:r>
            <a:r>
              <a:rPr lang="cs-cz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vrcholovým vedením.</a:t>
            </a:r>
            <a:endParaRPr sz="200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20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9165" y="1502235"/>
            <a:ext cx="3465977" cy="433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b8251-a77c-46b4-9192-b351e4d87798" xsi:nil="true"/>
    <lcf76f155ced4ddcb4097134ff3c332f xmlns="5e7b30f1-a767-4b9f-a7d4-eaf82a361f6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8" ma:contentTypeDescription="Create a new document." ma:contentTypeScope="" ma:versionID="602a4e82dbddea2cf16ce700f543108c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f0b423540b89977f3b6cf81a85947cc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DBE10C-C597-44E8-A108-93158F9AB297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3ed967d-d92a-4424-a53f-7c4da5d2a7ff"/>
    <ds:schemaRef ds:uri="aa124cef-80ee-4fcd-bafd-5e68c15586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D1E222-1BB5-4516-AE16-121D68AA57E9}"/>
</file>

<file path=customXml/itemProps3.xml><?xml version="1.0" encoding="utf-8"?>
<ds:datastoreItem xmlns:ds="http://schemas.openxmlformats.org/officeDocument/2006/customXml" ds:itemID="{C4BE6481-E69B-41D3-A5E9-EF7C297055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1922</Words>
  <Application>Microsoft Office PowerPoint</Application>
  <PresentationFormat>Widescreen</PresentationFormat>
  <Paragraphs>239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Helvetica Neue</vt:lpstr>
      <vt:lpstr>Arial</vt:lpstr>
      <vt:lpstr>Wingdings</vt:lpstr>
      <vt:lpstr>Helvetica</vt:lpstr>
      <vt:lpstr>Arial Black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Mujaheed Gardi</cp:lastModifiedBy>
  <cp:revision>41</cp:revision>
  <dcterms:modified xsi:type="dcterms:W3CDTF">2022-12-30T08:30:59Z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ArticulateGUID">
    <vt:lpwstr>48EF3D7A-37B3-4859-AECB-B44CDD9FC9D6</vt:lpwstr>
  </property>
  <property fmtid="{D5CDD505-2E9C-101B-9397-08002B2CF9AE}" pid="4" name="ArticulatePath">
    <vt:lpwstr>IC Resource Center - DRAFT Anti-Bribery_Anti-Corruption Training</vt:lpwstr>
  </property>
</Properties>
</file>