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Helvetica Neue" panose="02000403000000020004" pitchFamily="2" charset="0"/>
      <p:regular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04" autoAdjust="0"/>
    <p:restoredTop sz="96120" autoAdjust="0"/>
  </p:normalViewPr>
  <p:slideViewPr>
    <p:cSldViewPr snapToGrid="0">
      <p:cViewPr varScale="1">
        <p:scale>
          <a:sx n="110" d="100"/>
          <a:sy n="110" d="100"/>
        </p:scale>
        <p:origin x="1296" y="84"/>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5</a:t>
            </a:fld>
            <a:endParaRPr/>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7</a:t>
            </a:fld>
            <a:endParaRPr/>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a:t>December 30, 2022</a:t>
            </a:fld>
            <a:endParaRPr/>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1400">
                <a:solidFill>
                  <a:srgbClr val="34495E"/>
                </a:solidFill>
                <a:latin typeface="+mj-lt"/>
                <a:ea typeface="Helvetica Neue Light"/>
                <a:cs typeface="Helvetica Neue Light"/>
                <a:sym typeface="Helvetica Neue Light"/>
              </a:rPr>
              <a:t>Školení</a:t>
            </a:r>
            <a:r>
              <a:rPr lang="cs-cz" sz="1400" baseline="0">
                <a:solidFill>
                  <a:srgbClr val="34495E"/>
                </a:solidFill>
                <a:latin typeface="+mj-lt"/>
                <a:ea typeface="Helvetica Neue Light"/>
                <a:cs typeface="Helvetica Neue Light"/>
                <a:sym typeface="Helvetica Neue Light"/>
              </a:rPr>
              <a:t> o střetu zájmů</a:t>
            </a:r>
            <a:endParaRPr sz="1400">
              <a:solidFill>
                <a:srgbClr val="34495E"/>
              </a:solidFill>
              <a:latin typeface="+mj-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1</a:t>
            </a:fld>
            <a:endParaRPr>
              <a:latin typeface="Arial"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cs-cz" b="1">
                  <a:solidFill>
                    <a:srgbClr val="34495E"/>
                  </a:solidFill>
                  <a:effectLst/>
                  <a:latin typeface="Arial" panose="020B0604020202020204" pitchFamily="34" charset="0"/>
                  <a:ea typeface="Calibri" panose="020F0502020204030204" pitchFamily="34" charset="0"/>
                  <a:cs typeface="Times New Roman" panose="02020603050405020304" pitchFamily="18" charset="0"/>
                </a:rPr>
                <a:t>Popis</a:t>
              </a:r>
              <a:endParaRPr>
                <a:effectLst/>
                <a:latin typeface="Arial" panose="020B0604020202020204" pitchFamily="34" charset="0"/>
                <a:ea typeface="Calibri" panose="020F0502020204030204" pitchFamily="34" charset="0"/>
                <a:cs typeface="Times New Roman" panose="02020603050405020304" pitchFamily="18" charset="0"/>
              </a:endParaRPr>
            </a:p>
            <a:p>
              <a:r>
                <a:rPr lang="cs-cz" sz="1200">
                  <a:latin typeface="Arial" panose="020B0604020202020204" pitchFamily="34" charset="0"/>
                  <a:ea typeface="Calibri" panose="020F0502020204030204" pitchFamily="34" charset="0"/>
                  <a:cs typeface="Times New Roman" panose="02020603050405020304" pitchFamily="18" charset="0"/>
                </a:rPr>
                <a:t>Ke střetu zájmů dochází, pokud má zaměstnanec blízký rodinný nebo finanční vztah s jinou společností, zaměstnancem, zákazníkem, vládním činitelem, dodavatelem nebo jinou provázanou stranou. Školení o střetu zájmů definuje pokyny pro řešení střetu zájmů.</a:t>
              </a:r>
              <a:endParaRPr sz="11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cs-cz" b="1">
                  <a:solidFill>
                    <a:srgbClr val="34495E"/>
                  </a:solidFill>
                  <a:effectLst/>
                  <a:latin typeface="Arial" panose="020B0604020202020204" pitchFamily="34" charset="0"/>
                  <a:ea typeface="Calibri" panose="020F0502020204030204" pitchFamily="34" charset="0"/>
                  <a:cs typeface="Times New Roman" panose="02020603050405020304" pitchFamily="18" charset="0"/>
                </a:rPr>
                <a:t>Pokyny</a:t>
              </a:r>
              <a:endParaRPr>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100"/>
                <a:buFont typeface="+mj-lt"/>
                <a:buAutoNum type="arabicPeriod"/>
              </a:pPr>
              <a:r>
                <a:rPr lang="cs-cz" sz="1200">
                  <a:solidFill>
                    <a:schemeClr val="tx1"/>
                  </a:solidFill>
                  <a:latin typeface="Arial" panose="020B0604020202020204" pitchFamily="34" charset="0"/>
                  <a:ea typeface="Helvetica Neue Light"/>
                  <a:cs typeface="Helvetica" panose="020B0604020202020204" pitchFamily="34" charset="0"/>
                </a:rPr>
                <a:t>Zprostředkujte zaměstnancům školení o střetu zájmů během nástupního procesu, přičemž školení pravidelně opakujte a zajistěte tak, aby zaměstnanci dobře chápali své povinnosti a odpovědnosti související se střety zájmů.</a:t>
              </a:r>
            </a:p>
            <a:p>
              <a:pPr marL="342900" indent="-342900">
                <a:lnSpc>
                  <a:spcPct val="115000"/>
                </a:lnSpc>
                <a:buSzPts val="1100"/>
                <a:buFont typeface="+mj-lt"/>
                <a:buAutoNum type="arabicPeriod"/>
              </a:pPr>
              <a:r>
                <a:rPr lang="cs-cz" sz="1200">
                  <a:latin typeface="Arial" panose="020B0604020202020204" pitchFamily="34" charset="0"/>
                  <a:ea typeface="Helvetica"/>
                  <a:cs typeface="Helvetica"/>
                  <a:sym typeface="Helvetica"/>
                </a:rPr>
                <a:t>Při každém školení zaznamenávejte účast prostřednictvím prezenčních listin.</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cs-cz" b="1">
                  <a:solidFill>
                    <a:srgbClr val="34495E"/>
                  </a:solidFill>
                  <a:latin typeface="Arial" panose="020B0604020202020204" pitchFamily="34" charset="0"/>
                  <a:ea typeface="Calibri" panose="020F0502020204030204" pitchFamily="34" charset="0"/>
                  <a:cs typeface="Times New Roman" panose="02020603050405020304" pitchFamily="18" charset="0"/>
                </a:rPr>
                <a:t>Jaké výhody vám to přináší?</a:t>
              </a:r>
              <a:endParaRPr>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200">
                  <a:latin typeface="Arial" panose="020B0604020202020204" pitchFamily="34" charset="0"/>
                  <a:cs typeface="Times New Roman" panose="02020603050405020304" pitchFamily="18" charset="0"/>
                </a:rPr>
                <a:t>Toto školení popisuje prvky Zásad řízení střetu zájmů, které stanoví pravidla pomáhající zajistit, aby osobní, společenské, finanční nebo politické zájmy zaměstnanců nebyly ve faktickém nebo zdánlivém rozporu se zájmy vaší společnosti, a zvyšují transparentnost těchto vztahů. To pomůže zaměstnancům lépe porozumět potenciálním střetům zájmů a tomu, co dělat v případě, že k nim dojde.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cs-cz" b="1">
                  <a:solidFill>
                    <a:srgbClr val="34495E"/>
                  </a:solidFill>
                  <a:effectLst/>
                  <a:latin typeface="Arial" panose="020B0604020202020204" pitchFamily="34" charset="0"/>
                  <a:ea typeface="Calibri" panose="020F0502020204030204" pitchFamily="34" charset="0"/>
                  <a:cs typeface="Times New Roman" panose="02020603050405020304" pitchFamily="18" charset="0"/>
                </a:rPr>
                <a:t>Další dokumenty, které je třeba vzít v úvahu</a:t>
              </a:r>
              <a:endParaRPr>
                <a:effectLst/>
                <a:latin typeface="Arial" panose="020B0604020202020204" pitchFamily="34" charset="0"/>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cs-cz" sz="1200">
                  <a:solidFill>
                    <a:srgbClr val="000000"/>
                  </a:solidFill>
                  <a:effectLst/>
                  <a:latin typeface="Arial" panose="020B0604020202020204" pitchFamily="34" charset="0"/>
                  <a:ea typeface="Helvetica Neue Light"/>
                  <a:cs typeface="Times New Roman" panose="02020603050405020304" pitchFamily="18" charset="0"/>
                </a:rPr>
                <a:t> Prezenční listina</a:t>
              </a:r>
            </a:p>
            <a:p>
              <a:pPr marL="171450" marR="0" indent="-171450">
                <a:lnSpc>
                  <a:spcPct val="115000"/>
                </a:lnSpc>
                <a:spcBef>
                  <a:spcPts val="0"/>
                </a:spcBef>
                <a:spcAft>
                  <a:spcPts val="0"/>
                </a:spcAft>
                <a:buSzPct val="150000"/>
                <a:buFont typeface="Wingdings" panose="05000000000000000000" pitchFamily="2" charset="2"/>
                <a:buChar char="ü"/>
              </a:pPr>
              <a:r>
                <a:rPr lang="cs-cz" sz="1200">
                  <a:solidFill>
                    <a:srgbClr val="000000"/>
                  </a:solidFill>
                  <a:effectLst/>
                  <a:latin typeface="Arial" panose="020B0604020202020204" pitchFamily="34" charset="0"/>
                  <a:ea typeface="Helvetica Neue Light"/>
                  <a:cs typeface="Times New Roman" panose="02020603050405020304" pitchFamily="18" charset="0"/>
                </a:rPr>
                <a:t> Kodex chování</a:t>
              </a:r>
              <a:endParaRPr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cs-cz" sz="1200">
                  <a:solidFill>
                    <a:srgbClr val="000000"/>
                  </a:solidFill>
                  <a:effectLst/>
                  <a:latin typeface="Arial" panose="020B0604020202020204" pitchFamily="34" charset="0"/>
                  <a:ea typeface="Helvetica Neue Light"/>
                  <a:cs typeface="Times New Roman" panose="02020603050405020304" pitchFamily="18" charset="0"/>
                </a:rPr>
                <a:t> Zásady řízení střetu zájmů</a:t>
              </a:r>
              <a:endParaRPr sz="1200">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s-cz" sz="2400" b="1">
                <a:solidFill>
                  <a:srgbClr val="AACFD0"/>
                </a:solidFill>
                <a:latin typeface="Arial" panose="020B0604020202020204" pitchFamily="34" charset="0"/>
                <a:ea typeface="Helvetica Neue"/>
                <a:cs typeface="Helvetica Neue"/>
                <a:sym typeface="Helvetica Neue"/>
              </a:rPr>
              <a:t>Školení</a:t>
            </a:r>
          </a:p>
          <a:p>
            <a:pPr marL="0" marR="0" lvl="0" indent="0" algn="ctr" rtl="0">
              <a:spcBef>
                <a:spcPts val="0"/>
              </a:spcBef>
              <a:spcAft>
                <a:spcPts val="0"/>
              </a:spcAft>
              <a:buNone/>
            </a:pPr>
            <a:r>
              <a:rPr lang="cs-cz" sz="2400" b="1">
                <a:solidFill>
                  <a:srgbClr val="AACFD0"/>
                </a:solidFill>
                <a:latin typeface="Arial" panose="020B0604020202020204" pitchFamily="34" charset="0"/>
                <a:ea typeface="Helvetica Neue"/>
                <a:cs typeface="Helvetica Neue"/>
                <a:sym typeface="Helvetica Neue"/>
              </a:rPr>
              <a:t>o střetu zájmů</a:t>
            </a:r>
            <a:endParaRPr sz="2400" b="1">
              <a:solidFill>
                <a:srgbClr val="AACFD0"/>
              </a:solidFill>
              <a:latin typeface="Arial" panose="020B0604020202020204" pitchFamily="34" charset="0"/>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white"/>
              </a:solidFill>
              <a:effectLst/>
              <a:uLnTx/>
              <a:uFillTx/>
              <a:latin typeface="Arial" panose="020B0604020202020204" pitchFamily="34" charset="0"/>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white"/>
              </a:solidFill>
              <a:effectLst/>
              <a:uLnTx/>
              <a:uFillTx/>
              <a:latin typeface="Arial" panose="020B0604020202020204" pitchFamily="34" charset="0"/>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black"/>
              </a:solidFill>
              <a:effectLst/>
              <a:uLnTx/>
              <a:uFillTx/>
              <a:latin typeface="Arial" panose="020B0604020202020204" pitchFamily="34" charset="0"/>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black"/>
              </a:solidFill>
              <a:effectLst/>
              <a:uLnTx/>
              <a:uFillTx/>
              <a:latin typeface="Arial" panose="020B0604020202020204" pitchFamily="34" charset="0"/>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cs-cz" sz="3600" b="1">
                <a:solidFill>
                  <a:srgbClr val="FFFFFF"/>
                </a:solidFill>
                <a:latin typeface="Arial" panose="020B0604020202020204" pitchFamily="34" charset="0"/>
                <a:ea typeface="Helvetica Neue"/>
                <a:cs typeface="Helvetica Neue"/>
                <a:sym typeface="Helvetica Neue"/>
              </a:rPr>
              <a:t>Střet zájmů</a:t>
            </a:r>
          </a:p>
        </p:txBody>
      </p:sp>
      <p:sp>
        <p:nvSpPr>
          <p:cNvPr id="4" name="Google Shape;167;p25">
            <a:extLst>
              <a:ext uri="{FF2B5EF4-FFF2-40B4-BE49-F238E27FC236}">
                <a16:creationId xmlns:a16="http://schemas.microsoft.com/office/drawing/2014/main" id="{5EB948D1-591E-DD35-2DCB-CB8CA40ACCB1}"/>
              </a:ext>
            </a:extLst>
          </p:cNvPr>
          <p:cNvSpPr txBox="1">
            <a:spLocks/>
          </p:cNvSpPr>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solidFill>
                  <a:srgbClr val="898989"/>
                </a:solidFill>
                <a:latin typeface="Arial" panose="020B0604020202020204" pitchFamily="34" charset="0"/>
                <a:cs typeface="Helvetica" panose="020B0604020202020204" pitchFamily="34" charset="0"/>
              </a:rPr>
              <a:pPr algn="r"/>
              <a:t>2</a:t>
            </a:fld>
            <a:endParaRPr lang="en-US">
              <a:solidFill>
                <a:srgbClr val="898989"/>
              </a:solidFill>
              <a:latin typeface="Arial"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cs-cz" sz="2500">
                <a:latin typeface="Arial" panose="020B0604020202020204" pitchFamily="34" charset="0"/>
                <a:cs typeface="Helvetica" panose="020B0604020202020204" pitchFamily="34" charset="0"/>
              </a:rPr>
              <a:t>Zájmy nebo činnosti zaměstnanců, které mohou být nebo se mohou jevit jako v rozporu se zájmy společnosti nebo které by mohly ovlivnit schopnost zaměstnance objektivně plnit povinnosti a odpovědnosti</a:t>
            </a:r>
            <a:endParaRPr>
              <a:latin typeface="Arial" panose="020B0604020202020204" pitchFamily="34" charset="0"/>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s-cz" sz="2400" b="1">
                <a:solidFill>
                  <a:srgbClr val="AACFD0"/>
                </a:solidFill>
                <a:latin typeface="Arial" panose="020B0604020202020204" pitchFamily="34" charset="0"/>
                <a:ea typeface="Helvetica Neue"/>
                <a:cs typeface="Helvetica Neue"/>
                <a:sym typeface="Helvetica Neue"/>
              </a:rPr>
              <a:t>Školení</a:t>
            </a:r>
          </a:p>
          <a:p>
            <a:pPr marL="0" marR="0" lvl="0" indent="0" algn="ctr" rtl="0">
              <a:spcBef>
                <a:spcPts val="0"/>
              </a:spcBef>
              <a:spcAft>
                <a:spcPts val="0"/>
              </a:spcAft>
              <a:buNone/>
            </a:pPr>
            <a:r>
              <a:rPr lang="cs-cz" sz="2400" b="1">
                <a:solidFill>
                  <a:srgbClr val="AACFD0"/>
                </a:solidFill>
                <a:latin typeface="Arial" panose="020B0604020202020204" pitchFamily="34" charset="0"/>
                <a:ea typeface="Helvetica Neue"/>
                <a:cs typeface="Helvetica Neue"/>
                <a:sym typeface="Helvetica Neue"/>
              </a:rPr>
              <a:t>o střetu zájmů</a:t>
            </a:r>
            <a:endParaRPr sz="2400" b="1">
              <a:solidFill>
                <a:srgbClr val="AACFD0"/>
              </a:solidFill>
              <a:latin typeface="Arial" panose="020B0604020202020204" pitchFamily="34" charset="0"/>
              <a:ea typeface="Helvetica Neue"/>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cs-cz" sz="3200" b="1">
                <a:solidFill>
                  <a:srgbClr val="5C9FA1"/>
                </a:solidFill>
                <a:latin typeface="Arial" panose="020B0604020202020204" pitchFamily="34" charset="0"/>
                <a:ea typeface="Helvetica Neue"/>
                <a:cs typeface="Helvetica" panose="020B0604020202020204" pitchFamily="34" charset="0"/>
                <a:sym typeface="Helvetica Neue"/>
              </a:rPr>
              <a:t>CO JE TO STŘET ZÁJMŮ?</a:t>
            </a:r>
            <a:endParaRPr sz="3200">
              <a:latin typeface="Arial" panose="020B0604020202020204" pitchFamily="34" charset="0"/>
              <a:ea typeface="Helvetica Neue"/>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cs-cz" sz="1800">
                    <a:solidFill>
                      <a:schemeClr val="dk1"/>
                    </a:solidFill>
                    <a:latin typeface="+mj-lt"/>
                    <a:ea typeface="Helvetica Neue"/>
                    <a:cs typeface="Helvetica" panose="020B0604020202020204" pitchFamily="34" charset="0"/>
                    <a:sym typeface="Helvetica Neue"/>
                  </a:rPr>
                  <a:t>  </a:t>
                </a:r>
              </a:p>
              <a:p>
                <a:pPr marL="112713" lvl="0" algn="ctr" rtl="0">
                  <a:spcBef>
                    <a:spcPts val="0"/>
                  </a:spcBef>
                  <a:spcAft>
                    <a:spcPts val="0"/>
                  </a:spcAft>
                  <a:buClr>
                    <a:schemeClr val="dk1"/>
                  </a:buClr>
                  <a:buFont typeface="Arial"/>
                  <a:buNone/>
                </a:pPr>
                <a:r>
                  <a:rPr lang="cs-cz" sz="1800">
                    <a:solidFill>
                      <a:srgbClr val="AACFD0"/>
                    </a:solidFill>
                    <a:latin typeface="+mj-lt"/>
                    <a:ea typeface="Helvetica Neue"/>
                    <a:cs typeface="Helvetica" panose="020B0604020202020204" pitchFamily="34" charset="0"/>
                    <a:sym typeface="Helvetica Neue"/>
                  </a:rPr>
                  <a:t>Osobní vztahy</a:t>
                </a:r>
                <a:endParaRPr sz="1800">
                  <a:solidFill>
                    <a:srgbClr val="AACFD0"/>
                  </a:solidFill>
                  <a:latin typeface="+mj-lt"/>
                  <a:ea typeface="Helvetica Neue"/>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cs-cz" sz="1800">
                    <a:solidFill>
                      <a:schemeClr val="accent1"/>
                    </a:solidFill>
                    <a:latin typeface="+mj-lt"/>
                    <a:ea typeface="Georgia"/>
                    <a:cs typeface="Helvetica" panose="020B0604020202020204" pitchFamily="34" charset="0"/>
                    <a:sym typeface="Georgia"/>
                  </a:rPr>
                  <a:t>        </a:t>
                </a:r>
                <a:r>
                  <a:rPr lang="cs-cz" sz="1800">
                    <a:solidFill>
                      <a:schemeClr val="accent1"/>
                    </a:solidFill>
                    <a:latin typeface="+mj-lt"/>
                    <a:ea typeface="Helvetica Neue"/>
                    <a:cs typeface="Helvetica" panose="020B0604020202020204" pitchFamily="34" charset="0"/>
                    <a:sym typeface="Helvetica Neue"/>
                  </a:rPr>
                  <a:t>    </a:t>
                </a:r>
              </a:p>
              <a:p>
                <a:pPr marL="233363" lvl="0" algn="l" rtl="0">
                  <a:spcBef>
                    <a:spcPts val="0"/>
                  </a:spcBef>
                  <a:spcAft>
                    <a:spcPts val="0"/>
                  </a:spcAft>
                  <a:buClr>
                    <a:schemeClr val="dk1"/>
                  </a:buClr>
                  <a:buFont typeface="Arial"/>
                  <a:buNone/>
                </a:pPr>
                <a:r>
                  <a:rPr lang="cs-cz" sz="1800">
                    <a:solidFill>
                      <a:schemeClr val="accent1"/>
                    </a:solidFill>
                    <a:latin typeface="+mj-lt"/>
                    <a:ea typeface="Helvetica Neue"/>
                    <a:cs typeface="Helvetica" panose="020B0604020202020204" pitchFamily="34" charset="0"/>
                    <a:sym typeface="Helvetica Neue"/>
                  </a:rPr>
                  <a:t>     Osobní investice</a:t>
                </a:r>
                <a:endParaRPr sz="1800">
                  <a:solidFill>
                    <a:schemeClr val="accent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cs-cz" sz="1800">
                    <a:solidFill>
                      <a:schemeClr val="accent1"/>
                    </a:solidFill>
                    <a:latin typeface="+mj-lt"/>
                    <a:ea typeface="Helvetica Neue"/>
                    <a:cs typeface="Helvetica" panose="020B0604020202020204" pitchFamily="34" charset="0"/>
                    <a:sym typeface="Helvetica Neue"/>
                  </a:rPr>
                  <a:t>    a jiné</a:t>
                </a:r>
                <a:endParaRPr sz="1800">
                  <a:solidFill>
                    <a:schemeClr val="accent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cs-cz" sz="1800">
                    <a:solidFill>
                      <a:schemeClr val="accent1"/>
                    </a:solidFill>
                    <a:latin typeface="+mj-lt"/>
                    <a:ea typeface="Helvetica Neue"/>
                    <a:cs typeface="Helvetica" panose="020B0604020202020204" pitchFamily="34" charset="0"/>
                    <a:sym typeface="Helvetica Neue"/>
                  </a:rPr>
                  <a:t>   zájmy</a:t>
                </a:r>
                <a:r>
                  <a:rPr lang="cs-cz" sz="1800">
                    <a:solidFill>
                      <a:schemeClr val="accent1"/>
                    </a:solidFill>
                    <a:latin typeface="+mj-lt"/>
                    <a:ea typeface="Georgia"/>
                    <a:cs typeface="Helvetica" panose="020B0604020202020204" pitchFamily="34" charset="0"/>
                    <a:sym typeface="Georgia"/>
                  </a:rPr>
                  <a:t>      </a:t>
                </a:r>
                <a:endParaRPr sz="1800" b="0" i="0" u="none" strike="noStrike" cap="none">
                  <a:solidFill>
                    <a:schemeClr val="accent1"/>
                  </a:solidFill>
                  <a:latin typeface="+mj-lt"/>
                  <a:ea typeface="Georgia"/>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cs-cz" sz="1200" b="1">
                    <a:latin typeface="Arial" panose="020B0604020202020204" pitchFamily="34" charset="0"/>
                    <a:ea typeface="Georgia"/>
                    <a:cs typeface="Georgia"/>
                    <a:sym typeface="Georgia"/>
                  </a:rPr>
                  <a:t>Střet zájmů</a:t>
                </a:r>
                <a:endParaRPr sz="1200">
                  <a:latin typeface="Arial" panose="020B0604020202020204" pitchFamily="34" charset="0"/>
                </a:endParaRPr>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cs-cz" sz="1800" spc="-20">
                    <a:solidFill>
                      <a:schemeClr val="dk1"/>
                    </a:solidFill>
                    <a:latin typeface="+mj-lt"/>
                    <a:ea typeface="Helvetica Neue"/>
                    <a:cs typeface="Helvetica" panose="020B0604020202020204" pitchFamily="34" charset="0"/>
                    <a:sym typeface="Helvetica Neue"/>
                  </a:rPr>
                  <a:t>  </a:t>
                </a:r>
              </a:p>
              <a:p>
                <a:pPr marL="401638" marR="0" lvl="0" indent="-401638" algn="ctr" rtl="0">
                  <a:lnSpc>
                    <a:spcPct val="100000"/>
                  </a:lnSpc>
                  <a:spcBef>
                    <a:spcPts val="0"/>
                  </a:spcBef>
                  <a:spcAft>
                    <a:spcPts val="0"/>
                  </a:spcAft>
                  <a:buClr>
                    <a:srgbClr val="000000"/>
                  </a:buClr>
                  <a:buFont typeface="Arial"/>
                  <a:buNone/>
                </a:pPr>
                <a:r>
                  <a:rPr lang="cs-cz" sz="1800" spc="-20">
                    <a:solidFill>
                      <a:schemeClr val="dk1"/>
                    </a:solidFill>
                    <a:latin typeface="+mj-lt"/>
                    <a:ea typeface="Helvetica Neue"/>
                    <a:cs typeface="Helvetica" panose="020B0604020202020204" pitchFamily="34" charset="0"/>
                    <a:sym typeface="Helvetica Neue"/>
                  </a:rPr>
                  <a:t>      Dary,        zábava               </a:t>
                </a:r>
                <a:endParaRPr sz="1800" spc="-20">
                  <a:solidFill>
                    <a:schemeClr val="dk1"/>
                  </a:solidFill>
                  <a:latin typeface="+mj-lt"/>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Font typeface="Arial"/>
                  <a:buNone/>
                </a:pPr>
                <a:r>
                  <a:rPr lang="cs-cz" sz="1800" spc="-20">
                    <a:solidFill>
                      <a:schemeClr val="dk1"/>
                    </a:solidFill>
                    <a:latin typeface="+mj-lt"/>
                    <a:ea typeface="Helvetica Neue"/>
                    <a:cs typeface="Helvetica" panose="020B0604020202020204" pitchFamily="34" charset="0"/>
                    <a:sym typeface="Helvetica Neue"/>
                  </a:rPr>
                  <a:t>      a jiné       </a:t>
                </a:r>
                <a:endParaRPr sz="1800" spc="-20">
                  <a:solidFill>
                    <a:schemeClr val="dk1"/>
                  </a:solidFill>
                  <a:latin typeface="+mj-lt"/>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Font typeface="Arial"/>
                  <a:buNone/>
                </a:pPr>
                <a:r>
                  <a:rPr lang="cs-cz" sz="1800" spc="-20">
                    <a:solidFill>
                      <a:schemeClr val="dk1"/>
                    </a:solidFill>
                    <a:latin typeface="+mj-lt"/>
                    <a:ea typeface="Helvetica Neue"/>
                    <a:cs typeface="Helvetica" panose="020B0604020202020204" pitchFamily="34" charset="0"/>
                    <a:sym typeface="Helvetica Neue"/>
                  </a:rPr>
                  <a:t>        hodnotné </a:t>
                </a:r>
                <a:endParaRPr lang="en-US" sz="1800" spc="-20">
                  <a:solidFill>
                    <a:schemeClr val="dk1"/>
                  </a:solidFill>
                  <a:latin typeface="+mj-lt"/>
                  <a:ea typeface="Helvetica Neue"/>
                  <a:cs typeface="Helvetica" panose="020B0604020202020204" pitchFamily="34" charset="0"/>
                  <a:sym typeface="Helvetica Neue"/>
                </a:endParaRPr>
              </a:p>
              <a:p>
                <a:pPr marL="569913" marR="0" lvl="0" algn="ctr" rtl="0">
                  <a:lnSpc>
                    <a:spcPct val="100000"/>
                  </a:lnSpc>
                  <a:spcBef>
                    <a:spcPts val="0"/>
                  </a:spcBef>
                  <a:spcAft>
                    <a:spcPts val="0"/>
                  </a:spcAft>
                  <a:buClr>
                    <a:srgbClr val="000000"/>
                  </a:buClr>
                  <a:buFont typeface="Arial"/>
                  <a:buNone/>
                </a:pPr>
                <a:r>
                  <a:rPr lang="en-US" sz="1800" spc="-20">
                    <a:solidFill>
                      <a:schemeClr val="dk1"/>
                    </a:solidFill>
                    <a:latin typeface="+mj-lt"/>
                    <a:ea typeface="Helvetica Neue"/>
                    <a:cs typeface="Helvetica" panose="020B0604020202020204" pitchFamily="34" charset="0"/>
                    <a:sym typeface="Helvetica Neue"/>
                  </a:rPr>
                  <a:t>předměty   </a:t>
                </a:r>
                <a:r>
                  <a:rPr lang="en-US" sz="1800" spc="-20">
                    <a:solidFill>
                      <a:schemeClr val="dk1"/>
                    </a:solidFill>
                    <a:latin typeface="+mj-lt"/>
                    <a:ea typeface="Georgia"/>
                    <a:cs typeface="Helvetica" panose="020B0604020202020204" pitchFamily="34" charset="0"/>
                    <a:sym typeface="Georgia"/>
                  </a:rPr>
                  <a:t>  </a:t>
                </a:r>
                <a:endParaRPr lang="en-US" sz="1800" spc="-20">
                  <a:latin typeface="+mj-lt"/>
                  <a:ea typeface="Georgia"/>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cs-cz" sz="1550" b="1">
                  <a:latin typeface="+mj-lt"/>
                  <a:ea typeface="Helvetica Neue"/>
                  <a:cs typeface="Helvetica Neue"/>
                  <a:sym typeface="Helvetica Neue"/>
                </a:rPr>
                <a:t>Střety     </a:t>
              </a:r>
              <a:endParaRPr sz="1550" b="1">
                <a:latin typeface="+mj-lt"/>
                <a:ea typeface="Helvetica Neue"/>
                <a:cs typeface="Helvetica Neue"/>
                <a:sym typeface="Helvetica Neue"/>
              </a:endParaRPr>
            </a:p>
            <a:p>
              <a:pPr marL="0" lvl="0" indent="0" algn="ctr" rtl="0">
                <a:spcBef>
                  <a:spcPts val="0"/>
                </a:spcBef>
                <a:spcAft>
                  <a:spcPts val="0"/>
                </a:spcAft>
                <a:buNone/>
              </a:pPr>
              <a:r>
                <a:rPr lang="cs-cz" sz="1550" b="1">
                  <a:latin typeface="+mj-lt"/>
                  <a:ea typeface="Helvetica Neue"/>
                  <a:cs typeface="Helvetica Neue"/>
                  <a:sym typeface="Helvetica Neue"/>
                </a:rPr>
                <a:t>zájmu</a:t>
              </a:r>
              <a:endParaRPr sz="1550" b="1">
                <a:latin typeface="+mj-lt"/>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cs-cz" b="0" i="0">
                <a:ln w="38100" cap="flat" cmpd="sng">
                  <a:solidFill>
                    <a:schemeClr val="accent1"/>
                  </a:solidFill>
                  <a:prstDash val="solid"/>
                  <a:round/>
                  <a:headEnd type="none" w="sm" len="sm"/>
                  <a:tailEnd type="none" w="sm" len="sm"/>
                </a:ln>
                <a:noFill/>
                <a:latin typeface="Arial" panose="020B0604020202020204" pitchFamily="34" charset="0"/>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293445"/>
            <a:ext cx="5647983" cy="1107996"/>
          </a:xfrm>
          <a:prstGeom prst="rect">
            <a:avLst/>
          </a:prstGeom>
          <a:noFill/>
          <a:ln w="19050">
            <a:solidFill>
              <a:schemeClr val="accent5">
                <a:lumMod val="50000"/>
              </a:schemeClr>
            </a:solidFill>
          </a:ln>
        </p:spPr>
        <p:txBody>
          <a:bodyPr wrap="square" rtlCol="0">
            <a:spAutoFit/>
          </a:bodyPr>
          <a:lstStyle/>
          <a:p>
            <a:pPr algn="ctr"/>
            <a:r>
              <a:rPr lang="cs-cz" sz="1800" b="1">
                <a:solidFill>
                  <a:schemeClr val="accent1"/>
                </a:solidFill>
                <a:latin typeface="Arial" panose="020B0604020202020204" pitchFamily="34" charset="0"/>
                <a:cs typeface="Helvetica" panose="020B0604020202020204" pitchFamily="34" charset="0"/>
              </a:rPr>
              <a:t>Poznámka</a:t>
            </a:r>
          </a:p>
          <a:p>
            <a:pPr algn="ctr"/>
            <a:r>
              <a:rPr lang="cs-cz" sz="1600">
                <a:solidFill>
                  <a:schemeClr val="tx1"/>
                </a:solidFill>
                <a:latin typeface="Arial" panose="020B0604020202020204" pitchFamily="34" charset="0"/>
                <a:ea typeface="Helvetica Neue"/>
                <a:cs typeface="Helvetica" panose="020B0604020202020204" pitchFamily="34" charset="0"/>
                <a:sym typeface="Helvetica Neue"/>
              </a:rPr>
              <a:t>Na následujících snímcích jsou podrobně popsány činnosti, které by mohly vyvolat střet zájmů. Některé z těchto činností jsou zakázané nebo</a:t>
            </a:r>
            <a:r>
              <a:rPr lang="en-US" sz="1600">
                <a:solidFill>
                  <a:schemeClr val="tx1"/>
                </a:solidFill>
                <a:latin typeface="Arial" panose="020B0604020202020204" pitchFamily="34" charset="0"/>
                <a:ea typeface="Helvetica Neue"/>
                <a:cs typeface="Helvetica" panose="020B0604020202020204" pitchFamily="34" charset="0"/>
                <a:sym typeface="Helvetica Neue"/>
              </a:rPr>
              <a:t> </a:t>
            </a:r>
            <a:r>
              <a:rPr lang="cs-cz" sz="1600">
                <a:solidFill>
                  <a:schemeClr val="tx1"/>
                </a:solidFill>
                <a:latin typeface="Arial" panose="020B0604020202020204" pitchFamily="34" charset="0"/>
                <a:ea typeface="Helvetica Neue"/>
                <a:cs typeface="Helvetica" panose="020B0604020202020204" pitchFamily="34" charset="0"/>
                <a:sym typeface="Helvetica Neue"/>
              </a:rPr>
              <a:t>je vyžadováno jejich oznámení. </a:t>
            </a:r>
            <a:endParaRPr sz="1600">
              <a:solidFill>
                <a:schemeClr val="tx1"/>
              </a:solidFill>
              <a:latin typeface="Arial"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cs-cz" sz="2400" b="1">
                <a:solidFill>
                  <a:srgbClr val="5C9FA1"/>
                </a:solidFill>
                <a:latin typeface="Arial" panose="020B0604020202020204" pitchFamily="34" charset="0"/>
                <a:cs typeface="Helvetica" panose="020B0604020202020204" pitchFamily="34" charset="0"/>
              </a:rPr>
              <a:t>OSOBNÍ INVESTICE A JINÉ ZÁJMY</a:t>
            </a:r>
            <a:endParaRPr sz="2400">
              <a:latin typeface="Arial" panose="020B0604020202020204" pitchFamily="34" charset="0"/>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cs-cz" sz="2400" u="sng" dirty="0">
                <a:latin typeface="Arial" panose="020B0604020202020204" pitchFamily="34" charset="0"/>
                <a:cs typeface="Helvetica" panose="020B0604020202020204" pitchFamily="34" charset="0"/>
              </a:rPr>
              <a:t>Oznamte</a:t>
            </a:r>
            <a:r>
              <a:rPr lang="cs-cz" sz="2400" dirty="0">
                <a:latin typeface="Arial" panose="020B0604020202020204" pitchFamily="34" charset="0"/>
                <a:cs typeface="Helvetica" panose="020B0604020202020204" pitchFamily="34" charset="0"/>
              </a:rPr>
              <a:t> osobní obchodní vztahy nebo investice s dodavateli, zákazníky nebo konkurenty společnosti.</a:t>
            </a:r>
            <a:endParaRPr sz="2400" dirty="0">
              <a:latin typeface="Arial" panose="020B0604020202020204" pitchFamily="34" charset="0"/>
              <a:cs typeface="Helvetica" panose="020B0604020202020204" pitchFamily="34" charset="0"/>
            </a:endParaRPr>
          </a:p>
          <a:p>
            <a:pPr marL="571500">
              <a:lnSpc>
                <a:spcPct val="115000"/>
              </a:lnSpc>
              <a:spcBef>
                <a:spcPts val="0"/>
              </a:spcBef>
              <a:buSzPct val="150000"/>
            </a:pPr>
            <a:r>
              <a:rPr lang="cs-cz" sz="2400" u="sng" dirty="0">
                <a:latin typeface="Arial" panose="020B0604020202020204" pitchFamily="34" charset="0"/>
                <a:cs typeface="Helvetica" panose="020B0604020202020204" pitchFamily="34" charset="0"/>
              </a:rPr>
              <a:t>Žádné vnější finanční zájmy</a:t>
            </a:r>
            <a:r>
              <a:rPr lang="cs-cz" sz="2400" dirty="0">
                <a:latin typeface="Arial" panose="020B0604020202020204" pitchFamily="34" charset="0"/>
                <a:cs typeface="Helvetica" panose="020B0604020202020204" pitchFamily="34" charset="0"/>
              </a:rPr>
              <a:t>, které by mohly </a:t>
            </a:r>
            <a:r>
              <a:rPr lang="cs-cz" sz="2400" u="sng" dirty="0">
                <a:latin typeface="Arial" panose="020B0604020202020204" pitchFamily="34" charset="0"/>
                <a:cs typeface="Helvetica" panose="020B0604020202020204" pitchFamily="34" charset="0"/>
              </a:rPr>
              <a:t>ohrozit</a:t>
            </a:r>
            <a:r>
              <a:rPr lang="cs-cz" sz="2400" dirty="0">
                <a:latin typeface="Arial" panose="020B0604020202020204" pitchFamily="34" charset="0"/>
                <a:cs typeface="Helvetica" panose="020B0604020202020204" pitchFamily="34" charset="0"/>
              </a:rPr>
              <a:t> pověst společnosti nebo</a:t>
            </a:r>
            <a:br>
              <a:rPr lang="en-US" sz="2400" dirty="0">
                <a:latin typeface="Arial" panose="020B0604020202020204" pitchFamily="34" charset="0"/>
                <a:cs typeface="Helvetica" panose="020B0604020202020204" pitchFamily="34" charset="0"/>
              </a:rPr>
            </a:br>
            <a:r>
              <a:rPr lang="cs-cz" sz="2400" dirty="0">
                <a:latin typeface="Arial" panose="020B0604020202020204" pitchFamily="34" charset="0"/>
                <a:cs typeface="Helvetica" panose="020B0604020202020204" pitchFamily="34" charset="0"/>
              </a:rPr>
              <a:t>ji vystavit zbytečnému riziku.</a:t>
            </a:r>
            <a:endParaRPr sz="2400" dirty="0">
              <a:latin typeface="Arial" panose="020B0604020202020204" pitchFamily="34" charset="0"/>
              <a:cs typeface="Helvetica" panose="020B0604020202020204" pitchFamily="34" charset="0"/>
            </a:endParaRPr>
          </a:p>
          <a:p>
            <a:pPr marL="571500">
              <a:lnSpc>
                <a:spcPct val="115000"/>
              </a:lnSpc>
              <a:spcBef>
                <a:spcPts val="0"/>
              </a:spcBef>
              <a:buSzPct val="150000"/>
            </a:pPr>
            <a:r>
              <a:rPr lang="cs-cz" sz="2400" u="sng" dirty="0">
                <a:latin typeface="Arial" panose="020B0604020202020204" pitchFamily="34" charset="0"/>
                <a:cs typeface="Helvetica" panose="020B0604020202020204" pitchFamily="34" charset="0"/>
              </a:rPr>
              <a:t>Není přípustné bez předchozího souhlasu společnosti přijmout </a:t>
            </a:r>
            <a:r>
              <a:rPr lang="cs-cz" sz="2400" dirty="0">
                <a:latin typeface="Arial" panose="020B0604020202020204" pitchFamily="34" charset="0"/>
                <a:cs typeface="Helvetica" panose="020B0604020202020204" pitchFamily="34" charset="0"/>
              </a:rPr>
              <a:t> pozici</a:t>
            </a:r>
            <a:br>
              <a:rPr lang="en-US" sz="2400" dirty="0">
                <a:latin typeface="Arial" panose="020B0604020202020204" pitchFamily="34" charset="0"/>
                <a:cs typeface="Helvetica" panose="020B0604020202020204" pitchFamily="34" charset="0"/>
              </a:rPr>
            </a:br>
            <a:r>
              <a:rPr lang="cs-cz" sz="2400" dirty="0">
                <a:latin typeface="Arial" panose="020B0604020202020204" pitchFamily="34" charset="0"/>
                <a:cs typeface="Helvetica" panose="020B0604020202020204" pitchFamily="34" charset="0"/>
              </a:rPr>
              <a:t>vedoucího pracovníka, společníka, ředitele nebo jakoukoli jinou vedoucí</a:t>
            </a:r>
            <a:br>
              <a:rPr lang="en-US" sz="2400" dirty="0">
                <a:latin typeface="Arial" panose="020B0604020202020204" pitchFamily="34" charset="0"/>
                <a:cs typeface="Helvetica" panose="020B0604020202020204" pitchFamily="34" charset="0"/>
              </a:rPr>
            </a:br>
            <a:r>
              <a:rPr lang="cs-cz" sz="2400" dirty="0">
                <a:latin typeface="Arial" panose="020B0604020202020204" pitchFamily="34" charset="0"/>
                <a:cs typeface="Helvetica" panose="020B0604020202020204" pitchFamily="34" charset="0"/>
              </a:rPr>
              <a:t>pozici </a:t>
            </a:r>
            <a:r>
              <a:rPr lang="cs-cz" sz="2400" u="sng" dirty="0">
                <a:latin typeface="Arial" panose="020B0604020202020204" pitchFamily="34" charset="0"/>
                <a:cs typeface="Helvetica" panose="020B0604020202020204" pitchFamily="34" charset="0"/>
              </a:rPr>
              <a:t>v jiném subjektu</a:t>
            </a:r>
            <a:r>
              <a:rPr lang="cs-cz" sz="2400" dirty="0">
                <a:latin typeface="Arial" panose="020B0604020202020204" pitchFamily="34" charset="0"/>
                <a:cs typeface="Helvetica" panose="020B0604020202020204" pitchFamily="34" charset="0"/>
              </a:rPr>
              <a:t>.</a:t>
            </a:r>
            <a:endParaRPr sz="2400" dirty="0">
              <a:latin typeface="Arial" panose="020B0604020202020204" pitchFamily="34" charset="0"/>
              <a:cs typeface="Helvetica" panose="020B0604020202020204" pitchFamily="34" charset="0"/>
            </a:endParaRPr>
          </a:p>
          <a:p>
            <a:pPr marL="571500">
              <a:lnSpc>
                <a:spcPct val="115000"/>
              </a:lnSpc>
              <a:spcBef>
                <a:spcPts val="0"/>
              </a:spcBef>
              <a:buSzPct val="150000"/>
            </a:pPr>
            <a:r>
              <a:rPr lang="cs-CZ" sz="2400" u="sng">
                <a:latin typeface="Arial" panose="020B0604020202020204" pitchFamily="34" charset="0"/>
                <a:cs typeface="Helvetica" panose="020B0604020202020204" pitchFamily="34" charset="0"/>
              </a:rPr>
              <a:t>Informujte o dalších zaměstnavatelích</a:t>
            </a:r>
            <a:r>
              <a:rPr lang="cs-cz" sz="2400">
                <a:latin typeface="Arial" panose="020B0604020202020204" pitchFamily="34" charset="0"/>
                <a:cs typeface="Helvetica" panose="020B0604020202020204" pitchFamily="34" charset="0"/>
              </a:rPr>
              <a:t>.</a:t>
            </a:r>
            <a:endParaRPr sz="2400" dirty="0">
              <a:latin typeface="Arial" panose="020B0604020202020204" pitchFamily="34" charset="0"/>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s-cz" sz="2400" b="1">
                <a:solidFill>
                  <a:srgbClr val="AACFD0"/>
                </a:solidFill>
                <a:latin typeface="Arial" panose="020B0604020202020204" pitchFamily="34" charset="0"/>
                <a:ea typeface="Helvetica Neue"/>
                <a:cs typeface="Helvetica Neue"/>
                <a:sym typeface="Helvetica Neue"/>
              </a:rPr>
              <a:t>Školení</a:t>
            </a:r>
          </a:p>
          <a:p>
            <a:pPr marL="0" marR="0" lvl="0" indent="0" algn="ctr" rtl="0">
              <a:spcBef>
                <a:spcPts val="0"/>
              </a:spcBef>
              <a:spcAft>
                <a:spcPts val="0"/>
              </a:spcAft>
              <a:buNone/>
            </a:pPr>
            <a:r>
              <a:rPr lang="cs-cz" sz="2400" b="1">
                <a:solidFill>
                  <a:srgbClr val="AACFD0"/>
                </a:solidFill>
                <a:latin typeface="Arial" panose="020B0604020202020204" pitchFamily="34" charset="0"/>
                <a:ea typeface="Helvetica Neue"/>
                <a:cs typeface="Helvetica Neue"/>
                <a:sym typeface="Helvetica Neue"/>
              </a:rPr>
              <a:t>o střetu zájmů</a:t>
            </a:r>
            <a:endParaRPr sz="2400" b="1">
              <a:solidFill>
                <a:srgbClr val="AACFD0"/>
              </a:solidFill>
              <a:latin typeface="Arial" panose="020B0604020202020204" pitchFamily="34" charset="0"/>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cs-cz" sz="3200" b="1">
                <a:solidFill>
                  <a:schemeClr val="accent5">
                    <a:lumMod val="75000"/>
                  </a:schemeClr>
                </a:solidFill>
                <a:latin typeface="Arial" panose="020B0604020202020204" pitchFamily="34" charset="0"/>
                <a:cs typeface="Helvetica" panose="020B0604020202020204" pitchFamily="34" charset="0"/>
              </a:rPr>
              <a:t>CO BYSTE UDĚLALI?</a:t>
            </a:r>
          </a:p>
        </p:txBody>
      </p:sp>
      <p:sp>
        <p:nvSpPr>
          <p:cNvPr id="4" name="Rectangle 3"/>
          <p:cNvSpPr/>
          <p:nvPr/>
        </p:nvSpPr>
        <p:spPr>
          <a:xfrm>
            <a:off x="3375739" y="301778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cs-cz" sz="2400">
                <a:solidFill>
                  <a:schemeClr val="accent1"/>
                </a:solidFill>
                <a:latin typeface="Arial Black" panose="020B0A04020102020204" pitchFamily="34" charset="0"/>
                <a:ea typeface="Helvetica Neue"/>
                <a:cs typeface="Helvetica" panose="020B0604020202020204" pitchFamily="34" charset="0"/>
                <a:sym typeface="Helvetica Neue"/>
              </a:rPr>
              <a:t>Situace</a:t>
            </a:r>
          </a:p>
          <a:p>
            <a:pPr lvl="0"/>
            <a:r>
              <a:rPr lang="cs-cz" sz="2400">
                <a:solidFill>
                  <a:schemeClr val="accent1"/>
                </a:solidFill>
                <a:latin typeface="Arial" panose="020B0604020202020204" pitchFamily="34" charset="0"/>
                <a:ea typeface="Helvetica Neue"/>
                <a:cs typeface="Helvetica" panose="020B0604020202020204" pitchFamily="34" charset="0"/>
                <a:sym typeface="Helvetica Neue"/>
              </a:rPr>
              <a:t>Zaměstnanec vlastnil významné investice ve společnosti, která se právě stala dodavatelem naší společnosti. </a:t>
            </a:r>
            <a:endParaRPr sz="2400">
              <a:solidFill>
                <a:schemeClr val="accent1"/>
              </a:solidFill>
              <a:latin typeface="Arial" panose="020B0604020202020204" pitchFamily="34" charset="0"/>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960914" y="80015"/>
            <a:ext cx="2270172" cy="830997"/>
          </a:xfrm>
          <a:prstGeom prst="rect">
            <a:avLst/>
          </a:prstGeom>
        </p:spPr>
        <p:txBody>
          <a:bodyPr wrap="none">
            <a:spAutoFit/>
          </a:bodyPr>
          <a:lstStyle/>
          <a:p>
            <a:pPr lvl="0" algn="ctr"/>
            <a:r>
              <a:rPr lang="cs-cz" sz="2400" b="1">
                <a:solidFill>
                  <a:srgbClr val="AACFD0"/>
                </a:solidFill>
                <a:latin typeface="Arial" panose="020B0604020202020204" pitchFamily="34" charset="0"/>
                <a:ea typeface="Helvetica Neue"/>
                <a:cs typeface="Helvetica Neue"/>
                <a:sym typeface="Helvetica Neue"/>
              </a:rPr>
              <a:t>Školení</a:t>
            </a:r>
          </a:p>
          <a:p>
            <a:pPr lvl="0" algn="ctr"/>
            <a:r>
              <a:rPr lang="cs-cz" sz="2400" b="1">
                <a:solidFill>
                  <a:srgbClr val="AACFD0"/>
                </a:solidFill>
                <a:latin typeface="Arial" panose="020B0604020202020204" pitchFamily="34" charset="0"/>
                <a:ea typeface="Helvetica Neue"/>
                <a:cs typeface="Helvetica Neue"/>
                <a:sym typeface="Helvetica Neue"/>
              </a:rPr>
              <a:t>o střetu zájmů</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5730"/>
            <a:ext cx="3610219"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cs-cz" sz="2400">
                <a:solidFill>
                  <a:schemeClr val="accent1"/>
                </a:solidFill>
                <a:latin typeface="Arial Black" panose="020B0A04020102020204" pitchFamily="34" charset="0"/>
                <a:ea typeface="Helvetica Neue"/>
                <a:cs typeface="Helvetica" panose="020B0604020202020204" pitchFamily="34" charset="0"/>
                <a:sym typeface="Helvetica Neue"/>
              </a:rPr>
              <a:t>Nejlepší výsledek</a:t>
            </a:r>
          </a:p>
          <a:p>
            <a:pPr defTabSz="1097140">
              <a:buSzPct val="100000"/>
            </a:pPr>
            <a:r>
              <a:rPr lang="cs-cz" sz="2400">
                <a:solidFill>
                  <a:schemeClr val="accent1"/>
                </a:solidFill>
                <a:latin typeface="Arial" panose="020B0604020202020204" pitchFamily="34" charset="0"/>
                <a:ea typeface="Helvetica Neue"/>
                <a:cs typeface="Helvetica" panose="020B0604020202020204" pitchFamily="34" charset="0"/>
                <a:sym typeface="Helvetica Neue"/>
              </a:rPr>
              <a:t>Zaměstnanec je povinen o této investici informovat a požádat o schválení tohoto vztahu.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cs-cz" sz="2400" u="sng" dirty="0">
                <a:solidFill>
                  <a:schemeClr val="dk1"/>
                </a:solidFill>
                <a:latin typeface="Arial" panose="020B0604020202020204" pitchFamily="34" charset="0"/>
                <a:ea typeface="Helvetica Neue"/>
                <a:cs typeface="Helvetica" panose="020B0604020202020204" pitchFamily="34" charset="0"/>
                <a:sym typeface="Helvetica Neue"/>
              </a:rPr>
              <a:t>Je nutné</a:t>
            </a:r>
            <a:r>
              <a:rPr lang="cs-cz" sz="2400" dirty="0">
                <a:solidFill>
                  <a:schemeClr val="dk1"/>
                </a:solidFill>
                <a:latin typeface="Arial" panose="020B0604020202020204" pitchFamily="34" charset="0"/>
                <a:ea typeface="Helvetica Neue"/>
                <a:cs typeface="Helvetica" panose="020B0604020202020204" pitchFamily="34" charset="0"/>
                <a:sym typeface="Helvetica Neue"/>
              </a:rPr>
              <a:t> oznámit veškeré úzké </a:t>
            </a:r>
            <a:r>
              <a:rPr lang="cs-cz" sz="2400" u="sng" dirty="0">
                <a:solidFill>
                  <a:schemeClr val="dk1"/>
                </a:solidFill>
                <a:latin typeface="Arial" panose="020B0604020202020204" pitchFamily="34" charset="0"/>
                <a:ea typeface="Helvetica Neue"/>
                <a:cs typeface="Helvetica" panose="020B0604020202020204" pitchFamily="34" charset="0"/>
                <a:sym typeface="Helvetica Neue"/>
              </a:rPr>
              <a:t>rodinné vztahy</a:t>
            </a:r>
            <a:r>
              <a:rPr lang="cs-cz" sz="2400" dirty="0">
                <a:solidFill>
                  <a:schemeClr val="dk1"/>
                </a:solidFill>
                <a:latin typeface="Arial" panose="020B0604020202020204" pitchFamily="34" charset="0"/>
                <a:ea typeface="Helvetica Neue"/>
                <a:cs typeface="Helvetica" panose="020B0604020202020204" pitchFamily="34" charset="0"/>
                <a:sym typeface="Helvetica Neue"/>
              </a:rPr>
              <a:t> (např. rodiče, manžel/ka, děti a další nejbližší příbuzní) nebo finanční vztahy s dodavateli, dílčími distributory a zástupci, konkurenty, zákazníky a obchodními partnery.</a:t>
            </a:r>
            <a:endParaRPr sz="2400" dirty="0">
              <a:solidFill>
                <a:schemeClr val="dk1"/>
              </a:solidFill>
              <a:latin typeface="Arial" panose="020B0604020202020204" pitchFamily="34" charset="0"/>
              <a:ea typeface="Helvetica Neue"/>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cs-cz" sz="2400" u="sng" dirty="0">
                <a:solidFill>
                  <a:schemeClr val="dk1"/>
                </a:solidFill>
                <a:latin typeface="Arial" panose="020B0604020202020204" pitchFamily="34" charset="0"/>
                <a:ea typeface="Helvetica Neue"/>
                <a:cs typeface="Helvetica" panose="020B0604020202020204" pitchFamily="34" charset="0"/>
                <a:sym typeface="Helvetica Neue"/>
              </a:rPr>
              <a:t>Je nutné oznámit</a:t>
            </a:r>
            <a:r>
              <a:rPr lang="cs-cz" sz="2400" dirty="0">
                <a:solidFill>
                  <a:schemeClr val="dk1"/>
                </a:solidFill>
                <a:latin typeface="Arial" panose="020B0604020202020204" pitchFamily="34" charset="0"/>
                <a:ea typeface="Helvetica Neue"/>
                <a:cs typeface="Helvetica" panose="020B0604020202020204" pitchFamily="34" charset="0"/>
                <a:sym typeface="Helvetica Neue"/>
              </a:rPr>
              <a:t>  všechny blízké </a:t>
            </a:r>
            <a:r>
              <a:rPr lang="cs-cz" sz="2400" u="sng" dirty="0">
                <a:solidFill>
                  <a:schemeClr val="dk1"/>
                </a:solidFill>
                <a:latin typeface="Arial" panose="020B0604020202020204" pitchFamily="34" charset="0"/>
                <a:ea typeface="Helvetica Neue"/>
                <a:cs typeface="Helvetica" panose="020B0604020202020204" pitchFamily="34" charset="0"/>
                <a:sym typeface="Helvetica Neue"/>
              </a:rPr>
              <a:t>rodinné vztahy</a:t>
            </a:r>
            <a:r>
              <a:rPr lang="cs-cz" sz="2400" dirty="0">
                <a:solidFill>
                  <a:schemeClr val="dk1"/>
                </a:solidFill>
                <a:latin typeface="Arial" panose="020B0604020202020204" pitchFamily="34" charset="0"/>
                <a:ea typeface="Helvetica Neue"/>
                <a:cs typeface="Helvetica" panose="020B0604020202020204" pitchFamily="34" charset="0"/>
                <a:sym typeface="Helvetica Neue"/>
              </a:rPr>
              <a:t>  nebo finanční vztahy </a:t>
            </a:r>
            <a:r>
              <a:rPr lang="cs-cz" sz="2400" u="sng" dirty="0">
                <a:solidFill>
                  <a:schemeClr val="dk1"/>
                </a:solidFill>
                <a:latin typeface="Arial" panose="020B0604020202020204" pitchFamily="34" charset="0"/>
                <a:ea typeface="Helvetica Neue"/>
                <a:cs typeface="Helvetica" panose="020B0604020202020204" pitchFamily="34" charset="0"/>
                <a:sym typeface="Helvetica Neue"/>
              </a:rPr>
              <a:t>s</a:t>
            </a:r>
            <a:r>
              <a:rPr lang="cs-cz" sz="2400" dirty="0">
                <a:solidFill>
                  <a:schemeClr val="dk1"/>
                </a:solidFill>
                <a:latin typeface="Arial" panose="020B0604020202020204" pitchFamily="34" charset="0"/>
                <a:ea typeface="Helvetica Neue"/>
                <a:cs typeface="Helvetica" panose="020B0604020202020204" pitchFamily="34" charset="0"/>
                <a:sym typeface="Helvetica Neue"/>
              </a:rPr>
              <a:t> domácími nebo zahraničními vládními činiteli, včetně zdravotnických pracovníků.</a:t>
            </a:r>
            <a:endParaRPr sz="2400" dirty="0">
              <a:solidFill>
                <a:schemeClr val="dk1"/>
              </a:solidFill>
              <a:latin typeface="Arial" panose="020B0604020202020204" pitchFamily="34" charset="0"/>
              <a:ea typeface="Helvetica Neue"/>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cs-cz" sz="2400" b="1">
                <a:solidFill>
                  <a:srgbClr val="5C9FA1"/>
                </a:solidFill>
                <a:latin typeface="Arial" panose="020B0604020202020204" pitchFamily="34" charset="0"/>
                <a:ea typeface="Helvetica Neue"/>
                <a:cs typeface="Helvetica" panose="020B0604020202020204" pitchFamily="34" charset="0"/>
                <a:sym typeface="Helvetica Neue"/>
              </a:rPr>
              <a:t>OSOBNÍ</a:t>
            </a:r>
            <a:r>
              <a:rPr lang="cs-cz" sz="2400" b="1">
                <a:solidFill>
                  <a:srgbClr val="5C9FA1"/>
                </a:solidFill>
                <a:latin typeface="Arial" panose="020B0604020202020204" pitchFamily="34" charset="0"/>
                <a:ea typeface="Helvetica Neue"/>
                <a:cs typeface="Helvetica Neue"/>
                <a:sym typeface="Helvetica Neue"/>
              </a:rPr>
              <a:t> VZTAHY</a:t>
            </a:r>
            <a:endParaRPr sz="2400">
              <a:latin typeface="Arial" panose="020B0604020202020204" pitchFamily="34" charset="0"/>
              <a:ea typeface="Helvetica Neue"/>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s-cz" sz="2400" b="1">
                <a:solidFill>
                  <a:srgbClr val="AACFD0"/>
                </a:solidFill>
                <a:latin typeface="Arial" panose="020B0604020202020204" pitchFamily="34" charset="0"/>
                <a:ea typeface="Helvetica Neue"/>
                <a:cs typeface="Helvetica Neue"/>
                <a:sym typeface="Helvetica Neue"/>
              </a:rPr>
              <a:t>Školení</a:t>
            </a:r>
          </a:p>
          <a:p>
            <a:pPr marL="0" marR="0" lvl="0" indent="0" algn="ctr" rtl="0">
              <a:spcBef>
                <a:spcPts val="0"/>
              </a:spcBef>
              <a:spcAft>
                <a:spcPts val="0"/>
              </a:spcAft>
              <a:buNone/>
            </a:pPr>
            <a:r>
              <a:rPr lang="cs-cz" sz="2400" b="1">
                <a:solidFill>
                  <a:srgbClr val="AACFD0"/>
                </a:solidFill>
                <a:latin typeface="Arial" panose="020B0604020202020204" pitchFamily="34" charset="0"/>
                <a:ea typeface="Helvetica Neue"/>
                <a:cs typeface="Helvetica Neue"/>
                <a:sym typeface="Helvetica Neue"/>
              </a:rPr>
              <a:t>o střetu zájmů</a:t>
            </a:r>
            <a:endParaRPr sz="2400" b="1">
              <a:solidFill>
                <a:srgbClr val="AACFD0"/>
              </a:solidFill>
              <a:latin typeface="Arial" panose="020B0604020202020204" pitchFamily="34" charset="0"/>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cs-cz" sz="3200" b="1">
                <a:solidFill>
                  <a:schemeClr val="accent5">
                    <a:lumMod val="75000"/>
                  </a:schemeClr>
                </a:solidFill>
                <a:latin typeface="Arial" panose="020B0604020202020204" pitchFamily="34" charset="0"/>
                <a:cs typeface="Helvetica" panose="020B0604020202020204" pitchFamily="34" charset="0"/>
              </a:rPr>
              <a:t>CO BYSTE UDĚLALI?</a:t>
            </a:r>
          </a:p>
        </p:txBody>
      </p:sp>
      <p:sp>
        <p:nvSpPr>
          <p:cNvPr id="4" name="Rectangle 3"/>
          <p:cNvSpPr/>
          <p:nvPr/>
        </p:nvSpPr>
        <p:spPr>
          <a:xfrm>
            <a:off x="3375739" y="2640416"/>
            <a:ext cx="4200718"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cs-cz" sz="2400">
                <a:solidFill>
                  <a:schemeClr val="accent1"/>
                </a:solidFill>
                <a:latin typeface="Arial Black" panose="020B0A04020102020204" pitchFamily="34" charset="0"/>
                <a:ea typeface="Helvetica Neue"/>
                <a:cs typeface="Helvetica" panose="020B0604020202020204" pitchFamily="34" charset="0"/>
                <a:sym typeface="Helvetica Neue"/>
              </a:rPr>
              <a:t>Situace</a:t>
            </a:r>
          </a:p>
          <a:p>
            <a:pPr lvl="0"/>
            <a:r>
              <a:rPr lang="cs-cz" sz="2400">
                <a:solidFill>
                  <a:schemeClr val="accent1"/>
                </a:solidFill>
                <a:latin typeface="Arial" panose="020B0604020202020204" pitchFamily="34" charset="0"/>
                <a:ea typeface="Helvetica Neue"/>
                <a:cs typeface="Helvetica" panose="020B0604020202020204" pitchFamily="34" charset="0"/>
                <a:sym typeface="Helvetica Neue"/>
              </a:rPr>
              <a:t>Manželka zaměstnance se nedávno stala manažerkou prodeje u přímého konkurenta.</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960914" y="80015"/>
            <a:ext cx="2270172" cy="830997"/>
          </a:xfrm>
          <a:prstGeom prst="rect">
            <a:avLst/>
          </a:prstGeom>
        </p:spPr>
        <p:txBody>
          <a:bodyPr wrap="none">
            <a:spAutoFit/>
          </a:bodyPr>
          <a:lstStyle/>
          <a:p>
            <a:pPr lvl="0" algn="ctr"/>
            <a:r>
              <a:rPr lang="cs-cz" sz="2400" b="1">
                <a:solidFill>
                  <a:srgbClr val="AACFD0"/>
                </a:solidFill>
                <a:latin typeface="Arial" panose="020B0604020202020204" pitchFamily="34" charset="0"/>
                <a:ea typeface="Helvetica Neue"/>
                <a:cs typeface="Helvetica Neue"/>
                <a:sym typeface="Helvetica Neue"/>
              </a:rPr>
              <a:t>Školení</a:t>
            </a:r>
          </a:p>
          <a:p>
            <a:pPr lvl="0" algn="ctr"/>
            <a:r>
              <a:rPr lang="cs-cz" sz="2400" b="1">
                <a:solidFill>
                  <a:srgbClr val="AACFD0"/>
                </a:solidFill>
                <a:latin typeface="Arial" panose="020B0604020202020204" pitchFamily="34" charset="0"/>
                <a:ea typeface="Helvetica Neue"/>
                <a:cs typeface="Helvetica Neue"/>
                <a:sym typeface="Helvetica Neue"/>
              </a:rPr>
              <a:t>o střetu zájmů</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cs-cz" sz="2400">
                <a:solidFill>
                  <a:schemeClr val="accent1"/>
                </a:solidFill>
                <a:latin typeface="Arial Black" panose="020B0A04020102020204" pitchFamily="34" charset="0"/>
                <a:ea typeface="Helvetica Neue"/>
                <a:cs typeface="Helvetica" panose="020B0604020202020204" pitchFamily="34" charset="0"/>
                <a:sym typeface="Helvetica Neue"/>
              </a:rPr>
              <a:t>Nejlepší výsledek</a:t>
            </a:r>
          </a:p>
          <a:p>
            <a:pPr defTabSz="1097140">
              <a:buSzPct val="100000"/>
            </a:pPr>
            <a:r>
              <a:rPr lang="cs-cz" sz="2400">
                <a:solidFill>
                  <a:schemeClr val="accent1"/>
                </a:solidFill>
                <a:latin typeface="Arial" panose="020B0604020202020204" pitchFamily="34" charset="0"/>
                <a:ea typeface="Helvetica Neue"/>
                <a:cs typeface="Helvetica" panose="020B0604020202020204" pitchFamily="34" charset="0"/>
                <a:sym typeface="Helvetica Neue"/>
              </a:rPr>
              <a:t>Zaměstnanec musí o tomto vztahu informovat společnost.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2.xml><?xml version="1.0" encoding="utf-8"?>
<ds:datastoreItem xmlns:ds="http://schemas.openxmlformats.org/officeDocument/2006/customXml" ds:itemID="{5240F1D9-6BDA-4661-B7EE-9BEB468139EC}">
  <ds:schemaRefs>
    <ds:schemaRef ds:uri="http://purl.org/dc/terms/"/>
    <ds:schemaRef ds:uri="http://schemas.microsoft.com/office/2006/documentManagement/types"/>
    <ds:schemaRef ds:uri="http://schemas.microsoft.com/office/2006/metadata/properties"/>
    <ds:schemaRef ds:uri="aa124cef-80ee-4fcd-bafd-5e68c15586a5"/>
    <ds:schemaRef ds:uri="http://purl.org/dc/elements/1.1/"/>
    <ds:schemaRef ds:uri="http://purl.org/dc/dcmitype/"/>
    <ds:schemaRef ds:uri="http://schemas.openxmlformats.org/package/2006/metadata/core-properties"/>
    <ds:schemaRef ds:uri="http://schemas.microsoft.com/office/infopath/2007/PartnerControls"/>
    <ds:schemaRef ds:uri="d3ed967d-d92a-4424-a53f-7c4da5d2a7ff"/>
    <ds:schemaRef ds:uri="http://www.w3.org/XML/1998/namespace"/>
  </ds:schemaRefs>
</ds:datastoreItem>
</file>

<file path=customXml/itemProps3.xml><?xml version="1.0" encoding="utf-8"?>
<ds:datastoreItem xmlns:ds="http://schemas.openxmlformats.org/officeDocument/2006/customXml" ds:itemID="{42E17073-433B-43E2-AF3A-157E5F785C4E}"/>
</file>

<file path=docProps/app.xml><?xml version="1.0" encoding="utf-8"?>
<Properties xmlns="http://schemas.openxmlformats.org/officeDocument/2006/extended-properties" xmlns:vt="http://schemas.openxmlformats.org/officeDocument/2006/docPropsVTypes">
  <TotalTime>636</TotalTime>
  <Words>489</Words>
  <Application>Microsoft Office PowerPoint</Application>
  <PresentationFormat>Widescreen</PresentationFormat>
  <Paragraphs>68</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Helvetica Neue</vt:lpstr>
      <vt:lpstr>Georgia</vt:lpstr>
      <vt:lpstr>Arial</vt:lpstr>
      <vt:lpstr>Wingdings</vt:lpstr>
      <vt:lpstr>Arial Black</vt:lpstr>
      <vt:lpstr>Cambria</vt:lpstr>
      <vt:lpstr>Calibri</vt:lpstr>
      <vt:lpstr>Office Theme</vt:lpstr>
      <vt:lpstr>PowerPoint Presentation</vt:lpstr>
      <vt:lpstr>PowerPoint Presentation</vt:lpstr>
      <vt:lpstr>PowerPoint Presentation</vt:lpstr>
      <vt:lpstr>OSOBNÍ INVESTICE A JINÉ ZÁJMY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53</cp:revision>
  <dcterms:modified xsi:type="dcterms:W3CDTF">2022-12-30T09:00:05Z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