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30204" pitchFamily="2" charset="0"/>
      <p:regular r:id="rId22"/>
      <p:bold r:id="rId23"/>
      <p:italic r:id="rId24"/>
      <p:boldItalic r:id="rId25"/>
    </p:embeddedFont>
    <p:embeddedFont>
      <p:font typeface="Helvetica Neue" panose="02000403000000020004" pitchFamily="2" charset="0"/>
      <p:regular r:id="rId26"/>
      <p:bold r:id="rId27"/>
      <p:italic r:id="rId28"/>
      <p:boldItalic r:id="rId29"/>
    </p:embeddedFont>
    <p:embeddedFont>
      <p:font typeface="Helvetica Neue Light" panose="02000403000000020004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40" autoAdjust="0"/>
    <p:restoredTop sz="95870" autoAdjust="0"/>
  </p:normalViewPr>
  <p:slideViewPr>
    <p:cSldViewPr snapToGrid="0">
      <p:cViewPr varScale="1">
        <p:scale>
          <a:sx n="146" d="100"/>
          <a:sy n="146" d="100"/>
        </p:scale>
        <p:origin x="12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Školení o Kodexu chování</a:t>
            </a:r>
            <a:endParaRPr sz="110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cs-cz" sz="1200" b="1" i="0" u="none" strike="noStrike" cap="none" normalizeH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Popis</a:t>
              </a:r>
              <a:endParaRPr kumimoji="0" sz="1200" b="1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Kodex chování stanoví základní pokyny pro zaměstnance, funkcionáře a management ohledně toho, </a:t>
              </a:r>
              <a:br>
                <a:rPr kumimoji="0" lang="en-US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jak vést obchodní činnost v souladu se závazkem společnosti k etickému a zákonnému jednání.</a:t>
              </a:r>
              <a:endParaRPr kumimoji="0" sz="1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cs-cz" sz="1200" b="1" i="0" u="none" strike="noStrike" cap="none" normalizeH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Pokyny</a:t>
              </a:r>
              <a:endParaRPr kumimoji="0" sz="1200" b="1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Předejte kodex chování všem funkcionářům, manažerům a zaměstnancům (včetně nových zaměstnanců při nástupu).</a:t>
              </a:r>
              <a:endParaRPr kumimoji="0" sz="10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Zprostředkujte zaměstnancům školení o kodexu chování během nástupního procesu, přičemž školení pravidelně opakujte a zajistěte tak, aby zaměstnanci dobře chápali </a:t>
              </a:r>
              <a:br>
                <a:rPr kumimoji="0" lang="en-US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své povinnosti a odpovědnosti související </a:t>
              </a: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 jejich jednáním.</a:t>
              </a:r>
              <a:endParaRPr kumimoji="0" sz="1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Veďte evidenci o školeních.</a:t>
              </a:r>
              <a:endParaRPr kumimoji="0" sz="1000" b="0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cs-cz" sz="1200" b="1" i="0" u="none" strike="noStrike" cap="none" normalizeH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Jaké výhody vám to přináší?</a:t>
              </a:r>
              <a:endParaRPr kumimoji="0" sz="1200" b="1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Kodex chování </a:t>
              </a: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pomáhá vašim zaměstnancům provádět obchodní činnost eticky a v souladu </a:t>
              </a:r>
              <a:br>
                <a:rPr kumimoji="0" lang="en-US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se zákonem. Pomáhá budovat důvěru u obchodních partnerů a zainteresovaných stran. </a:t>
              </a:r>
              <a:endParaRPr kumimoji="0" sz="1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cs-cz" sz="1200" b="1" i="0" u="none" strike="noStrike" cap="none" normalizeH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Další dokumenty, které je třeba vzít v úvahu</a:t>
              </a:r>
              <a:endParaRPr kumimoji="0" sz="1200" b="1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Kodex chování</a:t>
              </a:r>
              <a:endParaRPr kumimoji="0" sz="10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cs-cz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Prezenční listina </a:t>
              </a:r>
              <a:endParaRPr kumimoji="0" sz="10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1" i="0" u="none" strike="noStrike" cap="none" normalizeH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Kodex chování</a:t>
            </a:r>
            <a:endParaRPr kumimoji="0" sz="1800" b="1" i="0" u="none" strike="noStrike" cap="none" normalizeH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1" i="0" u="none" strike="noStrike" cap="none" normalizeH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Školení </a:t>
            </a:r>
            <a:endParaRPr kumimoji="0" sz="1800" b="1" i="0" u="none" strike="noStrike" cap="none" normalizeH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700" b="1" i="0" u="none" strike="noStrike" cap="none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  <a:t>Kodex chování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Úvod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3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48621" y="864951"/>
            <a:ext cx="8089554" cy="3908760"/>
            <a:chOff x="1561915" y="1085060"/>
            <a:chExt cx="9613255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cs-cz" sz="180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Popis</a:t>
              </a:r>
              <a:endParaRPr sz="180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Kodex chování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stanovuje </a:t>
              </a:r>
              <a:r>
                <a:rPr lang="cs-cz" sz="1800" b="1"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zásady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, kterými</a:t>
              </a:r>
              <a:br>
                <a:rPr lang="en-US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se budete řídit při plnění svých povinností a odpovědností a které zajistí </a:t>
              </a: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splnění 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závazku společnosti k</a:t>
              </a: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 etickému a zákonnému jednání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. </a:t>
              </a: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561915" y="1085060"/>
              <a:ext cx="3483482" cy="4968552"/>
              <a:chOff x="455604" y="1908423"/>
              <a:chExt cx="3483482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Popis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455604" y="3672328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Závazek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Odpovědnosti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Uplatnitelnost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Úvod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4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cs-cz" sz="160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Závazek</a:t>
              </a:r>
              <a:endParaRPr sz="160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cs-cz" sz="16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Při plnění povinností musíte dbát na to, abyste </a:t>
              </a:r>
              <a:r>
                <a:rPr lang="cs-cz" sz="16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neporušovali</a:t>
              </a:r>
              <a:r>
                <a:rPr lang="cs-cz" sz="16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žádné zákony ani předpisy ani se nedopustili žádného </a:t>
              </a:r>
              <a:r>
                <a:rPr lang="cs-cz" sz="16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pochybení</a:t>
              </a:r>
              <a:r>
                <a:rPr lang="cs-cz" sz="16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, které by mohlo ohrozit </a:t>
              </a:r>
              <a:r>
                <a:rPr lang="cs-cz" sz="16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pověst společnosti</a:t>
              </a:r>
              <a:r>
                <a:rPr lang="cs-cz" sz="16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nebo vztahy s klienty a třetími stranami. V žádném případě nesmí být nabízeny, požadovány, vypláceny ani přijímány</a:t>
              </a:r>
              <a:r>
                <a:rPr lang="cs-cz" sz="1600">
                  <a:solidFill>
                    <a:schemeClr val="accent2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cs-cz" sz="16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úplatky nebo nepřípustné platby</a:t>
              </a:r>
              <a:r>
                <a:rPr lang="cs-cz" sz="16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Popis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Závazek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Odpovědnosti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Uplatnitelnost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Úvod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5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cs-cz" sz="180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Odpovědnosti</a:t>
              </a:r>
              <a:endParaRPr sz="18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Vaší odpovědností je</a:t>
              </a: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porozumět Kodexu chování, 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dodržovat jej a </a:t>
              </a: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oznámit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cokoli, co</a:t>
              </a:r>
              <a:br>
                <a:rPr lang="en-US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se vám jeví jako potenciální </a:t>
              </a: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porušení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zásad nebo zákona (včetně porušení, na které upozorní třetí strany).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Popis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Závazek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Odpovědnosti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Uplatnitelnost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Úvod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6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cs-cz" sz="180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Uplatnitelnost</a:t>
              </a:r>
              <a:endParaRPr sz="180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Kodex chování se uplatňuje na </a:t>
              </a:r>
              <a:r>
                <a:rPr lang="cs-cz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všechny vedoucí pracovníky, ředitele a zaměstnance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společnosti (dále souhrnně jen „zaměstnanci“).</a:t>
              </a:r>
              <a:r>
                <a:rPr lang="cs-cz" sz="1800">
                  <a:solidFill>
                    <a:schemeClr val="dk1"/>
                  </a:solidFill>
                  <a:latin typeface="Arial" panose="020B0604020202020204" pitchFamily="34" charset="0"/>
                </a:rPr>
                <a:t> </a:t>
              </a:r>
              <a:endParaRPr sz="3600">
                <a:latin typeface="Arial" panose="020B0604020202020204" pitchFamily="34" charset="0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Popis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Závazek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Odpovědnosti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Uplatnitelnost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9465"/>
            <a:ext cx="1455000" cy="1031268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20" spc="-2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Na následujících snímcích jsou podrobně popsány </a:t>
            </a:r>
            <a:r>
              <a:rPr lang="cs-cz" sz="920" b="1" spc="-2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zásady</a:t>
            </a:r>
            <a:r>
              <a:rPr lang="cs-cz" sz="920" spc="-2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,</a:t>
            </a:r>
            <a:r>
              <a:rPr lang="cs-cz" sz="920" b="1" strike="sngStrike" spc="-20">
                <a:solidFill>
                  <a:srgbClr val="0000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cs-cz" sz="920" spc="-2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které se vztahují na všechny zaměstnance a které musí všichni dodržovat.</a:t>
            </a:r>
            <a:endParaRPr sz="920" spc="-20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Základní směrnice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7</a:t>
            </a:fld>
            <a:endParaRPr>
              <a:latin typeface="Arial" panose="020B0604020202020204" pitchFamily="34" charset="0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Následující směrnice se vztahují na všechny zaměstnance: </a:t>
            </a:r>
            <a:endParaRPr sz="11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Dodržování zákonů </a:t>
            </a:r>
            <a:endParaRPr sz="11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Společnost bude vykonávat svoji obchodní činnost a své záležitosti v souladu se všemi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relevantními zákony, pravidly a předpisy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a v souladu s 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vysokými etickými standardy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společnosti.</a:t>
            </a:r>
            <a:endParaRPr sz="11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Střet zájmů</a:t>
            </a:r>
            <a:endParaRPr sz="11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Je nutné se vyvarovat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skutečného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nebo zdánlivého střetu mezi vašimi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osobními zájmy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, vašimi služebními povinnostmi a 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zájmy naší společnosti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. Potenciální střety zájmů musíte projednat se svým nadřízeným.</a:t>
            </a:r>
            <a:endParaRPr sz="11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Spravedlivé jednání</a:t>
            </a:r>
            <a:endParaRPr sz="11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Všichni zaměstnanci budou jednat se zákazníky, dodavateli, konkurenty a nezávislými auditory společnosti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poctivě a transparentně 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a 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nebudou 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nikoho nekale využívat prostřednictvím manipulace, zatajování, zneužívání důvěrných informací ani zkreslování skutečností.</a:t>
            </a:r>
            <a:endParaRPr sz="11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Ke</a:t>
            </a:r>
            <a:r>
              <a:rPr lang="cs-cz" sz="800" b="1" i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cs-cz" sz="8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střetu zájmů</a:t>
            </a:r>
            <a:r>
              <a:rPr lang="cs-cz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dochází, </a:t>
            </a:r>
            <a:br>
              <a:rPr lang="en-US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cs-cz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když soukromý zájem osoby </a:t>
            </a:r>
            <a:r>
              <a:rPr lang="cs-cz" sz="8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jakýmkoli způsobem zasahuje nebo se zdá, že by mohl zasahovat do zájmů společnosti</a:t>
            </a:r>
            <a:r>
              <a:rPr lang="cs-cz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. Může také nastat, pokud zaměstnanec, manažer nebo jeho rodinný příslušník </a:t>
            </a:r>
            <a:r>
              <a:rPr lang="cs-cz" sz="8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získá neoprávněné osobní výhody</a:t>
            </a:r>
            <a:r>
              <a:rPr lang="cs-cz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plynoucí z postavení </a:t>
            </a:r>
            <a:br>
              <a:rPr lang="en-US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cs-cz" sz="8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ve společnosti.</a:t>
            </a:r>
            <a:endParaRPr>
              <a:solidFill>
                <a:schemeClr val="dk2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cs-cz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Spravedlivé jednání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Nepřípustné platby 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Marketing a prodej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Zaznamenávání a hlášení informací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Dodržování zákonů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Střet zájmů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Interakce s HCP a G</a:t>
                </a:r>
                <a:r>
                  <a:rPr lang="cs-cz" sz="900">
                    <a:solidFill>
                      <a:srgbClr val="F4F7F7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1563175" y="80494"/>
            <a:ext cx="601765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Základní směrnice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(pokračování)</a:t>
            </a: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4" y="751388"/>
            <a:ext cx="8427296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100" b="1" i="0" u="none" strike="noStrike" cap="none" normalizeH="0" baseline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Následující směrnice se vztahují na všechny zaměstnance: </a:t>
            </a:r>
            <a:endParaRPr kumimoji="0" sz="1100" b="1" i="0" u="none" strike="noStrike" cap="none" normalizeH="0" baseline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Marketing a prodej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Společnost a její zaměstnanci budou představovat své produkty a služby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přesně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a budou dodržovat příslušné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regulační a právní požadavky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, jimiž se řídí marketing a prodej jejich produktů a služeb.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6DACAC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Hlášení a zaznamenávání informací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Společnost a její zaměstnanci budou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zaznamenávat a hlásit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všechny informace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přesně, čestně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, včas a s dostatkem podrobností.</a:t>
            </a:r>
            <a:endParaRPr kumimoji="0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cs-cz" sz="1100" b="1" i="0" u="none" strike="noStrike" cap="none" normalizeH="0" baseline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Nepřípustné platby </a:t>
            </a:r>
          </a:p>
          <a:p>
            <a:pPr>
              <a:lnSpc>
                <a:spcPct val="115000"/>
              </a:lnSpc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Společnost nebude poskytovat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cokoli hodnotného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 v 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hotovosti ani v naturáliích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 s nezákonným nebo nekalým úmyslem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získat neoprávněnou výhodu</a:t>
            </a:r>
            <a:endParaRPr sz="1100" b="1">
              <a:solidFill>
                <a:schemeClr val="dk1"/>
              </a:solidFill>
              <a:latin typeface="Arial" panose="020B0604020202020204" pitchFamily="34" charset="0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100" b="1" i="0" u="none" strike="noStrike" cap="none" normalizeH="0" baseline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Interakce se zdravotnickými pracovníky a vládními činiteli</a:t>
            </a:r>
          </a:p>
          <a:p>
            <a:pPr marL="0">
              <a:lnSpc>
                <a:spcPct val="115000"/>
              </a:lnSpc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Veškeré finanční platby nebo výdaje vynaložené jménem HCP a vládních činitelů (stravné, cestovné atd.) budou v souladu s 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platnými zákony a předpisy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 a budou podloženy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legitimními a jasně definovanými potřebami 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a 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transparentní dokumentací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. </a:t>
            </a:r>
          </a:p>
          <a:p>
            <a:pPr marL="0">
              <a:lnSpc>
                <a:spcPct val="115000"/>
              </a:lnSpc>
            </a:pP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Společnost může angažovat pouze ty HCP/GO, jejichž </a:t>
            </a:r>
            <a:r>
              <a:rPr lang="cs-cz" sz="1100" b="1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odborné znalosti a zkušenosti </a:t>
            </a:r>
            <a:r>
              <a:rPr lang="cs-cz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jsou vhodné s ohledem na obchodní potřeby.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>
                <a:solidFill>
                  <a:srgbClr val="FF0000"/>
                </a:solidFill>
                <a:effectLst/>
                <a:latin typeface="Arial" panose="020B0604020202020204" pitchFamily="34" charset="0"/>
                <a:ea typeface="GothamHTF-Book"/>
                <a:cs typeface="GothamHTF-Book"/>
              </a:rPr>
              <a:t> </a:t>
            </a:r>
            <a:endParaRPr kumimoji="0" sz="1100" b="1" i="0" u="none" strike="noStrike" cap="none" normalizeH="0" baseline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cs-cz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Spravedlivé jednání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Nepřípustné platby 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Marketing a prodej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Zaznamenávání a hlášení informací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Dodržování zákonů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Střet zájmů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cs-cz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Interakce s HCP a G</a:t>
                </a:r>
                <a:r>
                  <a:rPr lang="cs-cz" sz="900">
                    <a:solidFill>
                      <a:schemeClr val="bg1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Dodržování Kodexu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chování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9</a:t>
            </a:fld>
            <a:endParaRPr>
              <a:latin typeface="Arial" panose="020B0604020202020204" pitchFamily="34" charset="0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2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Hlášení</a:t>
            </a:r>
            <a:endParaRPr sz="12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2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Jakýkoli incident, riziko nebo problém, který je v rozporu s Kodexem chování, musí být neprodleně nahlášen vedoucímu pracovníkovi, příslušnému oddělení nebo provozní jednotce.</a:t>
            </a:r>
            <a:endParaRPr sz="12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2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Hlášení může být anonymní, pokud to dovolují místní zákony, a nebude předmětem odvetných opatření.</a:t>
            </a:r>
            <a:endParaRPr sz="12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Ukončení pracovního poměru</a:t>
            </a:r>
            <a:endParaRPr sz="12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2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Nedodržení kodexu chování může vést k disciplinárnímu řízení, případně až k ukončení pracovního poměru.</a:t>
            </a:r>
            <a:endParaRPr sz="12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Vaší</a:t>
            </a:r>
            <a:r>
              <a:rPr lang="cs-cz" sz="11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odpovědností je porozumět Kodexu chování, dodržovat jej a oznámit cokoli, co se vám jeví jako potenciální porušení zásad nebo zákona (včetně porušení,</a:t>
            </a:r>
            <a:br>
              <a:rPr lang="en-US" sz="11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cs-cz" sz="11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na které upozorní třetí strany).</a:t>
            </a:r>
            <a:endParaRPr sz="2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C9718-29B1-4F47-BF94-B92B05D49214}">
  <ds:schemaRefs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417a1e4b-72df-449d-84f0-0965c6302828"/>
  </ds:schemaRefs>
</ds:datastoreItem>
</file>

<file path=customXml/itemProps2.xml><?xml version="1.0" encoding="utf-8"?>
<ds:datastoreItem xmlns:ds="http://schemas.openxmlformats.org/officeDocument/2006/customXml" ds:itemID="{B90C8214-9906-4425-8E08-D4249D105FB8}"/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776</Words>
  <Application>Microsoft Office PowerPoint</Application>
  <PresentationFormat>On-screen Show (16:9)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Black</vt:lpstr>
      <vt:lpstr>Calibri</vt:lpstr>
      <vt:lpstr>Helvetica Neue</vt:lpstr>
      <vt:lpstr>Helvetica Neue Light</vt:lpstr>
      <vt:lpstr>Arial</vt:lpstr>
      <vt:lpstr>Wingdings</vt:lpstr>
      <vt:lpstr>Helvetica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Mirnaaz Peeyam</cp:lastModifiedBy>
  <cp:revision>17</cp:revision>
  <dcterms:modified xsi:type="dcterms:W3CDTF">2022-12-27T00:08:10Z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