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Helvetica Neue Light" panose="020B0604020202020204" charset="0"/>
      <p:regular r:id="rId31"/>
      <p:bold r:id="rId32"/>
      <p:italic r:id="rId33"/>
      <p:boldItalic r:id="rId34"/>
    </p:embeddedFont>
    <p:embeddedFont>
      <p:font typeface="SimSun" panose="02010600030101010101" pitchFamily="2" charset="-12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2DECBAEC-69FD-413C-B692-0B747AEB411C}"/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Horrocks, Chris" userId="14412bd66e142db8" providerId="OrgId" clId="{FDEA22F0-802E-4D3C-966B-AB44EBD406CE}"/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  <pc:docChgLst>
    <pc:chgData name="Horrocks, Chris" userId="14412bd66e142db8" providerId="OrgId" clId="{27739BDC-6F99-4405-AEBA-E555C851BD32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zh-cn" sz="14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详细列明支出、差旅类别的运输文件。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zh-cn" sz="14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详细列明费用、与会者和职衔的住宿和餐饮文件。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zh-cn" sz="14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费用审批。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zh-cn" sz="14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原始分项收据。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zh-cn" sz="14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商业目的。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详细列明金额、服务日期以及所获得的服务或产品类型的发票。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内部审批、采购订单和付款证明。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履约证明（例如，交货通知、材料）。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合同、书面协议和附录。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zh-cn" sz="1400" b="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信函。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收据。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申请凭单，其中应包括预期用途和金额。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 lang="en-US"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 lang="en-US"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审批人签字和签发日期。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 lang="en-US"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 lang="en-US"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对账（例如支出与花费之间的对账）和未使用资金已归还的证据。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 lang="en-US"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 lang="en-US"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审批前文件，包括申请表和业务证明。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资金使用方式的证据（例如议程、白皮书、</a:t>
          </a:r>
          <a:br>
            <a:rPr lang="en-US" alt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</a:br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研究），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 lang="en-US"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 lang="en-US"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交通、住宿和餐饮文件。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 lang="en-US"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 lang="en-US"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如果是活动或会议，则需提供与会者列表、展位图片等。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 lang="en-US"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 lang="en-US"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货运代理/报关代理/代理协议。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海关/货运发票和收据。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 lang="en-US"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 lang="en-US"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海关单据和价格清单。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 lang="en-US"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 lang="en-US"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第三方支付汇款/电汇表格。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 lang="en-US"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 lang="en-US"/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政府签发的税收收据。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 lang="en-US"/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 lang="en-US"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客户采购订单。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销售发票。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 lang="en-US"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 lang="en-US"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运输文件。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 lang="en-US"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 lang="en-US"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价格清单，包含提供的任何折扣。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 lang="en-US"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 lang="en-US"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zh-cn" sz="14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收到客户付款的凭证。</a:t>
          </a:r>
          <a:endParaRPr lang="en-US" sz="1400" b="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 lang="en-US"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 lang="en-US"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D2897F-B2DA-4D4B-BF41-46218636EBA5}">
      <dgm:prSet phldrT="[Text]" custT="1"/>
      <dgm:spPr/>
      <dgm:t>
        <a:bodyPr/>
        <a:lstStyle/>
        <a:p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足够的支持性文件，</a:t>
          </a:r>
          <a:br>
            <a:rPr lang="en-US" alt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</a:br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以反映所售产品和/</a:t>
          </a:r>
          <a:br>
            <a:rPr lang="en-US" alt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</a:br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或提供服务的性质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提供服务的详细说明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合同费率同意证明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服务</a:t>
          </a:r>
          <a:r>
            <a:rPr lang="zh-CN" altLang="en-US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具有正当且合法的</a:t>
          </a:r>
          <a:br>
            <a:rPr lang="en-US" alt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</a:br>
          <a:r>
            <a:rPr lang="zh-cn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商业目的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r>
            <a:rPr lang="zh-CN" altLang="en-US" sz="20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合理的审批证明</a:t>
          </a:r>
          <a:endParaRPr lang="zh-cn" sz="2000" b="1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详细列明支出、差旅类别的运输文件。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详细列明费用、与会者和职衔的住宿和餐饮文件。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费用审批。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原始分项收据。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商业目的。</a:t>
          </a:r>
        </a:p>
      </dsp:txBody>
      <dsp:txXfrm>
        <a:off x="314306" y="2752414"/>
        <a:ext cx="40544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详细列明金额、服务日期以及所获得的服务或产品类型的发票。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合同、书面协议和附录。</a:t>
          </a: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内部审批、采购订单和付款证明。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履约证明（例如，交货通知、材料）。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b="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信函。</a:t>
          </a:r>
        </a:p>
      </dsp:txBody>
      <dsp:txXfrm>
        <a:off x="314306" y="2752414"/>
        <a:ext cx="405443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收据。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申请凭单，其中应包括预期用途和金额。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审批人签字和签发日期。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对账（例如支出与花费之间的对账）和未使用资金已归还的证据。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审批前文件，包括申请表和业务证明。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资金使用方式的证据（例如议程、白皮书、</a:t>
          </a:r>
          <a:br>
            <a:rPr lang="en-US" alt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</a:b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研究），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交通、住宿和餐饮文件。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如果是活动或会议，则需提供与会者列表、展位图片等。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货运代理/报关代理/代理协议。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海关/货运发票和收据。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海关单据和价格清单。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第三方支付汇款/电汇表格。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政府签发的税收收据。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客户采购订单。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销售发票。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运输文件。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价格清单，包含提供的任何折扣。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solidFill>
                <a:srgbClr val="323643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 Light"/>
            </a:rPr>
            <a:t>收到客户付款的凭证。</a:t>
          </a:r>
          <a:endParaRPr lang="en-US" sz="1400" b="0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足够的支持性文件，</a:t>
          </a:r>
          <a:br>
            <a:rPr lang="en-US" alt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</a:b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以反映所售产品和/</a:t>
          </a:r>
          <a:br>
            <a:rPr lang="en-US" alt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</a:b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或提供服务的性质</a:t>
          </a: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提供服务的详细说明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合同费率同意证明</a:t>
          </a: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服务</a:t>
          </a:r>
          <a:r>
            <a:rPr lang="zh-CN" altLang="en-US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具有正当且合法的</a:t>
          </a:r>
          <a:br>
            <a:rPr lang="en-US" alt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</a:br>
          <a:r>
            <a:rPr lang="zh-cn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商业目的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</a:rPr>
            <a:t>合理的审批证明</a:t>
          </a:r>
          <a:endParaRPr lang="zh-cn" sz="2000" b="1" kern="1200" dirty="0">
            <a:solidFill>
              <a:schemeClr val="tx1"/>
            </a:solidFill>
            <a:latin typeface="SimSun" panose="02010600030101010101" pitchFamily="2" charset="-122"/>
            <a:ea typeface="SimSun" panose="02010600030101010101" pitchFamily="2" charset="-122"/>
            <a:cs typeface="Helvetica" panose="020B0604020202020204" pitchFamily="34" charset="0"/>
          </a:endParaRP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 lang="en-US" dirty="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0" y="6567586"/>
            <a:ext cx="38155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rgbClr val="34495E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 Neue Light"/>
                <a:sym typeface="Helvetica Neue Light"/>
              </a:rPr>
              <a:t>账簿与记录要求培训</a:t>
            </a:r>
            <a:endParaRPr sz="1400" dirty="0">
              <a:solidFill>
                <a:srgbClr val="34495E"/>
              </a:solidFill>
              <a:latin typeface="SimSun" panose="02010600030101010101" pitchFamily="2" charset="-122"/>
              <a:ea typeface="SimSun" panose="02010600030101010101" pitchFamily="2" charset="-122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账簿与记录要求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培训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932001" cy="1228066"/>
            <a:chOff x="599440" y="953606"/>
            <a:chExt cx="7932001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7194766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b="1" dirty="0">
                  <a:solidFill>
                    <a:srgbClr val="34495E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说明</a:t>
              </a:r>
              <a:endParaRPr lang="en-US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zh-cn" sz="1200" dirty="0"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提供与维护高风险活动、付款和账户的完整、准确的支持性文件（例如，支出报告、零用现金等）相关的指导。员工应该接受培训，以便更好地了解维护文件的重要性以及如何维护足够的账簿与记录。</a:t>
              </a:r>
              <a:endParaRPr lang="en-US" sz="1200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100" dirty="0"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100" dirty="0"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600" b="1" dirty="0">
                  <a:solidFill>
                    <a:srgbClr val="34495E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600" b="1" dirty="0">
                  <a:solidFill>
                    <a:srgbClr val="34495E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6872778" cy="1390689"/>
            <a:chOff x="599440" y="3831139"/>
            <a:chExt cx="6872778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135543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b="1" dirty="0">
                  <a:solidFill>
                    <a:srgbClr val="34495E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指导</a:t>
              </a:r>
              <a:endParaRPr lang="en-US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zh-cn" sz="1200" kern="0" dirty="0">
                  <a:solidFill>
                    <a:srgbClr val="000000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Helvetica Neue Light"/>
                </a:rPr>
                <a:t>对负责维护账簿与记录的员工（包括承担此类职责的新雇用员工）进行定期培训。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zh-cn" sz="1200" kern="0" dirty="0">
                  <a:solidFill>
                    <a:srgbClr val="000000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Helvetica Neue Light"/>
                </a:rPr>
                <a:t>确保按需向员工提供培训材料。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Helvetica"/>
                  <a:sym typeface="Helvetica"/>
                </a:rPr>
                <a:t>使用《签到表》记录每次培训课程的出席情况。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lang="en-US" sz="1200" kern="0" dirty="0">
                <a:solidFill>
                  <a:srgbClr val="2E74B5"/>
                </a:solidFill>
                <a:effectLst/>
                <a:latin typeface="Helvetica" pitchFamily="2" charset="0"/>
                <a:ea typeface="SimSun" panose="02010600030101010101" pitchFamily="2" charset="-122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393436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b="1" dirty="0">
                  <a:solidFill>
                    <a:srgbClr val="34495E"/>
                  </a:solidFill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这对您有什么好处？</a:t>
              </a:r>
              <a:endParaRPr lang="en-US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zh-cn" sz="1200" dirty="0"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维护准确的账簿与记录将使贵公司以合理的细节记录业务交易，并维护适当的内部会计控制系统。准确的账簿与记录将帮助您有效地计划、预算、报告和分配资源。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b="1" dirty="0">
                  <a:solidFill>
                    <a:srgbClr val="34495E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其他需要考虑的文件</a:t>
              </a:r>
              <a:endParaRPr lang="en-US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zh-cn" sz="1200" kern="0" dirty="0">
                  <a:solidFill>
                    <a:srgbClr val="000000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签到表</a:t>
              </a:r>
              <a:endParaRPr lang="en-US" sz="1200" kern="0" dirty="0">
                <a:solidFill>
                  <a:srgbClr val="2E74B5"/>
                </a:solidFill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zh-cn" sz="1200" kern="0" dirty="0">
                  <a:solidFill>
                    <a:srgbClr val="000000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账簿与记录指南</a:t>
              </a:r>
              <a:endParaRPr lang="en-US" sz="1200" kern="0" dirty="0">
                <a:solidFill>
                  <a:srgbClr val="2E74B5"/>
                </a:solidFill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zh-cn" sz="1200" b="1" dirty="0">
                  <a:solidFill>
                    <a:srgbClr val="34495E"/>
                  </a:solidFill>
                  <a:effectLst/>
                  <a:latin typeface="Helvetica" pitchFamily="2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Helvetica" pitchFamily="2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关键要点</a:t>
            </a:r>
            <a:endParaRPr sz="24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184924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8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zh-cn" sz="36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 Neue"/>
                <a:sym typeface="Helvetica Neue"/>
              </a:rPr>
              <a:t>账簿与记录要求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3726517" y="76429"/>
            <a:ext cx="46046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准确的账簿与记录的好处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可轻松区分制造商账簿与记录通常是合同中的必遵条款。</a:t>
              </a:r>
              <a:endParaRPr sz="1600" dirty="0">
                <a:solidFill>
                  <a:srgbClr val="00000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更好地告知他人</a:t>
              </a: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商业决策和识别</a:t>
              </a:r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潜在</a:t>
              </a: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机会</a:t>
              </a:r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。</a:t>
              </a:r>
              <a:endParaRPr sz="1600" dirty="0">
                <a:solidFill>
                  <a:srgbClr val="00000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快速生成文件以响应审计</a:t>
              </a:r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（</a:t>
              </a: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许多合同包括</a:t>
              </a:r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可行使的</a:t>
              </a: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审计</a:t>
              </a:r>
              <a:br>
                <a:rPr lang="en-US" alt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</a:b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条款</a:t>
              </a:r>
              <a:r>
                <a:rPr lang="zh-cn" sz="1600"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）。</a:t>
              </a:r>
              <a:endParaRPr sz="1600" dirty="0">
                <a:solidFill>
                  <a:srgbClr val="00000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rgbClr val="000000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能够及时响应税收和法规查询。</a:t>
              </a:r>
              <a:endParaRPr sz="1600" dirty="0">
                <a:solidFill>
                  <a:srgbClr val="00000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890313" y="2491746"/>
                <a:ext cx="11700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2000" b="1" dirty="0">
                    <a:solidFill>
                      <a:srgbClr val="ACCBF9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"/>
                  </a:rPr>
                  <a:t>查询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2000" b="1" dirty="0">
                    <a:solidFill>
                      <a:srgbClr val="E0EBF6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"/>
                  </a:rPr>
                  <a:t>决策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6" y="4805572"/>
                <a:ext cx="914400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2000" b="1" dirty="0">
                    <a:solidFill>
                      <a:srgbClr val="242852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"/>
                  </a:rPr>
                  <a:t>审计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2000" b="1" dirty="0">
                    <a:solidFill>
                      <a:srgbClr val="072C62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"/>
                  </a:rPr>
                  <a:t>记录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以下幻灯片详细介绍了</a:t>
            </a:r>
            <a:br>
              <a:rPr lang="en-US" alt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</a:br>
            <a:r>
              <a:rPr 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某些交易类型应保留的</a:t>
            </a:r>
            <a:br>
              <a:rPr lang="en-US" alt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</a:br>
            <a:r>
              <a:rPr 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文件类型。如果没有可</a:t>
            </a:r>
            <a:br>
              <a:rPr lang="en-US" alt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</a:br>
            <a:r>
              <a:rPr 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用的文件，则应记录对</a:t>
            </a:r>
            <a:br>
              <a:rPr lang="en-US" alt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</a:br>
            <a:r>
              <a:rPr lang="zh-cn" dirty="0">
                <a:solidFill>
                  <a:schemeClr val="lt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不可用原因的说明。</a:t>
            </a:r>
            <a:endParaRPr sz="14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员工费用报表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员工费用报表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支出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i="0" u="none" strike="noStrike" cap="none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零用现金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资助、捐赠、展览以及赞助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执照、货运、运输、海关费用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zh-cn" sz="1200" b="1" i="0" u="none" strike="noStrike" cap="none" dirty="0">
                  <a:solidFill>
                    <a:srgbClr val="F4F7F7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销售订单</a:t>
              </a:r>
              <a:endParaRPr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至少应保留以下文件：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5048928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支出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至少应保留以下文件：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698825398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员工费用报表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支出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i="0" u="none" strike="noStrike" cap="none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零用现金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资助、捐赠、展览以及赞助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执照、货运、运输、海关费用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zh-cn" sz="1200" b="1" i="0" u="none" strike="noStrike" cap="none" dirty="0">
                  <a:solidFill>
                    <a:srgbClr val="F4F7F7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销售订单</a:t>
              </a:r>
              <a:endParaRPr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零用现金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至少应保留以下文件：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员工费用报表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支出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i="0" u="none" strike="noStrike" cap="none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零用现金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资助、捐赠、展览以及赞助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执照、货运、运输、海关费用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zh-cn" sz="1200" b="1" i="0" u="none" strike="noStrike" cap="none" dirty="0">
                  <a:solidFill>
                    <a:srgbClr val="F4F7F7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销售订单</a:t>
              </a:r>
              <a:endParaRPr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5515639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13652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资助、捐赠和赞助</a:t>
            </a:r>
            <a:endParaRPr sz="2400" b="1" dirty="0">
              <a:solidFill>
                <a:srgbClr val="AACFD0"/>
              </a:solidFill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至少应保留以下文件：</a:t>
            </a:r>
            <a:endParaRPr dirty="0">
              <a:latin typeface="Helvetica" pitchFamily="2" charset="0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员工费用报表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支出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i="0" u="none" strike="noStrike" cap="none" dirty="0">
                      <a:solidFill>
                        <a:srgbClr val="F4F7F7"/>
                      </a:solidFill>
                      <a:latin typeface="Helvetica" pitchFamily="2" charset="0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零用现金</a:t>
                  </a:r>
                  <a:endParaRPr dirty="0"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资助、捐赠、展览以及赞助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Helvetica" pitchFamily="2" charset="0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执照、货运、运输、海关费用</a:t>
                </a:r>
                <a:endParaRPr dirty="0"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zh-cn" sz="1200" b="1" i="0" u="none" strike="noStrike" cap="none" dirty="0">
                  <a:solidFill>
                    <a:srgbClr val="F4F7F7"/>
                  </a:solidFill>
                  <a:latin typeface="Helvetica" pitchFamily="2" charset="0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销售订单</a:t>
              </a:r>
              <a:endParaRPr dirty="0">
                <a:latin typeface="Helvetica" pitchFamily="2" charset="0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48758527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113921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执照、货运、运输和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海关费用</a:t>
            </a:r>
            <a:endParaRPr sz="22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至少应保留以下文件：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员工费用报表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支出</a:t>
                  </a:r>
                  <a:endParaRPr dirty="0"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i="0" u="none" strike="noStrike" cap="none" dirty="0">
                      <a:solidFill>
                        <a:srgbClr val="F4F7F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零用现金</a:t>
                  </a:r>
                  <a:endParaRPr dirty="0"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资助、捐赠、展览以及赞助</a:t>
                </a:r>
                <a:endParaRPr dirty="0">
                  <a:latin typeface="SimSun" panose="02010600030101010101" pitchFamily="2" charset="-122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执照、货运、运输、海关费用</a:t>
                </a:r>
                <a:endParaRPr dirty="0">
                  <a:latin typeface="SimSun" panose="02010600030101010101" pitchFamily="2" charset="-122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zh-cn" sz="1200" b="1" i="0" u="none" strike="noStrike" cap="none" dirty="0">
                  <a:solidFill>
                    <a:srgbClr val="F4F7F7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销售订单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485874376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AACFD0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"/>
              </a:rPr>
              <a:t>销售订单</a:t>
            </a:r>
            <a:endParaRPr sz="2400" b="1" dirty="0">
              <a:solidFill>
                <a:srgbClr val="AACFD0"/>
              </a:solidFill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chemeClr val="dk1"/>
                </a:solidFill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  <a:sym typeface="Helvetica Neue Light"/>
              </a:rPr>
              <a:t>至少应保留以下文件：</a:t>
            </a:r>
            <a:endParaRPr dirty="0">
              <a:latin typeface="SimSun" panose="02010600030101010101" pitchFamily="2" charset="-122"/>
              <a:ea typeface="SimSun" panose="02010600030101010101" pitchFamily="2" charset="-122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员工费用报表</a:t>
                  </a:r>
                  <a:endParaRPr sz="1200" b="1" i="0" u="none" strike="noStrike" cap="none" dirty="0">
                    <a:solidFill>
                      <a:srgbClr val="F4F7F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dirty="0">
                      <a:solidFill>
                        <a:srgbClr val="F4F7F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支出</a:t>
                  </a:r>
                  <a:endParaRPr dirty="0"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zh-cn" sz="1200" b="1" i="0" u="none" strike="noStrike" cap="none" dirty="0">
                      <a:solidFill>
                        <a:srgbClr val="F4F7F7"/>
                      </a:solidFill>
                      <a:latin typeface="SimSun" panose="02010600030101010101" pitchFamily="2" charset="-122"/>
                      <a:ea typeface="SimSun" panose="02010600030101010101" pitchFamily="2" charset="-122"/>
                      <a:cs typeface="Helvetica" panose="020B0604020202020204" pitchFamily="34" charset="0"/>
                      <a:sym typeface="Helvetica Neue Light"/>
                    </a:rPr>
                    <a:t>零用现金</a:t>
                  </a:r>
                  <a:endParaRPr dirty="0"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资助、捐赠、展览以及赞助</a:t>
                </a:r>
                <a:endParaRPr dirty="0">
                  <a:latin typeface="SimSun" panose="02010600030101010101" pitchFamily="2" charset="-122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zh-cn" sz="1200" b="1" i="0" u="none" strike="noStrike" cap="none" dirty="0">
                    <a:solidFill>
                      <a:srgbClr val="F4F7F7"/>
                    </a:solidFill>
                    <a:latin typeface="SimSun" panose="02010600030101010101" pitchFamily="2" charset="-122"/>
                    <a:ea typeface="SimSun" panose="02010600030101010101" pitchFamily="2" charset="-122"/>
                    <a:cs typeface="Helvetica" panose="020B0604020202020204" pitchFamily="34" charset="0"/>
                    <a:sym typeface="Helvetica Neue Light"/>
                  </a:rPr>
                  <a:t>执照、货运、运输、海关费用</a:t>
                </a:r>
                <a:endParaRPr dirty="0">
                  <a:latin typeface="SimSun" panose="02010600030101010101" pitchFamily="2" charset="-122"/>
                  <a:ea typeface="SimSun" panose="02010600030101010101" pitchFamily="2" charset="-122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zh-cn" sz="1200" b="1" i="0" u="none" strike="noStrike" cap="none" dirty="0">
                  <a:solidFill>
                    <a:srgbClr val="F4F7F7"/>
                  </a:solidFill>
                  <a:latin typeface="SimSun" panose="02010600030101010101" pitchFamily="2" charset="-122"/>
                  <a:ea typeface="SimSun" panose="02010600030101010101" pitchFamily="2" charset="-122"/>
                  <a:cs typeface="Helvetica" panose="020B0604020202020204" pitchFamily="34" charset="0"/>
                  <a:sym typeface="Helvetica Neue Light"/>
                </a:rPr>
                <a:t>销售订单</a:t>
              </a:r>
              <a:endParaRPr dirty="0">
                <a:latin typeface="SimSun" panose="02010600030101010101" pitchFamily="2" charset="-122"/>
                <a:ea typeface="SimSun" panose="02010600030101010101" pitchFamily="2" charset="-122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27907687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93B71842C094AB37B993A6DF6F147" ma:contentTypeVersion="8" ma:contentTypeDescription="Create a new document." ma:contentTypeScope="" ma:versionID="9c7bb6fc35361144654d459977de92b4">
  <xsd:schema xmlns:xsd="http://www.w3.org/2001/XMLSchema" xmlns:xs="http://www.w3.org/2001/XMLSchema" xmlns:p="http://schemas.microsoft.com/office/2006/metadata/properties" xmlns:ns2="aa124cef-80ee-4fcd-bafd-5e68c15586a5" xmlns:ns3="d3ed967d-d92a-4424-a53f-7c4da5d2a7ff" targetNamespace="http://schemas.microsoft.com/office/2006/metadata/properties" ma:root="true" ma:fieldsID="43709463972e2eef27db11c8631b4da3" ns2:_="" ns3:_="">
    <xsd:import namespace="aa124cef-80ee-4fcd-bafd-5e68c15586a5"/>
    <xsd:import namespace="d3ed967d-d92a-4424-a53f-7c4da5d2a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24cef-80ee-4fcd-bafd-5e68c1558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d967d-d92a-4424-a53f-7c4da5d2a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0F1D9-6BDA-4661-B7EE-9BEB468139E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3ed967d-d92a-4424-a53f-7c4da5d2a7ff"/>
    <ds:schemaRef ds:uri="aa124cef-80ee-4fcd-bafd-5e68c15586a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0CC95A-582B-45A9-950D-5D8876C57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24cef-80ee-4fcd-bafd-5e68c15586a5"/>
    <ds:schemaRef ds:uri="d3ed967d-d92a-4424-a53f-7c4da5d2a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1236</Words>
  <Application>Microsoft Office PowerPoint</Application>
  <PresentationFormat>Widescreen</PresentationFormat>
  <Paragraphs>122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Helvetica Neue Light</vt:lpstr>
      <vt:lpstr>Helvetica</vt:lpstr>
      <vt:lpstr>Wingdings</vt:lpstr>
      <vt:lpstr>Arial</vt:lpstr>
      <vt:lpstr>Calibri Light</vt:lpstr>
      <vt:lpstr>Calibri</vt:lpstr>
      <vt:lpstr>Helvetica Neue</vt:lpstr>
      <vt:lpstr>SimSun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Gurav, Vinayak</cp:lastModifiedBy>
  <cp:revision>39</cp:revision>
  <dcterms:modified xsi:type="dcterms:W3CDTF">2020-12-15T13:49:08Z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0x01010006093B71842C094AB37B993A6DF6F147</vt:lpwstr>
  </property>
</Properties>
</file>