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 id="2147483681" r:id="rId5"/>
    <p:sldMasterId id="2147483683" r:id="rId6"/>
  </p:sldMasterIdLst>
  <p:notesMasterIdLst>
    <p:notesMasterId r:id="rId16"/>
  </p:notesMasterIdLst>
  <p:sldIdLst>
    <p:sldId id="267" r:id="rId7"/>
    <p:sldId id="262" r:id="rId8"/>
    <p:sldId id="263" r:id="rId9"/>
    <p:sldId id="264" r:id="rId10"/>
    <p:sldId id="265" r:id="rId11"/>
    <p:sldId id="266" r:id="rId12"/>
    <p:sldId id="259" r:id="rId13"/>
    <p:sldId id="268" r:id="rId14"/>
    <p:sldId id="261"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Helvetica" pitchFamily="2" charset="0"/>
      <p:regular r:id="rId21"/>
      <p:bold r:id="rId22"/>
      <p:italic r:id="rId23"/>
      <p:boldItalic r:id="rId24"/>
    </p:embeddedFont>
    <p:embeddedFont>
      <p:font typeface="Helvetica Neue" panose="020B0403020202020204" pitchFamily="34" charset="0"/>
      <p:regular r:id="rId25"/>
      <p:bold r:id="rId26"/>
      <p:italic r:id="rId27"/>
      <p:boldItalic r:id="rId28"/>
    </p:embeddedFont>
    <p:embeddedFont>
      <p:font typeface="Helvetica Neue Light" panose="02000403000000020004" pitchFamily="2" charset="0"/>
      <p:regular r:id="rId29"/>
      <p:bold r:id="rId30"/>
      <p:italic r:id="rId31"/>
      <p:boldItalic r:id="rId32"/>
    </p:embeddedFont>
    <p:embeddedFont>
      <p:font typeface="PMingLiU" panose="02020500000000000000" pitchFamily="18" charset="-120"/>
      <p:regular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ho Amy" initials="YA" lastIdx="8" clrIdx="0">
    <p:extLst>
      <p:ext uri="{19B8F6BF-5375-455C-9EA6-DF929625EA0E}">
        <p15:presenceInfo xmlns:p15="http://schemas.microsoft.com/office/powerpoint/2012/main" userId="S::amy.yoho@stryker.com::bffc809bdb8e7421" providerId="AD"/>
      </p:ext>
    </p:extLst>
  </p:cmAuthor>
  <p:cmAuthor id="2" name="Kaur, Pawandeep" initials="KP" lastIdx="1" clrIdx="1">
    <p:extLst>
      <p:ext uri="{19B8F6BF-5375-455C-9EA6-DF929625EA0E}">
        <p15:presenceInfo xmlns:p15="http://schemas.microsoft.com/office/powerpoint/2012/main" userId="S::Pawandeep.Kaur@stryker.com::c1e15129-0bbb-45f5-a953-555e2ed3884a" providerId="AD"/>
      </p:ext>
    </p:extLst>
  </p:cmAuthor>
  <p:cmAuthor id="3" name="DeBruyne, Els" initials="DE" lastIdx="5" clrIdx="2">
    <p:extLst>
      <p:ext uri="{19B8F6BF-5375-455C-9EA6-DF929625EA0E}">
        <p15:presenceInfo xmlns:p15="http://schemas.microsoft.com/office/powerpoint/2012/main" userId="S::els.debruyne@stryker.com::d761c852-c758-435c-8a90-c8ae33161e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605" autoAdjust="0"/>
    <p:restoredTop sz="96374" autoAdjust="0"/>
  </p:normalViewPr>
  <p:slideViewPr>
    <p:cSldViewPr snapToGrid="0">
      <p:cViewPr varScale="1">
        <p:scale>
          <a:sx n="136" d="100"/>
          <a:sy n="136" d="100"/>
        </p:scale>
        <p:origin x="159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21" Type="http://schemas.openxmlformats.org/officeDocument/2006/relationships/font" Target="fonts/font5.fntdata"/><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DAIVEER" userId="c8a0dc90-64da-481c-abe2-50e13b2b8e8a" providerId="ADAL" clId="{E868FABA-44FA-4B68-AA16-33BEF451FDFC}"/>
    <pc:docChg chg="custSel delSld modSld">
      <pc:chgData name="UDAIVEER" userId="c8a0dc90-64da-481c-abe2-50e13b2b8e8a" providerId="ADAL" clId="{E868FABA-44FA-4B68-AA16-33BEF451FDFC}" dt="2021-09-17T07:34:23.104" v="16" actId="207"/>
      <pc:docMkLst>
        <pc:docMk/>
      </pc:docMkLst>
      <pc:sldChg chg="del">
        <pc:chgData name="UDAIVEER" userId="c8a0dc90-64da-481c-abe2-50e13b2b8e8a" providerId="ADAL" clId="{E868FABA-44FA-4B68-AA16-33BEF451FDFC}" dt="2021-09-17T07:32:48.786" v="0" actId="47"/>
        <pc:sldMkLst>
          <pc:docMk/>
          <pc:sldMk cId="0" sldId="256"/>
        </pc:sldMkLst>
      </pc:sldChg>
      <pc:sldChg chg="modSp mod">
        <pc:chgData name="UDAIVEER" userId="c8a0dc90-64da-481c-abe2-50e13b2b8e8a" providerId="ADAL" clId="{E868FABA-44FA-4B68-AA16-33BEF451FDFC}" dt="2021-09-17T07:33:29.906" v="6" actId="13926"/>
        <pc:sldMkLst>
          <pc:docMk/>
          <pc:sldMk cId="0" sldId="259"/>
        </pc:sldMkLst>
        <pc:spChg chg="mod">
          <ac:chgData name="UDAIVEER" userId="c8a0dc90-64da-481c-abe2-50e13b2b8e8a" providerId="ADAL" clId="{E868FABA-44FA-4B68-AA16-33BEF451FDFC}" dt="2021-09-17T07:33:24.734" v="5" actId="13926"/>
          <ac:spMkLst>
            <pc:docMk/>
            <pc:sldMk cId="0" sldId="259"/>
            <ac:spMk id="20" creationId="{8E443C88-FE10-4283-9624-0FD3EDA8D376}"/>
          </ac:spMkLst>
        </pc:spChg>
        <pc:spChg chg="mod">
          <ac:chgData name="UDAIVEER" userId="c8a0dc90-64da-481c-abe2-50e13b2b8e8a" providerId="ADAL" clId="{E868FABA-44FA-4B68-AA16-33BEF451FDFC}" dt="2021-09-17T07:33:29.906" v="6" actId="13926"/>
          <ac:spMkLst>
            <pc:docMk/>
            <pc:sldMk cId="0" sldId="259"/>
            <ac:spMk id="25" creationId="{B466542E-11D2-4973-9F45-1AB1D4A68FDE}"/>
          </ac:spMkLst>
        </pc:spChg>
      </pc:sldChg>
      <pc:sldChg chg="del">
        <pc:chgData name="UDAIVEER" userId="c8a0dc90-64da-481c-abe2-50e13b2b8e8a" providerId="ADAL" clId="{E868FABA-44FA-4B68-AA16-33BEF451FDFC}" dt="2021-09-17T07:33:42.920" v="7" actId="47"/>
        <pc:sldMkLst>
          <pc:docMk/>
          <pc:sldMk cId="0" sldId="260"/>
        </pc:sldMkLst>
      </pc:sldChg>
      <pc:sldChg chg="delSp modSp mod">
        <pc:chgData name="UDAIVEER" userId="c8a0dc90-64da-481c-abe2-50e13b2b8e8a" providerId="ADAL" clId="{E868FABA-44FA-4B68-AA16-33BEF451FDFC}" dt="2021-09-17T07:33:09.224" v="4" actId="13926"/>
        <pc:sldMkLst>
          <pc:docMk/>
          <pc:sldMk cId="2466511511" sldId="267"/>
        </pc:sldMkLst>
        <pc:spChg chg="del">
          <ac:chgData name="UDAIVEER" userId="c8a0dc90-64da-481c-abe2-50e13b2b8e8a" providerId="ADAL" clId="{E868FABA-44FA-4B68-AA16-33BEF451FDFC}" dt="2021-09-17T07:32:53.218" v="1" actId="478"/>
          <ac:spMkLst>
            <pc:docMk/>
            <pc:sldMk cId="2466511511" sldId="267"/>
            <ac:spMk id="20" creationId="{F36AF272-7E8B-4702-8879-E88DFA4D12D5}"/>
          </ac:spMkLst>
        </pc:spChg>
        <pc:spChg chg="mod">
          <ac:chgData name="UDAIVEER" userId="c8a0dc90-64da-481c-abe2-50e13b2b8e8a" providerId="ADAL" clId="{E868FABA-44FA-4B68-AA16-33BEF451FDFC}" dt="2021-09-17T07:33:01.475" v="2" actId="13926"/>
          <ac:spMkLst>
            <pc:docMk/>
            <pc:sldMk cId="2466511511" sldId="267"/>
            <ac:spMk id="200" creationId="{00000000-0000-0000-0000-000000000000}"/>
          </ac:spMkLst>
        </pc:spChg>
        <pc:spChg chg="mod">
          <ac:chgData name="UDAIVEER" userId="c8a0dc90-64da-481c-abe2-50e13b2b8e8a" providerId="ADAL" clId="{E868FABA-44FA-4B68-AA16-33BEF451FDFC}" dt="2021-09-17T07:33:09.224" v="4" actId="13926"/>
          <ac:spMkLst>
            <pc:docMk/>
            <pc:sldMk cId="2466511511" sldId="267"/>
            <ac:spMk id="204" creationId="{00000000-0000-0000-0000-000000000000}"/>
          </ac:spMkLst>
        </pc:spChg>
        <pc:spChg chg="mod">
          <ac:chgData name="UDAIVEER" userId="c8a0dc90-64da-481c-abe2-50e13b2b8e8a" providerId="ADAL" clId="{E868FABA-44FA-4B68-AA16-33BEF451FDFC}" dt="2021-09-17T07:33:05.259" v="3" actId="13926"/>
          <ac:spMkLst>
            <pc:docMk/>
            <pc:sldMk cId="2466511511" sldId="267"/>
            <ac:spMk id="207" creationId="{00000000-0000-0000-0000-000000000000}"/>
          </ac:spMkLst>
        </pc:spChg>
      </pc:sldChg>
      <pc:sldChg chg="delSp modSp mod">
        <pc:chgData name="UDAIVEER" userId="c8a0dc90-64da-481c-abe2-50e13b2b8e8a" providerId="ADAL" clId="{E868FABA-44FA-4B68-AA16-33BEF451FDFC}" dt="2021-09-17T07:34:23.104" v="16" actId="207"/>
        <pc:sldMkLst>
          <pc:docMk/>
          <pc:sldMk cId="692457517" sldId="268"/>
        </pc:sldMkLst>
        <pc:spChg chg="del">
          <ac:chgData name="UDAIVEER" userId="c8a0dc90-64da-481c-abe2-50e13b2b8e8a" providerId="ADAL" clId="{E868FABA-44FA-4B68-AA16-33BEF451FDFC}" dt="2021-09-17T07:33:47.086" v="8" actId="478"/>
          <ac:spMkLst>
            <pc:docMk/>
            <pc:sldMk cId="692457517" sldId="268"/>
            <ac:spMk id="7" creationId="{101F0386-37FF-4512-96FC-D766D153DAA1}"/>
          </ac:spMkLst>
        </pc:spChg>
        <pc:spChg chg="del">
          <ac:chgData name="UDAIVEER" userId="c8a0dc90-64da-481c-abe2-50e13b2b8e8a" providerId="ADAL" clId="{E868FABA-44FA-4B68-AA16-33BEF451FDFC}" dt="2021-09-17T07:33:54.945" v="10" actId="478"/>
          <ac:spMkLst>
            <pc:docMk/>
            <pc:sldMk cId="692457517" sldId="268"/>
            <ac:spMk id="14" creationId="{564AD5F7-468B-47BE-BC8D-A4BDA9CA6F5D}"/>
          </ac:spMkLst>
        </pc:spChg>
        <pc:spChg chg="mod">
          <ac:chgData name="UDAIVEER" userId="c8a0dc90-64da-481c-abe2-50e13b2b8e8a" providerId="ADAL" clId="{E868FABA-44FA-4B68-AA16-33BEF451FDFC}" dt="2021-09-17T07:34:08.501" v="14" actId="13926"/>
          <ac:spMkLst>
            <pc:docMk/>
            <pc:sldMk cId="692457517" sldId="268"/>
            <ac:spMk id="281" creationId="{00000000-0000-0000-0000-000000000000}"/>
          </ac:spMkLst>
        </pc:spChg>
        <pc:spChg chg="mod">
          <ac:chgData name="UDAIVEER" userId="c8a0dc90-64da-481c-abe2-50e13b2b8e8a" providerId="ADAL" clId="{E868FABA-44FA-4B68-AA16-33BEF451FDFC}" dt="2021-09-17T07:34:16.330" v="15" actId="207"/>
          <ac:spMkLst>
            <pc:docMk/>
            <pc:sldMk cId="692457517" sldId="268"/>
            <ac:spMk id="285" creationId="{00000000-0000-0000-0000-000000000000}"/>
          </ac:spMkLst>
        </pc:spChg>
        <pc:spChg chg="mod">
          <ac:chgData name="UDAIVEER" userId="c8a0dc90-64da-481c-abe2-50e13b2b8e8a" providerId="ADAL" clId="{E868FABA-44FA-4B68-AA16-33BEF451FDFC}" dt="2021-09-17T07:34:23.104" v="16" actId="207"/>
          <ac:spMkLst>
            <pc:docMk/>
            <pc:sldMk cId="692457517" sldId="268"/>
            <ac:spMk id="290" creationId="{00000000-0000-0000-0000-000000000000}"/>
          </ac:spMkLst>
        </pc:spChg>
        <pc:cxnChg chg="del">
          <ac:chgData name="UDAIVEER" userId="c8a0dc90-64da-481c-abe2-50e13b2b8e8a" providerId="ADAL" clId="{E868FABA-44FA-4B68-AA16-33BEF451FDFC}" dt="2021-09-17T07:33:59.474" v="12" actId="478"/>
          <ac:cxnSpMkLst>
            <pc:docMk/>
            <pc:sldMk cId="692457517" sldId="268"/>
            <ac:cxnSpMk id="4" creationId="{DB986D7E-A5A6-4DCB-A99E-08E78AFADA4B}"/>
          </ac:cxnSpMkLst>
        </pc:cxnChg>
        <pc:cxnChg chg="del">
          <ac:chgData name="UDAIVEER" userId="c8a0dc90-64da-481c-abe2-50e13b2b8e8a" providerId="ADAL" clId="{E868FABA-44FA-4B68-AA16-33BEF451FDFC}" dt="2021-09-17T07:33:57.553" v="11" actId="478"/>
          <ac:cxnSpMkLst>
            <pc:docMk/>
            <pc:sldMk cId="692457517" sldId="268"/>
            <ac:cxnSpMk id="6" creationId="{CE45505B-CA8D-476F-90C6-86DE7632CF91}"/>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754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877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276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982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c7919fe99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g5c7919fe99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449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199ed818e_0_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5199ed818e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5c7919fe99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5c7919fe9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14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c7919fe99_0_5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5c7919fe99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Helvetica"/>
                <a:ea typeface="Helvetica"/>
                <a:cs typeface="Helvetica"/>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 type="blank">
  <p:cSld name="1_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1172801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431633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4211773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2196515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4135016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2172179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3278147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3963206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3240553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38539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71276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Helvetica Neue"/>
                <a:ea typeface="Helvetica Neue"/>
                <a:cs typeface="Helvetica Neue"/>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56" name="Google Shape;56;p13"/>
          <p:cNvSpPr txBox="1"/>
          <p:nvPr/>
        </p:nvSpPr>
        <p:spPr>
          <a:xfrm>
            <a:off x="628649" y="4767263"/>
            <a:ext cx="2199000"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zh-tw" sz="1100" baseline="0">
                <a:solidFill>
                  <a:srgbClr val="34495E"/>
                </a:solidFill>
                <a:latin typeface="PMingLiU" panose="02020300000000000000" pitchFamily="18" charset="-120"/>
                <a:ea typeface="PMingLiU" panose="02020300000000000000" pitchFamily="18" charset="-120"/>
                <a:cs typeface="Helvetica Neue Light"/>
                <a:sym typeface="Helvetica Neue Light"/>
              </a:rPr>
              <a:t>行為準則培訓</a:t>
            </a:r>
            <a:endParaRPr sz="1100" baseline="0">
              <a:solidFill>
                <a:srgbClr val="34495E"/>
              </a:solidFill>
              <a:latin typeface="PMingLiU" panose="02020300000000000000" pitchFamily="18" charset="-120"/>
              <a:ea typeface="PMingLiU" panose="02020300000000000000" pitchFamily="18" charset="-120"/>
              <a:cs typeface="Helvetica Neue Light"/>
              <a:sym typeface="Helvetica Neue Light"/>
            </a:endParaRP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extLst>
      <p:ext uri="{BB962C8B-B14F-4D97-AF65-F5344CB8AC3E}">
        <p14:creationId xmlns:p14="http://schemas.microsoft.com/office/powerpoint/2010/main" val="3568145612"/>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8" name="Picture 17">
            <a:extLst>
              <a:ext uri="{FF2B5EF4-FFF2-40B4-BE49-F238E27FC236}">
                <a16:creationId xmlns:a16="http://schemas.microsoft.com/office/drawing/2014/main" id="{0E1F8252-73B4-4060-A8D3-FD9EE99E3D12}"/>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214510" y="1277390"/>
            <a:ext cx="3015225" cy="2642984"/>
          </a:xfrm>
          <a:prstGeom prst="rect">
            <a:avLst/>
          </a:prstGeom>
          <a:noFill/>
          <a:ln>
            <a:noFill/>
          </a:ln>
          <a:extLst>
            <a:ext uri="{53640926-AAD7-44D8-BBD7-CCE9431645EC}">
              <a14:shadowObscured xmlns:a14="http://schemas.microsoft.com/office/drawing/2010/main"/>
            </a:ext>
          </a:extLst>
        </p:spPr>
      </p:pic>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sz="900" b="0" i="0" u="none" strike="noStrike" cap="none" normalizeH="0">
                <a:ln>
                  <a:noFill/>
                </a:ln>
                <a:solidFill>
                  <a:srgbClr val="34495E"/>
                </a:solidFill>
                <a:effectLst/>
                <a:uLnTx/>
                <a:uFillTx/>
                <a:latin typeface="Arial" panose="020B0604020202020204" pitchFamily="34" charset="0"/>
                <a:ea typeface="PMingLiU" panose="02020300000000000000" pitchFamily="18" charset="-120"/>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900" b="0" i="0" u="none" strike="noStrike" cap="none" normalizeH="0">
              <a:ln>
                <a:noFill/>
              </a:ln>
              <a:solidFill>
                <a:srgbClr val="34495E"/>
              </a:solidFill>
              <a:effectLst/>
              <a:uLnTx/>
              <a:uFillTx/>
              <a:latin typeface="Arial" panose="020B0604020202020204" pitchFamily="34" charset="0"/>
              <a:ea typeface="PMingLiU" panose="02020300000000000000" pitchFamily="18" charset="-120"/>
              <a:sym typeface="Helvetica Neue"/>
            </a:endParaRPr>
          </a:p>
        </p:txBody>
      </p:sp>
      <p:grpSp>
        <p:nvGrpSpPr>
          <p:cNvPr id="2" name="Group 1">
            <a:extLst>
              <a:ext uri="{FF2B5EF4-FFF2-40B4-BE49-F238E27FC236}">
                <a16:creationId xmlns:a16="http://schemas.microsoft.com/office/drawing/2014/main" id="{A8248E4E-04F8-4559-B257-27F6A2DC120B}"/>
              </a:ext>
            </a:extLst>
          </p:cNvPr>
          <p:cNvGrpSpPr/>
          <p:nvPr/>
        </p:nvGrpSpPr>
        <p:grpSpPr>
          <a:xfrm>
            <a:off x="415258" y="570152"/>
            <a:ext cx="6663132" cy="943991"/>
            <a:chOff x="415258" y="670150"/>
            <a:chExt cx="6151560" cy="943991"/>
          </a:xfrm>
        </p:grpSpPr>
        <p:pic>
          <p:nvPicPr>
            <p:cNvPr id="19" name="Picture 18" descr="Links/orange_icons.jpg">
              <a:extLst>
                <a:ext uri="{FF2B5EF4-FFF2-40B4-BE49-F238E27FC236}">
                  <a16:creationId xmlns:a16="http://schemas.microsoft.com/office/drawing/2014/main" id="{D808E85A-A386-4164-93E0-E71D3C0B1CB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15258" y="786377"/>
              <a:ext cx="542882" cy="609498"/>
            </a:xfrm>
            <a:prstGeom prst="rect">
              <a:avLst/>
            </a:prstGeom>
            <a:noFill/>
            <a:ln>
              <a:noFill/>
            </a:ln>
            <a:extLst>
              <a:ext uri="{53640926-AAD7-44D8-BBD7-CCE9431645EC}">
                <a14:shadowObscured xmlns:a14="http://schemas.microsoft.com/office/drawing/2010/main"/>
              </a:ext>
            </a:extLst>
          </p:spPr>
        </p:pic>
        <p:sp>
          <p:nvSpPr>
            <p:cNvPr id="200" name="Google Shape;200;p36"/>
            <p:cNvSpPr txBox="1"/>
            <p:nvPr/>
          </p:nvSpPr>
          <p:spPr>
            <a:xfrm>
              <a:off x="943300" y="670150"/>
              <a:ext cx="5623518" cy="94399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800"/>
                </a:spcBef>
                <a:spcAft>
                  <a:spcPts val="0"/>
                </a:spcAft>
                <a:buClr>
                  <a:srgbClr val="000000"/>
                </a:buClr>
                <a:buSzPts val="1100"/>
                <a:buFont typeface="Arial"/>
                <a:buNone/>
                <a:tabLst/>
                <a:defRPr/>
              </a:pPr>
              <a:r>
                <a:rPr kumimoji="0" lang="zh-tw" sz="1200" b="1" i="0" u="none" strike="noStrike" cap="none" normalizeH="0">
                  <a:ln>
                    <a:noFill/>
                  </a:ln>
                  <a:solidFill>
                    <a:srgbClr val="34495E"/>
                  </a:solidFill>
                  <a:effectLst/>
                  <a:uLnTx/>
                  <a:uFillTx/>
                  <a:latin typeface="Arial" panose="020B0604020202020204" pitchFamily="34" charset="0"/>
                  <a:ea typeface="PMingLiU" panose="02020300000000000000" pitchFamily="18" charset="-120"/>
                  <a:cs typeface="Times New Roman" panose="02020603050405020304" pitchFamily="18" charset="0"/>
                  <a:sym typeface="Helvetica"/>
                </a:rPr>
                <a:t>內容描述</a:t>
              </a:r>
              <a:endParaRPr kumimoji="0" sz="1200" b="1" i="0" u="none" strike="noStrike" cap="none" normalizeH="0">
                <a:ln>
                  <a:noFill/>
                </a:ln>
                <a:solidFill>
                  <a:srgbClr val="34495E"/>
                </a:solidFill>
                <a:effectLst/>
                <a:uLnTx/>
                <a:uFillTx/>
                <a:latin typeface="Arial" panose="020B0604020202020204" pitchFamily="34" charset="0"/>
                <a:ea typeface="PMingLiU" panose="02020300000000000000" pitchFamily="18" charset="-120"/>
                <a:cs typeface="Times New Roman" panose="02020603050405020304" pitchFamily="18" charset="0"/>
                <a:sym typeface="Helvetica"/>
              </a:endParaRPr>
            </a:p>
            <a:p>
              <a:pPr marL="0" marR="0" lvl="0" indent="0" algn="l" defTabSz="914400" rtl="0" eaLnBrk="1" fontAlgn="auto" latinLnBrk="0" hangingPunct="1">
                <a:lnSpc>
                  <a:spcPct val="100000"/>
                </a:lnSpc>
                <a:spcBef>
                  <a:spcPts val="800"/>
                </a:spcBef>
                <a:spcAft>
                  <a:spcPts val="0"/>
                </a:spcAft>
                <a:buClr>
                  <a:srgbClr val="000000"/>
                </a:buClr>
                <a:buSzPts val="1100"/>
                <a:buFont typeface="Arial"/>
                <a:buNone/>
                <a:tabLst/>
                <a:defRPr/>
              </a:pPr>
              <a:r>
                <a:rPr kumimoji="0" lang="zh-tw" sz="1000" b="0" i="0" u="none" strike="noStrike" cap="none" normalizeH="0">
                  <a:ln>
                    <a:noFill/>
                  </a:ln>
                  <a:solidFill>
                    <a:schemeClr val="tx1"/>
                  </a:solidFill>
                  <a:effectLst/>
                  <a:uLnTx/>
                  <a:uFillTx/>
                  <a:latin typeface="Arial" panose="020B0604020202020204" pitchFamily="34" charset="0"/>
                  <a:ea typeface="PMingLiU" panose="02020300000000000000" pitchFamily="18" charset="-120"/>
                  <a:cs typeface="Helvetica"/>
                  <a:sym typeface="Helvetica"/>
                </a:rPr>
                <a:t>行為準則為員工、管理人員和董事建立關於如何按照貴公司對道德和合法行為的承諾開展業務的基本指引。</a:t>
              </a:r>
              <a:endParaRPr kumimoji="0" sz="1000" b="0" i="0" u="none" strike="noStrike" cap="none" normalizeH="0">
                <a:ln>
                  <a:noFill/>
                </a:ln>
                <a:solidFill>
                  <a:schemeClr val="tx1"/>
                </a:solidFill>
                <a:effectLst/>
                <a:uLnTx/>
                <a:uFillTx/>
                <a:latin typeface="Arial" panose="020B0604020202020204" pitchFamily="34" charset="0"/>
                <a:ea typeface="PMingLiU" panose="02020300000000000000" pitchFamily="18" charset="-120"/>
                <a:cs typeface="Helvetica"/>
                <a:sym typeface="Helvetica"/>
              </a:endParaRPr>
            </a:p>
            <a:p>
              <a:pPr marL="0" marR="0" lvl="0" indent="0" algn="l" defTabSz="914400" rtl="0" eaLnBrk="1" fontAlgn="auto" latinLnBrk="0" hangingPunct="1">
                <a:lnSpc>
                  <a:spcPct val="100000"/>
                </a:lnSpc>
                <a:spcBef>
                  <a:spcPts val="800"/>
                </a:spcBef>
                <a:spcAft>
                  <a:spcPts val="0"/>
                </a:spcAft>
                <a:buClr>
                  <a:srgbClr val="000000"/>
                </a:buClr>
                <a:buSzPts val="1100"/>
                <a:buFont typeface="Arial"/>
                <a:buNone/>
                <a:tabLst/>
                <a:defRPr/>
              </a:pPr>
              <a:endParaRPr kumimoji="0" sz="1000" b="1" i="0" u="none" strike="noStrike" cap="none" normalizeH="0">
                <a:ln>
                  <a:noFill/>
                </a:ln>
                <a:solidFill>
                  <a:schemeClr val="tx1"/>
                </a:solidFill>
                <a:effectLst/>
                <a:uLnTx/>
                <a:uFillTx/>
                <a:latin typeface="Arial" panose="020B0604020202020204" pitchFamily="34" charset="0"/>
                <a:ea typeface="PMingLiU" panose="02020300000000000000" pitchFamily="18" charset="-120"/>
                <a:cs typeface="Helvetica"/>
                <a:sym typeface="Helvetica"/>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a:pPr>
              <a:r>
                <a:rPr kumimoji="0" lang="zh-tw" sz="1000" b="0" i="0" u="none" strike="noStrike" cap="none" normalizeH="0">
                  <a:ln>
                    <a:noFill/>
                  </a:ln>
                  <a:solidFill>
                    <a:schemeClr val="tx1"/>
                  </a:solidFill>
                  <a:effectLst/>
                  <a:uLnTx/>
                  <a:uFillTx/>
                  <a:latin typeface="Arial" panose="020B0604020202020204" pitchFamily="34" charset="0"/>
                  <a:ea typeface="PMingLiU" panose="02020300000000000000" pitchFamily="18" charset="-120"/>
                  <a:cs typeface="Helvetica"/>
                  <a:sym typeface="Helvetica"/>
                </a:rPr>
                <a:t> </a:t>
              </a:r>
              <a:endParaRPr kumimoji="0" sz="1000" b="0" i="0" u="none" strike="noStrike" cap="none" normalizeH="0">
                <a:ln>
                  <a:noFill/>
                </a:ln>
                <a:solidFill>
                  <a:schemeClr val="tx1"/>
                </a:solidFill>
                <a:effectLst/>
                <a:uLnTx/>
                <a:uFillTx/>
                <a:latin typeface="Arial" panose="020B0604020202020204" pitchFamily="34" charset="0"/>
                <a:ea typeface="PMingLiU" panose="02020300000000000000" pitchFamily="18" charset="-120"/>
                <a:cs typeface="Helvetica"/>
                <a:sym typeface="Helvetica"/>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a:pPr>
              <a:r>
                <a:rPr kumimoji="0" lang="zh-tw" sz="1000" b="1" i="0" u="none" strike="noStrike" cap="none" normalizeH="0">
                  <a:ln>
                    <a:noFill/>
                  </a:ln>
                  <a:solidFill>
                    <a:schemeClr val="tx1"/>
                  </a:solidFill>
                  <a:effectLst/>
                  <a:uLnTx/>
                  <a:uFillTx/>
                  <a:latin typeface="Arial" panose="020B0604020202020204" pitchFamily="34" charset="0"/>
                  <a:ea typeface="PMingLiU" panose="02020300000000000000" pitchFamily="18" charset="-120"/>
                  <a:cs typeface="Helvetica"/>
                  <a:sym typeface="Helvetica"/>
                </a:rPr>
                <a:t> </a:t>
              </a:r>
              <a:endParaRPr kumimoji="0" sz="1000" b="0" i="0" u="none" strike="noStrike" cap="none" normalizeH="0">
                <a:ln>
                  <a:noFill/>
                </a:ln>
                <a:solidFill>
                  <a:schemeClr val="tx1"/>
                </a:solidFill>
                <a:effectLst/>
                <a:uLnTx/>
                <a:uFillTx/>
                <a:latin typeface="Arial" panose="020B0604020202020204" pitchFamily="34" charset="0"/>
                <a:ea typeface="PMingLiU" panose="02020300000000000000" pitchFamily="18" charset="-120"/>
                <a:cs typeface="Helvetica"/>
                <a:sym typeface="Helvetica"/>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a:pPr>
              <a:r>
                <a:rPr kumimoji="0" lang="zh-tw" sz="1000" b="1" i="0" u="none" strike="noStrike" cap="none" normalizeH="0">
                  <a:ln>
                    <a:noFill/>
                  </a:ln>
                  <a:solidFill>
                    <a:schemeClr val="tx1"/>
                  </a:solidFill>
                  <a:effectLst/>
                  <a:uLnTx/>
                  <a:uFillTx/>
                  <a:latin typeface="Arial" panose="020B0604020202020204" pitchFamily="34" charset="0"/>
                  <a:ea typeface="PMingLiU" panose="02020300000000000000" pitchFamily="18" charset="-120"/>
                  <a:cs typeface="Helvetica"/>
                  <a:sym typeface="Helvetica"/>
                </a:rPr>
                <a:t> </a:t>
              </a:r>
              <a:endParaRPr kumimoji="0" sz="1000" b="0" i="0" u="none" strike="noStrike" cap="none" normalizeH="0">
                <a:ln>
                  <a:noFill/>
                </a:ln>
                <a:solidFill>
                  <a:schemeClr val="tx1"/>
                </a:solidFill>
                <a:effectLst/>
                <a:uLnTx/>
                <a:uFillTx/>
                <a:latin typeface="Arial" panose="020B0604020202020204" pitchFamily="34" charset="0"/>
                <a:ea typeface="PMingLiU" panose="02020300000000000000" pitchFamily="18" charset="-120"/>
                <a:cs typeface="Helvetica"/>
                <a:sym typeface="Helvetica"/>
              </a:endParaRPr>
            </a:p>
          </p:txBody>
        </p:sp>
      </p:grpSp>
      <p:grpSp>
        <p:nvGrpSpPr>
          <p:cNvPr id="4" name="Group 3">
            <a:extLst>
              <a:ext uri="{FF2B5EF4-FFF2-40B4-BE49-F238E27FC236}">
                <a16:creationId xmlns:a16="http://schemas.microsoft.com/office/drawing/2014/main" id="{80E71417-3B07-4DFA-9549-542CE977C038}"/>
              </a:ext>
            </a:extLst>
          </p:cNvPr>
          <p:cNvGrpSpPr/>
          <p:nvPr/>
        </p:nvGrpSpPr>
        <p:grpSpPr>
          <a:xfrm>
            <a:off x="415236" y="2350099"/>
            <a:ext cx="5887593" cy="1550246"/>
            <a:chOff x="415236" y="2510625"/>
            <a:chExt cx="5887593" cy="1550246"/>
          </a:xfrm>
        </p:grpSpPr>
        <p:pic>
          <p:nvPicPr>
            <p:cNvPr id="23" name="Picture 22" descr="Links/orange_icons.jpg">
              <a:extLst>
                <a:ext uri="{FF2B5EF4-FFF2-40B4-BE49-F238E27FC236}">
                  <a16:creationId xmlns:a16="http://schemas.microsoft.com/office/drawing/2014/main" id="{840A4EF1-1A67-41B0-B3AF-3336846AEA0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15236" y="2650350"/>
              <a:ext cx="542904" cy="598550"/>
            </a:xfrm>
            <a:prstGeom prst="rect">
              <a:avLst/>
            </a:prstGeom>
            <a:noFill/>
            <a:ln>
              <a:noFill/>
            </a:ln>
            <a:extLst>
              <a:ext uri="{53640926-AAD7-44D8-BBD7-CCE9431645EC}">
                <a14:shadowObscured xmlns:a14="http://schemas.microsoft.com/office/drawing/2010/main"/>
              </a:ext>
            </a:extLst>
          </p:spPr>
        </p:pic>
        <p:sp>
          <p:nvSpPr>
            <p:cNvPr id="204" name="Google Shape;204;p36"/>
            <p:cNvSpPr txBox="1"/>
            <p:nvPr/>
          </p:nvSpPr>
          <p:spPr>
            <a:xfrm>
              <a:off x="943300" y="2510625"/>
              <a:ext cx="5359529" cy="155024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800"/>
                </a:spcBef>
                <a:spcAft>
                  <a:spcPts val="0"/>
                </a:spcAft>
                <a:buClr>
                  <a:srgbClr val="000000"/>
                </a:buClr>
                <a:buSzPts val="1100"/>
                <a:buFont typeface="Arial"/>
                <a:buNone/>
                <a:tabLst/>
                <a:defRPr/>
              </a:pPr>
              <a:r>
                <a:rPr kumimoji="0" lang="zh-tw" sz="1200" b="1" i="0" u="none" strike="noStrike" cap="none" normalizeH="0">
                  <a:ln>
                    <a:noFill/>
                  </a:ln>
                  <a:solidFill>
                    <a:srgbClr val="34495E"/>
                  </a:solidFill>
                  <a:effectLst/>
                  <a:uLnTx/>
                  <a:uFillTx/>
                  <a:latin typeface="Arial" panose="020B0604020202020204" pitchFamily="34" charset="0"/>
                  <a:ea typeface="PMingLiU" panose="02020300000000000000" pitchFamily="18" charset="-120"/>
                  <a:cs typeface="Times New Roman" panose="02020603050405020304" pitchFamily="18" charset="0"/>
                  <a:sym typeface="Helvetica"/>
                </a:rPr>
                <a:t>說明</a:t>
              </a:r>
              <a:endParaRPr kumimoji="0" sz="1200" b="1" i="0" u="none" strike="noStrike" cap="none" normalizeH="0">
                <a:ln>
                  <a:noFill/>
                </a:ln>
                <a:solidFill>
                  <a:srgbClr val="34495E"/>
                </a:solidFill>
                <a:effectLst/>
                <a:uLnTx/>
                <a:uFillTx/>
                <a:latin typeface="Arial" panose="020B0604020202020204" pitchFamily="34" charset="0"/>
                <a:ea typeface="PMingLiU" panose="02020300000000000000" pitchFamily="18" charset="-120"/>
                <a:cs typeface="Times New Roman" panose="02020603050405020304" pitchFamily="18" charset="0"/>
                <a:sym typeface="Helvetica"/>
              </a:endParaRPr>
            </a:p>
            <a:p>
              <a:pPr marL="457200" marR="0" lvl="0" indent="-292100" algn="l" defTabSz="914400" rtl="0" eaLnBrk="1" fontAlgn="auto" latinLnBrk="0" hangingPunct="1">
                <a:lnSpc>
                  <a:spcPct val="115000"/>
                </a:lnSpc>
                <a:spcBef>
                  <a:spcPts val="800"/>
                </a:spcBef>
                <a:spcAft>
                  <a:spcPts val="0"/>
                </a:spcAft>
                <a:buClr>
                  <a:srgbClr val="000000"/>
                </a:buClr>
                <a:buSzPts val="1000"/>
                <a:buFont typeface="Helvetica"/>
                <a:buAutoNum type="arabicPeriod"/>
                <a:tabLst/>
                <a:defRPr/>
              </a:pPr>
              <a:r>
                <a:rPr kumimoji="0" lang="zh-tw" sz="1000" b="0" i="0" u="none" strike="noStrike" cap="none" normalizeH="0">
                  <a:ln>
                    <a:noFill/>
                  </a:ln>
                  <a:solidFill>
                    <a:srgbClr val="000000"/>
                  </a:solidFill>
                  <a:effectLst/>
                  <a:uLnTx/>
                  <a:uFillTx/>
                  <a:latin typeface="Arial" panose="020B0604020202020204" pitchFamily="34" charset="0"/>
                  <a:ea typeface="PMingLiU" panose="02020300000000000000" pitchFamily="18" charset="-120"/>
                  <a:cs typeface="Helvetica"/>
                  <a:sym typeface="Helvetica"/>
                </a:rPr>
                <a:t>向所有管理人員、董事和員工（包括招聘時的新員工）提供行為準則。</a:t>
              </a:r>
              <a:endParaRPr kumimoji="0" sz="1000" b="0" i="0" u="none" strike="noStrike" cap="none" normalizeH="0">
                <a:ln>
                  <a:noFill/>
                </a:ln>
                <a:solidFill>
                  <a:srgbClr val="000000"/>
                </a:solidFill>
                <a:effectLst/>
                <a:uLnTx/>
                <a:uFillTx/>
                <a:latin typeface="Arial" panose="020B0604020202020204" pitchFamily="34" charset="0"/>
                <a:ea typeface="PMingLiU" panose="02020300000000000000" pitchFamily="18" charset="-120"/>
                <a:cs typeface="Helvetica"/>
                <a:sym typeface="Helvetica"/>
              </a:endParaRPr>
            </a:p>
            <a:p>
              <a:pPr marL="457200" marR="0" lvl="0" indent="-292100" algn="l" defTabSz="914400" rtl="0" eaLnBrk="1" fontAlgn="auto" latinLnBrk="0" hangingPunct="1">
                <a:lnSpc>
                  <a:spcPct val="115000"/>
                </a:lnSpc>
                <a:spcBef>
                  <a:spcPts val="0"/>
                </a:spcBef>
                <a:spcAft>
                  <a:spcPts val="0"/>
                </a:spcAft>
                <a:buClr>
                  <a:srgbClr val="000000"/>
                </a:buClr>
                <a:buSzPts val="1000"/>
                <a:buFont typeface="Helvetica"/>
                <a:buAutoNum type="arabicPeriod"/>
                <a:tabLst/>
                <a:defRPr/>
              </a:pPr>
              <a:r>
                <a:rPr kumimoji="0" lang="zh-tw" sz="1000" b="0" i="0" u="none" strike="noStrike" cap="none" normalizeH="0">
                  <a:ln>
                    <a:noFill/>
                  </a:ln>
                  <a:solidFill>
                    <a:srgbClr val="000000"/>
                  </a:solidFill>
                  <a:effectLst/>
                  <a:uLnTx/>
                  <a:uFillTx/>
                  <a:latin typeface="Arial" panose="020B0604020202020204" pitchFamily="34" charset="0"/>
                  <a:ea typeface="PMingLiU" panose="02020300000000000000" pitchFamily="18" charset="-120"/>
                  <a:cs typeface="Helvetica"/>
                  <a:sym typeface="Helvetica"/>
                </a:rPr>
                <a:t>為員工提供行為準則培訓，作為入職流程的一部分並定期進行，以確保員工了解其職責和責任</a:t>
              </a:r>
              <a:r>
                <a:rPr kumimoji="0" lang="zh-tw" sz="1000" b="0" i="0" u="none" strike="noStrike" cap="none" normalizeH="0">
                  <a:ln>
                    <a:noFill/>
                  </a:ln>
                  <a:solidFill>
                    <a:schemeClr val="tx1"/>
                  </a:solidFill>
                  <a:effectLst/>
                  <a:uLnTx/>
                  <a:uFillTx/>
                  <a:latin typeface="Arial" panose="020B0604020202020204" pitchFamily="34" charset="0"/>
                  <a:ea typeface="PMingLiU" panose="02020300000000000000" pitchFamily="18" charset="-120"/>
                  <a:cs typeface="Helvetica"/>
                  <a:sym typeface="Helvetica"/>
                </a:rPr>
                <a:t>與他們的行為相關。</a:t>
              </a:r>
              <a:endParaRPr kumimoji="0" sz="1000" b="0" i="0" u="none" strike="noStrike" cap="none" normalizeH="0">
                <a:ln>
                  <a:noFill/>
                </a:ln>
                <a:solidFill>
                  <a:schemeClr val="tx1"/>
                </a:solidFill>
                <a:effectLst/>
                <a:uLnTx/>
                <a:uFillTx/>
                <a:latin typeface="Arial" panose="020B0604020202020204" pitchFamily="34" charset="0"/>
                <a:ea typeface="PMingLiU" panose="02020300000000000000" pitchFamily="18" charset="-120"/>
                <a:cs typeface="Helvetica"/>
                <a:sym typeface="Helvetica"/>
              </a:endParaRPr>
            </a:p>
            <a:p>
              <a:pPr marL="457200" marR="0" lvl="0" indent="-292100" algn="l" defTabSz="914400" rtl="0" eaLnBrk="1" fontAlgn="auto" latinLnBrk="0" hangingPunct="1">
                <a:lnSpc>
                  <a:spcPct val="115000"/>
                </a:lnSpc>
                <a:spcBef>
                  <a:spcPts val="0"/>
                </a:spcBef>
                <a:spcAft>
                  <a:spcPts val="0"/>
                </a:spcAft>
                <a:buClr>
                  <a:srgbClr val="000000"/>
                </a:buClr>
                <a:buSzPts val="1000"/>
                <a:buFont typeface="Helvetica"/>
                <a:buAutoNum type="arabicPeriod"/>
                <a:tabLst/>
                <a:defRPr/>
              </a:pPr>
              <a:r>
                <a:rPr kumimoji="0" lang="zh-tw" sz="1000" b="0" i="0" u="none" strike="noStrike" cap="none" normalizeH="0">
                  <a:ln>
                    <a:noFill/>
                  </a:ln>
                  <a:solidFill>
                    <a:schemeClr val="tx1"/>
                  </a:solidFill>
                  <a:effectLst/>
                  <a:uLnTx/>
                  <a:uFillTx/>
                  <a:latin typeface="Arial" panose="020B0604020202020204" pitchFamily="34" charset="0"/>
                  <a:ea typeface="PMingLiU" panose="02020300000000000000" pitchFamily="18" charset="-120"/>
                  <a:cs typeface="Helvetica"/>
                  <a:sym typeface="Helvetica"/>
                </a:rPr>
                <a:t>維護培訓記錄</a:t>
              </a:r>
              <a:endParaRPr kumimoji="0" sz="1000" b="0" i="0" u="none" strike="noStrike" cap="none" normalizeH="0">
                <a:ln>
                  <a:noFill/>
                </a:ln>
                <a:solidFill>
                  <a:schemeClr val="tx1"/>
                </a:solidFill>
                <a:effectLst/>
                <a:uLnTx/>
                <a:uFillTx/>
                <a:latin typeface="Arial" panose="020B0604020202020204" pitchFamily="34" charset="0"/>
                <a:ea typeface="PMingLiU" panose="02020300000000000000" pitchFamily="18" charset="-120"/>
                <a:cs typeface="Helvetica"/>
                <a:sym typeface="Helvetica"/>
              </a:endParaRPr>
            </a:p>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endParaRPr kumimoji="0" sz="1000" b="0" i="0" u="none" strike="noStrike" cap="none" normalizeH="0">
                <a:ln>
                  <a:noFill/>
                </a:ln>
                <a:solidFill>
                  <a:srgbClr val="34495E"/>
                </a:solidFill>
                <a:effectLst/>
                <a:uLnTx/>
                <a:uFillTx/>
                <a:latin typeface="Arial" panose="020B0604020202020204" pitchFamily="34" charset="0"/>
                <a:ea typeface="PMingLiU" panose="02020300000000000000" pitchFamily="18" charset="-120"/>
                <a:cs typeface="Helvetica"/>
                <a:sym typeface="Helvetica"/>
              </a:endParaRPr>
            </a:p>
          </p:txBody>
        </p:sp>
      </p:grpSp>
      <p:grpSp>
        <p:nvGrpSpPr>
          <p:cNvPr id="3" name="Group 2">
            <a:extLst>
              <a:ext uri="{FF2B5EF4-FFF2-40B4-BE49-F238E27FC236}">
                <a16:creationId xmlns:a16="http://schemas.microsoft.com/office/drawing/2014/main" id="{E44EC8C1-B68F-4517-A6FA-6BEBD3124903}"/>
              </a:ext>
            </a:extLst>
          </p:cNvPr>
          <p:cNvGrpSpPr/>
          <p:nvPr/>
        </p:nvGrpSpPr>
        <p:grpSpPr>
          <a:xfrm>
            <a:off x="428486" y="1487630"/>
            <a:ext cx="6138332" cy="888982"/>
            <a:chOff x="428486" y="1709900"/>
            <a:chExt cx="6138332" cy="888982"/>
          </a:xfrm>
        </p:grpSpPr>
        <p:pic>
          <p:nvPicPr>
            <p:cNvPr id="21" name="Picture 20">
              <a:extLst>
                <a:ext uri="{FF2B5EF4-FFF2-40B4-BE49-F238E27FC236}">
                  <a16:creationId xmlns:a16="http://schemas.microsoft.com/office/drawing/2014/main" id="{3AB65EBC-E618-4EF4-8F01-9F831B9EADA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28486" y="1848699"/>
              <a:ext cx="516425" cy="487859"/>
            </a:xfrm>
            <a:prstGeom prst="rect">
              <a:avLst/>
            </a:prstGeom>
          </p:spPr>
        </p:pic>
        <p:sp>
          <p:nvSpPr>
            <p:cNvPr id="207" name="Google Shape;207;p36"/>
            <p:cNvSpPr txBox="1"/>
            <p:nvPr/>
          </p:nvSpPr>
          <p:spPr>
            <a:xfrm>
              <a:off x="943300" y="1709900"/>
              <a:ext cx="5623518" cy="88898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800"/>
                </a:spcBef>
                <a:spcAft>
                  <a:spcPts val="0"/>
                </a:spcAft>
                <a:buClr>
                  <a:srgbClr val="000000"/>
                </a:buClr>
                <a:buSzPts val="1100"/>
                <a:buFont typeface="Arial"/>
                <a:buNone/>
                <a:tabLst/>
                <a:defRPr/>
              </a:pPr>
              <a:r>
                <a:rPr kumimoji="0" lang="zh-tw" sz="1200" b="1" i="0" u="none" strike="noStrike" cap="none" normalizeH="0">
                  <a:ln>
                    <a:noFill/>
                  </a:ln>
                  <a:solidFill>
                    <a:srgbClr val="34495E"/>
                  </a:solidFill>
                  <a:effectLst/>
                  <a:uLnTx/>
                  <a:uFillTx/>
                  <a:latin typeface="Arial" panose="020B0604020202020204" pitchFamily="34" charset="0"/>
                  <a:ea typeface="PMingLiU" panose="02020300000000000000" pitchFamily="18" charset="-120"/>
                  <a:cs typeface="Times New Roman" panose="02020603050405020304" pitchFamily="18" charset="0"/>
                  <a:sym typeface="Helvetica"/>
                </a:rPr>
                <a:t>這對您有什麼益處？</a:t>
              </a:r>
              <a:endParaRPr kumimoji="0" sz="1200" b="1" i="0" u="none" strike="noStrike" cap="none" normalizeH="0">
                <a:ln>
                  <a:noFill/>
                </a:ln>
                <a:solidFill>
                  <a:srgbClr val="34495E"/>
                </a:solidFill>
                <a:effectLst/>
                <a:uLnTx/>
                <a:uFillTx/>
                <a:latin typeface="Arial" panose="020B0604020202020204" pitchFamily="34" charset="0"/>
                <a:ea typeface="PMingLiU" panose="02020300000000000000" pitchFamily="18" charset="-120"/>
                <a:cs typeface="Times New Roman" panose="02020603050405020304" pitchFamily="18" charset="0"/>
                <a:sym typeface="Helvetica"/>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zh-tw" sz="1000" b="0" i="0" u="none" strike="noStrike" cap="none" normalizeH="0">
                  <a:ln>
                    <a:noFill/>
                  </a:ln>
                  <a:solidFill>
                    <a:srgbClr val="000000"/>
                  </a:solidFill>
                  <a:effectLst/>
                  <a:uLnTx/>
                  <a:uFillTx/>
                  <a:latin typeface="Arial" panose="020B0604020202020204" pitchFamily="34" charset="0"/>
                  <a:ea typeface="PMingLiU" panose="02020300000000000000" pitchFamily="18" charset="-120"/>
                  <a:cs typeface="Helvetica"/>
                  <a:sym typeface="Helvetica"/>
                </a:rPr>
                <a:t>行為準則有助於</a:t>
              </a:r>
              <a:r>
                <a:rPr kumimoji="0" lang="zh-tw" sz="1000" b="0" i="0" u="none" strike="noStrike" cap="none" normalizeH="0">
                  <a:ln>
                    <a:noFill/>
                  </a:ln>
                  <a:solidFill>
                    <a:schemeClr val="tx1"/>
                  </a:solidFill>
                  <a:effectLst/>
                  <a:uLnTx/>
                  <a:uFillTx/>
                  <a:latin typeface="Arial" panose="020B0604020202020204" pitchFamily="34" charset="0"/>
                  <a:ea typeface="PMingLiU" panose="02020300000000000000" pitchFamily="18" charset="-120"/>
                  <a:cs typeface="Helvetica"/>
                  <a:sym typeface="Helvetica"/>
                </a:rPr>
                <a:t>確保您的員工以合乎道德和合法的方式開展業務。它為您的業務合作夥伴和利益相關者提供更大的信心。</a:t>
              </a:r>
              <a:endParaRPr kumimoji="0" sz="1000" b="1" i="0" u="none" strike="noStrike" cap="none" normalizeH="0">
                <a:ln>
                  <a:noFill/>
                </a:ln>
                <a:solidFill>
                  <a:schemeClr val="tx1"/>
                </a:solidFill>
                <a:effectLst/>
                <a:uLnTx/>
                <a:uFillTx/>
                <a:latin typeface="Arial" panose="020B0604020202020204" pitchFamily="34" charset="0"/>
                <a:ea typeface="PMingLiU" panose="02020300000000000000" pitchFamily="18" charset="-120"/>
                <a:cs typeface="Helvetica"/>
                <a:sym typeface="Helvetica"/>
              </a:endParaRPr>
            </a:p>
          </p:txBody>
        </p:sp>
      </p:grpSp>
      <p:grpSp>
        <p:nvGrpSpPr>
          <p:cNvPr id="5" name="Group 4">
            <a:extLst>
              <a:ext uri="{FF2B5EF4-FFF2-40B4-BE49-F238E27FC236}">
                <a16:creationId xmlns:a16="http://schemas.microsoft.com/office/drawing/2014/main" id="{A750CD22-6452-46E2-8FE7-AFDE39F05322}"/>
              </a:ext>
            </a:extLst>
          </p:cNvPr>
          <p:cNvGrpSpPr/>
          <p:nvPr/>
        </p:nvGrpSpPr>
        <p:grpSpPr>
          <a:xfrm>
            <a:off x="428486" y="3873831"/>
            <a:ext cx="5396863" cy="684805"/>
            <a:chOff x="428486" y="3969196"/>
            <a:chExt cx="5396863" cy="684805"/>
          </a:xfrm>
        </p:grpSpPr>
        <p:pic>
          <p:nvPicPr>
            <p:cNvPr id="25" name="Picture 24" descr="Links/orange_icons.jpg">
              <a:extLst>
                <a:ext uri="{FF2B5EF4-FFF2-40B4-BE49-F238E27FC236}">
                  <a16:creationId xmlns:a16="http://schemas.microsoft.com/office/drawing/2014/main" id="{7E62CB3C-9672-4348-AA94-00813FEB8A3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8486" y="4055451"/>
              <a:ext cx="542904" cy="598550"/>
            </a:xfrm>
            <a:prstGeom prst="rect">
              <a:avLst/>
            </a:prstGeom>
            <a:noFill/>
            <a:ln>
              <a:noFill/>
            </a:ln>
            <a:extLst>
              <a:ext uri="{53640926-AAD7-44D8-BBD7-CCE9431645EC}">
                <a14:shadowObscured xmlns:a14="http://schemas.microsoft.com/office/drawing/2010/main"/>
              </a:ext>
            </a:extLst>
          </p:spPr>
        </p:pic>
        <p:sp>
          <p:nvSpPr>
            <p:cNvPr id="210" name="Google Shape;210;p36"/>
            <p:cNvSpPr txBox="1"/>
            <p:nvPr/>
          </p:nvSpPr>
          <p:spPr>
            <a:xfrm>
              <a:off x="1033425" y="3969196"/>
              <a:ext cx="4791924" cy="68480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zh-tw" sz="1200" b="1" i="0" u="none" strike="noStrike" cap="none" normalizeH="0">
                  <a:ln>
                    <a:noFill/>
                  </a:ln>
                  <a:solidFill>
                    <a:srgbClr val="34495E"/>
                  </a:solidFill>
                  <a:effectLst/>
                  <a:uLnTx/>
                  <a:uFillTx/>
                  <a:latin typeface="Arial" panose="020B0604020202020204" pitchFamily="34" charset="0"/>
                  <a:ea typeface="PMingLiU" panose="02020300000000000000" pitchFamily="18" charset="-120"/>
                  <a:cs typeface="Times New Roman" panose="02020603050405020304" pitchFamily="18" charset="0"/>
                  <a:sym typeface="Helvetica Neue"/>
                </a:rPr>
                <a:t>其他需要考慮的文件檔案</a:t>
              </a:r>
              <a:endParaRPr kumimoji="0" sz="1200" b="1" i="0" u="none" strike="noStrike" cap="none" normalizeH="0">
                <a:ln>
                  <a:noFill/>
                </a:ln>
                <a:solidFill>
                  <a:srgbClr val="34495E"/>
                </a:solidFill>
                <a:effectLst/>
                <a:uLnTx/>
                <a:uFillTx/>
                <a:latin typeface="Arial" panose="020B0604020202020204" pitchFamily="34" charset="0"/>
                <a:ea typeface="PMingLiU" panose="02020300000000000000" pitchFamily="18" charset="-120"/>
                <a:cs typeface="Times New Roman" panose="02020603050405020304" pitchFamily="18" charset="0"/>
                <a:sym typeface="Cambria"/>
              </a:endParaRPr>
            </a:p>
            <a:p>
              <a:pPr marL="171450" marR="0" lvl="0" indent="-171450" algn="l" defTabSz="914400" rtl="0" eaLnBrk="1" fontAlgn="auto" latinLnBrk="0" hangingPunct="1">
                <a:lnSpc>
                  <a:spcPct val="115000"/>
                </a:lnSpc>
                <a:spcBef>
                  <a:spcPts val="0"/>
                </a:spcBef>
                <a:spcAft>
                  <a:spcPts val="0"/>
                </a:spcAft>
                <a:buClr>
                  <a:srgbClr val="000000"/>
                </a:buClr>
                <a:buSzPct val="150000"/>
                <a:buFont typeface="Wingdings" panose="05000000000000000000" pitchFamily="2" charset="2"/>
                <a:buChar char="ü"/>
                <a:tabLst/>
                <a:defRPr/>
              </a:pPr>
              <a:r>
                <a:rPr kumimoji="0" lang="zh-tw" sz="1000" b="0" i="0" u="none" strike="noStrike" cap="none" normalizeH="0">
                  <a:ln>
                    <a:noFill/>
                  </a:ln>
                  <a:solidFill>
                    <a:srgbClr val="000000"/>
                  </a:solidFill>
                  <a:effectLst/>
                  <a:uLnTx/>
                  <a:uFillTx/>
                  <a:latin typeface="Arial" panose="020B0604020202020204" pitchFamily="34" charset="0"/>
                  <a:ea typeface="PMingLiU" panose="02020300000000000000" pitchFamily="18" charset="-120"/>
                  <a:cs typeface="Times New Roman" panose="02020603050405020304" pitchFamily="18" charset="0"/>
                  <a:sym typeface="Helvetica"/>
                </a:rPr>
                <a:t>行為準則</a:t>
              </a:r>
              <a:endParaRPr kumimoji="0" sz="1000" b="0" i="0" u="none" strike="noStrike" cap="none" normalizeH="0">
                <a:ln>
                  <a:noFill/>
                </a:ln>
                <a:solidFill>
                  <a:srgbClr val="000000"/>
                </a:solidFill>
                <a:effectLst/>
                <a:uLnTx/>
                <a:uFillTx/>
                <a:latin typeface="Arial" panose="020B0604020202020204" pitchFamily="34" charset="0"/>
                <a:ea typeface="PMingLiU" panose="02020300000000000000" pitchFamily="18" charset="-120"/>
                <a:cs typeface="Times New Roman" panose="02020603050405020304" pitchFamily="18" charset="0"/>
                <a:sym typeface="Helvetica"/>
              </a:endParaRPr>
            </a:p>
            <a:p>
              <a:pPr marL="171450" marR="0" lvl="0" indent="-171450" algn="l" defTabSz="914400" rtl="0" eaLnBrk="1" fontAlgn="auto" latinLnBrk="0" hangingPunct="1">
                <a:lnSpc>
                  <a:spcPct val="115000"/>
                </a:lnSpc>
                <a:spcBef>
                  <a:spcPts val="0"/>
                </a:spcBef>
                <a:spcAft>
                  <a:spcPts val="0"/>
                </a:spcAft>
                <a:buClr>
                  <a:srgbClr val="000000"/>
                </a:buClr>
                <a:buSzPct val="150000"/>
                <a:buFont typeface="Wingdings" panose="05000000000000000000" pitchFamily="2" charset="2"/>
                <a:buChar char="ü"/>
                <a:tabLst/>
                <a:defRPr/>
              </a:pPr>
              <a:r>
                <a:rPr kumimoji="0" lang="zh-tw" sz="1000" b="0" i="0" u="none" strike="noStrike" cap="none" normalizeH="0">
                  <a:ln>
                    <a:noFill/>
                  </a:ln>
                  <a:solidFill>
                    <a:srgbClr val="000000"/>
                  </a:solidFill>
                  <a:effectLst/>
                  <a:uLnTx/>
                  <a:uFillTx/>
                  <a:latin typeface="Arial" panose="020B0604020202020204" pitchFamily="34" charset="0"/>
                  <a:ea typeface="PMingLiU" panose="02020300000000000000" pitchFamily="18" charset="-120"/>
                  <a:cs typeface="Times New Roman" panose="02020603050405020304" pitchFamily="18" charset="0"/>
                  <a:sym typeface="Helvetica Neue"/>
                </a:rPr>
                <a:t>出勤簽到表</a:t>
              </a:r>
              <a:endParaRPr kumimoji="0" sz="1000" b="0" i="0" u="none" strike="noStrike" cap="none" normalizeH="0">
                <a:ln>
                  <a:noFill/>
                </a:ln>
                <a:solidFill>
                  <a:srgbClr val="000000"/>
                </a:solidFill>
                <a:effectLst/>
                <a:uLnTx/>
                <a:uFillTx/>
                <a:latin typeface="Arial" panose="020B0604020202020204" pitchFamily="34" charset="0"/>
                <a:ea typeface="PMingLiU" panose="02020300000000000000" pitchFamily="18" charset="-120"/>
                <a:cs typeface="Times New Roman" panose="02020603050405020304" pitchFamily="18" charset="0"/>
                <a:sym typeface="Cambria"/>
              </a:endParaRPr>
            </a:p>
          </p:txBody>
        </p:sp>
      </p:grpSp>
      <p:sp>
        <p:nvSpPr>
          <p:cNvPr id="211" name="Google Shape;211;p36"/>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cap="none" normalizeH="0">
              <a:ln>
                <a:noFill/>
              </a:ln>
              <a:solidFill>
                <a:srgbClr val="FFFFFF"/>
              </a:solidFill>
              <a:effectLst/>
              <a:uLnTx/>
              <a:uFillTx/>
              <a:latin typeface="Arial" panose="020B0604020202020204" pitchFamily="34" charset="0"/>
              <a:ea typeface="PMingLiU" panose="02020300000000000000" pitchFamily="18" charset="-120"/>
              <a:cs typeface="Calibri"/>
              <a:sym typeface="Calibri"/>
            </a:endParaRPr>
          </a:p>
        </p:txBody>
      </p:sp>
      <p:sp>
        <p:nvSpPr>
          <p:cNvPr id="212" name="Google Shape;212;p36"/>
          <p:cNvSpPr txBox="1"/>
          <p:nvPr/>
        </p:nvSpPr>
        <p:spPr>
          <a:xfrm>
            <a:off x="2014090" y="109507"/>
            <a:ext cx="5064300" cy="623400"/>
          </a:xfrm>
          <a:prstGeom prst="rect">
            <a:avLst/>
          </a:prstGeom>
          <a:noFill/>
          <a:ln>
            <a:noFill/>
          </a:ln>
        </p:spPr>
        <p:txBody>
          <a:bodyPr spcFirstLastPara="1" wrap="square" lIns="68575" tIns="34275" rIns="68575" bIns="34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sz="1800" b="1" i="0" u="none" strike="noStrike" cap="none" normalizeH="0">
                <a:ln>
                  <a:noFill/>
                </a:ln>
                <a:solidFill>
                  <a:srgbClr val="AACFD0"/>
                </a:solidFill>
                <a:effectLst/>
                <a:uLnTx/>
                <a:uFillTx/>
                <a:latin typeface="Arial" panose="020B0604020202020204" pitchFamily="34" charset="0"/>
                <a:ea typeface="PMingLiU" panose="02020300000000000000" pitchFamily="18" charset="-120"/>
                <a:cs typeface="Helvetica"/>
                <a:sym typeface="Helvetica"/>
              </a:rPr>
              <a:t>行為準則</a:t>
            </a:r>
            <a:endParaRPr kumimoji="0" sz="1800" b="1" i="0" u="none" strike="noStrike" cap="none" normalizeH="0">
              <a:ln>
                <a:noFill/>
              </a:ln>
              <a:solidFill>
                <a:srgbClr val="AACFD0"/>
              </a:solidFill>
              <a:effectLst/>
              <a:uLnTx/>
              <a:uFillTx/>
              <a:latin typeface="Arial" panose="020B0604020202020204" pitchFamily="34" charset="0"/>
              <a:ea typeface="PMingLiU" panose="02020300000000000000" pitchFamily="18" charset="-120"/>
              <a:cs typeface="Helvetica"/>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sz="1800" b="1" i="0" u="none" strike="noStrike" cap="none" normalizeH="0">
                <a:ln>
                  <a:noFill/>
                </a:ln>
                <a:solidFill>
                  <a:srgbClr val="AACFD0"/>
                </a:solidFill>
                <a:effectLst/>
                <a:uLnTx/>
                <a:uFillTx/>
                <a:latin typeface="Arial" panose="020B0604020202020204" pitchFamily="34" charset="0"/>
                <a:ea typeface="PMingLiU" panose="02020300000000000000" pitchFamily="18" charset="-120"/>
                <a:cs typeface="Helvetica"/>
                <a:sym typeface="Helvetica"/>
              </a:rPr>
              <a:t>培訓</a:t>
            </a:r>
            <a:endParaRPr kumimoji="0" sz="1800" b="1" i="0" u="none" strike="noStrike" cap="none" normalizeH="0">
              <a:ln>
                <a:noFill/>
              </a:ln>
              <a:solidFill>
                <a:srgbClr val="AACFD0"/>
              </a:solidFill>
              <a:effectLst/>
              <a:uLnTx/>
              <a:uFillTx/>
              <a:latin typeface="Arial" panose="020B0604020202020204" pitchFamily="34" charset="0"/>
              <a:ea typeface="PMingLiU" panose="02020300000000000000" pitchFamily="18" charset="-120"/>
              <a:cs typeface="Helvetica"/>
              <a:sym typeface="Helvetica"/>
            </a:endParaRPr>
          </a:p>
        </p:txBody>
      </p:sp>
    </p:spTree>
    <p:custDataLst>
      <p:tags r:id="rId1"/>
    </p:custDataLst>
    <p:extLst>
      <p:ext uri="{BB962C8B-B14F-4D97-AF65-F5344CB8AC3E}">
        <p14:creationId xmlns:p14="http://schemas.microsoft.com/office/powerpoint/2010/main" val="246651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cap="none" normalizeH="0">
              <a:ln>
                <a:noFill/>
              </a:ln>
              <a:solidFill>
                <a:srgbClr val="FFFFFF"/>
              </a:solidFill>
              <a:effectLst/>
              <a:uLnTx/>
              <a:uFillTx/>
              <a:latin typeface="Arial" panose="020B0604020202020204" pitchFamily="34" charset="0"/>
              <a:ea typeface="PMingLiU" panose="02020300000000000000" pitchFamily="18" charset="-120"/>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cap="none" normalizeH="0">
              <a:ln>
                <a:noFill/>
              </a:ln>
              <a:solidFill>
                <a:srgbClr val="000000"/>
              </a:solidFill>
              <a:effectLst/>
              <a:uLnTx/>
              <a:uFillTx/>
              <a:latin typeface="Arial" panose="020B0604020202020204" pitchFamily="34" charset="0"/>
              <a:ea typeface="PMingLiU" panose="02020300000000000000" pitchFamily="18" charset="-120"/>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cap="none" normalizeH="0">
              <a:ln>
                <a:noFill/>
              </a:ln>
              <a:solidFill>
                <a:srgbClr val="000000"/>
              </a:solidFill>
              <a:effectLst/>
              <a:uLnTx/>
              <a:uFillTx/>
              <a:latin typeface="Arial" panose="020B0604020202020204" pitchFamily="34" charset="0"/>
              <a:ea typeface="PMingLiU" panose="02020300000000000000" pitchFamily="18" charset="-120"/>
              <a:cs typeface="Calibri"/>
              <a:sym typeface="Calibri"/>
            </a:endParaRPr>
          </a:p>
        </p:txBody>
      </p:sp>
      <p:sp>
        <p:nvSpPr>
          <p:cNvPr id="221" name="Google Shape;221;p37"/>
          <p:cNvSpPr txBox="1"/>
          <p:nvPr/>
        </p:nvSpPr>
        <p:spPr>
          <a:xfrm>
            <a:off x="301031" y="3126752"/>
            <a:ext cx="5814000" cy="653100"/>
          </a:xfrm>
          <a:prstGeom prst="rect">
            <a:avLst/>
          </a:prstGeom>
          <a:noFill/>
          <a:ln>
            <a:noFill/>
          </a:ln>
        </p:spPr>
        <p:txBody>
          <a:bodyPr spcFirstLastPara="1" wrap="square" lIns="68575" tIns="34275" rIns="68575" bIns="342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zh-tw" sz="2700" b="1" i="0" u="none" strike="noStrike" cap="none" normalizeH="0">
                <a:ln>
                  <a:noFill/>
                </a:ln>
                <a:solidFill>
                  <a:srgbClr val="FFFFFF"/>
                </a:solidFill>
                <a:effectLst/>
                <a:uLnTx/>
                <a:uFillTx/>
                <a:latin typeface="Arial" panose="020B0604020202020204" pitchFamily="34" charset="0"/>
                <a:ea typeface="PMingLiU" panose="02020300000000000000" pitchFamily="18" charset="-120"/>
                <a:cs typeface="Helvetica Neue"/>
                <a:sym typeface="Helvetica Neue"/>
              </a:rPr>
              <a:t>行為準則</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pitchFamily="34" charset="0"/>
              <a:ea typeface="PMingLiU" panose="02020300000000000000" pitchFamily="18" charset="-120"/>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tw" sz="1800" b="1">
                <a:solidFill>
                  <a:srgbClr val="AACFD0"/>
                </a:solidFill>
                <a:latin typeface="Arial" panose="020B0604020202020204" pitchFamily="34" charset="0"/>
                <a:ea typeface="PMingLiU" panose="02020300000000000000" pitchFamily="18" charset="-120"/>
                <a:cs typeface="Helvetica"/>
                <a:sym typeface="Helvetica"/>
              </a:rPr>
              <a:t>簡介 </a:t>
            </a:r>
            <a:endParaRPr sz="1800" b="1">
              <a:solidFill>
                <a:srgbClr val="AACFD0"/>
              </a:solidFill>
              <a:latin typeface="Arial" panose="020B0604020202020204" pitchFamily="34" charset="0"/>
              <a:ea typeface="PMingLiU" panose="02020300000000000000" pitchFamily="18" charset="-120"/>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rPr>
              <a:t>3</a:t>
            </a:fld>
            <a:endParaRPr>
              <a:latin typeface="Arial" panose="020B0604020202020204" pitchFamily="34" charset="0"/>
              <a:ea typeface="PMingLiU" panose="02020300000000000000" pitchFamily="18" charset="-120"/>
            </a:endParaRPr>
          </a:p>
        </p:txBody>
      </p:sp>
      <p:grpSp>
        <p:nvGrpSpPr>
          <p:cNvPr id="229" name="Google Shape;229;p38"/>
          <p:cNvGrpSpPr/>
          <p:nvPr/>
        </p:nvGrpSpPr>
        <p:grpSpPr>
          <a:xfrm>
            <a:off x="742426" y="864951"/>
            <a:ext cx="7890222" cy="3908760"/>
            <a:chOff x="1673387" y="1085060"/>
            <a:chExt cx="9376380" cy="4968552"/>
          </a:xfrm>
        </p:grpSpPr>
        <p:sp>
          <p:nvSpPr>
            <p:cNvPr id="233" name="Google Shape;233;p38"/>
            <p:cNvSpPr/>
            <p:nvPr/>
          </p:nvSpPr>
          <p:spPr>
            <a:xfrm>
              <a:off x="5156871" y="1449173"/>
              <a:ext cx="5499312" cy="9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zh-tw" sz="1800" b="1">
                  <a:solidFill>
                    <a:schemeClr val="accent3">
                      <a:lumMod val="50000"/>
                    </a:schemeClr>
                  </a:solidFill>
                  <a:latin typeface="Arial" panose="020B0604020202020204" pitchFamily="34" charset="0"/>
                  <a:ea typeface="PMingLiU" panose="02020300000000000000" pitchFamily="18" charset="-120"/>
                  <a:cs typeface="Helvetica"/>
                  <a:sym typeface="Helvetica"/>
                </a:rPr>
                <a:t>內容描述</a:t>
              </a:r>
              <a:endParaRPr sz="1800" b="1">
                <a:solidFill>
                  <a:schemeClr val="accent3">
                    <a:lumMod val="50000"/>
                  </a:schemeClr>
                </a:solidFill>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Clr>
                  <a:schemeClr val="dk1"/>
                </a:buClr>
                <a:buSzPts val="1100"/>
                <a:buFont typeface="Arial"/>
                <a:buNone/>
              </a:pPr>
              <a:r>
                <a:rPr lang="zh-tw" sz="1800">
                  <a:solidFill>
                    <a:schemeClr val="dk1"/>
                  </a:solidFill>
                  <a:latin typeface="Arial" panose="020B0604020202020204" pitchFamily="34" charset="0"/>
                  <a:ea typeface="PMingLiU" panose="02020300000000000000" pitchFamily="18" charset="-120"/>
                  <a:cs typeface="Helvetica"/>
                  <a:sym typeface="Helvetica"/>
                </a:rPr>
                <a:t>這項</a:t>
              </a:r>
              <a:r>
                <a:rPr lang="zh-tw" sz="1800" b="1">
                  <a:solidFill>
                    <a:schemeClr val="dk1"/>
                  </a:solidFill>
                  <a:latin typeface="Arial" panose="020B0604020202020204" pitchFamily="34" charset="0"/>
                  <a:ea typeface="PMingLiU" panose="02020300000000000000" pitchFamily="18" charset="-120"/>
                  <a:cs typeface="Helvetica"/>
                  <a:sym typeface="Helvetica"/>
                </a:rPr>
                <a:t>行為準則</a:t>
              </a:r>
              <a:r>
                <a:rPr lang="zh-tw" sz="1800">
                  <a:solidFill>
                    <a:schemeClr val="dk1"/>
                  </a:solidFill>
                  <a:latin typeface="Arial" panose="020B0604020202020204" pitchFamily="34" charset="0"/>
                  <a:ea typeface="PMingLiU" panose="02020300000000000000" pitchFamily="18" charset="-120"/>
                  <a:cs typeface="Helvetica"/>
                  <a:sym typeface="Helvetica"/>
                </a:rPr>
                <a:t>建立</a:t>
              </a:r>
              <a:r>
                <a:rPr lang="zh-tw" sz="1800" b="1">
                  <a:latin typeface="Arial" panose="020B0604020202020204" pitchFamily="34" charset="0"/>
                  <a:ea typeface="PMingLiU" panose="02020300000000000000" pitchFamily="18" charset="-120"/>
                  <a:cs typeface="Helvetica"/>
                  <a:sym typeface="Helvetica"/>
                </a:rPr>
                <a:t>原則</a:t>
              </a:r>
              <a:r>
                <a:rPr lang="zh-tw" sz="1800">
                  <a:solidFill>
                    <a:schemeClr val="dk1"/>
                  </a:solidFill>
                  <a:latin typeface="Arial" panose="020B0604020202020204" pitchFamily="34" charset="0"/>
                  <a:ea typeface="PMingLiU" panose="02020300000000000000" pitchFamily="18" charset="-120"/>
                  <a:cs typeface="Helvetica"/>
                  <a:sym typeface="Helvetica"/>
                </a:rPr>
                <a:t>，用於指導您履行職責和責任，並確保</a:t>
              </a:r>
              <a:r>
                <a:rPr lang="zh-tw" sz="1800" b="1">
                  <a:solidFill>
                    <a:schemeClr val="dk1"/>
                  </a:solidFill>
                  <a:latin typeface="Arial" panose="020B0604020202020204" pitchFamily="34" charset="0"/>
                  <a:ea typeface="PMingLiU" panose="02020300000000000000" pitchFamily="18" charset="-120"/>
                  <a:cs typeface="Helvetica"/>
                  <a:sym typeface="Helvetica"/>
                </a:rPr>
                <a:t>遵守</a:t>
              </a:r>
              <a:r>
                <a:rPr lang="zh-tw" sz="1800">
                  <a:solidFill>
                    <a:schemeClr val="dk1"/>
                  </a:solidFill>
                  <a:latin typeface="Arial" panose="020B0604020202020204" pitchFamily="34" charset="0"/>
                  <a:ea typeface="PMingLiU" panose="02020300000000000000" pitchFamily="18" charset="-120"/>
                  <a:cs typeface="Helvetica"/>
                  <a:sym typeface="Helvetica"/>
                </a:rPr>
                <a:t>公司承諾的</a:t>
              </a:r>
              <a:r>
                <a:rPr lang="zh-tw" sz="1800" b="1">
                  <a:solidFill>
                    <a:schemeClr val="dk1"/>
                  </a:solidFill>
                  <a:latin typeface="Arial" panose="020B0604020202020204" pitchFamily="34" charset="0"/>
                  <a:ea typeface="PMingLiU" panose="02020300000000000000" pitchFamily="18" charset="-120"/>
                  <a:cs typeface="Helvetica"/>
                  <a:sym typeface="Helvetica"/>
                </a:rPr>
                <a:t>道德和合法行為 </a:t>
              </a:r>
              <a:r>
                <a:rPr lang="zh-tw" sz="1800">
                  <a:solidFill>
                    <a:schemeClr val="dk1"/>
                  </a:solidFill>
                  <a:latin typeface="Arial" panose="020B0604020202020204" pitchFamily="34" charset="0"/>
                  <a:ea typeface="PMingLiU" panose="02020300000000000000" pitchFamily="18" charset="-120"/>
                  <a:cs typeface="Helvetica"/>
                  <a:sym typeface="Helvetica"/>
                </a:rPr>
                <a:t>。</a:t>
              </a:r>
              <a:endParaRPr sz="1800">
                <a:solidFill>
                  <a:schemeClr val="dk1"/>
                </a:solidFill>
                <a:latin typeface="Arial" panose="020B0604020202020204" pitchFamily="34" charset="0"/>
                <a:ea typeface="PMingLiU" panose="02020300000000000000" pitchFamily="18" charset="-120"/>
                <a:cs typeface="Helvetica"/>
                <a:sym typeface="Helvetica"/>
              </a:endParaRPr>
            </a:p>
            <a:p>
              <a:pPr marL="0" marR="0" lvl="0" indent="0" algn="l" rtl="0">
                <a:spcBef>
                  <a:spcPts val="0"/>
                </a:spcBef>
                <a:spcAft>
                  <a:spcPts val="0"/>
                </a:spcAft>
                <a:buNone/>
              </a:pPr>
              <a:endParaRPr sz="1000">
                <a:latin typeface="Arial" panose="020B0604020202020204" pitchFamily="34" charset="0"/>
                <a:ea typeface="PMingLiU" panose="02020300000000000000" pitchFamily="18" charset="-120"/>
                <a:cs typeface="Helvetica"/>
                <a:sym typeface="Helvetica"/>
              </a:endParaRPr>
            </a:p>
          </p:txBody>
        </p:sp>
        <p:cxnSp>
          <p:nvCxnSpPr>
            <p:cNvPr id="234" name="Google Shape;234;p38"/>
            <p:cNvCxnSpPr/>
            <p:nvPr/>
          </p:nvCxnSpPr>
          <p:spPr>
            <a:xfrm>
              <a:off x="5156867" y="1445100"/>
              <a:ext cx="5892900" cy="21300"/>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p:nvPr/>
          </p:nvCxnSpPr>
          <p:spPr>
            <a:xfrm rot="10800000" flipH="1">
              <a:off x="5156867" y="5650341"/>
              <a:ext cx="5877600" cy="48001"/>
            </a:xfrm>
            <a:prstGeom prst="straightConnector1">
              <a:avLst/>
            </a:prstGeom>
            <a:noFill/>
            <a:ln w="9525" cap="flat" cmpd="sng">
              <a:solidFill>
                <a:srgbClr val="9D90A0"/>
              </a:solidFill>
              <a:prstDash val="dash"/>
              <a:miter lim="800000"/>
              <a:headEnd type="none" w="sm" len="sm"/>
              <a:tailEnd type="none" w="sm" len="sm"/>
            </a:ln>
          </p:spPr>
        </p:cxnSp>
        <p:grpSp>
          <p:nvGrpSpPr>
            <p:cNvPr id="238" name="Google Shape;238;p38"/>
            <p:cNvGrpSpPr/>
            <p:nvPr/>
          </p:nvGrpSpPr>
          <p:grpSpPr>
            <a:xfrm>
              <a:off x="1673387" y="1085060"/>
              <a:ext cx="3372010" cy="4968552"/>
              <a:chOff x="567076" y="1908423"/>
              <a:chExt cx="3372010" cy="4968552"/>
            </a:xfrm>
          </p:grpSpPr>
          <p:sp>
            <p:nvSpPr>
              <p:cNvPr id="239" name="Google Shape;239;p38"/>
              <p:cNvSpPr/>
              <p:nvPr/>
            </p:nvSpPr>
            <p:spPr>
              <a:xfrm>
                <a:off x="567076" y="1908423"/>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40" name="Google Shape;240;p38"/>
              <p:cNvSpPr/>
              <p:nvPr/>
            </p:nvSpPr>
            <p:spPr>
              <a:xfrm>
                <a:off x="567076" y="4227067"/>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41" name="Google Shape;241;p38"/>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a:sym typeface="Helvetica"/>
                </a:endParaRPr>
              </a:p>
            </p:txBody>
          </p:sp>
          <p:sp>
            <p:nvSpPr>
              <p:cNvPr id="242" name="Google Shape;242;p38"/>
              <p:cNvSpPr/>
              <p:nvPr/>
            </p:nvSpPr>
            <p:spPr>
              <a:xfrm flipH="1">
                <a:off x="567077" y="5389994"/>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43" name="Google Shape;243;p38"/>
              <p:cNvSpPr/>
              <p:nvPr/>
            </p:nvSpPr>
            <p:spPr>
              <a:xfrm>
                <a:off x="3151405" y="3583075"/>
                <a:ext cx="611100" cy="611100"/>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sp>
            <p:nvSpPr>
              <p:cNvPr id="244" name="Google Shape;244;p38"/>
              <p:cNvSpPr/>
              <p:nvPr/>
            </p:nvSpPr>
            <p:spPr>
              <a:xfrm>
                <a:off x="751287" y="4804737"/>
                <a:ext cx="611100" cy="611100"/>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sp>
            <p:nvSpPr>
              <p:cNvPr id="245" name="Google Shape;245;p38"/>
              <p:cNvSpPr txBox="1"/>
              <p:nvPr/>
            </p:nvSpPr>
            <p:spPr>
              <a:xfrm>
                <a:off x="1518517" y="2559480"/>
                <a:ext cx="1402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1600" b="1">
                    <a:solidFill>
                      <a:srgbClr val="ACCBF9"/>
                    </a:solidFill>
                    <a:latin typeface="Arial" panose="020B0604020202020204" pitchFamily="34" charset="0"/>
                    <a:ea typeface="PMingLiU" panose="02020300000000000000" pitchFamily="18" charset="-120"/>
                    <a:cs typeface="Helvetica"/>
                    <a:sym typeface="Helvetica"/>
                  </a:rPr>
                  <a:t>內容描述</a:t>
                </a:r>
                <a:endParaRPr sz="1600">
                  <a:latin typeface="Arial" panose="020B0604020202020204" pitchFamily="34" charset="0"/>
                  <a:ea typeface="PMingLiU" panose="02020300000000000000" pitchFamily="18" charset="-120"/>
                  <a:cs typeface="Helvetica"/>
                  <a:sym typeface="Helvetica"/>
                </a:endParaRPr>
              </a:p>
            </p:txBody>
          </p:sp>
          <p:sp>
            <p:nvSpPr>
              <p:cNvPr id="246" name="Google Shape;246;p38"/>
              <p:cNvSpPr txBox="1"/>
              <p:nvPr/>
            </p:nvSpPr>
            <p:spPr>
              <a:xfrm>
                <a:off x="952344" y="3672328"/>
                <a:ext cx="2672149" cy="327373"/>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1600" b="1">
                    <a:solidFill>
                      <a:srgbClr val="E0EBF6"/>
                    </a:solidFill>
                    <a:latin typeface="Arial" panose="020B0604020202020204" pitchFamily="34" charset="0"/>
                    <a:ea typeface="PMingLiU" panose="02020300000000000000" pitchFamily="18" charset="-120"/>
                    <a:cs typeface="Helvetica"/>
                    <a:sym typeface="Helvetica"/>
                  </a:rPr>
                  <a:t>承諾</a:t>
                </a:r>
                <a:endParaRPr sz="1600">
                  <a:latin typeface="Arial" panose="020B0604020202020204" pitchFamily="34" charset="0"/>
                  <a:ea typeface="PMingLiU" panose="02020300000000000000" pitchFamily="18" charset="-120"/>
                  <a:cs typeface="Helvetica"/>
                  <a:sym typeface="Helvetica"/>
                </a:endParaRPr>
              </a:p>
            </p:txBody>
          </p:sp>
          <p:sp>
            <p:nvSpPr>
              <p:cNvPr id="247" name="Google Shape;247;p38"/>
              <p:cNvSpPr txBox="1"/>
              <p:nvPr/>
            </p:nvSpPr>
            <p:spPr>
              <a:xfrm>
                <a:off x="1301192" y="4880855"/>
                <a:ext cx="18921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1600" b="1">
                    <a:solidFill>
                      <a:srgbClr val="242852"/>
                    </a:solidFill>
                    <a:latin typeface="Arial" panose="020B0604020202020204" pitchFamily="34" charset="0"/>
                    <a:ea typeface="PMingLiU" panose="02020300000000000000" pitchFamily="18" charset="-120"/>
                    <a:cs typeface="Helvetica"/>
                    <a:sym typeface="Helvetica"/>
                  </a:rPr>
                  <a:t>責任</a:t>
                </a:r>
                <a:endParaRPr sz="1600">
                  <a:latin typeface="Arial" panose="020B0604020202020204" pitchFamily="34" charset="0"/>
                  <a:ea typeface="PMingLiU" panose="02020300000000000000" pitchFamily="18" charset="-120"/>
                  <a:cs typeface="Helvetica"/>
                  <a:sym typeface="Helvetica"/>
                </a:endParaRPr>
              </a:p>
            </p:txBody>
          </p:sp>
          <p:sp>
            <p:nvSpPr>
              <p:cNvPr id="248" name="Google Shape;248;p38"/>
              <p:cNvSpPr txBox="1"/>
              <p:nvPr/>
            </p:nvSpPr>
            <p:spPr>
              <a:xfrm>
                <a:off x="1860011" y="5976104"/>
                <a:ext cx="1849201" cy="35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tw" sz="1600" b="1">
                    <a:solidFill>
                      <a:srgbClr val="072C62"/>
                    </a:solidFill>
                    <a:latin typeface="Arial" panose="020B0604020202020204" pitchFamily="34" charset="0"/>
                    <a:ea typeface="PMingLiU" panose="02020300000000000000" pitchFamily="18" charset="-120"/>
                    <a:cs typeface="Helvetica"/>
                    <a:sym typeface="Helvetica"/>
                  </a:rPr>
                  <a:t>適用性</a:t>
                </a:r>
                <a:endParaRPr sz="1600">
                  <a:latin typeface="Arial" panose="020B0604020202020204" pitchFamily="34" charset="0"/>
                  <a:ea typeface="PMingLiU" panose="02020300000000000000" pitchFamily="18" charset="-120"/>
                  <a:cs typeface="Helvetica"/>
                  <a:sym typeface="Helvetica"/>
                </a:endParaRPr>
              </a:p>
            </p:txBody>
          </p:sp>
          <p:sp>
            <p:nvSpPr>
              <p:cNvPr id="249" name="Google Shape;249;p38"/>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50" name="Google Shape;250;p38"/>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51" name="Google Shape;251;p38"/>
              <p:cNvSpPr/>
              <p:nvPr/>
            </p:nvSpPr>
            <p:spPr>
              <a:xfrm>
                <a:off x="3151405" y="5936660"/>
                <a:ext cx="611100" cy="611100"/>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sp>
            <p:nvSpPr>
              <p:cNvPr id="252" name="Google Shape;252;p38"/>
              <p:cNvSpPr/>
              <p:nvPr/>
            </p:nvSpPr>
            <p:spPr>
              <a:xfrm>
                <a:off x="751287" y="2467054"/>
                <a:ext cx="611100" cy="611100"/>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grpSp>
      </p:gr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Calibri"/>
              <a:sym typeface="Calibri"/>
            </a:endParaRPr>
          </a:p>
        </p:txBody>
      </p:sp>
      <p:sp>
        <p:nvSpPr>
          <p:cNvPr id="34" name="Google Shape;253;p38">
            <a:extLst>
              <a:ext uri="{FF2B5EF4-FFF2-40B4-BE49-F238E27FC236}">
                <a16:creationId xmlns:a16="http://schemas.microsoft.com/office/drawing/2014/main" id="{AA8416A6-9F77-402E-A5CF-0E713768F4F9}"/>
              </a:ext>
            </a:extLst>
          </p:cNvPr>
          <p:cNvSpPr/>
          <p:nvPr/>
        </p:nvSpPr>
        <p:spPr>
          <a:xfrm>
            <a:off x="5931177" y="3490554"/>
            <a:ext cx="444065" cy="58408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Calibri"/>
              <a:sym typeface="Calibri"/>
            </a:endParaRPr>
          </a:p>
        </p:txBody>
      </p:sp>
    </p:spTree>
    <p:custDataLst>
      <p:tags r:id="rId1"/>
    </p:custDataLst>
    <p:extLst>
      <p:ext uri="{BB962C8B-B14F-4D97-AF65-F5344CB8AC3E}">
        <p14:creationId xmlns:p14="http://schemas.microsoft.com/office/powerpoint/2010/main" val="28899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pitchFamily="34" charset="0"/>
              <a:ea typeface="PMingLiU" panose="02020300000000000000" pitchFamily="18" charset="-120"/>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tw" sz="1800" b="1">
                <a:solidFill>
                  <a:srgbClr val="AACFD0"/>
                </a:solidFill>
                <a:latin typeface="Arial" panose="020B0604020202020204" pitchFamily="34" charset="0"/>
                <a:ea typeface="PMingLiU" panose="02020300000000000000" pitchFamily="18" charset="-120"/>
                <a:cs typeface="Helvetica"/>
                <a:sym typeface="Helvetica"/>
              </a:rPr>
              <a:t>簡介 </a:t>
            </a:r>
            <a:endParaRPr sz="1800" b="1">
              <a:solidFill>
                <a:srgbClr val="AACFD0"/>
              </a:solidFill>
              <a:latin typeface="Arial" panose="020B0604020202020204" pitchFamily="34" charset="0"/>
              <a:ea typeface="PMingLiU" panose="02020300000000000000" pitchFamily="18" charset="-120"/>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rPr>
              <a:t>4</a:t>
            </a:fld>
            <a:endParaRPr>
              <a:latin typeface="Arial" panose="020B0604020202020204" pitchFamily="34" charset="0"/>
              <a:ea typeface="PMingLiU" panose="02020300000000000000" pitchFamily="18" charset="-120"/>
            </a:endParaRPr>
          </a:p>
        </p:txBody>
      </p:sp>
      <p:grpSp>
        <p:nvGrpSpPr>
          <p:cNvPr id="229" name="Google Shape;229;p38"/>
          <p:cNvGrpSpPr/>
          <p:nvPr/>
        </p:nvGrpSpPr>
        <p:grpSpPr>
          <a:xfrm>
            <a:off x="742425" y="864951"/>
            <a:ext cx="7890223" cy="3908760"/>
            <a:chOff x="1673387" y="1085060"/>
            <a:chExt cx="9376380" cy="4968552"/>
          </a:xfrm>
        </p:grpSpPr>
        <p:sp>
          <p:nvSpPr>
            <p:cNvPr id="233" name="Google Shape;233;p38"/>
            <p:cNvSpPr/>
            <p:nvPr/>
          </p:nvSpPr>
          <p:spPr>
            <a:xfrm>
              <a:off x="5156871" y="1449173"/>
              <a:ext cx="5892896" cy="9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zh-tw" sz="1600" b="1">
                  <a:solidFill>
                    <a:schemeClr val="accent2"/>
                  </a:solidFill>
                  <a:latin typeface="Arial" panose="020B0604020202020204" pitchFamily="34" charset="0"/>
                  <a:ea typeface="PMingLiU" panose="02020300000000000000" pitchFamily="18" charset="-120"/>
                  <a:cs typeface="Helvetica"/>
                  <a:sym typeface="Helvetica"/>
                </a:rPr>
                <a:t>承諾</a:t>
              </a:r>
              <a:endParaRPr sz="1600" b="1">
                <a:solidFill>
                  <a:schemeClr val="accent2"/>
                </a:solidFill>
                <a:latin typeface="Arial" panose="020B0604020202020204" pitchFamily="34" charset="0"/>
                <a:ea typeface="PMingLiU" panose="02020300000000000000" pitchFamily="18" charset="-120"/>
                <a:cs typeface="Helvetica"/>
                <a:sym typeface="Helvetica"/>
              </a:endParaRPr>
            </a:p>
            <a:p>
              <a:pPr>
                <a:lnSpc>
                  <a:spcPct val="115000"/>
                </a:lnSpc>
                <a:buClr>
                  <a:schemeClr val="dk1"/>
                </a:buClr>
                <a:buSzPts val="1100"/>
              </a:pPr>
              <a:r>
                <a:rPr lang="zh-tw" sz="1600">
                  <a:solidFill>
                    <a:schemeClr val="dk1"/>
                  </a:solidFill>
                  <a:latin typeface="Arial" panose="020B0604020202020204" pitchFamily="34" charset="0"/>
                  <a:ea typeface="PMingLiU" panose="02020300000000000000" pitchFamily="18" charset="-120"/>
                  <a:cs typeface="Helvetica"/>
                  <a:sym typeface="Helvetica"/>
                </a:rPr>
                <a:t>您不得在履行職責過程中違反任何適用的法律或法規，或從事任何</a:t>
              </a:r>
              <a:r>
                <a:rPr lang="zh-tw" sz="1600" b="1">
                  <a:solidFill>
                    <a:schemeClr val="dk1"/>
                  </a:solidFill>
                  <a:latin typeface="Arial" panose="020B0604020202020204" pitchFamily="34" charset="0"/>
                  <a:ea typeface="PMingLiU" panose="02020300000000000000" pitchFamily="18" charset="-120"/>
                  <a:cs typeface="Helvetica"/>
                  <a:sym typeface="Helvetica"/>
                </a:rPr>
                <a:t>不當行為</a:t>
              </a:r>
              <a:r>
                <a:rPr lang="zh-tw" sz="1600">
                  <a:solidFill>
                    <a:schemeClr val="dk1"/>
                  </a:solidFill>
                  <a:latin typeface="Arial" panose="020B0604020202020204" pitchFamily="34" charset="0"/>
                  <a:ea typeface="PMingLiU" panose="02020300000000000000" pitchFamily="18" charset="-120"/>
                  <a:cs typeface="Helvetica"/>
                  <a:sym typeface="Helvetica"/>
                </a:rPr>
                <a:t>，而可能會危及公司的</a:t>
              </a:r>
              <a:r>
                <a:rPr lang="zh-tw" sz="1600" b="1">
                  <a:solidFill>
                    <a:schemeClr val="dk1"/>
                  </a:solidFill>
                  <a:latin typeface="Arial" panose="020B0604020202020204" pitchFamily="34" charset="0"/>
                  <a:ea typeface="PMingLiU" panose="02020300000000000000" pitchFamily="18" charset="-120"/>
                  <a:cs typeface="Helvetica"/>
                  <a:sym typeface="Helvetica"/>
                </a:rPr>
                <a:t>名聲</a:t>
              </a:r>
              <a:r>
                <a:rPr lang="zh-tw" sz="1600">
                  <a:solidFill>
                    <a:schemeClr val="dk1"/>
                  </a:solidFill>
                  <a:latin typeface="Arial" panose="020B0604020202020204" pitchFamily="34" charset="0"/>
                  <a:ea typeface="PMingLiU" panose="02020300000000000000" pitchFamily="18" charset="-120"/>
                  <a:cs typeface="Helvetica"/>
                  <a:sym typeface="Helvetica"/>
                </a:rPr>
                <a:t>或其客戶或第三方關係。</a:t>
              </a:r>
            </a:p>
            <a:p>
              <a:pPr>
                <a:lnSpc>
                  <a:spcPct val="115000"/>
                </a:lnSpc>
                <a:buClr>
                  <a:schemeClr val="dk1"/>
                </a:buClr>
                <a:buSzPts val="1100"/>
              </a:pPr>
              <a:r>
                <a:rPr lang="zh-tw" sz="1600">
                  <a:solidFill>
                    <a:schemeClr val="dk1"/>
                  </a:solidFill>
                  <a:latin typeface="Arial" panose="020B0604020202020204" pitchFamily="34" charset="0"/>
                  <a:ea typeface="PMingLiU" panose="02020300000000000000" pitchFamily="18" charset="-120"/>
                  <a:cs typeface="Helvetica"/>
                  <a:sym typeface="Helvetica"/>
                </a:rPr>
                <a:t>不應被提供、請求、支付或接受</a:t>
              </a:r>
              <a:r>
                <a:rPr lang="zh-tw" sz="1600" b="1">
                  <a:solidFill>
                    <a:schemeClr val="dk1"/>
                  </a:solidFill>
                  <a:latin typeface="Arial" panose="020B0604020202020204" pitchFamily="34" charset="0"/>
                  <a:ea typeface="PMingLiU" panose="02020300000000000000" pitchFamily="18" charset="-120"/>
                  <a:cs typeface="Helvetica"/>
                  <a:sym typeface="Helvetica"/>
                </a:rPr>
                <a:t>賄賂或不當付款</a:t>
              </a:r>
              <a:r>
                <a:rPr lang="zh-tw" sz="1600">
                  <a:solidFill>
                    <a:schemeClr val="dk1"/>
                  </a:solidFill>
                  <a:latin typeface="Arial" panose="020B0604020202020204" pitchFamily="34" charset="0"/>
                  <a:ea typeface="PMingLiU" panose="02020300000000000000" pitchFamily="18" charset="-120"/>
                  <a:cs typeface="Helvetica"/>
                  <a:sym typeface="Helvetica"/>
                </a:rPr>
                <a:t>。</a:t>
              </a:r>
            </a:p>
            <a:p>
              <a:pPr marL="0" marR="0" lvl="0" indent="0" algn="l" rtl="0">
                <a:spcBef>
                  <a:spcPts val="0"/>
                </a:spcBef>
                <a:spcAft>
                  <a:spcPts val="0"/>
                </a:spcAft>
                <a:buNone/>
              </a:pPr>
              <a:endParaRPr sz="1000">
                <a:latin typeface="Arial" panose="020B0604020202020204" pitchFamily="34" charset="0"/>
                <a:ea typeface="PMingLiU" panose="02020300000000000000" pitchFamily="18" charset="-120"/>
                <a:cs typeface="Helvetica"/>
                <a:sym typeface="Helvetica"/>
              </a:endParaRPr>
            </a:p>
          </p:txBody>
        </p:sp>
        <p:cxnSp>
          <p:nvCxnSpPr>
            <p:cNvPr id="234" name="Google Shape;234;p38"/>
            <p:cNvCxnSpPr/>
            <p:nvPr/>
          </p:nvCxnSpPr>
          <p:spPr>
            <a:xfrm>
              <a:off x="5156867" y="1445100"/>
              <a:ext cx="5892900" cy="21300"/>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p:nvPr/>
          </p:nvCxnSpPr>
          <p:spPr>
            <a:xfrm rot="10800000" flipH="1">
              <a:off x="5156867" y="5626341"/>
              <a:ext cx="5877600" cy="48001"/>
            </a:xfrm>
            <a:prstGeom prst="straightConnector1">
              <a:avLst/>
            </a:prstGeom>
            <a:noFill/>
            <a:ln w="9525" cap="flat" cmpd="sng">
              <a:solidFill>
                <a:srgbClr val="9D90A0"/>
              </a:solidFill>
              <a:prstDash val="dash"/>
              <a:miter lim="800000"/>
              <a:headEnd type="none" w="sm" len="sm"/>
              <a:tailEnd type="none" w="sm" len="sm"/>
            </a:ln>
          </p:spPr>
        </p:cxnSp>
        <p:grpSp>
          <p:nvGrpSpPr>
            <p:cNvPr id="238" name="Google Shape;238;p38"/>
            <p:cNvGrpSpPr/>
            <p:nvPr/>
          </p:nvGrpSpPr>
          <p:grpSpPr>
            <a:xfrm>
              <a:off x="1673387" y="1085060"/>
              <a:ext cx="3372010" cy="4968552"/>
              <a:chOff x="567076" y="1908423"/>
              <a:chExt cx="3372010" cy="4968552"/>
            </a:xfrm>
          </p:grpSpPr>
          <p:sp>
            <p:nvSpPr>
              <p:cNvPr id="239" name="Google Shape;239;p38"/>
              <p:cNvSpPr/>
              <p:nvPr/>
            </p:nvSpPr>
            <p:spPr>
              <a:xfrm>
                <a:off x="567076" y="1908423"/>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40" name="Google Shape;240;p38"/>
              <p:cNvSpPr/>
              <p:nvPr/>
            </p:nvSpPr>
            <p:spPr>
              <a:xfrm>
                <a:off x="567076" y="4227067"/>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41" name="Google Shape;241;p38"/>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a:sym typeface="Helvetica"/>
                </a:endParaRPr>
              </a:p>
            </p:txBody>
          </p:sp>
          <p:sp>
            <p:nvSpPr>
              <p:cNvPr id="242" name="Google Shape;242;p38"/>
              <p:cNvSpPr/>
              <p:nvPr/>
            </p:nvSpPr>
            <p:spPr>
              <a:xfrm flipH="1">
                <a:off x="567077" y="5389994"/>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43" name="Google Shape;243;p38"/>
              <p:cNvSpPr/>
              <p:nvPr/>
            </p:nvSpPr>
            <p:spPr>
              <a:xfrm>
                <a:off x="3151405" y="3583075"/>
                <a:ext cx="611100" cy="611100"/>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sp>
            <p:nvSpPr>
              <p:cNvPr id="244" name="Google Shape;244;p38"/>
              <p:cNvSpPr/>
              <p:nvPr/>
            </p:nvSpPr>
            <p:spPr>
              <a:xfrm>
                <a:off x="751287" y="4804737"/>
                <a:ext cx="611100" cy="611100"/>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sp>
            <p:nvSpPr>
              <p:cNvPr id="245" name="Google Shape;245;p38"/>
              <p:cNvSpPr txBox="1"/>
              <p:nvPr/>
            </p:nvSpPr>
            <p:spPr>
              <a:xfrm>
                <a:off x="1596131" y="2559481"/>
                <a:ext cx="1402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1600" b="1">
                    <a:solidFill>
                      <a:srgbClr val="ACCBF9"/>
                    </a:solidFill>
                    <a:latin typeface="Arial" panose="020B0604020202020204" pitchFamily="34" charset="0"/>
                    <a:ea typeface="PMingLiU" panose="02020300000000000000" pitchFamily="18" charset="-120"/>
                    <a:cs typeface="Helvetica"/>
                    <a:sym typeface="Helvetica"/>
                  </a:rPr>
                  <a:t>內容描述</a:t>
                </a:r>
                <a:endParaRPr sz="1600">
                  <a:latin typeface="Arial" panose="020B0604020202020204" pitchFamily="34" charset="0"/>
                  <a:ea typeface="PMingLiU" panose="02020300000000000000" pitchFamily="18" charset="-120"/>
                  <a:cs typeface="Helvetica"/>
                  <a:sym typeface="Helvetica"/>
                </a:endParaRPr>
              </a:p>
            </p:txBody>
          </p:sp>
          <p:sp>
            <p:nvSpPr>
              <p:cNvPr id="246" name="Google Shape;246;p38"/>
              <p:cNvSpPr txBox="1"/>
              <p:nvPr/>
            </p:nvSpPr>
            <p:spPr>
              <a:xfrm>
                <a:off x="973332" y="3661949"/>
                <a:ext cx="2672148" cy="327373"/>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1600" b="1">
                    <a:solidFill>
                      <a:srgbClr val="E0EBF6"/>
                    </a:solidFill>
                    <a:latin typeface="Arial" panose="020B0604020202020204" pitchFamily="34" charset="0"/>
                    <a:ea typeface="PMingLiU" panose="02020300000000000000" pitchFamily="18" charset="-120"/>
                    <a:cs typeface="Helvetica"/>
                    <a:sym typeface="Helvetica"/>
                  </a:rPr>
                  <a:t>承諾</a:t>
                </a:r>
                <a:endParaRPr sz="1600">
                  <a:latin typeface="Arial" panose="020B0604020202020204" pitchFamily="34" charset="0"/>
                  <a:ea typeface="PMingLiU" panose="02020300000000000000" pitchFamily="18" charset="-120"/>
                  <a:cs typeface="Helvetica"/>
                  <a:sym typeface="Helvetica"/>
                </a:endParaRPr>
              </a:p>
            </p:txBody>
          </p:sp>
          <p:sp>
            <p:nvSpPr>
              <p:cNvPr id="247" name="Google Shape;247;p38"/>
              <p:cNvSpPr txBox="1"/>
              <p:nvPr/>
            </p:nvSpPr>
            <p:spPr>
              <a:xfrm>
                <a:off x="1332236" y="4880855"/>
                <a:ext cx="18921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1600" b="1">
                    <a:solidFill>
                      <a:srgbClr val="242852"/>
                    </a:solidFill>
                    <a:latin typeface="Arial" panose="020B0604020202020204" pitchFamily="34" charset="0"/>
                    <a:ea typeface="PMingLiU" panose="02020300000000000000" pitchFamily="18" charset="-120"/>
                    <a:cs typeface="Helvetica"/>
                    <a:sym typeface="Helvetica"/>
                  </a:rPr>
                  <a:t>責任</a:t>
                </a:r>
                <a:endParaRPr sz="1600">
                  <a:latin typeface="Arial" panose="020B0604020202020204" pitchFamily="34" charset="0"/>
                  <a:ea typeface="PMingLiU" panose="02020300000000000000" pitchFamily="18" charset="-120"/>
                  <a:cs typeface="Helvetica"/>
                  <a:sym typeface="Helvetica"/>
                </a:endParaRPr>
              </a:p>
            </p:txBody>
          </p:sp>
          <p:sp>
            <p:nvSpPr>
              <p:cNvPr id="248" name="Google Shape;248;p38"/>
              <p:cNvSpPr txBox="1"/>
              <p:nvPr/>
            </p:nvSpPr>
            <p:spPr>
              <a:xfrm>
                <a:off x="1860015" y="5976104"/>
                <a:ext cx="1849201" cy="35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tw" sz="1600" b="1">
                    <a:solidFill>
                      <a:srgbClr val="072C62"/>
                    </a:solidFill>
                    <a:latin typeface="Arial" panose="020B0604020202020204" pitchFamily="34" charset="0"/>
                    <a:ea typeface="PMingLiU" panose="02020300000000000000" pitchFamily="18" charset="-120"/>
                    <a:cs typeface="Helvetica"/>
                    <a:sym typeface="Helvetica"/>
                  </a:rPr>
                  <a:t>適用性</a:t>
                </a:r>
                <a:endParaRPr sz="1600">
                  <a:latin typeface="Arial" panose="020B0604020202020204" pitchFamily="34" charset="0"/>
                  <a:ea typeface="PMingLiU" panose="02020300000000000000" pitchFamily="18" charset="-120"/>
                  <a:cs typeface="Helvetica"/>
                  <a:sym typeface="Helvetica"/>
                </a:endParaRPr>
              </a:p>
            </p:txBody>
          </p:sp>
          <p:sp>
            <p:nvSpPr>
              <p:cNvPr id="249" name="Google Shape;249;p38"/>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50" name="Google Shape;250;p38"/>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51" name="Google Shape;251;p38"/>
              <p:cNvSpPr/>
              <p:nvPr/>
            </p:nvSpPr>
            <p:spPr>
              <a:xfrm>
                <a:off x="3151405" y="5936660"/>
                <a:ext cx="611100" cy="611100"/>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sp>
            <p:nvSpPr>
              <p:cNvPr id="252" name="Google Shape;252;p38"/>
              <p:cNvSpPr/>
              <p:nvPr/>
            </p:nvSpPr>
            <p:spPr>
              <a:xfrm>
                <a:off x="751287" y="2467054"/>
                <a:ext cx="611100" cy="611100"/>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grpSp>
      </p:gr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Calibri"/>
              <a:sym typeface="Calibri"/>
            </a:endParaRPr>
          </a:p>
        </p:txBody>
      </p:sp>
      <p:sp>
        <p:nvSpPr>
          <p:cNvPr id="28" name="Google Shape;249;p38">
            <a:extLst>
              <a:ext uri="{FF2B5EF4-FFF2-40B4-BE49-F238E27FC236}">
                <a16:creationId xmlns:a16="http://schemas.microsoft.com/office/drawing/2014/main" id="{6748178D-FB76-44F4-AE84-CCCF9500DC4A}"/>
              </a:ext>
            </a:extLst>
          </p:cNvPr>
          <p:cNvSpPr/>
          <p:nvPr/>
        </p:nvSpPr>
        <p:spPr>
          <a:xfrm>
            <a:off x="5919990" y="3876125"/>
            <a:ext cx="571969" cy="377742"/>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Tree>
    <p:custDataLst>
      <p:tags r:id="rId1"/>
    </p:custDataLst>
    <p:extLst>
      <p:ext uri="{BB962C8B-B14F-4D97-AF65-F5344CB8AC3E}">
        <p14:creationId xmlns:p14="http://schemas.microsoft.com/office/powerpoint/2010/main" val="459840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pitchFamily="34" charset="0"/>
              <a:ea typeface="PMingLiU" panose="02020300000000000000" pitchFamily="18" charset="-120"/>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tw" sz="1800" b="1">
                <a:solidFill>
                  <a:srgbClr val="AACFD0"/>
                </a:solidFill>
                <a:latin typeface="Arial" panose="020B0604020202020204" pitchFamily="34" charset="0"/>
                <a:ea typeface="PMingLiU" panose="02020300000000000000" pitchFamily="18" charset="-120"/>
                <a:cs typeface="Helvetica"/>
                <a:sym typeface="Helvetica"/>
              </a:rPr>
              <a:t>簡介 </a:t>
            </a:r>
            <a:endParaRPr sz="1800" b="1">
              <a:solidFill>
                <a:srgbClr val="AACFD0"/>
              </a:solidFill>
              <a:latin typeface="Arial" panose="020B0604020202020204" pitchFamily="34" charset="0"/>
              <a:ea typeface="PMingLiU" panose="02020300000000000000" pitchFamily="18" charset="-120"/>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rPr>
              <a:t>5</a:t>
            </a:fld>
            <a:endParaRPr>
              <a:latin typeface="Arial" panose="020B0604020202020204" pitchFamily="34" charset="0"/>
              <a:ea typeface="PMingLiU" panose="02020300000000000000" pitchFamily="18" charset="-120"/>
            </a:endParaRPr>
          </a:p>
        </p:txBody>
      </p:sp>
      <p:grpSp>
        <p:nvGrpSpPr>
          <p:cNvPr id="229" name="Google Shape;229;p38"/>
          <p:cNvGrpSpPr/>
          <p:nvPr/>
        </p:nvGrpSpPr>
        <p:grpSpPr>
          <a:xfrm>
            <a:off x="742425" y="864951"/>
            <a:ext cx="7995750" cy="3908760"/>
            <a:chOff x="1673387" y="1085060"/>
            <a:chExt cx="9501783" cy="4968552"/>
          </a:xfrm>
        </p:grpSpPr>
        <p:sp>
          <p:nvSpPr>
            <p:cNvPr id="233" name="Google Shape;233;p38"/>
            <p:cNvSpPr/>
            <p:nvPr/>
          </p:nvSpPr>
          <p:spPr>
            <a:xfrm>
              <a:off x="5156870" y="1449174"/>
              <a:ext cx="6018300" cy="9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zh-tw" sz="1800" b="1">
                  <a:solidFill>
                    <a:schemeClr val="accent5">
                      <a:lumMod val="75000"/>
                    </a:schemeClr>
                  </a:solidFill>
                  <a:latin typeface="Arial" panose="020B0604020202020204" pitchFamily="34" charset="0"/>
                  <a:ea typeface="PMingLiU" panose="02020300000000000000" pitchFamily="18" charset="-120"/>
                  <a:cs typeface="Helvetica"/>
                  <a:sym typeface="Helvetica"/>
                </a:rPr>
                <a:t>責任</a:t>
              </a:r>
              <a:endParaRPr sz="1800" b="1">
                <a:solidFill>
                  <a:schemeClr val="accent5">
                    <a:lumMod val="75000"/>
                  </a:schemeClr>
                </a:solidFill>
                <a:latin typeface="Arial" panose="020B0604020202020204" pitchFamily="34" charset="0"/>
                <a:ea typeface="PMingLiU" panose="02020300000000000000" pitchFamily="18" charset="-120"/>
                <a:cs typeface="Helvetica"/>
                <a:sym typeface="Helvetica"/>
              </a:endParaRPr>
            </a:p>
            <a:p>
              <a:pPr lvl="0">
                <a:lnSpc>
                  <a:spcPct val="115000"/>
                </a:lnSpc>
                <a:buSzPts val="1100"/>
              </a:pPr>
              <a:r>
                <a:rPr lang="zh-tw" sz="1800">
                  <a:solidFill>
                    <a:schemeClr val="dk1"/>
                  </a:solidFill>
                  <a:latin typeface="Arial" panose="020B0604020202020204" pitchFamily="34" charset="0"/>
                  <a:ea typeface="PMingLiU" panose="02020300000000000000" pitchFamily="18" charset="-120"/>
                  <a:cs typeface="Helvetica"/>
                  <a:sym typeface="Helvetica"/>
                </a:rPr>
                <a:t>您有責任</a:t>
              </a:r>
              <a:r>
                <a:rPr lang="zh-tw" sz="1800" b="1">
                  <a:solidFill>
                    <a:schemeClr val="dk1"/>
                  </a:solidFill>
                  <a:latin typeface="Arial" panose="020B0604020202020204" pitchFamily="34" charset="0"/>
                  <a:ea typeface="PMingLiU" panose="02020300000000000000" pitchFamily="18" charset="-120"/>
                  <a:cs typeface="Helvetica"/>
                  <a:sym typeface="Helvetica"/>
                </a:rPr>
                <a:t>理解並遵守</a:t>
              </a:r>
              <a:r>
                <a:rPr lang="zh-tw" sz="1800">
                  <a:solidFill>
                    <a:schemeClr val="dk1"/>
                  </a:solidFill>
                  <a:latin typeface="Arial" panose="020B0604020202020204" pitchFamily="34" charset="0"/>
                  <a:ea typeface="PMingLiU" panose="02020300000000000000" pitchFamily="18" charset="-120"/>
                  <a:cs typeface="Helvetica"/>
                  <a:sym typeface="Helvetica"/>
                </a:rPr>
                <a:t>行為準則，並</a:t>
              </a:r>
              <a:r>
                <a:rPr lang="zh-tw" sz="1800" b="1">
                  <a:solidFill>
                    <a:schemeClr val="dk1"/>
                  </a:solidFill>
                  <a:latin typeface="Arial" panose="020B0604020202020204" pitchFamily="34" charset="0"/>
                  <a:ea typeface="PMingLiU" panose="02020300000000000000" pitchFamily="18" charset="-120"/>
                  <a:cs typeface="Helvetica"/>
                  <a:sym typeface="Helvetica"/>
                </a:rPr>
                <a:t>報告</a:t>
              </a:r>
              <a:r>
                <a:rPr lang="zh-tw" sz="1800">
                  <a:solidFill>
                    <a:schemeClr val="dk1"/>
                  </a:solidFill>
                  <a:latin typeface="Arial" panose="020B0604020202020204" pitchFamily="34" charset="0"/>
                  <a:ea typeface="PMingLiU" panose="02020300000000000000" pitchFamily="18" charset="-120"/>
                  <a:cs typeface="Helvetica"/>
                  <a:sym typeface="Helvetica"/>
                </a:rPr>
                <a:t>任何您覺得可能是</a:t>
              </a:r>
              <a:r>
                <a:rPr lang="zh-tw" sz="1800" b="1">
                  <a:solidFill>
                    <a:schemeClr val="dk1"/>
                  </a:solidFill>
                  <a:latin typeface="Arial" panose="020B0604020202020204" pitchFamily="34" charset="0"/>
                  <a:ea typeface="PMingLiU" panose="02020300000000000000" pitchFamily="18" charset="-120"/>
                  <a:cs typeface="Helvetica"/>
                  <a:sym typeface="Helvetica"/>
                </a:rPr>
                <a:t>違反</a:t>
              </a:r>
              <a:r>
                <a:rPr lang="zh-tw" sz="1800">
                  <a:solidFill>
                    <a:schemeClr val="dk1"/>
                  </a:solidFill>
                  <a:latin typeface="Arial" panose="020B0604020202020204" pitchFamily="34" charset="0"/>
                  <a:ea typeface="PMingLiU" panose="02020300000000000000" pitchFamily="18" charset="-120"/>
                  <a:cs typeface="Helvetica"/>
                  <a:sym typeface="Helvetica"/>
                </a:rPr>
                <a:t>政策或法律（包括第三方提出的違規行為）的事件。</a:t>
              </a:r>
            </a:p>
            <a:p>
              <a:pPr marL="0" marR="0" lvl="0" indent="0" algn="l" rtl="0">
                <a:spcBef>
                  <a:spcPts val="0"/>
                </a:spcBef>
                <a:spcAft>
                  <a:spcPts val="0"/>
                </a:spcAft>
                <a:buNone/>
              </a:pPr>
              <a:endParaRPr sz="1000">
                <a:latin typeface="Arial" panose="020B0604020202020204" pitchFamily="34" charset="0"/>
                <a:ea typeface="PMingLiU" panose="02020300000000000000" pitchFamily="18" charset="-120"/>
                <a:cs typeface="Helvetica"/>
                <a:sym typeface="Helvetica"/>
              </a:endParaRPr>
            </a:p>
          </p:txBody>
        </p:sp>
        <p:cxnSp>
          <p:nvCxnSpPr>
            <p:cNvPr id="234" name="Google Shape;234;p38"/>
            <p:cNvCxnSpPr/>
            <p:nvPr/>
          </p:nvCxnSpPr>
          <p:spPr>
            <a:xfrm>
              <a:off x="5156867" y="1445100"/>
              <a:ext cx="5892900" cy="21300"/>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p:nvPr/>
          </p:nvCxnSpPr>
          <p:spPr>
            <a:xfrm rot="10800000" flipH="1">
              <a:off x="5156867" y="5626341"/>
              <a:ext cx="5877600" cy="48001"/>
            </a:xfrm>
            <a:prstGeom prst="straightConnector1">
              <a:avLst/>
            </a:prstGeom>
            <a:noFill/>
            <a:ln w="9525" cap="flat" cmpd="sng">
              <a:solidFill>
                <a:srgbClr val="9D90A0"/>
              </a:solidFill>
              <a:prstDash val="dash"/>
              <a:miter lim="800000"/>
              <a:headEnd type="none" w="sm" len="sm"/>
              <a:tailEnd type="none" w="sm" len="sm"/>
            </a:ln>
          </p:spPr>
        </p:cxnSp>
        <p:grpSp>
          <p:nvGrpSpPr>
            <p:cNvPr id="238" name="Google Shape;238;p38"/>
            <p:cNvGrpSpPr/>
            <p:nvPr/>
          </p:nvGrpSpPr>
          <p:grpSpPr>
            <a:xfrm>
              <a:off x="1673387" y="1085060"/>
              <a:ext cx="3372010" cy="4968552"/>
              <a:chOff x="567076" y="1908423"/>
              <a:chExt cx="3372010" cy="4968552"/>
            </a:xfrm>
          </p:grpSpPr>
          <p:sp>
            <p:nvSpPr>
              <p:cNvPr id="239" name="Google Shape;239;p38"/>
              <p:cNvSpPr/>
              <p:nvPr/>
            </p:nvSpPr>
            <p:spPr>
              <a:xfrm>
                <a:off x="567076" y="1908423"/>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40" name="Google Shape;240;p38"/>
              <p:cNvSpPr/>
              <p:nvPr/>
            </p:nvSpPr>
            <p:spPr>
              <a:xfrm>
                <a:off x="567076" y="4227067"/>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41" name="Google Shape;241;p38"/>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a:sym typeface="Helvetica"/>
                </a:endParaRPr>
              </a:p>
            </p:txBody>
          </p:sp>
          <p:sp>
            <p:nvSpPr>
              <p:cNvPr id="242" name="Google Shape;242;p38"/>
              <p:cNvSpPr/>
              <p:nvPr/>
            </p:nvSpPr>
            <p:spPr>
              <a:xfrm flipH="1">
                <a:off x="567077" y="5389994"/>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43" name="Google Shape;243;p38"/>
              <p:cNvSpPr/>
              <p:nvPr/>
            </p:nvSpPr>
            <p:spPr>
              <a:xfrm>
                <a:off x="3151405" y="3583075"/>
                <a:ext cx="611100" cy="611100"/>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sp>
            <p:nvSpPr>
              <p:cNvPr id="244" name="Google Shape;244;p38"/>
              <p:cNvSpPr/>
              <p:nvPr/>
            </p:nvSpPr>
            <p:spPr>
              <a:xfrm>
                <a:off x="751287" y="4804737"/>
                <a:ext cx="611100" cy="611100"/>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sp>
            <p:nvSpPr>
              <p:cNvPr id="245" name="Google Shape;245;p38"/>
              <p:cNvSpPr txBox="1"/>
              <p:nvPr/>
            </p:nvSpPr>
            <p:spPr>
              <a:xfrm>
                <a:off x="1518517" y="2559480"/>
                <a:ext cx="1402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1600" b="1">
                    <a:solidFill>
                      <a:srgbClr val="ACCBF9"/>
                    </a:solidFill>
                    <a:latin typeface="Arial" panose="020B0604020202020204" pitchFamily="34" charset="0"/>
                    <a:ea typeface="PMingLiU" panose="02020300000000000000" pitchFamily="18" charset="-120"/>
                    <a:cs typeface="Helvetica"/>
                    <a:sym typeface="Helvetica"/>
                  </a:rPr>
                  <a:t>內容描述</a:t>
                </a:r>
                <a:endParaRPr sz="1600">
                  <a:latin typeface="Arial" panose="020B0604020202020204" pitchFamily="34" charset="0"/>
                  <a:ea typeface="PMingLiU" panose="02020300000000000000" pitchFamily="18" charset="-120"/>
                  <a:cs typeface="Helvetica"/>
                  <a:sym typeface="Helvetica"/>
                </a:endParaRPr>
              </a:p>
            </p:txBody>
          </p:sp>
          <p:sp>
            <p:nvSpPr>
              <p:cNvPr id="246" name="Google Shape;246;p38"/>
              <p:cNvSpPr txBox="1"/>
              <p:nvPr/>
            </p:nvSpPr>
            <p:spPr>
              <a:xfrm>
                <a:off x="1300160" y="3672328"/>
                <a:ext cx="17655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1600" b="1">
                    <a:solidFill>
                      <a:srgbClr val="E0EBF6"/>
                    </a:solidFill>
                    <a:latin typeface="Arial" panose="020B0604020202020204" pitchFamily="34" charset="0"/>
                    <a:ea typeface="PMingLiU" panose="02020300000000000000" pitchFamily="18" charset="-120"/>
                    <a:cs typeface="Helvetica"/>
                    <a:sym typeface="Helvetica"/>
                  </a:rPr>
                  <a:t>承諾</a:t>
                </a:r>
                <a:endParaRPr sz="1600">
                  <a:latin typeface="Arial" panose="020B0604020202020204" pitchFamily="34" charset="0"/>
                  <a:ea typeface="PMingLiU" panose="02020300000000000000" pitchFamily="18" charset="-120"/>
                  <a:cs typeface="Helvetica"/>
                  <a:sym typeface="Helvetica"/>
                </a:endParaRPr>
              </a:p>
            </p:txBody>
          </p:sp>
          <p:sp>
            <p:nvSpPr>
              <p:cNvPr id="247" name="Google Shape;247;p38"/>
              <p:cNvSpPr txBox="1"/>
              <p:nvPr/>
            </p:nvSpPr>
            <p:spPr>
              <a:xfrm>
                <a:off x="1293433" y="4880855"/>
                <a:ext cx="18921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1600" b="1">
                    <a:solidFill>
                      <a:srgbClr val="242852"/>
                    </a:solidFill>
                    <a:latin typeface="Arial" panose="020B0604020202020204" pitchFamily="34" charset="0"/>
                    <a:ea typeface="PMingLiU" panose="02020300000000000000" pitchFamily="18" charset="-120"/>
                    <a:cs typeface="Helvetica"/>
                    <a:sym typeface="Helvetica"/>
                  </a:rPr>
                  <a:t>責任</a:t>
                </a:r>
                <a:endParaRPr sz="1600">
                  <a:latin typeface="Arial" panose="020B0604020202020204" pitchFamily="34" charset="0"/>
                  <a:ea typeface="PMingLiU" panose="02020300000000000000" pitchFamily="18" charset="-120"/>
                  <a:cs typeface="Helvetica"/>
                  <a:sym typeface="Helvetica"/>
                </a:endParaRPr>
              </a:p>
            </p:txBody>
          </p:sp>
          <p:sp>
            <p:nvSpPr>
              <p:cNvPr id="248" name="Google Shape;248;p38"/>
              <p:cNvSpPr txBox="1"/>
              <p:nvPr/>
            </p:nvSpPr>
            <p:spPr>
              <a:xfrm>
                <a:off x="1821210" y="5976104"/>
                <a:ext cx="1849201" cy="35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tw" sz="1600" b="1">
                    <a:solidFill>
                      <a:srgbClr val="072C62"/>
                    </a:solidFill>
                    <a:latin typeface="Arial" panose="020B0604020202020204" pitchFamily="34" charset="0"/>
                    <a:ea typeface="PMingLiU" panose="02020300000000000000" pitchFamily="18" charset="-120"/>
                    <a:cs typeface="Helvetica"/>
                    <a:sym typeface="Helvetica"/>
                  </a:rPr>
                  <a:t>適用性</a:t>
                </a:r>
                <a:endParaRPr sz="1600">
                  <a:latin typeface="Arial" panose="020B0604020202020204" pitchFamily="34" charset="0"/>
                  <a:ea typeface="PMingLiU" panose="02020300000000000000" pitchFamily="18" charset="-120"/>
                  <a:cs typeface="Helvetica"/>
                  <a:sym typeface="Helvetica"/>
                </a:endParaRPr>
              </a:p>
            </p:txBody>
          </p:sp>
          <p:sp>
            <p:nvSpPr>
              <p:cNvPr id="249" name="Google Shape;249;p38"/>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50" name="Google Shape;250;p38"/>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51" name="Google Shape;251;p38"/>
              <p:cNvSpPr/>
              <p:nvPr/>
            </p:nvSpPr>
            <p:spPr>
              <a:xfrm>
                <a:off x="3151405" y="5936660"/>
                <a:ext cx="611100" cy="611100"/>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sp>
            <p:nvSpPr>
              <p:cNvPr id="252" name="Google Shape;252;p38"/>
              <p:cNvSpPr/>
              <p:nvPr/>
            </p:nvSpPr>
            <p:spPr>
              <a:xfrm>
                <a:off x="751287" y="2467054"/>
                <a:ext cx="611100" cy="611100"/>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grpSp>
      </p:gr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Calibri"/>
              <a:sym typeface="Calibri"/>
            </a:endParaRPr>
          </a:p>
        </p:txBody>
      </p:sp>
      <p:sp>
        <p:nvSpPr>
          <p:cNvPr id="27" name="Google Shape;250;p38">
            <a:extLst>
              <a:ext uri="{FF2B5EF4-FFF2-40B4-BE49-F238E27FC236}">
                <a16:creationId xmlns:a16="http://schemas.microsoft.com/office/drawing/2014/main" id="{60892435-434D-43D2-93D4-A0B9596BEDE5}"/>
              </a:ext>
            </a:extLst>
          </p:cNvPr>
          <p:cNvSpPr/>
          <p:nvPr/>
        </p:nvSpPr>
        <p:spPr>
          <a:xfrm>
            <a:off x="5925906" y="3377609"/>
            <a:ext cx="560138" cy="634422"/>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chemeClr val="accent5">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Tree>
    <p:custDataLst>
      <p:tags r:id="rId1"/>
    </p:custDataLst>
    <p:extLst>
      <p:ext uri="{BB962C8B-B14F-4D97-AF65-F5344CB8AC3E}">
        <p14:creationId xmlns:p14="http://schemas.microsoft.com/office/powerpoint/2010/main" val="325655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pitchFamily="34" charset="0"/>
              <a:ea typeface="PMingLiU" panose="02020300000000000000" pitchFamily="18" charset="-120"/>
              <a:cs typeface="Calibri"/>
              <a:sym typeface="Calibri"/>
            </a:endParaRPr>
          </a:p>
        </p:txBody>
      </p:sp>
      <p:sp>
        <p:nvSpPr>
          <p:cNvPr id="227" name="Google Shape;227;p38"/>
          <p:cNvSpPr txBox="1"/>
          <p:nvPr/>
        </p:nvSpPr>
        <p:spPr>
          <a:xfrm>
            <a:off x="2039840" y="219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tw" sz="1800" b="1">
                <a:solidFill>
                  <a:srgbClr val="AACFD0"/>
                </a:solidFill>
                <a:latin typeface="Arial" panose="020B0604020202020204" pitchFamily="34" charset="0"/>
                <a:ea typeface="PMingLiU" panose="02020300000000000000" pitchFamily="18" charset="-120"/>
                <a:cs typeface="Helvetica"/>
                <a:sym typeface="Helvetica"/>
              </a:rPr>
              <a:t>簡介 </a:t>
            </a:r>
            <a:endParaRPr sz="1800" b="1">
              <a:solidFill>
                <a:srgbClr val="AACFD0"/>
              </a:solidFill>
              <a:latin typeface="Arial" panose="020B0604020202020204" pitchFamily="34" charset="0"/>
              <a:ea typeface="PMingLiU" panose="02020300000000000000" pitchFamily="18" charset="-120"/>
              <a:cs typeface="Helvetica"/>
              <a:sym typeface="Helvetica"/>
            </a:endParaRPr>
          </a:p>
        </p:txBody>
      </p:sp>
      <p:sp>
        <p:nvSpPr>
          <p:cNvPr id="228" name="Google Shape;22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rPr>
              <a:t>6</a:t>
            </a:fld>
            <a:endParaRPr>
              <a:latin typeface="Arial" panose="020B0604020202020204" pitchFamily="34" charset="0"/>
              <a:ea typeface="PMingLiU" panose="02020300000000000000" pitchFamily="18" charset="-120"/>
            </a:endParaRPr>
          </a:p>
        </p:txBody>
      </p:sp>
      <p:grpSp>
        <p:nvGrpSpPr>
          <p:cNvPr id="229" name="Google Shape;229;p38"/>
          <p:cNvGrpSpPr/>
          <p:nvPr/>
        </p:nvGrpSpPr>
        <p:grpSpPr>
          <a:xfrm>
            <a:off x="742425" y="864951"/>
            <a:ext cx="7995750" cy="3908760"/>
            <a:chOff x="1673387" y="1085060"/>
            <a:chExt cx="9501783" cy="4968552"/>
          </a:xfrm>
        </p:grpSpPr>
        <p:sp>
          <p:nvSpPr>
            <p:cNvPr id="233" name="Google Shape;233;p38"/>
            <p:cNvSpPr/>
            <p:nvPr/>
          </p:nvSpPr>
          <p:spPr>
            <a:xfrm>
              <a:off x="5156870" y="1449174"/>
              <a:ext cx="6018300" cy="9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zh-tw" sz="1800" b="1">
                  <a:solidFill>
                    <a:schemeClr val="accent6">
                      <a:lumMod val="75000"/>
                    </a:schemeClr>
                  </a:solidFill>
                  <a:latin typeface="Arial" panose="020B0604020202020204" pitchFamily="34" charset="0"/>
                  <a:ea typeface="PMingLiU" panose="02020300000000000000" pitchFamily="18" charset="-120"/>
                  <a:cs typeface="Helvetica"/>
                  <a:sym typeface="Helvetica"/>
                </a:rPr>
                <a:t>適用性</a:t>
              </a:r>
              <a:endParaRPr sz="1800" b="1">
                <a:solidFill>
                  <a:schemeClr val="accent6">
                    <a:lumMod val="75000"/>
                  </a:schemeClr>
                </a:solidFill>
                <a:latin typeface="Arial" panose="020B0604020202020204" pitchFamily="34" charset="0"/>
                <a:ea typeface="PMingLiU" panose="02020300000000000000" pitchFamily="18" charset="-120"/>
                <a:cs typeface="Helvetica"/>
                <a:sym typeface="Helvetica"/>
              </a:endParaRPr>
            </a:p>
            <a:p>
              <a:pPr lvl="0">
                <a:lnSpc>
                  <a:spcPct val="115000"/>
                </a:lnSpc>
                <a:buSzPts val="1100"/>
              </a:pPr>
              <a:r>
                <a:rPr lang="zh-tw" sz="1800">
                  <a:solidFill>
                    <a:schemeClr val="dk1"/>
                  </a:solidFill>
                  <a:latin typeface="Arial" panose="020B0604020202020204" pitchFamily="34" charset="0"/>
                  <a:ea typeface="PMingLiU" panose="02020300000000000000" pitchFamily="18" charset="-120"/>
                  <a:cs typeface="Helvetica"/>
                  <a:sym typeface="Helvetica"/>
                </a:rPr>
                <a:t>行為準則適用於</a:t>
              </a:r>
              <a:r>
                <a:rPr lang="zh-tw" sz="1800" b="1">
                  <a:solidFill>
                    <a:schemeClr val="dk1"/>
                  </a:solidFill>
                  <a:latin typeface="Arial" panose="020B0604020202020204" pitchFamily="34" charset="0"/>
                  <a:ea typeface="PMingLiU" panose="02020300000000000000" pitchFamily="18" charset="-120"/>
                  <a:cs typeface="Helvetica"/>
                  <a:sym typeface="Helvetica"/>
                </a:rPr>
                <a:t>公司的所有管理人員、</a:t>
              </a:r>
              <a:br>
                <a:rPr lang="en-US" altLang="zh-TW" sz="1800" b="1">
                  <a:solidFill>
                    <a:schemeClr val="dk1"/>
                  </a:solidFill>
                  <a:latin typeface="Arial" panose="020B0604020202020204" pitchFamily="34" charset="0"/>
                  <a:ea typeface="PMingLiU" panose="02020300000000000000" pitchFamily="18" charset="-120"/>
                  <a:cs typeface="Helvetica"/>
                  <a:sym typeface="Helvetica"/>
                </a:rPr>
              </a:br>
              <a:r>
                <a:rPr lang="zh-tw" sz="1800" b="1">
                  <a:solidFill>
                    <a:schemeClr val="dk1"/>
                  </a:solidFill>
                  <a:latin typeface="Arial" panose="020B0604020202020204" pitchFamily="34" charset="0"/>
                  <a:ea typeface="PMingLiU" panose="02020300000000000000" pitchFamily="18" charset="-120"/>
                  <a:cs typeface="Helvetica"/>
                  <a:sym typeface="Helvetica"/>
                </a:rPr>
                <a:t>董事和員工</a:t>
              </a:r>
              <a:r>
                <a:rPr lang="zh-tw" sz="1800">
                  <a:solidFill>
                    <a:schemeClr val="dk1"/>
                  </a:solidFill>
                  <a:latin typeface="Arial" panose="020B0604020202020204" pitchFamily="34" charset="0"/>
                  <a:ea typeface="PMingLiU" panose="02020300000000000000" pitchFamily="18" charset="-120"/>
                  <a:cs typeface="Helvetica"/>
                  <a:sym typeface="Helvetica"/>
                </a:rPr>
                <a:t>（統稱「員工」）。</a:t>
              </a:r>
              <a:endParaRPr sz="3600">
                <a:latin typeface="Arial" panose="020B0604020202020204" pitchFamily="34" charset="0"/>
                <a:ea typeface="PMingLiU" panose="02020300000000000000" pitchFamily="18" charset="-120"/>
                <a:cs typeface="Helvetica Neue Light"/>
                <a:sym typeface="Helvetica Neue Light"/>
              </a:endParaRPr>
            </a:p>
            <a:p>
              <a:pPr marL="0" marR="0" lvl="0" indent="0" algn="l" rtl="0">
                <a:spcBef>
                  <a:spcPts val="0"/>
                </a:spcBef>
                <a:spcAft>
                  <a:spcPts val="0"/>
                </a:spcAft>
                <a:buNone/>
              </a:pPr>
              <a:endParaRPr sz="1000">
                <a:latin typeface="Arial" panose="020B0604020202020204" pitchFamily="34" charset="0"/>
                <a:ea typeface="PMingLiU" panose="02020300000000000000" pitchFamily="18" charset="-120"/>
                <a:cs typeface="Helvetica"/>
                <a:sym typeface="Helvetica"/>
              </a:endParaRPr>
            </a:p>
          </p:txBody>
        </p:sp>
        <p:cxnSp>
          <p:nvCxnSpPr>
            <p:cNvPr id="234" name="Google Shape;234;p38"/>
            <p:cNvCxnSpPr/>
            <p:nvPr/>
          </p:nvCxnSpPr>
          <p:spPr>
            <a:xfrm>
              <a:off x="5156867" y="1445100"/>
              <a:ext cx="5892900" cy="21300"/>
            </a:xfrm>
            <a:prstGeom prst="straightConnector1">
              <a:avLst/>
            </a:prstGeom>
            <a:noFill/>
            <a:ln w="9525" cap="flat" cmpd="sng">
              <a:solidFill>
                <a:srgbClr val="34495E"/>
              </a:solidFill>
              <a:prstDash val="dash"/>
              <a:miter lim="800000"/>
              <a:headEnd type="none" w="sm" len="sm"/>
              <a:tailEnd type="none" w="sm" len="sm"/>
            </a:ln>
          </p:spPr>
        </p:cxnSp>
        <p:cxnSp>
          <p:nvCxnSpPr>
            <p:cNvPr id="237" name="Google Shape;237;p38"/>
            <p:cNvCxnSpPr/>
            <p:nvPr/>
          </p:nvCxnSpPr>
          <p:spPr>
            <a:xfrm rot="10800000" flipH="1">
              <a:off x="5156867" y="5626341"/>
              <a:ext cx="5877600" cy="48001"/>
            </a:xfrm>
            <a:prstGeom prst="straightConnector1">
              <a:avLst/>
            </a:prstGeom>
            <a:noFill/>
            <a:ln w="9525" cap="flat" cmpd="sng">
              <a:solidFill>
                <a:srgbClr val="9D90A0"/>
              </a:solidFill>
              <a:prstDash val="dash"/>
              <a:miter lim="800000"/>
              <a:headEnd type="none" w="sm" len="sm"/>
              <a:tailEnd type="none" w="sm" len="sm"/>
            </a:ln>
          </p:spPr>
        </p:cxnSp>
        <p:grpSp>
          <p:nvGrpSpPr>
            <p:cNvPr id="238" name="Google Shape;238;p38"/>
            <p:cNvGrpSpPr/>
            <p:nvPr/>
          </p:nvGrpSpPr>
          <p:grpSpPr>
            <a:xfrm>
              <a:off x="1673387" y="1085060"/>
              <a:ext cx="3372010" cy="4968552"/>
              <a:chOff x="567076" y="1908423"/>
              <a:chExt cx="3372010" cy="4968552"/>
            </a:xfrm>
          </p:grpSpPr>
          <p:sp>
            <p:nvSpPr>
              <p:cNvPr id="239" name="Google Shape;239;p38"/>
              <p:cNvSpPr/>
              <p:nvPr/>
            </p:nvSpPr>
            <p:spPr>
              <a:xfrm>
                <a:off x="567076" y="1908423"/>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3B46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40" name="Google Shape;240;p38"/>
              <p:cNvSpPr/>
              <p:nvPr/>
            </p:nvSpPr>
            <p:spPr>
              <a:xfrm>
                <a:off x="567076" y="4227067"/>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AACF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41" name="Google Shape;241;p38"/>
              <p:cNvSpPr/>
              <p:nvPr/>
            </p:nvSpPr>
            <p:spPr>
              <a:xfrm flipH="1">
                <a:off x="567077" y="3071350"/>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629DD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a:sym typeface="Helvetica"/>
                </a:endParaRPr>
              </a:p>
            </p:txBody>
          </p:sp>
          <p:sp>
            <p:nvSpPr>
              <p:cNvPr id="242" name="Google Shape;242;p38"/>
              <p:cNvSpPr/>
              <p:nvPr/>
            </p:nvSpPr>
            <p:spPr>
              <a:xfrm flipH="1">
                <a:off x="567077" y="5389994"/>
                <a:ext cx="3372009" cy="1486981"/>
              </a:xfrm>
              <a:custGeom>
                <a:avLst/>
                <a:gdLst/>
                <a:ahLst/>
                <a:cxnLst/>
                <a:rect l="l" t="t" r="r" b="b"/>
                <a:pathLst>
                  <a:path w="3846" h="1696" extrusionOk="0">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rgbClr val="9D90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43" name="Google Shape;243;p38"/>
              <p:cNvSpPr/>
              <p:nvPr/>
            </p:nvSpPr>
            <p:spPr>
              <a:xfrm>
                <a:off x="3151405" y="3583075"/>
                <a:ext cx="611100" cy="611100"/>
              </a:xfrm>
              <a:prstGeom prst="ellipse">
                <a:avLst/>
              </a:prstGeom>
              <a:solidFill>
                <a:srgbClr val="DEEA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sp>
            <p:nvSpPr>
              <p:cNvPr id="244" name="Google Shape;244;p38"/>
              <p:cNvSpPr/>
              <p:nvPr/>
            </p:nvSpPr>
            <p:spPr>
              <a:xfrm>
                <a:off x="751287" y="4804737"/>
                <a:ext cx="611100" cy="611100"/>
              </a:xfrm>
              <a:prstGeom prst="ellipse">
                <a:avLst/>
              </a:prstGeom>
              <a:solidFill>
                <a:srgbClr val="2428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sp>
            <p:nvSpPr>
              <p:cNvPr id="245" name="Google Shape;245;p38"/>
              <p:cNvSpPr txBox="1"/>
              <p:nvPr/>
            </p:nvSpPr>
            <p:spPr>
              <a:xfrm>
                <a:off x="1518517" y="2559480"/>
                <a:ext cx="14022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1600" b="1">
                    <a:solidFill>
                      <a:srgbClr val="ACCBF9"/>
                    </a:solidFill>
                    <a:latin typeface="Arial" panose="020B0604020202020204" pitchFamily="34" charset="0"/>
                    <a:ea typeface="PMingLiU" panose="02020300000000000000" pitchFamily="18" charset="-120"/>
                    <a:cs typeface="Helvetica"/>
                    <a:sym typeface="Helvetica"/>
                  </a:rPr>
                  <a:t>內容描述</a:t>
                </a:r>
                <a:endParaRPr sz="1600">
                  <a:latin typeface="Arial" panose="020B0604020202020204" pitchFamily="34" charset="0"/>
                  <a:ea typeface="PMingLiU" panose="02020300000000000000" pitchFamily="18" charset="-120"/>
                  <a:cs typeface="Helvetica"/>
                  <a:sym typeface="Helvetica"/>
                </a:endParaRPr>
              </a:p>
            </p:txBody>
          </p:sp>
          <p:sp>
            <p:nvSpPr>
              <p:cNvPr id="246" name="Google Shape;246;p38"/>
              <p:cNvSpPr txBox="1"/>
              <p:nvPr/>
            </p:nvSpPr>
            <p:spPr>
              <a:xfrm>
                <a:off x="1323446" y="3672328"/>
                <a:ext cx="17655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1600" b="1">
                    <a:solidFill>
                      <a:srgbClr val="E0EBF6"/>
                    </a:solidFill>
                    <a:latin typeface="Arial" panose="020B0604020202020204" pitchFamily="34" charset="0"/>
                    <a:ea typeface="PMingLiU" panose="02020300000000000000" pitchFamily="18" charset="-120"/>
                    <a:cs typeface="Helvetica"/>
                    <a:sym typeface="Helvetica"/>
                  </a:rPr>
                  <a:t>承諾</a:t>
                </a:r>
                <a:endParaRPr sz="1600">
                  <a:latin typeface="Arial" panose="020B0604020202020204" pitchFamily="34" charset="0"/>
                  <a:ea typeface="PMingLiU" panose="02020300000000000000" pitchFamily="18" charset="-120"/>
                  <a:cs typeface="Helvetica"/>
                  <a:sym typeface="Helvetica"/>
                </a:endParaRPr>
              </a:p>
            </p:txBody>
          </p:sp>
          <p:sp>
            <p:nvSpPr>
              <p:cNvPr id="247" name="Google Shape;247;p38"/>
              <p:cNvSpPr txBox="1"/>
              <p:nvPr/>
            </p:nvSpPr>
            <p:spPr>
              <a:xfrm>
                <a:off x="1277906" y="4880855"/>
                <a:ext cx="1892100" cy="352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zh-tw" sz="1600" b="1">
                    <a:solidFill>
                      <a:srgbClr val="242852"/>
                    </a:solidFill>
                    <a:latin typeface="Arial" panose="020B0604020202020204" pitchFamily="34" charset="0"/>
                    <a:ea typeface="PMingLiU" panose="02020300000000000000" pitchFamily="18" charset="-120"/>
                    <a:cs typeface="Helvetica"/>
                    <a:sym typeface="Helvetica"/>
                  </a:rPr>
                  <a:t>責任</a:t>
                </a:r>
                <a:endParaRPr sz="1600">
                  <a:latin typeface="Arial" panose="020B0604020202020204" pitchFamily="34" charset="0"/>
                  <a:ea typeface="PMingLiU" panose="02020300000000000000" pitchFamily="18" charset="-120"/>
                  <a:cs typeface="Helvetica"/>
                  <a:sym typeface="Helvetica"/>
                </a:endParaRPr>
              </a:p>
            </p:txBody>
          </p:sp>
          <p:sp>
            <p:nvSpPr>
              <p:cNvPr id="248" name="Google Shape;248;p38"/>
              <p:cNvSpPr txBox="1"/>
              <p:nvPr/>
            </p:nvSpPr>
            <p:spPr>
              <a:xfrm>
                <a:off x="1797922" y="5976104"/>
                <a:ext cx="1849201" cy="352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zh-tw" sz="1600" b="1">
                    <a:solidFill>
                      <a:srgbClr val="072C62"/>
                    </a:solidFill>
                    <a:latin typeface="Arial" panose="020B0604020202020204" pitchFamily="34" charset="0"/>
                    <a:ea typeface="PMingLiU" panose="02020300000000000000" pitchFamily="18" charset="-120"/>
                    <a:cs typeface="Helvetica"/>
                    <a:sym typeface="Helvetica"/>
                  </a:rPr>
                  <a:t>適用性</a:t>
                </a:r>
                <a:endParaRPr sz="1600">
                  <a:latin typeface="Arial" panose="020B0604020202020204" pitchFamily="34" charset="0"/>
                  <a:ea typeface="PMingLiU" panose="02020300000000000000" pitchFamily="18" charset="-120"/>
                  <a:cs typeface="Helvetica"/>
                  <a:sym typeface="Helvetica"/>
                </a:endParaRPr>
              </a:p>
            </p:txBody>
          </p:sp>
          <p:sp>
            <p:nvSpPr>
              <p:cNvPr id="249" name="Google Shape;249;p38"/>
              <p:cNvSpPr/>
              <p:nvPr/>
            </p:nvSpPr>
            <p:spPr>
              <a:xfrm>
                <a:off x="3205168" y="3784301"/>
                <a:ext cx="501699" cy="270719"/>
              </a:xfrm>
              <a:custGeom>
                <a:avLst/>
                <a:gdLst/>
                <a:ahLst/>
                <a:cxnLst/>
                <a:rect l="l" t="t" r="r" b="b"/>
                <a:pathLst>
                  <a:path w="404" h="218" extrusionOk="0">
                    <a:moveTo>
                      <a:pt x="310" y="162"/>
                    </a:moveTo>
                    <a:lnTo>
                      <a:pt x="310" y="162"/>
                    </a:lnTo>
                    <a:lnTo>
                      <a:pt x="306" y="164"/>
                    </a:lnTo>
                    <a:lnTo>
                      <a:pt x="300" y="166"/>
                    </a:lnTo>
                    <a:lnTo>
                      <a:pt x="300" y="166"/>
                    </a:lnTo>
                    <a:lnTo>
                      <a:pt x="296" y="164"/>
                    </a:lnTo>
                    <a:lnTo>
                      <a:pt x="290" y="162"/>
                    </a:lnTo>
                    <a:lnTo>
                      <a:pt x="290" y="162"/>
                    </a:lnTo>
                    <a:lnTo>
                      <a:pt x="290" y="168"/>
                    </a:lnTo>
                    <a:lnTo>
                      <a:pt x="288" y="172"/>
                    </a:lnTo>
                    <a:lnTo>
                      <a:pt x="286" y="176"/>
                    </a:lnTo>
                    <a:lnTo>
                      <a:pt x="282" y="180"/>
                    </a:lnTo>
                    <a:lnTo>
                      <a:pt x="282" y="180"/>
                    </a:lnTo>
                    <a:lnTo>
                      <a:pt x="276" y="182"/>
                    </a:lnTo>
                    <a:lnTo>
                      <a:pt x="272" y="184"/>
                    </a:lnTo>
                    <a:lnTo>
                      <a:pt x="272" y="184"/>
                    </a:lnTo>
                    <a:lnTo>
                      <a:pt x="262" y="180"/>
                    </a:lnTo>
                    <a:lnTo>
                      <a:pt x="258" y="178"/>
                    </a:lnTo>
                    <a:lnTo>
                      <a:pt x="256" y="174"/>
                    </a:lnTo>
                    <a:lnTo>
                      <a:pt x="252" y="170"/>
                    </a:lnTo>
                    <a:lnTo>
                      <a:pt x="252" y="170"/>
                    </a:lnTo>
                    <a:lnTo>
                      <a:pt x="250" y="178"/>
                    </a:lnTo>
                    <a:lnTo>
                      <a:pt x="248" y="182"/>
                    </a:lnTo>
                    <a:lnTo>
                      <a:pt x="244" y="186"/>
                    </a:lnTo>
                    <a:lnTo>
                      <a:pt x="244" y="186"/>
                    </a:lnTo>
                    <a:lnTo>
                      <a:pt x="238" y="188"/>
                    </a:lnTo>
                    <a:lnTo>
                      <a:pt x="234" y="188"/>
                    </a:lnTo>
                    <a:lnTo>
                      <a:pt x="234" y="188"/>
                    </a:lnTo>
                    <a:lnTo>
                      <a:pt x="232" y="188"/>
                    </a:lnTo>
                    <a:lnTo>
                      <a:pt x="232" y="188"/>
                    </a:lnTo>
                    <a:lnTo>
                      <a:pt x="230" y="188"/>
                    </a:lnTo>
                    <a:lnTo>
                      <a:pt x="230" y="188"/>
                    </a:lnTo>
                    <a:lnTo>
                      <a:pt x="228" y="188"/>
                    </a:lnTo>
                    <a:lnTo>
                      <a:pt x="228" y="188"/>
                    </a:lnTo>
                    <a:lnTo>
                      <a:pt x="226" y="188"/>
                    </a:lnTo>
                    <a:lnTo>
                      <a:pt x="222" y="188"/>
                    </a:lnTo>
                    <a:lnTo>
                      <a:pt x="222" y="188"/>
                    </a:lnTo>
                    <a:lnTo>
                      <a:pt x="222" y="176"/>
                    </a:lnTo>
                    <a:lnTo>
                      <a:pt x="222" y="176"/>
                    </a:lnTo>
                    <a:lnTo>
                      <a:pt x="216" y="166"/>
                    </a:lnTo>
                    <a:lnTo>
                      <a:pt x="208" y="158"/>
                    </a:lnTo>
                    <a:lnTo>
                      <a:pt x="208" y="158"/>
                    </a:lnTo>
                    <a:lnTo>
                      <a:pt x="200" y="156"/>
                    </a:lnTo>
                    <a:lnTo>
                      <a:pt x="192" y="154"/>
                    </a:lnTo>
                    <a:lnTo>
                      <a:pt x="192" y="154"/>
                    </a:lnTo>
                    <a:lnTo>
                      <a:pt x="190" y="154"/>
                    </a:lnTo>
                    <a:lnTo>
                      <a:pt x="190" y="154"/>
                    </a:lnTo>
                    <a:lnTo>
                      <a:pt x="186" y="146"/>
                    </a:lnTo>
                    <a:lnTo>
                      <a:pt x="178" y="142"/>
                    </a:lnTo>
                    <a:lnTo>
                      <a:pt x="178" y="142"/>
                    </a:lnTo>
                    <a:lnTo>
                      <a:pt x="170" y="138"/>
                    </a:lnTo>
                    <a:lnTo>
                      <a:pt x="162" y="138"/>
                    </a:lnTo>
                    <a:lnTo>
                      <a:pt x="162" y="138"/>
                    </a:lnTo>
                    <a:lnTo>
                      <a:pt x="160" y="138"/>
                    </a:lnTo>
                    <a:lnTo>
                      <a:pt x="160" y="138"/>
                    </a:lnTo>
                    <a:lnTo>
                      <a:pt x="156" y="130"/>
                    </a:lnTo>
                    <a:lnTo>
                      <a:pt x="148" y="124"/>
                    </a:lnTo>
                    <a:lnTo>
                      <a:pt x="148" y="124"/>
                    </a:lnTo>
                    <a:lnTo>
                      <a:pt x="142" y="122"/>
                    </a:lnTo>
                    <a:lnTo>
                      <a:pt x="134" y="120"/>
                    </a:lnTo>
                    <a:lnTo>
                      <a:pt x="134" y="120"/>
                    </a:lnTo>
                    <a:lnTo>
                      <a:pt x="126" y="122"/>
                    </a:lnTo>
                    <a:lnTo>
                      <a:pt x="118" y="124"/>
                    </a:lnTo>
                    <a:lnTo>
                      <a:pt x="112" y="130"/>
                    </a:lnTo>
                    <a:lnTo>
                      <a:pt x="106" y="136"/>
                    </a:lnTo>
                    <a:lnTo>
                      <a:pt x="102" y="144"/>
                    </a:lnTo>
                    <a:lnTo>
                      <a:pt x="80" y="132"/>
                    </a:lnTo>
                    <a:lnTo>
                      <a:pt x="80" y="132"/>
                    </a:lnTo>
                    <a:lnTo>
                      <a:pt x="76" y="128"/>
                    </a:lnTo>
                    <a:lnTo>
                      <a:pt x="74" y="124"/>
                    </a:lnTo>
                    <a:lnTo>
                      <a:pt x="72" y="120"/>
                    </a:lnTo>
                    <a:lnTo>
                      <a:pt x="74" y="114"/>
                    </a:lnTo>
                    <a:lnTo>
                      <a:pt x="92" y="46"/>
                    </a:lnTo>
                    <a:lnTo>
                      <a:pt x="92" y="46"/>
                    </a:lnTo>
                    <a:lnTo>
                      <a:pt x="94" y="42"/>
                    </a:lnTo>
                    <a:lnTo>
                      <a:pt x="98" y="38"/>
                    </a:lnTo>
                    <a:lnTo>
                      <a:pt x="102" y="36"/>
                    </a:lnTo>
                    <a:lnTo>
                      <a:pt x="106" y="36"/>
                    </a:lnTo>
                    <a:lnTo>
                      <a:pt x="140" y="34"/>
                    </a:lnTo>
                    <a:lnTo>
                      <a:pt x="138" y="38"/>
                    </a:lnTo>
                    <a:lnTo>
                      <a:pt x="138" y="38"/>
                    </a:lnTo>
                    <a:lnTo>
                      <a:pt x="134" y="46"/>
                    </a:lnTo>
                    <a:lnTo>
                      <a:pt x="132" y="52"/>
                    </a:lnTo>
                    <a:lnTo>
                      <a:pt x="132" y="60"/>
                    </a:lnTo>
                    <a:lnTo>
                      <a:pt x="134" y="66"/>
                    </a:lnTo>
                    <a:lnTo>
                      <a:pt x="134" y="66"/>
                    </a:lnTo>
                    <a:lnTo>
                      <a:pt x="136" y="72"/>
                    </a:lnTo>
                    <a:lnTo>
                      <a:pt x="140" y="78"/>
                    </a:lnTo>
                    <a:lnTo>
                      <a:pt x="144" y="84"/>
                    </a:lnTo>
                    <a:lnTo>
                      <a:pt x="150" y="88"/>
                    </a:lnTo>
                    <a:lnTo>
                      <a:pt x="150" y="88"/>
                    </a:lnTo>
                    <a:lnTo>
                      <a:pt x="158" y="92"/>
                    </a:lnTo>
                    <a:lnTo>
                      <a:pt x="168" y="92"/>
                    </a:lnTo>
                    <a:lnTo>
                      <a:pt x="168" y="92"/>
                    </a:lnTo>
                    <a:lnTo>
                      <a:pt x="178" y="92"/>
                    </a:lnTo>
                    <a:lnTo>
                      <a:pt x="186" y="88"/>
                    </a:lnTo>
                    <a:lnTo>
                      <a:pt x="194" y="82"/>
                    </a:lnTo>
                    <a:lnTo>
                      <a:pt x="198" y="74"/>
                    </a:lnTo>
                    <a:lnTo>
                      <a:pt x="212" y="52"/>
                    </a:lnTo>
                    <a:lnTo>
                      <a:pt x="288" y="92"/>
                    </a:lnTo>
                    <a:lnTo>
                      <a:pt x="288" y="92"/>
                    </a:lnTo>
                    <a:lnTo>
                      <a:pt x="290" y="94"/>
                    </a:lnTo>
                    <a:lnTo>
                      <a:pt x="294" y="98"/>
                    </a:lnTo>
                    <a:lnTo>
                      <a:pt x="294" y="98"/>
                    </a:lnTo>
                    <a:lnTo>
                      <a:pt x="294" y="100"/>
                    </a:lnTo>
                    <a:lnTo>
                      <a:pt x="294" y="100"/>
                    </a:lnTo>
                    <a:lnTo>
                      <a:pt x="296" y="100"/>
                    </a:lnTo>
                    <a:lnTo>
                      <a:pt x="318" y="136"/>
                    </a:lnTo>
                    <a:lnTo>
                      <a:pt x="318" y="136"/>
                    </a:lnTo>
                    <a:lnTo>
                      <a:pt x="320" y="144"/>
                    </a:lnTo>
                    <a:lnTo>
                      <a:pt x="320" y="150"/>
                    </a:lnTo>
                    <a:lnTo>
                      <a:pt x="316" y="158"/>
                    </a:lnTo>
                    <a:lnTo>
                      <a:pt x="310" y="162"/>
                    </a:lnTo>
                    <a:lnTo>
                      <a:pt x="310" y="162"/>
                    </a:lnTo>
                    <a:close/>
                    <a:moveTo>
                      <a:pt x="134" y="132"/>
                    </a:moveTo>
                    <a:lnTo>
                      <a:pt x="134" y="132"/>
                    </a:lnTo>
                    <a:lnTo>
                      <a:pt x="128" y="132"/>
                    </a:lnTo>
                    <a:lnTo>
                      <a:pt x="124" y="134"/>
                    </a:lnTo>
                    <a:lnTo>
                      <a:pt x="120" y="138"/>
                    </a:lnTo>
                    <a:lnTo>
                      <a:pt x="118" y="142"/>
                    </a:lnTo>
                    <a:lnTo>
                      <a:pt x="102" y="170"/>
                    </a:lnTo>
                    <a:lnTo>
                      <a:pt x="102" y="170"/>
                    </a:lnTo>
                    <a:lnTo>
                      <a:pt x="98" y="176"/>
                    </a:lnTo>
                    <a:lnTo>
                      <a:pt x="100" y="184"/>
                    </a:lnTo>
                    <a:lnTo>
                      <a:pt x="102" y="190"/>
                    </a:lnTo>
                    <a:lnTo>
                      <a:pt x="108" y="194"/>
                    </a:lnTo>
                    <a:lnTo>
                      <a:pt x="108" y="194"/>
                    </a:lnTo>
                    <a:lnTo>
                      <a:pt x="112" y="196"/>
                    </a:lnTo>
                    <a:lnTo>
                      <a:pt x="118" y="198"/>
                    </a:lnTo>
                    <a:lnTo>
                      <a:pt x="118" y="198"/>
                    </a:lnTo>
                    <a:lnTo>
                      <a:pt x="122" y="196"/>
                    </a:lnTo>
                    <a:lnTo>
                      <a:pt x="128" y="194"/>
                    </a:lnTo>
                    <a:lnTo>
                      <a:pt x="128" y="194"/>
                    </a:lnTo>
                    <a:lnTo>
                      <a:pt x="128" y="198"/>
                    </a:lnTo>
                    <a:lnTo>
                      <a:pt x="130" y="204"/>
                    </a:lnTo>
                    <a:lnTo>
                      <a:pt x="132" y="208"/>
                    </a:lnTo>
                    <a:lnTo>
                      <a:pt x="138" y="212"/>
                    </a:lnTo>
                    <a:lnTo>
                      <a:pt x="138" y="212"/>
                    </a:lnTo>
                    <a:lnTo>
                      <a:pt x="142" y="214"/>
                    </a:lnTo>
                    <a:lnTo>
                      <a:pt x="146" y="214"/>
                    </a:lnTo>
                    <a:lnTo>
                      <a:pt x="146" y="214"/>
                    </a:lnTo>
                    <a:lnTo>
                      <a:pt x="152" y="214"/>
                    </a:lnTo>
                    <a:lnTo>
                      <a:pt x="156" y="212"/>
                    </a:lnTo>
                    <a:lnTo>
                      <a:pt x="160" y="208"/>
                    </a:lnTo>
                    <a:lnTo>
                      <a:pt x="162" y="204"/>
                    </a:lnTo>
                    <a:lnTo>
                      <a:pt x="166" y="200"/>
                    </a:lnTo>
                    <a:lnTo>
                      <a:pt x="166" y="200"/>
                    </a:lnTo>
                    <a:lnTo>
                      <a:pt x="168" y="208"/>
                    </a:lnTo>
                    <a:lnTo>
                      <a:pt x="170" y="212"/>
                    </a:lnTo>
                    <a:lnTo>
                      <a:pt x="174" y="216"/>
                    </a:lnTo>
                    <a:lnTo>
                      <a:pt x="174" y="216"/>
                    </a:lnTo>
                    <a:lnTo>
                      <a:pt x="178" y="218"/>
                    </a:lnTo>
                    <a:lnTo>
                      <a:pt x="184" y="218"/>
                    </a:lnTo>
                    <a:lnTo>
                      <a:pt x="184" y="218"/>
                    </a:lnTo>
                    <a:lnTo>
                      <a:pt x="188" y="218"/>
                    </a:lnTo>
                    <a:lnTo>
                      <a:pt x="192" y="216"/>
                    </a:lnTo>
                    <a:lnTo>
                      <a:pt x="196" y="212"/>
                    </a:lnTo>
                    <a:lnTo>
                      <a:pt x="200" y="208"/>
                    </a:lnTo>
                    <a:lnTo>
                      <a:pt x="208" y="194"/>
                    </a:lnTo>
                    <a:lnTo>
                      <a:pt x="208" y="194"/>
                    </a:lnTo>
                    <a:lnTo>
                      <a:pt x="210" y="188"/>
                    </a:lnTo>
                    <a:lnTo>
                      <a:pt x="210" y="180"/>
                    </a:lnTo>
                    <a:lnTo>
                      <a:pt x="206" y="174"/>
                    </a:lnTo>
                    <a:lnTo>
                      <a:pt x="202" y="168"/>
                    </a:lnTo>
                    <a:lnTo>
                      <a:pt x="202" y="168"/>
                    </a:lnTo>
                    <a:lnTo>
                      <a:pt x="196" y="166"/>
                    </a:lnTo>
                    <a:lnTo>
                      <a:pt x="192" y="166"/>
                    </a:lnTo>
                    <a:lnTo>
                      <a:pt x="192" y="166"/>
                    </a:lnTo>
                    <a:lnTo>
                      <a:pt x="186" y="168"/>
                    </a:lnTo>
                    <a:lnTo>
                      <a:pt x="182" y="170"/>
                    </a:lnTo>
                    <a:lnTo>
                      <a:pt x="182" y="170"/>
                    </a:lnTo>
                    <a:lnTo>
                      <a:pt x="180" y="164"/>
                    </a:lnTo>
                    <a:lnTo>
                      <a:pt x="180" y="160"/>
                    </a:lnTo>
                    <a:lnTo>
                      <a:pt x="176" y="156"/>
                    </a:lnTo>
                    <a:lnTo>
                      <a:pt x="172" y="152"/>
                    </a:lnTo>
                    <a:lnTo>
                      <a:pt x="172" y="152"/>
                    </a:lnTo>
                    <a:lnTo>
                      <a:pt x="168" y="150"/>
                    </a:lnTo>
                    <a:lnTo>
                      <a:pt x="162" y="150"/>
                    </a:lnTo>
                    <a:lnTo>
                      <a:pt x="162" y="150"/>
                    </a:lnTo>
                    <a:lnTo>
                      <a:pt x="156" y="150"/>
                    </a:lnTo>
                    <a:lnTo>
                      <a:pt x="152" y="152"/>
                    </a:lnTo>
                    <a:lnTo>
                      <a:pt x="152" y="152"/>
                    </a:lnTo>
                    <a:lnTo>
                      <a:pt x="152" y="148"/>
                    </a:lnTo>
                    <a:lnTo>
                      <a:pt x="150" y="142"/>
                    </a:lnTo>
                    <a:lnTo>
                      <a:pt x="146" y="138"/>
                    </a:lnTo>
                    <a:lnTo>
                      <a:pt x="142" y="134"/>
                    </a:lnTo>
                    <a:lnTo>
                      <a:pt x="142" y="134"/>
                    </a:lnTo>
                    <a:lnTo>
                      <a:pt x="138" y="132"/>
                    </a:lnTo>
                    <a:lnTo>
                      <a:pt x="134" y="132"/>
                    </a:lnTo>
                    <a:close/>
                    <a:moveTo>
                      <a:pt x="378" y="0"/>
                    </a:moveTo>
                    <a:lnTo>
                      <a:pt x="316" y="18"/>
                    </a:lnTo>
                    <a:lnTo>
                      <a:pt x="366" y="184"/>
                    </a:lnTo>
                    <a:lnTo>
                      <a:pt x="386" y="178"/>
                    </a:lnTo>
                    <a:lnTo>
                      <a:pt x="386" y="178"/>
                    </a:lnTo>
                    <a:lnTo>
                      <a:pt x="394" y="160"/>
                    </a:lnTo>
                    <a:lnTo>
                      <a:pt x="398" y="140"/>
                    </a:lnTo>
                    <a:lnTo>
                      <a:pt x="402" y="118"/>
                    </a:lnTo>
                    <a:lnTo>
                      <a:pt x="404" y="96"/>
                    </a:lnTo>
                    <a:lnTo>
                      <a:pt x="404" y="96"/>
                    </a:lnTo>
                    <a:lnTo>
                      <a:pt x="402" y="70"/>
                    </a:lnTo>
                    <a:lnTo>
                      <a:pt x="398" y="46"/>
                    </a:lnTo>
                    <a:lnTo>
                      <a:pt x="390" y="22"/>
                    </a:lnTo>
                    <a:lnTo>
                      <a:pt x="378" y="0"/>
                    </a:lnTo>
                    <a:lnTo>
                      <a:pt x="378" y="0"/>
                    </a:lnTo>
                    <a:close/>
                    <a:moveTo>
                      <a:pt x="26" y="0"/>
                    </a:moveTo>
                    <a:lnTo>
                      <a:pt x="26" y="0"/>
                    </a:lnTo>
                    <a:lnTo>
                      <a:pt x="14" y="22"/>
                    </a:lnTo>
                    <a:lnTo>
                      <a:pt x="6" y="46"/>
                    </a:lnTo>
                    <a:lnTo>
                      <a:pt x="2" y="70"/>
                    </a:lnTo>
                    <a:lnTo>
                      <a:pt x="0" y="96"/>
                    </a:lnTo>
                    <a:lnTo>
                      <a:pt x="0" y="96"/>
                    </a:lnTo>
                    <a:lnTo>
                      <a:pt x="2" y="118"/>
                    </a:lnTo>
                    <a:lnTo>
                      <a:pt x="6" y="140"/>
                    </a:lnTo>
                    <a:lnTo>
                      <a:pt x="10" y="160"/>
                    </a:lnTo>
                    <a:lnTo>
                      <a:pt x="18" y="178"/>
                    </a:lnTo>
                    <a:lnTo>
                      <a:pt x="40" y="184"/>
                    </a:lnTo>
                    <a:lnTo>
                      <a:pt x="88" y="18"/>
                    </a:lnTo>
                    <a:lnTo>
                      <a:pt x="26" y="0"/>
                    </a:lnTo>
                    <a:close/>
                    <a:moveTo>
                      <a:pt x="90" y="164"/>
                    </a:moveTo>
                    <a:lnTo>
                      <a:pt x="96" y="154"/>
                    </a:lnTo>
                    <a:lnTo>
                      <a:pt x="74" y="142"/>
                    </a:lnTo>
                    <a:lnTo>
                      <a:pt x="74" y="142"/>
                    </a:lnTo>
                    <a:lnTo>
                      <a:pt x="70" y="138"/>
                    </a:lnTo>
                    <a:lnTo>
                      <a:pt x="68" y="142"/>
                    </a:lnTo>
                    <a:lnTo>
                      <a:pt x="68" y="142"/>
                    </a:lnTo>
                    <a:lnTo>
                      <a:pt x="64" y="150"/>
                    </a:lnTo>
                    <a:lnTo>
                      <a:pt x="66" y="158"/>
                    </a:lnTo>
                    <a:lnTo>
                      <a:pt x="68" y="164"/>
                    </a:lnTo>
                    <a:lnTo>
                      <a:pt x="74" y="170"/>
                    </a:lnTo>
                    <a:lnTo>
                      <a:pt x="74" y="170"/>
                    </a:lnTo>
                    <a:lnTo>
                      <a:pt x="80" y="172"/>
                    </a:lnTo>
                    <a:lnTo>
                      <a:pt x="84" y="172"/>
                    </a:lnTo>
                    <a:lnTo>
                      <a:pt x="84" y="172"/>
                    </a:lnTo>
                    <a:lnTo>
                      <a:pt x="88" y="172"/>
                    </a:lnTo>
                    <a:lnTo>
                      <a:pt x="88" y="172"/>
                    </a:lnTo>
                    <a:lnTo>
                      <a:pt x="90" y="164"/>
                    </a:lnTo>
                    <a:lnTo>
                      <a:pt x="90" y="164"/>
                    </a:lnTo>
                    <a:close/>
                    <a:moveTo>
                      <a:pt x="328" y="106"/>
                    </a:moveTo>
                    <a:lnTo>
                      <a:pt x="306" y="34"/>
                    </a:lnTo>
                    <a:lnTo>
                      <a:pt x="306" y="34"/>
                    </a:lnTo>
                    <a:lnTo>
                      <a:pt x="304" y="30"/>
                    </a:lnTo>
                    <a:lnTo>
                      <a:pt x="300" y="26"/>
                    </a:lnTo>
                    <a:lnTo>
                      <a:pt x="296" y="24"/>
                    </a:lnTo>
                    <a:lnTo>
                      <a:pt x="292" y="22"/>
                    </a:lnTo>
                    <a:lnTo>
                      <a:pt x="230" y="8"/>
                    </a:lnTo>
                    <a:lnTo>
                      <a:pt x="230" y="8"/>
                    </a:lnTo>
                    <a:lnTo>
                      <a:pt x="230" y="8"/>
                    </a:lnTo>
                    <a:lnTo>
                      <a:pt x="194" y="2"/>
                    </a:lnTo>
                    <a:lnTo>
                      <a:pt x="194" y="2"/>
                    </a:lnTo>
                    <a:lnTo>
                      <a:pt x="192" y="2"/>
                    </a:lnTo>
                    <a:lnTo>
                      <a:pt x="192" y="2"/>
                    </a:lnTo>
                    <a:lnTo>
                      <a:pt x="192" y="2"/>
                    </a:lnTo>
                    <a:lnTo>
                      <a:pt x="192" y="2"/>
                    </a:lnTo>
                    <a:lnTo>
                      <a:pt x="192" y="0"/>
                    </a:lnTo>
                    <a:lnTo>
                      <a:pt x="190" y="0"/>
                    </a:lnTo>
                    <a:lnTo>
                      <a:pt x="190" y="0"/>
                    </a:lnTo>
                    <a:lnTo>
                      <a:pt x="190" y="0"/>
                    </a:lnTo>
                    <a:lnTo>
                      <a:pt x="188" y="0"/>
                    </a:lnTo>
                    <a:lnTo>
                      <a:pt x="188" y="0"/>
                    </a:lnTo>
                    <a:lnTo>
                      <a:pt x="182" y="2"/>
                    </a:lnTo>
                    <a:lnTo>
                      <a:pt x="176" y="4"/>
                    </a:lnTo>
                    <a:lnTo>
                      <a:pt x="170" y="8"/>
                    </a:lnTo>
                    <a:lnTo>
                      <a:pt x="166" y="12"/>
                    </a:lnTo>
                    <a:lnTo>
                      <a:pt x="148" y="44"/>
                    </a:lnTo>
                    <a:lnTo>
                      <a:pt x="148" y="44"/>
                    </a:lnTo>
                    <a:lnTo>
                      <a:pt x="144" y="54"/>
                    </a:lnTo>
                    <a:lnTo>
                      <a:pt x="146" y="62"/>
                    </a:lnTo>
                    <a:lnTo>
                      <a:pt x="150" y="72"/>
                    </a:lnTo>
                    <a:lnTo>
                      <a:pt x="156" y="78"/>
                    </a:lnTo>
                    <a:lnTo>
                      <a:pt x="156" y="78"/>
                    </a:lnTo>
                    <a:lnTo>
                      <a:pt x="162" y="80"/>
                    </a:lnTo>
                    <a:lnTo>
                      <a:pt x="168" y="80"/>
                    </a:lnTo>
                    <a:lnTo>
                      <a:pt x="168" y="80"/>
                    </a:lnTo>
                    <a:lnTo>
                      <a:pt x="174" y="80"/>
                    </a:lnTo>
                    <a:lnTo>
                      <a:pt x="180" y="78"/>
                    </a:lnTo>
                    <a:lnTo>
                      <a:pt x="184" y="74"/>
                    </a:lnTo>
                    <a:lnTo>
                      <a:pt x="188" y="68"/>
                    </a:lnTo>
                    <a:lnTo>
                      <a:pt x="208" y="36"/>
                    </a:lnTo>
                    <a:lnTo>
                      <a:pt x="292" y="82"/>
                    </a:lnTo>
                    <a:lnTo>
                      <a:pt x="292" y="82"/>
                    </a:lnTo>
                    <a:lnTo>
                      <a:pt x="298" y="86"/>
                    </a:lnTo>
                    <a:lnTo>
                      <a:pt x="304" y="90"/>
                    </a:lnTo>
                    <a:lnTo>
                      <a:pt x="304" y="90"/>
                    </a:lnTo>
                    <a:lnTo>
                      <a:pt x="304" y="94"/>
                    </a:lnTo>
                    <a:lnTo>
                      <a:pt x="304" y="94"/>
                    </a:lnTo>
                    <a:lnTo>
                      <a:pt x="306" y="94"/>
                    </a:lnTo>
                    <a:lnTo>
                      <a:pt x="324" y="124"/>
                    </a:lnTo>
                    <a:lnTo>
                      <a:pt x="324" y="124"/>
                    </a:lnTo>
                    <a:lnTo>
                      <a:pt x="326" y="120"/>
                    </a:lnTo>
                    <a:lnTo>
                      <a:pt x="328" y="116"/>
                    </a:lnTo>
                    <a:lnTo>
                      <a:pt x="330" y="110"/>
                    </a:lnTo>
                    <a:lnTo>
                      <a:pt x="328" y="106"/>
                    </a:lnTo>
                    <a:lnTo>
                      <a:pt x="328" y="106"/>
                    </a:lnTo>
                    <a:close/>
                  </a:path>
                </a:pathLst>
              </a:custGeom>
              <a:solidFill>
                <a:srgbClr val="59698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50" name="Google Shape;250;p38"/>
              <p:cNvSpPr/>
              <p:nvPr/>
            </p:nvSpPr>
            <p:spPr>
              <a:xfrm>
                <a:off x="886327" y="4873369"/>
                <a:ext cx="407068" cy="457951"/>
              </a:xfrm>
              <a:custGeom>
                <a:avLst/>
                <a:gdLst/>
                <a:ahLst/>
                <a:cxnLst/>
                <a:rect l="l" t="t" r="r" b="b"/>
                <a:pathLst>
                  <a:path w="336" h="378" extrusionOk="0">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rgbClr val="CAD1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Helvetica Neue Light"/>
                  <a:sym typeface="Helvetica Neue Light"/>
                </a:endParaRPr>
              </a:p>
            </p:txBody>
          </p:sp>
          <p:sp>
            <p:nvSpPr>
              <p:cNvPr id="251" name="Google Shape;251;p38"/>
              <p:cNvSpPr/>
              <p:nvPr/>
            </p:nvSpPr>
            <p:spPr>
              <a:xfrm>
                <a:off x="3151405" y="5936660"/>
                <a:ext cx="611100" cy="611100"/>
              </a:xfrm>
              <a:prstGeom prst="ellipse">
                <a:avLst/>
              </a:prstGeom>
              <a:solidFill>
                <a:srgbClr val="072B6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sp>
            <p:nvSpPr>
              <p:cNvPr id="252" name="Google Shape;252;p38"/>
              <p:cNvSpPr/>
              <p:nvPr/>
            </p:nvSpPr>
            <p:spPr>
              <a:xfrm>
                <a:off x="751287" y="2467054"/>
                <a:ext cx="611100" cy="611100"/>
              </a:xfrm>
              <a:prstGeom prst="ellipse">
                <a:avLst/>
              </a:prstGeom>
              <a:solidFill>
                <a:srgbClr val="ACCB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panose="020B0604020202020204" pitchFamily="34" charset="0"/>
                  <a:ea typeface="PMingLiU" panose="02020300000000000000" pitchFamily="18" charset="-120"/>
                  <a:cs typeface="Helvetica Neue Light"/>
                  <a:sym typeface="Helvetica Neue Light"/>
                </a:endParaRPr>
              </a:p>
            </p:txBody>
          </p:sp>
        </p:grpSp>
      </p:grpSp>
      <p:sp>
        <p:nvSpPr>
          <p:cNvPr id="253" name="Google Shape;253;p38"/>
          <p:cNvSpPr/>
          <p:nvPr/>
        </p:nvSpPr>
        <p:spPr>
          <a:xfrm>
            <a:off x="1019065" y="1364763"/>
            <a:ext cx="265775" cy="374125"/>
          </a:xfrm>
          <a:custGeom>
            <a:avLst/>
            <a:gdLst/>
            <a:ahLst/>
            <a:cxnLst/>
            <a:rect l="l" t="t" r="r" b="b"/>
            <a:pathLst>
              <a:path w="252" h="348" extrusionOk="0">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rgbClr val="3B475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Calibri"/>
              <a:sym typeface="Calibri"/>
            </a:endParaRPr>
          </a:p>
        </p:txBody>
      </p:sp>
      <p:sp>
        <p:nvSpPr>
          <p:cNvPr id="254" name="Google Shape;254;p38"/>
          <p:cNvSpPr/>
          <p:nvPr/>
        </p:nvSpPr>
        <p:spPr>
          <a:xfrm>
            <a:off x="3013937" y="4074639"/>
            <a:ext cx="308000" cy="400700"/>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rgbClr val="ACCB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Calibri"/>
              <a:sym typeface="Calibri"/>
            </a:endParaRPr>
          </a:p>
        </p:txBody>
      </p:sp>
      <p:sp>
        <p:nvSpPr>
          <p:cNvPr id="28" name="Google Shape;254;p38">
            <a:extLst>
              <a:ext uri="{FF2B5EF4-FFF2-40B4-BE49-F238E27FC236}">
                <a16:creationId xmlns:a16="http://schemas.microsoft.com/office/drawing/2014/main" id="{7232866C-A0DE-4164-AADE-70EEA66CBAB9}"/>
              </a:ext>
            </a:extLst>
          </p:cNvPr>
          <p:cNvSpPr/>
          <p:nvPr/>
        </p:nvSpPr>
        <p:spPr>
          <a:xfrm>
            <a:off x="5829034" y="3395715"/>
            <a:ext cx="657009" cy="634422"/>
          </a:xfrm>
          <a:custGeom>
            <a:avLst/>
            <a:gdLst/>
            <a:ahLst/>
            <a:cxnLst/>
            <a:rect l="l" t="t" r="r" b="b"/>
            <a:pathLst>
              <a:path w="304" h="354" extrusionOk="0">
                <a:moveTo>
                  <a:pt x="298" y="68"/>
                </a:moveTo>
                <a:lnTo>
                  <a:pt x="156" y="0"/>
                </a:lnTo>
                <a:lnTo>
                  <a:pt x="156" y="0"/>
                </a:lnTo>
                <a:lnTo>
                  <a:pt x="154" y="0"/>
                </a:lnTo>
                <a:lnTo>
                  <a:pt x="154" y="0"/>
                </a:lnTo>
                <a:lnTo>
                  <a:pt x="154" y="0"/>
                </a:lnTo>
                <a:lnTo>
                  <a:pt x="154" y="0"/>
                </a:lnTo>
                <a:lnTo>
                  <a:pt x="154" y="0"/>
                </a:lnTo>
                <a:lnTo>
                  <a:pt x="154" y="0"/>
                </a:lnTo>
                <a:lnTo>
                  <a:pt x="152" y="0"/>
                </a:lnTo>
                <a:lnTo>
                  <a:pt x="152" y="0"/>
                </a:lnTo>
                <a:lnTo>
                  <a:pt x="150" y="0"/>
                </a:lnTo>
                <a:lnTo>
                  <a:pt x="150" y="0"/>
                </a:lnTo>
                <a:lnTo>
                  <a:pt x="150" y="0"/>
                </a:lnTo>
                <a:lnTo>
                  <a:pt x="150" y="0"/>
                </a:lnTo>
                <a:lnTo>
                  <a:pt x="150" y="0"/>
                </a:lnTo>
                <a:lnTo>
                  <a:pt x="150" y="0"/>
                </a:lnTo>
                <a:lnTo>
                  <a:pt x="148" y="0"/>
                </a:lnTo>
                <a:lnTo>
                  <a:pt x="6" y="68"/>
                </a:lnTo>
                <a:lnTo>
                  <a:pt x="6" y="68"/>
                </a:lnTo>
                <a:lnTo>
                  <a:pt x="2" y="72"/>
                </a:lnTo>
                <a:lnTo>
                  <a:pt x="0" y="76"/>
                </a:lnTo>
                <a:lnTo>
                  <a:pt x="0" y="76"/>
                </a:lnTo>
                <a:lnTo>
                  <a:pt x="0" y="264"/>
                </a:lnTo>
                <a:lnTo>
                  <a:pt x="0" y="264"/>
                </a:lnTo>
                <a:lnTo>
                  <a:pt x="0" y="264"/>
                </a:lnTo>
                <a:lnTo>
                  <a:pt x="2" y="268"/>
                </a:lnTo>
                <a:lnTo>
                  <a:pt x="6" y="272"/>
                </a:lnTo>
                <a:lnTo>
                  <a:pt x="24" y="280"/>
                </a:lnTo>
                <a:lnTo>
                  <a:pt x="24" y="290"/>
                </a:lnTo>
                <a:lnTo>
                  <a:pt x="24" y="290"/>
                </a:lnTo>
                <a:lnTo>
                  <a:pt x="24" y="294"/>
                </a:lnTo>
                <a:lnTo>
                  <a:pt x="28" y="296"/>
                </a:lnTo>
                <a:lnTo>
                  <a:pt x="148" y="354"/>
                </a:lnTo>
                <a:lnTo>
                  <a:pt x="148" y="354"/>
                </a:lnTo>
                <a:lnTo>
                  <a:pt x="148" y="354"/>
                </a:lnTo>
                <a:lnTo>
                  <a:pt x="148" y="354"/>
                </a:lnTo>
                <a:lnTo>
                  <a:pt x="152" y="354"/>
                </a:lnTo>
                <a:lnTo>
                  <a:pt x="152" y="354"/>
                </a:lnTo>
                <a:lnTo>
                  <a:pt x="156" y="354"/>
                </a:lnTo>
                <a:lnTo>
                  <a:pt x="156" y="354"/>
                </a:lnTo>
                <a:lnTo>
                  <a:pt x="156" y="354"/>
                </a:lnTo>
                <a:lnTo>
                  <a:pt x="276" y="296"/>
                </a:lnTo>
                <a:lnTo>
                  <a:pt x="276" y="296"/>
                </a:lnTo>
                <a:lnTo>
                  <a:pt x="280" y="294"/>
                </a:lnTo>
                <a:lnTo>
                  <a:pt x="280" y="290"/>
                </a:lnTo>
                <a:lnTo>
                  <a:pt x="280" y="280"/>
                </a:lnTo>
                <a:lnTo>
                  <a:pt x="298" y="272"/>
                </a:lnTo>
                <a:lnTo>
                  <a:pt x="298" y="272"/>
                </a:lnTo>
                <a:lnTo>
                  <a:pt x="302" y="268"/>
                </a:lnTo>
                <a:lnTo>
                  <a:pt x="304" y="264"/>
                </a:lnTo>
                <a:lnTo>
                  <a:pt x="304" y="264"/>
                </a:lnTo>
                <a:lnTo>
                  <a:pt x="304" y="76"/>
                </a:lnTo>
                <a:lnTo>
                  <a:pt x="304" y="76"/>
                </a:lnTo>
                <a:lnTo>
                  <a:pt x="304" y="76"/>
                </a:lnTo>
                <a:lnTo>
                  <a:pt x="302" y="72"/>
                </a:lnTo>
                <a:lnTo>
                  <a:pt x="298" y="68"/>
                </a:lnTo>
                <a:lnTo>
                  <a:pt x="298" y="68"/>
                </a:lnTo>
                <a:close/>
                <a:moveTo>
                  <a:pt x="144" y="176"/>
                </a:moveTo>
                <a:lnTo>
                  <a:pt x="144" y="208"/>
                </a:lnTo>
                <a:lnTo>
                  <a:pt x="144" y="226"/>
                </a:lnTo>
                <a:lnTo>
                  <a:pt x="144" y="252"/>
                </a:lnTo>
                <a:lnTo>
                  <a:pt x="144" y="320"/>
                </a:lnTo>
                <a:lnTo>
                  <a:pt x="16" y="258"/>
                </a:lnTo>
                <a:lnTo>
                  <a:pt x="16" y="90"/>
                </a:lnTo>
                <a:lnTo>
                  <a:pt x="144" y="150"/>
                </a:lnTo>
                <a:lnTo>
                  <a:pt x="144" y="176"/>
                </a:lnTo>
                <a:close/>
                <a:moveTo>
                  <a:pt x="160" y="20"/>
                </a:moveTo>
                <a:lnTo>
                  <a:pt x="278" y="76"/>
                </a:lnTo>
                <a:lnTo>
                  <a:pt x="160" y="132"/>
                </a:lnTo>
                <a:lnTo>
                  <a:pt x="160" y="20"/>
                </a:lnTo>
                <a:close/>
                <a:moveTo>
                  <a:pt x="284" y="130"/>
                </a:moveTo>
                <a:lnTo>
                  <a:pt x="184" y="308"/>
                </a:lnTo>
                <a:lnTo>
                  <a:pt x="160" y="318"/>
                </a:lnTo>
                <a:lnTo>
                  <a:pt x="160" y="284"/>
                </a:lnTo>
                <a:lnTo>
                  <a:pt x="260" y="108"/>
                </a:lnTo>
                <a:lnTo>
                  <a:pt x="284" y="96"/>
                </a:lnTo>
                <a:lnTo>
                  <a:pt x="284" y="130"/>
                </a:lnTo>
                <a:close/>
                <a:moveTo>
                  <a:pt x="128" y="294"/>
                </a:moveTo>
                <a:lnTo>
                  <a:pt x="106" y="284"/>
                </a:lnTo>
                <a:lnTo>
                  <a:pt x="32" y="150"/>
                </a:lnTo>
                <a:lnTo>
                  <a:pt x="32" y="114"/>
                </a:lnTo>
                <a:lnTo>
                  <a:pt x="54" y="124"/>
                </a:lnTo>
                <a:lnTo>
                  <a:pt x="128" y="256"/>
                </a:lnTo>
                <a:lnTo>
                  <a:pt x="128" y="294"/>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PMingLiU" panose="02020300000000000000" pitchFamily="18" charset="-120"/>
              <a:cs typeface="Calibri"/>
              <a:sym typeface="Calibri"/>
            </a:endParaRPr>
          </a:p>
        </p:txBody>
      </p:sp>
      <p:sp>
        <p:nvSpPr>
          <p:cNvPr id="29" name="Google Shape;255;p38">
            <a:extLst>
              <a:ext uri="{FF2B5EF4-FFF2-40B4-BE49-F238E27FC236}">
                <a16:creationId xmlns:a16="http://schemas.microsoft.com/office/drawing/2014/main" id="{1C94217C-2AA4-463C-9DBD-C09254107D2B}"/>
              </a:ext>
            </a:extLst>
          </p:cNvPr>
          <p:cNvSpPr/>
          <p:nvPr/>
        </p:nvSpPr>
        <p:spPr>
          <a:xfrm>
            <a:off x="7486650" y="3624233"/>
            <a:ext cx="1455000" cy="1036500"/>
          </a:xfrm>
          <a:prstGeom prst="wedgeRoundRectCallout">
            <a:avLst>
              <a:gd name="adj1" fmla="val -39087"/>
              <a:gd name="adj2" fmla="val 68861"/>
              <a:gd name="adj3" fmla="val 16667"/>
            </a:avLst>
          </a:prstGeom>
          <a:solidFill>
            <a:srgbClr val="34495E"/>
          </a:solidFill>
          <a:ln w="12700" cap="flat" cmpd="sng">
            <a:solidFill>
              <a:srgbClr val="2535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zh-tw" sz="1000">
                <a:solidFill>
                  <a:srgbClr val="FFFFFF"/>
                </a:solidFill>
                <a:latin typeface="Arial" panose="020B0604020202020204" pitchFamily="34" charset="0"/>
                <a:ea typeface="PMingLiU" panose="02020300000000000000" pitchFamily="18" charset="-120"/>
                <a:cs typeface="Helvetica"/>
                <a:sym typeface="Helvetica"/>
              </a:rPr>
              <a:t>以下投影片詳細介紹適用於所有員工且必須遵守的原則。</a:t>
            </a:r>
            <a:endParaRPr sz="1000">
              <a:solidFill>
                <a:srgbClr val="FFFFFF"/>
              </a:solidFill>
              <a:latin typeface="Arial" panose="020B0604020202020204" pitchFamily="34" charset="0"/>
              <a:ea typeface="PMingLiU" panose="02020300000000000000" pitchFamily="18" charset="-120"/>
              <a:cs typeface="Helvetica"/>
              <a:sym typeface="Helvetica"/>
            </a:endParaRPr>
          </a:p>
        </p:txBody>
      </p:sp>
    </p:spTree>
    <p:custDataLst>
      <p:tags r:id="rId1"/>
    </p:custDataLst>
    <p:extLst>
      <p:ext uri="{BB962C8B-B14F-4D97-AF65-F5344CB8AC3E}">
        <p14:creationId xmlns:p14="http://schemas.microsoft.com/office/powerpoint/2010/main" val="49435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pitchFamily="34" charset="0"/>
              <a:ea typeface="PMingLiU" panose="02020300000000000000" pitchFamily="18" charset="-120"/>
              <a:cs typeface="Calibri"/>
              <a:sym typeface="Calibri"/>
            </a:endParaRPr>
          </a:p>
        </p:txBody>
      </p:sp>
      <p:sp>
        <p:nvSpPr>
          <p:cNvPr id="261" name="Google Shape;261;p39"/>
          <p:cNvSpPr txBox="1"/>
          <p:nvPr/>
        </p:nvSpPr>
        <p:spPr>
          <a:xfrm>
            <a:off x="2039815" y="168158"/>
            <a:ext cx="50643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tw" sz="1800" b="1">
                <a:solidFill>
                  <a:srgbClr val="AACFD0"/>
                </a:solidFill>
                <a:latin typeface="Arial" panose="020B0604020202020204" pitchFamily="34" charset="0"/>
                <a:ea typeface="PMingLiU" panose="02020300000000000000" pitchFamily="18" charset="-120"/>
                <a:cs typeface="Helvetica"/>
                <a:sym typeface="Helvetica"/>
              </a:rPr>
              <a:t>基本指令</a:t>
            </a:r>
            <a:endParaRPr sz="1800" b="1">
              <a:solidFill>
                <a:srgbClr val="AACFD0"/>
              </a:solidFill>
              <a:latin typeface="Arial" panose="020B0604020202020204" pitchFamily="34" charset="0"/>
              <a:ea typeface="PMingLiU" panose="02020300000000000000" pitchFamily="18" charset="-120"/>
              <a:cs typeface="Helvetica"/>
              <a:sym typeface="Helvetica"/>
            </a:endParaRPr>
          </a:p>
        </p:txBody>
      </p:sp>
      <p:sp>
        <p:nvSpPr>
          <p:cNvPr id="262" name="Google Shape;262;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rPr>
              <a:t>7</a:t>
            </a:fld>
            <a:endParaRPr>
              <a:latin typeface="Arial" panose="020B0604020202020204" pitchFamily="34" charset="0"/>
              <a:ea typeface="PMingLiU" panose="02020300000000000000" pitchFamily="18" charset="-120"/>
            </a:endParaRPr>
          </a:p>
        </p:txBody>
      </p:sp>
      <p:sp>
        <p:nvSpPr>
          <p:cNvPr id="272" name="Google Shape;272;p39"/>
          <p:cNvSpPr txBox="1"/>
          <p:nvPr/>
        </p:nvSpPr>
        <p:spPr>
          <a:xfrm>
            <a:off x="533825" y="976107"/>
            <a:ext cx="6570290" cy="3222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zh-tw" sz="1100" b="1">
                <a:solidFill>
                  <a:schemeClr val="dk2"/>
                </a:solidFill>
                <a:latin typeface="Arial" panose="020B0604020202020204" pitchFamily="34" charset="0"/>
                <a:ea typeface="PMingLiU" panose="02020300000000000000" pitchFamily="18" charset="-120"/>
                <a:cs typeface="Helvetica"/>
                <a:sym typeface="Helvetica"/>
              </a:rPr>
              <a:t>以下指令適用於所有員工：</a:t>
            </a:r>
            <a:endParaRPr sz="1100" b="1">
              <a:solidFill>
                <a:schemeClr val="dk2"/>
              </a:solidFill>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None/>
            </a:pPr>
            <a:endParaRPr sz="1100" b="1">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None/>
            </a:pPr>
            <a:r>
              <a:rPr lang="zh-tw" sz="1100" b="1">
                <a:solidFill>
                  <a:schemeClr val="dk2"/>
                </a:solidFill>
                <a:latin typeface="Arial" panose="020B0604020202020204" pitchFamily="34" charset="0"/>
                <a:ea typeface="PMingLiU" panose="02020300000000000000" pitchFamily="18" charset="-120"/>
                <a:cs typeface="Helvetica"/>
                <a:sym typeface="Helvetica"/>
              </a:rPr>
              <a:t>法規遵循</a:t>
            </a:r>
            <a:endParaRPr sz="1100" b="1">
              <a:solidFill>
                <a:schemeClr val="dk2"/>
              </a:solidFill>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None/>
            </a:pPr>
            <a:r>
              <a:rPr lang="zh-tw" sz="1100">
                <a:solidFill>
                  <a:schemeClr val="dk1"/>
                </a:solidFill>
                <a:latin typeface="Arial" panose="020B0604020202020204" pitchFamily="34" charset="0"/>
                <a:ea typeface="PMingLiU" panose="02020300000000000000" pitchFamily="18" charset="-120"/>
                <a:cs typeface="Helvetica"/>
                <a:sym typeface="Helvetica"/>
              </a:rPr>
              <a:t>公司將在遵守所有</a:t>
            </a:r>
            <a:r>
              <a:rPr lang="zh-tw" sz="1100" b="1">
                <a:solidFill>
                  <a:schemeClr val="dk1"/>
                </a:solidFill>
                <a:latin typeface="Arial" panose="020B0604020202020204" pitchFamily="34" charset="0"/>
                <a:ea typeface="PMingLiU" panose="02020300000000000000" pitchFamily="18" charset="-120"/>
                <a:cs typeface="Helvetica"/>
                <a:sym typeface="Helvetica"/>
              </a:rPr>
              <a:t>適用的法律、規則和法規，</a:t>
            </a:r>
            <a:r>
              <a:rPr lang="zh-tw" sz="1100">
                <a:solidFill>
                  <a:schemeClr val="dk1"/>
                </a:solidFill>
                <a:latin typeface="Arial" panose="020B0604020202020204" pitchFamily="34" charset="0"/>
                <a:ea typeface="PMingLiU" panose="02020300000000000000" pitchFamily="18" charset="-120"/>
                <a:cs typeface="Helvetica"/>
                <a:sym typeface="Helvetica"/>
              </a:rPr>
              <a:t>以及公司的</a:t>
            </a:r>
            <a:r>
              <a:rPr lang="zh-tw" sz="1100" b="1">
                <a:solidFill>
                  <a:schemeClr val="dk1"/>
                </a:solidFill>
                <a:latin typeface="Arial" panose="020B0604020202020204" pitchFamily="34" charset="0"/>
                <a:ea typeface="PMingLiU" panose="02020300000000000000" pitchFamily="18" charset="-120"/>
                <a:cs typeface="Helvetica"/>
                <a:sym typeface="Helvetica"/>
              </a:rPr>
              <a:t>道德標準</a:t>
            </a:r>
            <a:r>
              <a:rPr lang="zh-tw" sz="1100">
                <a:solidFill>
                  <a:schemeClr val="dk1"/>
                </a:solidFill>
                <a:latin typeface="Arial" panose="020B0604020202020204" pitchFamily="34" charset="0"/>
                <a:ea typeface="PMingLiU" panose="02020300000000000000" pitchFamily="18" charset="-120"/>
                <a:cs typeface="Helvetica"/>
                <a:sym typeface="Helvetica"/>
              </a:rPr>
              <a:t>下來經營業務和執行事務。</a:t>
            </a:r>
            <a:endParaRPr sz="1100" b="1">
              <a:solidFill>
                <a:schemeClr val="dk1"/>
              </a:solidFill>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None/>
            </a:pPr>
            <a:endParaRPr sz="1100">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None/>
            </a:pPr>
            <a:r>
              <a:rPr lang="zh-tw" sz="1100" b="1">
                <a:solidFill>
                  <a:schemeClr val="dk2"/>
                </a:solidFill>
                <a:latin typeface="Arial" panose="020B0604020202020204" pitchFamily="34" charset="0"/>
                <a:ea typeface="PMingLiU" panose="02020300000000000000" pitchFamily="18" charset="-120"/>
                <a:cs typeface="Helvetica"/>
                <a:sym typeface="Helvetica"/>
              </a:rPr>
              <a:t>利益衝突</a:t>
            </a:r>
            <a:endParaRPr sz="1100" b="1">
              <a:solidFill>
                <a:schemeClr val="dk2"/>
              </a:solidFill>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None/>
            </a:pPr>
            <a:r>
              <a:rPr lang="zh-tw" sz="1100">
                <a:solidFill>
                  <a:schemeClr val="dk1"/>
                </a:solidFill>
                <a:latin typeface="Arial" panose="020B0604020202020204" pitchFamily="34" charset="0"/>
                <a:ea typeface="PMingLiU" panose="02020300000000000000" pitchFamily="18" charset="-120"/>
                <a:cs typeface="Helvetica"/>
                <a:sym typeface="Helvetica"/>
              </a:rPr>
              <a:t>您應該在您的</a:t>
            </a:r>
            <a:r>
              <a:rPr lang="zh-tw" sz="1100" b="1">
                <a:solidFill>
                  <a:schemeClr val="dk1"/>
                </a:solidFill>
                <a:latin typeface="Arial" panose="020B0604020202020204" pitchFamily="34" charset="0"/>
                <a:ea typeface="PMingLiU" panose="02020300000000000000" pitchFamily="18" charset="-120"/>
                <a:cs typeface="Helvetica"/>
                <a:sym typeface="Helvetica"/>
              </a:rPr>
              <a:t>個人利益</a:t>
            </a:r>
            <a:r>
              <a:rPr lang="zh-tw" sz="1100">
                <a:solidFill>
                  <a:schemeClr val="dk1"/>
                </a:solidFill>
                <a:latin typeface="Arial" panose="020B0604020202020204" pitchFamily="34" charset="0"/>
                <a:ea typeface="PMingLiU" panose="02020300000000000000" pitchFamily="18" charset="-120"/>
                <a:cs typeface="Helvetica"/>
                <a:sym typeface="Helvetica"/>
              </a:rPr>
              <a:t>、您的官方職責和</a:t>
            </a:r>
            <a:r>
              <a:rPr lang="zh-tw" sz="1100" b="1">
                <a:solidFill>
                  <a:schemeClr val="dk1"/>
                </a:solidFill>
                <a:latin typeface="Arial" panose="020B0604020202020204" pitchFamily="34" charset="0"/>
                <a:ea typeface="PMingLiU" panose="02020300000000000000" pitchFamily="18" charset="-120"/>
                <a:cs typeface="Helvetica"/>
                <a:sym typeface="Helvetica"/>
              </a:rPr>
              <a:t>公司利益之間避免衝突，或發生衝突</a:t>
            </a:r>
            <a:r>
              <a:rPr lang="zh-tw" sz="1100">
                <a:solidFill>
                  <a:schemeClr val="dk1"/>
                </a:solidFill>
                <a:latin typeface="Arial" panose="020B0604020202020204" pitchFamily="34" charset="0"/>
                <a:ea typeface="PMingLiU" panose="02020300000000000000" pitchFamily="18" charset="-120"/>
                <a:cs typeface="Helvetica"/>
                <a:sym typeface="Helvetica"/>
              </a:rPr>
              <a:t>。應與您的經理討論任何潛在的利益衝突。</a:t>
            </a:r>
            <a:endParaRPr sz="1100">
              <a:solidFill>
                <a:schemeClr val="dk1"/>
              </a:solidFill>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None/>
            </a:pPr>
            <a:endParaRPr sz="1100">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None/>
            </a:pPr>
            <a:r>
              <a:rPr lang="zh-tw" sz="1100" b="1">
                <a:solidFill>
                  <a:schemeClr val="dk2"/>
                </a:solidFill>
                <a:latin typeface="Arial" panose="020B0604020202020204" pitchFamily="34" charset="0"/>
                <a:ea typeface="PMingLiU" panose="02020300000000000000" pitchFamily="18" charset="-120"/>
                <a:cs typeface="Helvetica"/>
                <a:sym typeface="Helvetica"/>
              </a:rPr>
              <a:t>公平交易</a:t>
            </a:r>
            <a:endParaRPr sz="1100" b="1">
              <a:solidFill>
                <a:schemeClr val="dk2"/>
              </a:solidFill>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None/>
            </a:pPr>
            <a:r>
              <a:rPr lang="zh-tw" sz="1100">
                <a:solidFill>
                  <a:schemeClr val="dk1"/>
                </a:solidFill>
                <a:latin typeface="Arial" panose="020B0604020202020204" pitchFamily="34" charset="0"/>
                <a:ea typeface="PMingLiU" panose="02020300000000000000" pitchFamily="18" charset="-120"/>
                <a:cs typeface="Helvetica"/>
                <a:sym typeface="Helvetica"/>
              </a:rPr>
              <a:t>所有員工都將與公司的客戶、供應商、競爭對手和獨立審計員以</a:t>
            </a:r>
            <a:r>
              <a:rPr lang="zh-tw" sz="1100" b="1">
                <a:solidFill>
                  <a:schemeClr val="dk1"/>
                </a:solidFill>
                <a:latin typeface="Arial" panose="020B0604020202020204" pitchFamily="34" charset="0"/>
                <a:ea typeface="PMingLiU" panose="02020300000000000000" pitchFamily="18" charset="-120"/>
                <a:cs typeface="Helvetica"/>
                <a:sym typeface="Helvetica"/>
              </a:rPr>
              <a:t>公平透明</a:t>
            </a:r>
            <a:r>
              <a:rPr lang="zh-tw" sz="1100">
                <a:solidFill>
                  <a:schemeClr val="dk1"/>
                </a:solidFill>
                <a:latin typeface="Arial" panose="020B0604020202020204" pitchFamily="34" charset="0"/>
                <a:ea typeface="PMingLiU" panose="02020300000000000000" pitchFamily="18" charset="-120"/>
                <a:cs typeface="Helvetica"/>
                <a:sym typeface="Helvetica"/>
              </a:rPr>
              <a:t>方式打交道，以及將</a:t>
            </a:r>
            <a:r>
              <a:rPr lang="zh-tw" sz="1100" b="1">
                <a:solidFill>
                  <a:schemeClr val="dk1"/>
                </a:solidFill>
                <a:latin typeface="Arial" panose="020B0604020202020204" pitchFamily="34" charset="0"/>
                <a:ea typeface="PMingLiU" panose="02020300000000000000" pitchFamily="18" charset="-120"/>
                <a:cs typeface="Helvetica"/>
                <a:sym typeface="Helvetica"/>
              </a:rPr>
              <a:t>不會</a:t>
            </a:r>
            <a:r>
              <a:rPr lang="zh-tw" sz="1100">
                <a:solidFill>
                  <a:schemeClr val="dk1"/>
                </a:solidFill>
                <a:latin typeface="Arial" panose="020B0604020202020204" pitchFamily="34" charset="0"/>
                <a:ea typeface="PMingLiU" panose="02020300000000000000" pitchFamily="18" charset="-120"/>
                <a:cs typeface="Helvetica"/>
                <a:sym typeface="Helvetica"/>
              </a:rPr>
              <a:t>透過操縱、隱瞞、濫用特權資訊或歪曲事實來不公平地利用任何人。</a:t>
            </a:r>
            <a:endParaRPr sz="1100">
              <a:solidFill>
                <a:schemeClr val="dk1"/>
              </a:solidFill>
              <a:latin typeface="Arial" panose="020B0604020202020204" pitchFamily="34" charset="0"/>
              <a:ea typeface="PMingLiU" panose="02020300000000000000" pitchFamily="18" charset="-120"/>
              <a:cs typeface="Helvetica"/>
              <a:sym typeface="Helvetica"/>
            </a:endParaRPr>
          </a:p>
        </p:txBody>
      </p:sp>
      <p:sp>
        <p:nvSpPr>
          <p:cNvPr id="273" name="Google Shape;273;p39"/>
          <p:cNvSpPr/>
          <p:nvPr/>
        </p:nvSpPr>
        <p:spPr>
          <a:xfrm>
            <a:off x="7104125" y="408850"/>
            <a:ext cx="1857600" cy="1770900"/>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tw" sz="800" b="1">
                <a:solidFill>
                  <a:schemeClr val="dk2"/>
                </a:solidFill>
                <a:latin typeface="Arial" panose="020B0604020202020204" pitchFamily="34" charset="0"/>
                <a:ea typeface="PMingLiU" panose="02020300000000000000" pitchFamily="18" charset="-120"/>
                <a:cs typeface="Helvetica"/>
                <a:sym typeface="Helvetica"/>
              </a:rPr>
              <a:t>利益衝突</a:t>
            </a:r>
            <a:r>
              <a:rPr lang="zh-tw" sz="800">
                <a:solidFill>
                  <a:schemeClr val="dk2"/>
                </a:solidFill>
                <a:latin typeface="Arial" panose="020B0604020202020204" pitchFamily="34" charset="0"/>
                <a:ea typeface="PMingLiU" panose="02020300000000000000" pitchFamily="18" charset="-120"/>
                <a:cs typeface="Helvetica"/>
                <a:sym typeface="Helvetica"/>
              </a:rPr>
              <a:t>發生於當一個人的</a:t>
            </a:r>
            <a:r>
              <a:rPr lang="zh-tw" sz="800" b="1">
                <a:solidFill>
                  <a:schemeClr val="dk2"/>
                </a:solidFill>
                <a:latin typeface="Arial" panose="020B0604020202020204" pitchFamily="34" charset="0"/>
                <a:ea typeface="PMingLiU" panose="02020300000000000000" pitchFamily="18" charset="-120"/>
                <a:cs typeface="Helvetica"/>
                <a:sym typeface="Helvetica"/>
              </a:rPr>
              <a:t>私人利益干擾或似乎以任何方式干擾公司利益的時候 </a:t>
            </a:r>
            <a:r>
              <a:rPr lang="zh-tw" sz="800">
                <a:solidFill>
                  <a:schemeClr val="dk2"/>
                </a:solidFill>
                <a:latin typeface="Arial" panose="020B0604020202020204" pitchFamily="34" charset="0"/>
                <a:ea typeface="PMingLiU" panose="02020300000000000000" pitchFamily="18" charset="-120"/>
                <a:cs typeface="Helvetica"/>
                <a:sym typeface="Helvetica"/>
              </a:rPr>
              <a:t>。員工、董事或其家庭成員也可能出現這種情況，</a:t>
            </a:r>
            <a:r>
              <a:rPr lang="zh-tw" sz="800" b="1">
                <a:solidFill>
                  <a:schemeClr val="dk2"/>
                </a:solidFill>
                <a:latin typeface="Arial" panose="020B0604020202020204" pitchFamily="34" charset="0"/>
                <a:ea typeface="PMingLiU" panose="02020300000000000000" pitchFamily="18" charset="-120"/>
                <a:cs typeface="Helvetica"/>
                <a:sym typeface="Helvetica"/>
              </a:rPr>
              <a:t>發生於因為其在公司的職位而獲得不正當的個人利益的時候</a:t>
            </a:r>
            <a:r>
              <a:rPr lang="zh-tw" sz="800">
                <a:solidFill>
                  <a:schemeClr val="dk2"/>
                </a:solidFill>
                <a:latin typeface="Arial" panose="020B0604020202020204" pitchFamily="34" charset="0"/>
                <a:ea typeface="PMingLiU" panose="02020300000000000000" pitchFamily="18" charset="-120"/>
                <a:cs typeface="Helvetica"/>
                <a:sym typeface="Helvetica"/>
              </a:rPr>
              <a:t>。</a:t>
            </a:r>
            <a:endParaRPr>
              <a:solidFill>
                <a:schemeClr val="dk2"/>
              </a:solidFill>
              <a:latin typeface="Arial" panose="020B0604020202020204" pitchFamily="34" charset="0"/>
              <a:ea typeface="PMingLiU" panose="02020300000000000000" pitchFamily="18" charset="-120"/>
            </a:endParaRPr>
          </a:p>
        </p:txBody>
      </p:sp>
      <p:grpSp>
        <p:nvGrpSpPr>
          <p:cNvPr id="17" name="Google Shape;282;p40">
            <a:extLst>
              <a:ext uri="{FF2B5EF4-FFF2-40B4-BE49-F238E27FC236}">
                <a16:creationId xmlns:a16="http://schemas.microsoft.com/office/drawing/2014/main" id="{7CF8F4B2-5965-4958-8DEA-2032F987806B}"/>
              </a:ext>
            </a:extLst>
          </p:cNvPr>
          <p:cNvGrpSpPr/>
          <p:nvPr/>
        </p:nvGrpSpPr>
        <p:grpSpPr>
          <a:xfrm>
            <a:off x="533825" y="4346238"/>
            <a:ext cx="8353150" cy="350425"/>
            <a:chOff x="508075" y="4172425"/>
            <a:chExt cx="8353150" cy="350425"/>
          </a:xfrm>
        </p:grpSpPr>
        <p:sp>
          <p:nvSpPr>
            <p:cNvPr id="18" name="Google Shape;283;p40">
              <a:extLst>
                <a:ext uri="{FF2B5EF4-FFF2-40B4-BE49-F238E27FC236}">
                  <a16:creationId xmlns:a16="http://schemas.microsoft.com/office/drawing/2014/main" id="{0BA24665-3DD3-4D23-B061-13E300B9E833}"/>
                </a:ext>
              </a:extLst>
            </p:cNvPr>
            <p:cNvSpPr/>
            <p:nvPr/>
          </p:nvSpPr>
          <p:spPr>
            <a:xfrm>
              <a:off x="2903200" y="4186550"/>
              <a:ext cx="935400" cy="336300"/>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zh-tw" sz="900" b="0" i="0" u="none" strike="noStrike" cap="none" normalizeH="0">
                  <a:ln>
                    <a:noFill/>
                  </a:ln>
                  <a:solidFill>
                    <a:srgbClr val="F4F7F7"/>
                  </a:solidFill>
                  <a:effectLst/>
                  <a:uLnTx/>
                  <a:uFillTx/>
                  <a:latin typeface="Arial" panose="020B0604020202020204" pitchFamily="34" charset="0"/>
                  <a:ea typeface="PMingLiU" panose="02020300000000000000" pitchFamily="18" charset="-120"/>
                  <a:cs typeface="Helvetica"/>
                  <a:sym typeface="Helvetica"/>
                </a:rPr>
                <a:t>公平交易</a:t>
              </a:r>
              <a:endParaRPr kumimoji="0" sz="900" b="0" i="0" u="none" strike="noStrike" cap="none" normalizeH="0">
                <a:ln>
                  <a:noFill/>
                </a:ln>
                <a:solidFill>
                  <a:srgbClr val="000000"/>
                </a:solidFill>
                <a:effectLst/>
                <a:uLnTx/>
                <a:uFillTx/>
                <a:latin typeface="Arial" panose="020B0604020202020204" pitchFamily="34" charset="0"/>
                <a:ea typeface="PMingLiU" panose="02020300000000000000" pitchFamily="18" charset="-120"/>
                <a:cs typeface="Helvetica"/>
                <a:sym typeface="Helvetica"/>
              </a:endParaRPr>
            </a:p>
          </p:txBody>
        </p:sp>
        <p:grpSp>
          <p:nvGrpSpPr>
            <p:cNvPr id="19" name="Google Shape;284;p40">
              <a:extLst>
                <a:ext uri="{FF2B5EF4-FFF2-40B4-BE49-F238E27FC236}">
                  <a16:creationId xmlns:a16="http://schemas.microsoft.com/office/drawing/2014/main" id="{BE94FAAE-1E73-4605-9909-37B08B27A6C3}"/>
                </a:ext>
              </a:extLst>
            </p:cNvPr>
            <p:cNvGrpSpPr/>
            <p:nvPr/>
          </p:nvGrpSpPr>
          <p:grpSpPr>
            <a:xfrm>
              <a:off x="508075" y="4172425"/>
              <a:ext cx="8353150" cy="350425"/>
              <a:chOff x="508075" y="4172425"/>
              <a:chExt cx="8353150" cy="350425"/>
            </a:xfrm>
          </p:grpSpPr>
          <p:sp>
            <p:nvSpPr>
              <p:cNvPr id="20" name="Google Shape;285;p40">
                <a:extLst>
                  <a:ext uri="{FF2B5EF4-FFF2-40B4-BE49-F238E27FC236}">
                    <a16:creationId xmlns:a16="http://schemas.microsoft.com/office/drawing/2014/main" id="{8E443C88-FE10-4283-9624-0FD3EDA8D376}"/>
                  </a:ext>
                </a:extLst>
              </p:cNvPr>
              <p:cNvSpPr/>
              <p:nvPr/>
            </p:nvSpPr>
            <p:spPr>
              <a:xfrm>
                <a:off x="6126475" y="4186550"/>
                <a:ext cx="1428600" cy="336300"/>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zh-tw" sz="900" b="0" i="0" u="none" strike="noStrike" cap="none" normalizeH="0">
                    <a:ln>
                      <a:noFill/>
                    </a:ln>
                    <a:solidFill>
                      <a:srgbClr val="F4F7F7"/>
                    </a:solidFill>
                    <a:effectLst/>
                    <a:uLnTx/>
                    <a:uFillTx/>
                    <a:latin typeface="Arial" panose="020B0604020202020204" pitchFamily="34" charset="0"/>
                    <a:ea typeface="PMingLiU" panose="02020300000000000000" pitchFamily="18" charset="-120"/>
                    <a:cs typeface="Helvetica"/>
                    <a:sym typeface="Helvetica"/>
                  </a:rPr>
                  <a:t>不當付款</a:t>
                </a:r>
                <a:endParaRPr kumimoji="0" sz="900" b="0" i="0" u="none" strike="noStrike" cap="none" normalizeH="0">
                  <a:ln>
                    <a:noFill/>
                  </a:ln>
                  <a:solidFill>
                    <a:srgbClr val="000000"/>
                  </a:solidFill>
                  <a:effectLst/>
                  <a:uLnTx/>
                  <a:uFillTx/>
                  <a:latin typeface="Arial" panose="020B0604020202020204" pitchFamily="34" charset="0"/>
                  <a:ea typeface="PMingLiU" panose="02020300000000000000" pitchFamily="18" charset="-120"/>
                  <a:cs typeface="Helvetica"/>
                  <a:sym typeface="Helvetica"/>
                </a:endParaRPr>
              </a:p>
            </p:txBody>
          </p:sp>
          <p:sp>
            <p:nvSpPr>
              <p:cNvPr id="21" name="Google Shape;286;p40">
                <a:extLst>
                  <a:ext uri="{FF2B5EF4-FFF2-40B4-BE49-F238E27FC236}">
                    <a16:creationId xmlns:a16="http://schemas.microsoft.com/office/drawing/2014/main" id="{5E0CB7B5-B87E-4F1C-8C4E-F8B8AF83FDE3}"/>
                  </a:ext>
                </a:extLst>
              </p:cNvPr>
              <p:cNvSpPr/>
              <p:nvPr/>
            </p:nvSpPr>
            <p:spPr>
              <a:xfrm>
                <a:off x="3686675" y="4186550"/>
                <a:ext cx="1248300" cy="336300"/>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zh-tw" sz="900" b="0" i="0" u="none" strike="noStrike" cap="none" normalizeH="0">
                    <a:ln>
                      <a:noFill/>
                    </a:ln>
                    <a:solidFill>
                      <a:srgbClr val="F4F7F7"/>
                    </a:solidFill>
                    <a:effectLst/>
                    <a:uLnTx/>
                    <a:uFillTx/>
                    <a:latin typeface="Arial" panose="020B0604020202020204" pitchFamily="34" charset="0"/>
                    <a:ea typeface="PMingLiU" panose="02020300000000000000" pitchFamily="18" charset="-120"/>
                    <a:cs typeface="Helvetica"/>
                    <a:sym typeface="Helvetica"/>
                  </a:rPr>
                  <a:t>行銷和銷售</a:t>
                </a:r>
                <a:endParaRPr kumimoji="0" sz="900" b="0" i="0" u="none" strike="noStrike" cap="none" normalizeH="0">
                  <a:ln>
                    <a:noFill/>
                  </a:ln>
                  <a:solidFill>
                    <a:srgbClr val="000000"/>
                  </a:solidFill>
                  <a:effectLst/>
                  <a:uLnTx/>
                  <a:uFillTx/>
                  <a:latin typeface="Arial" panose="020B0604020202020204" pitchFamily="34" charset="0"/>
                  <a:ea typeface="PMingLiU" panose="02020300000000000000" pitchFamily="18" charset="-120"/>
                  <a:cs typeface="Helvetica"/>
                  <a:sym typeface="Helvetica"/>
                </a:endParaRPr>
              </a:p>
            </p:txBody>
          </p:sp>
          <p:sp>
            <p:nvSpPr>
              <p:cNvPr id="22" name="Google Shape;287;p40">
                <a:extLst>
                  <a:ext uri="{FF2B5EF4-FFF2-40B4-BE49-F238E27FC236}">
                    <a16:creationId xmlns:a16="http://schemas.microsoft.com/office/drawing/2014/main" id="{B4A7EF98-B06A-49CA-AB13-A5885467F0C7}"/>
                  </a:ext>
                </a:extLst>
              </p:cNvPr>
              <p:cNvSpPr/>
              <p:nvPr/>
            </p:nvSpPr>
            <p:spPr>
              <a:xfrm>
                <a:off x="4795382" y="4186550"/>
                <a:ext cx="1470300" cy="336300"/>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zh-tw" sz="900" b="0" i="0" u="none" strike="noStrike" cap="none" normalizeH="0">
                    <a:ln>
                      <a:noFill/>
                    </a:ln>
                    <a:solidFill>
                      <a:srgbClr val="F4F7F7"/>
                    </a:solidFill>
                    <a:effectLst/>
                    <a:uLnTx/>
                    <a:uFillTx/>
                    <a:latin typeface="Arial" panose="020B0604020202020204" pitchFamily="34" charset="0"/>
                    <a:ea typeface="PMingLiU" panose="02020300000000000000" pitchFamily="18" charset="-120"/>
                    <a:cs typeface="Helvetica"/>
                    <a:sym typeface="Helvetica"/>
                  </a:rPr>
                  <a:t>資訊報告和記錄</a:t>
                </a:r>
                <a:endParaRPr kumimoji="0" sz="900" b="0" i="0" u="none" strike="noStrike" cap="none" normalizeH="0">
                  <a:ln>
                    <a:noFill/>
                  </a:ln>
                  <a:solidFill>
                    <a:srgbClr val="000000"/>
                  </a:solidFill>
                  <a:effectLst/>
                  <a:uLnTx/>
                  <a:uFillTx/>
                  <a:latin typeface="Arial" panose="020B0604020202020204" pitchFamily="34" charset="0"/>
                  <a:ea typeface="PMingLiU" panose="02020300000000000000" pitchFamily="18" charset="-120"/>
                  <a:cs typeface="Helvetica"/>
                  <a:sym typeface="Helvetica"/>
                </a:endParaRPr>
              </a:p>
            </p:txBody>
          </p:sp>
          <p:sp>
            <p:nvSpPr>
              <p:cNvPr id="23" name="Google Shape;288;p40">
                <a:extLst>
                  <a:ext uri="{FF2B5EF4-FFF2-40B4-BE49-F238E27FC236}">
                    <a16:creationId xmlns:a16="http://schemas.microsoft.com/office/drawing/2014/main" id="{F9032839-5E8B-4536-B971-E65FD228D0E5}"/>
                  </a:ext>
                </a:extLst>
              </p:cNvPr>
              <p:cNvSpPr/>
              <p:nvPr/>
            </p:nvSpPr>
            <p:spPr>
              <a:xfrm>
                <a:off x="508075" y="4172425"/>
                <a:ext cx="14703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zh-tw" sz="900" b="0" i="0" u="none" strike="noStrike" cap="none" normalizeH="0">
                    <a:ln>
                      <a:noFill/>
                    </a:ln>
                    <a:solidFill>
                      <a:srgbClr val="F4F7F7"/>
                    </a:solidFill>
                    <a:effectLst/>
                    <a:uLnTx/>
                    <a:uFillTx/>
                    <a:latin typeface="Arial" panose="020B0604020202020204" pitchFamily="34" charset="0"/>
                    <a:ea typeface="PMingLiU" panose="02020300000000000000" pitchFamily="18" charset="-120"/>
                    <a:cs typeface="Helvetica"/>
                    <a:sym typeface="Helvetica"/>
                  </a:rPr>
                  <a:t>法規遵循</a:t>
                </a:r>
                <a:endParaRPr kumimoji="0" sz="900" b="0" i="0" u="none" strike="noStrike" cap="none" normalizeH="0">
                  <a:ln>
                    <a:noFill/>
                  </a:ln>
                  <a:solidFill>
                    <a:srgbClr val="F4F7F7"/>
                  </a:solidFill>
                  <a:effectLst/>
                  <a:uLnTx/>
                  <a:uFillTx/>
                  <a:latin typeface="Arial" panose="020B0604020202020204" pitchFamily="34" charset="0"/>
                  <a:ea typeface="PMingLiU" panose="02020300000000000000" pitchFamily="18" charset="-120"/>
                  <a:cs typeface="Helvetica"/>
                  <a:sym typeface="Helvetica"/>
                </a:endParaRPr>
              </a:p>
            </p:txBody>
          </p:sp>
          <p:sp>
            <p:nvSpPr>
              <p:cNvPr id="24" name="Google Shape;289;p40">
                <a:extLst>
                  <a:ext uri="{FF2B5EF4-FFF2-40B4-BE49-F238E27FC236}">
                    <a16:creationId xmlns:a16="http://schemas.microsoft.com/office/drawing/2014/main" id="{6D38F606-5F02-44E8-AB33-45A86F2FA033}"/>
                  </a:ext>
                </a:extLst>
              </p:cNvPr>
              <p:cNvSpPr/>
              <p:nvPr/>
            </p:nvSpPr>
            <p:spPr>
              <a:xfrm>
                <a:off x="1833588" y="4172425"/>
                <a:ext cx="1248300" cy="336300"/>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zh-tw" sz="900" b="0" i="0" u="none" strike="noStrike" cap="none" normalizeH="0">
                    <a:ln>
                      <a:noFill/>
                    </a:ln>
                    <a:solidFill>
                      <a:srgbClr val="F4F7F7"/>
                    </a:solidFill>
                    <a:effectLst/>
                    <a:uLnTx/>
                    <a:uFillTx/>
                    <a:latin typeface="Arial" panose="020B0604020202020204" pitchFamily="34" charset="0"/>
                    <a:ea typeface="PMingLiU" panose="02020300000000000000" pitchFamily="18" charset="-120"/>
                    <a:cs typeface="Helvetica"/>
                    <a:sym typeface="Helvetica"/>
                  </a:rPr>
                  <a:t>利益衝突</a:t>
                </a:r>
                <a:endParaRPr kumimoji="0" sz="900" b="0" i="0" u="none" strike="noStrike" cap="none" normalizeH="0">
                  <a:ln>
                    <a:noFill/>
                  </a:ln>
                  <a:solidFill>
                    <a:srgbClr val="000000"/>
                  </a:solidFill>
                  <a:effectLst/>
                  <a:uLnTx/>
                  <a:uFillTx/>
                  <a:latin typeface="Arial" panose="020B0604020202020204" pitchFamily="34" charset="0"/>
                  <a:ea typeface="PMingLiU" panose="02020300000000000000" pitchFamily="18" charset="-120"/>
                  <a:cs typeface="Helvetica"/>
                  <a:sym typeface="Helvetica"/>
                </a:endParaRPr>
              </a:p>
            </p:txBody>
          </p:sp>
          <p:sp>
            <p:nvSpPr>
              <p:cNvPr id="25" name="Google Shape;290;p40">
                <a:extLst>
                  <a:ext uri="{FF2B5EF4-FFF2-40B4-BE49-F238E27FC236}">
                    <a16:creationId xmlns:a16="http://schemas.microsoft.com/office/drawing/2014/main" id="{B466542E-11D2-4973-9F45-1AB1D4A68FDE}"/>
                  </a:ext>
                </a:extLst>
              </p:cNvPr>
              <p:cNvSpPr/>
              <p:nvPr/>
            </p:nvSpPr>
            <p:spPr>
              <a:xfrm>
                <a:off x="7432625" y="4186550"/>
                <a:ext cx="14286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zh-tw" sz="900" b="0" i="0" u="none" strike="noStrike" cap="none" normalizeH="0">
                    <a:ln>
                      <a:noFill/>
                    </a:ln>
                    <a:solidFill>
                      <a:srgbClr val="F4F7F7"/>
                    </a:solidFill>
                    <a:effectLst/>
                    <a:uLnTx/>
                    <a:uFillTx/>
                    <a:latin typeface="Arial" panose="020B0604020202020204" pitchFamily="34" charset="0"/>
                    <a:ea typeface="PMingLiU" panose="02020300000000000000" pitchFamily="18" charset="-120"/>
                    <a:cs typeface="Helvetica"/>
                    <a:sym typeface="Helvetica"/>
                  </a:rPr>
                  <a:t>與 HCP 和 GO 互動</a:t>
                </a:r>
                <a:endParaRPr kumimoji="0" sz="900" b="0" i="0" u="none" strike="noStrike" cap="none" normalizeH="0">
                  <a:ln>
                    <a:noFill/>
                  </a:ln>
                  <a:solidFill>
                    <a:srgbClr val="F4F7F7"/>
                  </a:solidFill>
                  <a:effectLst/>
                  <a:uLnTx/>
                  <a:uFillTx/>
                  <a:latin typeface="Arial" panose="020B0604020202020204" pitchFamily="34" charset="0"/>
                  <a:ea typeface="PMingLiU" panose="02020300000000000000" pitchFamily="18" charset="-120"/>
                  <a:cs typeface="Helvetica"/>
                  <a:sym typeface="Helvetica"/>
                </a:endParaRPr>
              </a:p>
            </p:txBody>
          </p:sp>
        </p:gr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0"/>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cap="none" normalizeH="0" baseline="0">
              <a:ln>
                <a:noFill/>
              </a:ln>
              <a:solidFill>
                <a:srgbClr val="FFFFFF"/>
              </a:solidFill>
              <a:effectLst/>
              <a:uLnTx/>
              <a:uFillTx/>
              <a:latin typeface="Arial" panose="020B0604020202020204" pitchFamily="34" charset="0"/>
              <a:ea typeface="PMingLiU" panose="02020300000000000000" pitchFamily="18" charset="-120"/>
              <a:cs typeface="Calibri"/>
              <a:sym typeface="Calibri"/>
            </a:endParaRPr>
          </a:p>
        </p:txBody>
      </p:sp>
      <p:sp>
        <p:nvSpPr>
          <p:cNvPr id="279" name="Google Shape;279;p40"/>
          <p:cNvSpPr txBox="1"/>
          <p:nvPr/>
        </p:nvSpPr>
        <p:spPr>
          <a:xfrm>
            <a:off x="2039850" y="80494"/>
            <a:ext cx="5064300" cy="590400"/>
          </a:xfrm>
          <a:prstGeom prst="rect">
            <a:avLst/>
          </a:prstGeom>
          <a:noFill/>
          <a:ln>
            <a:noFill/>
          </a:ln>
        </p:spPr>
        <p:txBody>
          <a:bodyPr spcFirstLastPara="1" wrap="square" lIns="68575" tIns="34275" rIns="68575" bIns="34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sz="1800" b="1" i="0" u="none" strike="noStrike" cap="none" normalizeH="0" baseline="0">
                <a:ln>
                  <a:noFill/>
                </a:ln>
                <a:solidFill>
                  <a:srgbClr val="AACFD0"/>
                </a:solidFill>
                <a:effectLst/>
                <a:uLnTx/>
                <a:uFillTx/>
                <a:latin typeface="Arial" panose="020B0604020202020204" pitchFamily="34" charset="0"/>
                <a:ea typeface="PMingLiU" panose="02020300000000000000" pitchFamily="18" charset="-120"/>
                <a:cs typeface="Helvetica"/>
                <a:sym typeface="Helvetica"/>
              </a:rPr>
              <a:t>基本指令</a:t>
            </a:r>
            <a:endParaRPr kumimoji="0" sz="1800" b="1" i="0" u="none" strike="noStrike" cap="none" normalizeH="0" baseline="0">
              <a:ln>
                <a:noFill/>
              </a:ln>
              <a:solidFill>
                <a:srgbClr val="AACFD0"/>
              </a:solidFill>
              <a:effectLst/>
              <a:uLnTx/>
              <a:uFillTx/>
              <a:latin typeface="Arial" panose="020B0604020202020204" pitchFamily="34" charset="0"/>
              <a:ea typeface="PMingLiU" panose="02020300000000000000" pitchFamily="18" charset="-120"/>
              <a:cs typeface="Helvetica"/>
              <a:sym typeface="Helvetica"/>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zh-tw" sz="1800" b="1" i="0" u="none" strike="noStrike" cap="none" normalizeH="0" baseline="0">
                <a:ln>
                  <a:noFill/>
                </a:ln>
                <a:solidFill>
                  <a:srgbClr val="AACFD0"/>
                </a:solidFill>
                <a:effectLst/>
                <a:uLnTx/>
                <a:uFillTx/>
                <a:latin typeface="Arial" panose="020B0604020202020204" pitchFamily="34" charset="0"/>
                <a:ea typeface="PMingLiU" panose="02020300000000000000" pitchFamily="18" charset="-120"/>
                <a:cs typeface="Helvetica"/>
                <a:sym typeface="Helvetica"/>
              </a:rPr>
              <a:t>(續)</a:t>
            </a:r>
            <a:endParaRPr kumimoji="0" sz="1800" b="1" i="0" u="none" strike="noStrike" cap="none" normalizeH="0" baseline="0">
              <a:ln>
                <a:noFill/>
              </a:ln>
              <a:solidFill>
                <a:srgbClr val="AACFD0"/>
              </a:solidFill>
              <a:effectLst/>
              <a:uLnTx/>
              <a:uFillTx/>
              <a:latin typeface="Arial" panose="020B0604020202020204" pitchFamily="34" charset="0"/>
              <a:ea typeface="PMingLiU" panose="02020300000000000000" pitchFamily="18" charset="-120"/>
              <a:cs typeface="Helvetica"/>
              <a:sym typeface="Helvetica"/>
            </a:endParaRPr>
          </a:p>
        </p:txBody>
      </p:sp>
      <p:sp>
        <p:nvSpPr>
          <p:cNvPr id="280" name="Google Shape;280;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sz="900" b="0" i="0" u="none" strike="noStrike" cap="none" normalizeH="0" baseline="0">
                <a:ln>
                  <a:noFill/>
                </a:ln>
                <a:solidFill>
                  <a:srgbClr val="34495E"/>
                </a:solidFill>
                <a:effectLst/>
                <a:uLnTx/>
                <a:uFillTx/>
                <a:latin typeface="Arial" panose="020B0604020202020204" pitchFamily="34" charset="0"/>
                <a:ea typeface="PMingLiU" panose="02020300000000000000" pitchFamily="18" charset="-120"/>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900" b="0" i="0" u="none" strike="noStrike" cap="none" normalizeH="0" baseline="0">
              <a:ln>
                <a:noFill/>
              </a:ln>
              <a:solidFill>
                <a:srgbClr val="34495E"/>
              </a:solidFill>
              <a:effectLst/>
              <a:uLnTx/>
              <a:uFillTx/>
              <a:latin typeface="Arial" panose="020B0604020202020204" pitchFamily="34" charset="0"/>
              <a:ea typeface="PMingLiU" panose="02020300000000000000" pitchFamily="18" charset="-120"/>
              <a:sym typeface="Helvetica Neue"/>
            </a:endParaRPr>
          </a:p>
        </p:txBody>
      </p:sp>
      <p:sp>
        <p:nvSpPr>
          <p:cNvPr id="281" name="Google Shape;281;p40"/>
          <p:cNvSpPr txBox="1"/>
          <p:nvPr/>
        </p:nvSpPr>
        <p:spPr>
          <a:xfrm>
            <a:off x="533825" y="683599"/>
            <a:ext cx="7373400" cy="3410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zh-tw" sz="1100" b="1" i="0" u="none" strike="noStrike" cap="none" normalizeH="0" baseline="0">
                <a:ln>
                  <a:noFill/>
                </a:ln>
                <a:solidFill>
                  <a:srgbClr val="242852"/>
                </a:solidFill>
                <a:effectLst/>
                <a:uLnTx/>
                <a:uFillTx/>
                <a:latin typeface="Arial" panose="020B0604020202020204" pitchFamily="34" charset="0"/>
                <a:ea typeface="PMingLiU" panose="02020300000000000000" pitchFamily="18" charset="-120"/>
                <a:cs typeface="Helvetica"/>
                <a:sym typeface="Helvetica"/>
              </a:rPr>
              <a:t>以下指令適用於所有員工：</a:t>
            </a:r>
            <a:endParaRPr kumimoji="0" sz="1100" b="1" i="0" u="none" strike="noStrike" cap="none" normalizeH="0" baseline="0">
              <a:ln>
                <a:noFill/>
              </a:ln>
              <a:solidFill>
                <a:srgbClr val="242852"/>
              </a:solidFill>
              <a:effectLst/>
              <a:uLnTx/>
              <a:uFillTx/>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Clr>
                <a:schemeClr val="dk1"/>
              </a:buClr>
              <a:buSzPts val="1100"/>
              <a:buFont typeface="Arial"/>
              <a:buNone/>
            </a:pPr>
            <a:endParaRPr sz="1100" b="1">
              <a:solidFill>
                <a:schemeClr val="dk2"/>
              </a:solidFill>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Clr>
                <a:schemeClr val="dk1"/>
              </a:buClr>
              <a:buSzPts val="1100"/>
              <a:buFont typeface="Arial"/>
              <a:buNone/>
            </a:pPr>
            <a:r>
              <a:rPr lang="zh-tw" sz="1100" b="1">
                <a:solidFill>
                  <a:schemeClr val="dk2"/>
                </a:solidFill>
                <a:latin typeface="Arial" panose="020B0604020202020204" pitchFamily="34" charset="0"/>
                <a:ea typeface="PMingLiU" panose="02020300000000000000" pitchFamily="18" charset="-120"/>
                <a:cs typeface="Helvetica"/>
                <a:sym typeface="Helvetica"/>
              </a:rPr>
              <a:t>行銷和銷售</a:t>
            </a:r>
          </a:p>
          <a:p>
            <a:pPr marL="0" lvl="0" indent="0" algn="l" rtl="0">
              <a:lnSpc>
                <a:spcPct val="115000"/>
              </a:lnSpc>
              <a:spcBef>
                <a:spcPts val="0"/>
              </a:spcBef>
              <a:spcAft>
                <a:spcPts val="0"/>
              </a:spcAft>
              <a:buNone/>
            </a:pPr>
            <a:r>
              <a:rPr lang="zh-tw" sz="1100">
                <a:solidFill>
                  <a:schemeClr val="dk1"/>
                </a:solidFill>
                <a:latin typeface="Arial" panose="020B0604020202020204" pitchFamily="34" charset="0"/>
                <a:ea typeface="PMingLiU" panose="02020300000000000000" pitchFamily="18" charset="-120"/>
                <a:cs typeface="Helvetica"/>
                <a:sym typeface="Helvetica"/>
              </a:rPr>
              <a:t>公司和其員工將</a:t>
            </a:r>
            <a:r>
              <a:rPr lang="zh-tw" sz="1100" b="1">
                <a:solidFill>
                  <a:schemeClr val="dk1"/>
                </a:solidFill>
                <a:latin typeface="Arial" panose="020B0604020202020204" pitchFamily="34" charset="0"/>
                <a:ea typeface="PMingLiU" panose="02020300000000000000" pitchFamily="18" charset="-120"/>
                <a:cs typeface="Helvetica"/>
                <a:sym typeface="Helvetica"/>
              </a:rPr>
              <a:t>精確地</a:t>
            </a:r>
            <a:r>
              <a:rPr lang="zh-tw" sz="1100">
                <a:solidFill>
                  <a:schemeClr val="dk1"/>
                </a:solidFill>
                <a:latin typeface="Arial" panose="020B0604020202020204" pitchFamily="34" charset="0"/>
                <a:ea typeface="PMingLiU" panose="02020300000000000000" pitchFamily="18" charset="-120"/>
                <a:cs typeface="Helvetica"/>
                <a:sym typeface="Helvetica"/>
              </a:rPr>
              <a:t>陳述其產品和服務，並將遵守適用於管理其產品和服務之市場行銷和銷售的</a:t>
            </a:r>
            <a:r>
              <a:rPr lang="zh-tw" sz="1100" b="1">
                <a:solidFill>
                  <a:schemeClr val="dk1"/>
                </a:solidFill>
                <a:latin typeface="Arial" panose="020B0604020202020204" pitchFamily="34" charset="0"/>
                <a:ea typeface="PMingLiU" panose="02020300000000000000" pitchFamily="18" charset="-120"/>
                <a:cs typeface="Helvetica"/>
                <a:sym typeface="Helvetica"/>
              </a:rPr>
              <a:t>法規和法定要求</a:t>
            </a:r>
            <a:r>
              <a:rPr kumimoji="0" lang="zh-tw" sz="1100" b="1" i="0" u="none" strike="noStrike" cap="none" normalizeH="0" baseline="0">
                <a:ln>
                  <a:noFill/>
                </a:ln>
                <a:solidFill>
                  <a:srgbClr val="242852"/>
                </a:solidFill>
                <a:effectLst/>
                <a:uLnTx/>
                <a:uFillTx/>
                <a:latin typeface="Arial" panose="020B0604020202020204" pitchFamily="34" charset="0"/>
                <a:ea typeface="PMingLiU" panose="02020300000000000000" pitchFamily="18" charset="-120"/>
                <a:cs typeface="Helvetica"/>
                <a:sym typeface="Helvetica"/>
              </a:rPr>
              <a:t>。</a:t>
            </a:r>
          </a:p>
          <a:p>
            <a:pPr marL="0" lvl="0" indent="0" algn="l" rtl="0">
              <a:lnSpc>
                <a:spcPct val="115000"/>
              </a:lnSpc>
              <a:spcBef>
                <a:spcPts val="0"/>
              </a:spcBef>
              <a:spcAft>
                <a:spcPts val="0"/>
              </a:spcAft>
              <a:buNone/>
            </a:pPr>
            <a:endParaRPr sz="1100">
              <a:solidFill>
                <a:srgbClr val="6DACAC"/>
              </a:solidFill>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None/>
            </a:pPr>
            <a:r>
              <a:rPr lang="zh-tw" sz="1100" b="1">
                <a:solidFill>
                  <a:schemeClr val="dk2"/>
                </a:solidFill>
                <a:latin typeface="Arial" panose="020B0604020202020204" pitchFamily="34" charset="0"/>
                <a:ea typeface="PMingLiU" panose="02020300000000000000" pitchFamily="18" charset="-120"/>
                <a:cs typeface="Helvetica"/>
                <a:sym typeface="Helvetica"/>
              </a:rPr>
              <a:t>資訊記錄和報告</a:t>
            </a:r>
          </a:p>
          <a:p>
            <a:pPr marL="0" lvl="0" indent="0" algn="l" rtl="0">
              <a:lnSpc>
                <a:spcPct val="115000"/>
              </a:lnSpc>
              <a:spcBef>
                <a:spcPts val="0"/>
              </a:spcBef>
              <a:spcAft>
                <a:spcPts val="0"/>
              </a:spcAft>
              <a:buNone/>
            </a:pPr>
            <a:r>
              <a:rPr lang="zh-tw" sz="1100">
                <a:solidFill>
                  <a:schemeClr val="dk1"/>
                </a:solidFill>
                <a:latin typeface="Arial" panose="020B0604020202020204" pitchFamily="34" charset="0"/>
                <a:ea typeface="PMingLiU" panose="02020300000000000000" pitchFamily="18" charset="-120"/>
                <a:cs typeface="Helvetica"/>
                <a:sym typeface="Helvetica"/>
              </a:rPr>
              <a:t>公司及其員工將準確而誠實地及時</a:t>
            </a:r>
            <a:r>
              <a:rPr lang="zh-tw" sz="1100" b="1">
                <a:solidFill>
                  <a:schemeClr val="dk1"/>
                </a:solidFill>
                <a:latin typeface="Arial" panose="020B0604020202020204" pitchFamily="34" charset="0"/>
                <a:ea typeface="PMingLiU" panose="02020300000000000000" pitchFamily="18" charset="-120"/>
                <a:cs typeface="Helvetica"/>
                <a:sym typeface="Helvetica"/>
              </a:rPr>
              <a:t>記錄和報告</a:t>
            </a:r>
            <a:r>
              <a:rPr lang="zh-tw" sz="1100">
                <a:solidFill>
                  <a:schemeClr val="dk1"/>
                </a:solidFill>
                <a:latin typeface="Arial" panose="020B0604020202020204" pitchFamily="34" charset="0"/>
                <a:ea typeface="PMingLiU" panose="02020300000000000000" pitchFamily="18" charset="-120"/>
                <a:cs typeface="Helvetica"/>
                <a:sym typeface="Helvetica"/>
              </a:rPr>
              <a:t>所有資訊加上合理的細節</a:t>
            </a:r>
            <a:endParaRPr kumimoji="0" sz="1100" b="1" i="0" u="none" strike="noStrike" cap="none" normalizeH="0" baseline="0">
              <a:ln>
                <a:noFill/>
              </a:ln>
              <a:solidFill>
                <a:srgbClr val="000000"/>
              </a:solidFill>
              <a:effectLst/>
              <a:uLnTx/>
              <a:uFillTx/>
              <a:latin typeface="Arial" panose="020B0604020202020204" pitchFamily="34" charset="0"/>
              <a:ea typeface="PMingLiU" panose="02020300000000000000" pitchFamily="18" charset="-120"/>
              <a:cs typeface="Helvetica"/>
              <a:sym typeface="Helvetica"/>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100" b="1" i="0" u="none" strike="noStrike" cap="none" normalizeH="0" baseline="0">
              <a:ln>
                <a:noFill/>
              </a:ln>
              <a:solidFill>
                <a:srgbClr val="000000"/>
              </a:solidFill>
              <a:effectLst/>
              <a:uLnTx/>
              <a:uFillTx/>
              <a:latin typeface="Arial" panose="020B0604020202020204" pitchFamily="34" charset="0"/>
              <a:ea typeface="PMingLiU" panose="02020300000000000000" pitchFamily="18" charset="-120"/>
              <a:cs typeface="Helvetica"/>
              <a:sym typeface="Helvetica"/>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zh-tw" sz="1100" b="1" i="0" u="none" strike="noStrike" cap="none" normalizeH="0" baseline="0">
                <a:ln>
                  <a:noFill/>
                </a:ln>
                <a:solidFill>
                  <a:srgbClr val="242852"/>
                </a:solidFill>
                <a:effectLst/>
                <a:uLnTx/>
                <a:uFillTx/>
                <a:latin typeface="Arial" panose="020B0604020202020204" pitchFamily="34" charset="0"/>
                <a:ea typeface="PMingLiU" panose="02020300000000000000" pitchFamily="18" charset="-120"/>
                <a:cs typeface="Helvetica"/>
                <a:sym typeface="Helvetica"/>
              </a:rPr>
              <a:t>不當付款</a:t>
            </a:r>
          </a:p>
          <a:p>
            <a:pPr>
              <a:lnSpc>
                <a:spcPct val="115000"/>
              </a:lnSpc>
            </a:pPr>
            <a:r>
              <a:rPr lang="zh-tw" sz="1100">
                <a:solidFill>
                  <a:schemeClr val="dk1"/>
                </a:solidFill>
                <a:latin typeface="Arial" panose="020B0604020202020204" pitchFamily="34" charset="0"/>
                <a:ea typeface="PMingLiU" panose="02020300000000000000" pitchFamily="18" charset="-120"/>
                <a:cs typeface="Helvetica"/>
              </a:rPr>
              <a:t>公司不會以現金或實物方式提供</a:t>
            </a:r>
            <a:r>
              <a:rPr lang="zh-tw" sz="1100" b="1">
                <a:solidFill>
                  <a:schemeClr val="dk1"/>
                </a:solidFill>
                <a:latin typeface="Arial" panose="020B0604020202020204" pitchFamily="34" charset="0"/>
                <a:ea typeface="PMingLiU" panose="02020300000000000000" pitchFamily="18" charset="-120"/>
                <a:cs typeface="Helvetica"/>
              </a:rPr>
              <a:t>任何有價值的東西</a:t>
            </a:r>
            <a:r>
              <a:rPr lang="zh-tw" sz="1100">
                <a:solidFill>
                  <a:schemeClr val="dk1"/>
                </a:solidFill>
                <a:latin typeface="Arial" panose="020B0604020202020204" pitchFamily="34" charset="0"/>
                <a:ea typeface="PMingLiU" panose="02020300000000000000" pitchFamily="18" charset="-120"/>
                <a:cs typeface="Helvetica"/>
              </a:rPr>
              <a:t>, 具有非法或貪腐意圖</a:t>
            </a:r>
            <a:r>
              <a:rPr lang="zh-tw" sz="1100" b="1">
                <a:solidFill>
                  <a:schemeClr val="dk1"/>
                </a:solidFill>
                <a:latin typeface="Arial" panose="020B0604020202020204" pitchFamily="34" charset="0"/>
                <a:ea typeface="PMingLiU" panose="02020300000000000000" pitchFamily="18" charset="-120"/>
                <a:cs typeface="Helvetica"/>
              </a:rPr>
              <a:t>來獲取不正當利益</a:t>
            </a:r>
            <a:endParaRPr sz="1100" b="1">
              <a:solidFill>
                <a:schemeClr val="dk1"/>
              </a:solidFill>
              <a:latin typeface="Arial" panose="020B0604020202020204" pitchFamily="34" charset="0"/>
              <a:ea typeface="PMingLiU" panose="02020300000000000000" pitchFamily="18" charset="-120"/>
              <a:cs typeface="Helvetica"/>
              <a:sym typeface="Helvetica"/>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1100" b="1" i="0" u="none" strike="noStrike" cap="none" normalizeH="0" baseline="0">
              <a:ln>
                <a:noFill/>
              </a:ln>
              <a:solidFill>
                <a:srgbClr val="242852"/>
              </a:solidFill>
              <a:effectLst/>
              <a:uLnTx/>
              <a:uFillTx/>
              <a:latin typeface="Arial" panose="020B0604020202020204" pitchFamily="34" charset="0"/>
              <a:ea typeface="PMingLiU" panose="02020300000000000000" pitchFamily="18" charset="-120"/>
              <a:cs typeface="Helvetica"/>
              <a:sym typeface="Helvetica"/>
            </a:endParaRP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zh-tw" sz="1100" b="1" i="0" u="none" strike="noStrike" cap="none" normalizeH="0" baseline="0">
                <a:ln>
                  <a:noFill/>
                </a:ln>
                <a:solidFill>
                  <a:srgbClr val="242852"/>
                </a:solidFill>
                <a:effectLst/>
                <a:uLnTx/>
                <a:uFillTx/>
                <a:latin typeface="Arial" panose="020B0604020202020204" pitchFamily="34" charset="0"/>
                <a:ea typeface="PMingLiU" panose="02020300000000000000" pitchFamily="18" charset="-120"/>
                <a:cs typeface="Helvetica"/>
                <a:sym typeface="Helvetica"/>
              </a:rPr>
              <a:t>與專業醫療保健人員和政府官員互動</a:t>
            </a:r>
          </a:p>
          <a:p>
            <a:pPr marL="0">
              <a:lnSpc>
                <a:spcPct val="115000"/>
              </a:lnSpc>
            </a:pPr>
            <a:r>
              <a:rPr lang="zh-tw" sz="1100">
                <a:solidFill>
                  <a:schemeClr val="dk1"/>
                </a:solidFill>
                <a:latin typeface="Arial" panose="020B0604020202020204" pitchFamily="34" charset="0"/>
                <a:ea typeface="PMingLiU" panose="02020300000000000000" pitchFamily="18" charset="-120"/>
                <a:cs typeface="Helvetica"/>
              </a:rPr>
              <a:t>代表 HCP 和政府官員（用餐、旅行等）發生的任何財務付款或費用將按照</a:t>
            </a:r>
            <a:r>
              <a:rPr lang="zh-tw" sz="1100" b="1">
                <a:solidFill>
                  <a:schemeClr val="dk1"/>
                </a:solidFill>
                <a:latin typeface="Arial" panose="020B0604020202020204" pitchFamily="34" charset="0"/>
                <a:ea typeface="PMingLiU" panose="02020300000000000000" pitchFamily="18" charset="-120"/>
                <a:cs typeface="Helvetica"/>
              </a:rPr>
              <a:t>適用的法律和法規</a:t>
            </a:r>
            <a:r>
              <a:rPr lang="zh-tw" sz="1100">
                <a:solidFill>
                  <a:schemeClr val="dk1"/>
                </a:solidFill>
                <a:latin typeface="Arial" panose="020B0604020202020204" pitchFamily="34" charset="0"/>
                <a:ea typeface="PMingLiU" panose="02020300000000000000" pitchFamily="18" charset="-120"/>
                <a:cs typeface="Helvetica"/>
              </a:rPr>
              <a:t>，以</a:t>
            </a:r>
            <a:r>
              <a:rPr lang="zh-tw" sz="1100" b="1">
                <a:solidFill>
                  <a:schemeClr val="dk1"/>
                </a:solidFill>
                <a:latin typeface="Arial" panose="020B0604020202020204" pitchFamily="34" charset="0"/>
                <a:ea typeface="PMingLiU" panose="02020300000000000000" pitchFamily="18" charset="-120"/>
                <a:cs typeface="Helvetica"/>
              </a:rPr>
              <a:t>合法且明確定義需求</a:t>
            </a:r>
            <a:r>
              <a:rPr lang="zh-tw" sz="1100">
                <a:solidFill>
                  <a:schemeClr val="dk1"/>
                </a:solidFill>
                <a:latin typeface="Arial" panose="020B0604020202020204" pitchFamily="34" charset="0"/>
                <a:ea typeface="PMingLiU" panose="02020300000000000000" pitchFamily="18" charset="-120"/>
                <a:cs typeface="Helvetica"/>
              </a:rPr>
              <a:t>和</a:t>
            </a:r>
            <a:r>
              <a:rPr lang="zh-tw" sz="1100" b="1">
                <a:solidFill>
                  <a:schemeClr val="dk1"/>
                </a:solidFill>
                <a:latin typeface="Arial" panose="020B0604020202020204" pitchFamily="34" charset="0"/>
                <a:ea typeface="PMingLiU" panose="02020300000000000000" pitchFamily="18" charset="-120"/>
                <a:cs typeface="Helvetica"/>
              </a:rPr>
              <a:t>透明文件檔案加以支援 </a:t>
            </a:r>
            <a:r>
              <a:rPr lang="zh-tw" sz="1100">
                <a:solidFill>
                  <a:schemeClr val="dk1"/>
                </a:solidFill>
                <a:latin typeface="Arial" panose="020B0604020202020204" pitchFamily="34" charset="0"/>
                <a:ea typeface="PMingLiU" panose="02020300000000000000" pitchFamily="18" charset="-120"/>
                <a:cs typeface="Helvetica"/>
              </a:rPr>
              <a:t>。</a:t>
            </a:r>
          </a:p>
          <a:p>
            <a:pPr marL="0">
              <a:lnSpc>
                <a:spcPct val="115000"/>
              </a:lnSpc>
            </a:pPr>
            <a:r>
              <a:rPr lang="zh-tw" sz="1100">
                <a:solidFill>
                  <a:schemeClr val="dk1"/>
                </a:solidFill>
                <a:latin typeface="Arial" panose="020B0604020202020204" pitchFamily="34" charset="0"/>
                <a:ea typeface="PMingLiU" panose="02020300000000000000" pitchFamily="18" charset="-120"/>
                <a:cs typeface="Helvetica"/>
              </a:rPr>
              <a:t>公司僅限依據業務需要來聘請</a:t>
            </a:r>
            <a:r>
              <a:rPr lang="zh-tw" sz="1100" b="1">
                <a:solidFill>
                  <a:schemeClr val="dk1"/>
                </a:solidFill>
                <a:latin typeface="Arial" panose="020B0604020202020204" pitchFamily="34" charset="0"/>
                <a:ea typeface="PMingLiU" panose="02020300000000000000" pitchFamily="18" charset="-120"/>
                <a:cs typeface="Helvetica"/>
              </a:rPr>
              <a:t>專業知識和經驗</a:t>
            </a:r>
            <a:r>
              <a:rPr lang="zh-tw" sz="1100">
                <a:solidFill>
                  <a:schemeClr val="dk1"/>
                </a:solidFill>
                <a:latin typeface="Arial" panose="020B0604020202020204" pitchFamily="34" charset="0"/>
                <a:ea typeface="PMingLiU" panose="02020300000000000000" pitchFamily="18" charset="-120"/>
                <a:cs typeface="Helvetica"/>
              </a:rPr>
              <a:t>適合的 HCP/GO。</a:t>
            </a:r>
          </a:p>
          <a:p>
            <a:pPr marL="0" marR="0">
              <a:lnSpc>
                <a:spcPts val="1400"/>
              </a:lnSpc>
              <a:spcBef>
                <a:spcPts val="0"/>
              </a:spcBef>
              <a:spcAft>
                <a:spcPts val="0"/>
              </a:spcAft>
            </a:pPr>
            <a:r>
              <a:rPr lang="zh-tw" sz="1800">
                <a:solidFill>
                  <a:srgbClr val="FF0000"/>
                </a:solidFill>
                <a:effectLst/>
                <a:latin typeface="Arial" panose="020B0604020202020204" pitchFamily="34" charset="0"/>
                <a:ea typeface="PMingLiU" panose="02020300000000000000" pitchFamily="18" charset="-120"/>
                <a:cs typeface="GothamHTF-Book"/>
              </a:rPr>
              <a:t> </a:t>
            </a:r>
            <a:endParaRPr kumimoji="0" sz="1100" b="1" i="0" u="none" strike="noStrike" cap="none" normalizeH="0" baseline="0">
              <a:ln>
                <a:noFill/>
              </a:ln>
              <a:solidFill>
                <a:srgbClr val="242852"/>
              </a:solidFill>
              <a:effectLst/>
              <a:uLnTx/>
              <a:uFillTx/>
              <a:latin typeface="Arial" panose="020B0604020202020204" pitchFamily="34" charset="0"/>
              <a:ea typeface="PMingLiU" panose="02020300000000000000" pitchFamily="18" charset="-120"/>
              <a:cs typeface="Helvetica"/>
              <a:sym typeface="Helvetica"/>
            </a:endParaRPr>
          </a:p>
        </p:txBody>
      </p:sp>
      <p:grpSp>
        <p:nvGrpSpPr>
          <p:cNvPr id="282" name="Google Shape;282;p40"/>
          <p:cNvGrpSpPr/>
          <p:nvPr/>
        </p:nvGrpSpPr>
        <p:grpSpPr>
          <a:xfrm>
            <a:off x="533825" y="4592050"/>
            <a:ext cx="8353150" cy="350425"/>
            <a:chOff x="508075" y="4172425"/>
            <a:chExt cx="8353150" cy="350425"/>
          </a:xfrm>
        </p:grpSpPr>
        <p:sp>
          <p:nvSpPr>
            <p:cNvPr id="283" name="Google Shape;283;p40"/>
            <p:cNvSpPr/>
            <p:nvPr/>
          </p:nvSpPr>
          <p:spPr>
            <a:xfrm>
              <a:off x="2903200" y="4186550"/>
              <a:ext cx="935400" cy="336300"/>
            </a:xfrm>
            <a:prstGeom prst="chevron">
              <a:avLst>
                <a:gd name="adj" fmla="val 38168"/>
              </a:avLst>
            </a:prstGeom>
            <a:solidFill>
              <a:srgbClr val="4F465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zh-tw" sz="900" b="0" i="0" u="none" strike="noStrike" cap="none" normalizeH="0" baseline="0">
                  <a:ln>
                    <a:noFill/>
                  </a:ln>
                  <a:solidFill>
                    <a:srgbClr val="F4F7F7"/>
                  </a:solidFill>
                  <a:effectLst/>
                  <a:uLnTx/>
                  <a:uFillTx/>
                  <a:latin typeface="Arial" panose="020B0604020202020204" pitchFamily="34" charset="0"/>
                  <a:ea typeface="PMingLiU" panose="02020300000000000000" pitchFamily="18" charset="-120"/>
                  <a:cs typeface="Helvetica"/>
                  <a:sym typeface="Helvetica"/>
                </a:rPr>
                <a:t>公平交易</a:t>
              </a:r>
              <a:endParaRPr kumimoji="0" sz="900" b="0" i="0" u="none" strike="noStrike" cap="none" normalizeH="0" baseline="0">
                <a:ln>
                  <a:noFill/>
                </a:ln>
                <a:solidFill>
                  <a:srgbClr val="000000"/>
                </a:solidFill>
                <a:effectLst/>
                <a:uLnTx/>
                <a:uFillTx/>
                <a:latin typeface="Arial" panose="020B0604020202020204" pitchFamily="34" charset="0"/>
                <a:ea typeface="PMingLiU" panose="02020300000000000000" pitchFamily="18" charset="-120"/>
                <a:cs typeface="Helvetica"/>
                <a:sym typeface="Helvetica"/>
              </a:endParaRPr>
            </a:p>
          </p:txBody>
        </p:sp>
        <p:grpSp>
          <p:nvGrpSpPr>
            <p:cNvPr id="284" name="Google Shape;284;p40"/>
            <p:cNvGrpSpPr/>
            <p:nvPr/>
          </p:nvGrpSpPr>
          <p:grpSpPr>
            <a:xfrm>
              <a:off x="508075" y="4172425"/>
              <a:ext cx="8353150" cy="350425"/>
              <a:chOff x="508075" y="4172425"/>
              <a:chExt cx="8353150" cy="350425"/>
            </a:xfrm>
          </p:grpSpPr>
          <p:sp>
            <p:nvSpPr>
              <p:cNvPr id="285" name="Google Shape;285;p40"/>
              <p:cNvSpPr/>
              <p:nvPr/>
            </p:nvSpPr>
            <p:spPr>
              <a:xfrm>
                <a:off x="6126475" y="4186550"/>
                <a:ext cx="1428600" cy="336300"/>
              </a:xfrm>
              <a:prstGeom prst="chevron">
                <a:avLst>
                  <a:gd name="adj" fmla="val 38168"/>
                </a:avLst>
              </a:prstGeom>
              <a:solidFill>
                <a:srgbClr val="1B1E3D"/>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zh-tw" sz="900" b="0" i="0" u="none" strike="noStrike" cap="none" normalizeH="0" baseline="0">
                    <a:ln>
                      <a:noFill/>
                    </a:ln>
                    <a:solidFill>
                      <a:schemeClr val="bg1"/>
                    </a:solidFill>
                    <a:effectLst/>
                    <a:uLnTx/>
                    <a:uFillTx/>
                    <a:latin typeface="Arial" panose="020B0604020202020204" pitchFamily="34" charset="0"/>
                    <a:ea typeface="PMingLiU" panose="02020300000000000000" pitchFamily="18" charset="-120"/>
                    <a:cs typeface="Helvetica"/>
                    <a:sym typeface="Helvetica"/>
                  </a:rPr>
                  <a:t>不當付款</a:t>
                </a:r>
                <a:endParaRPr kumimoji="0" sz="900" b="0" i="0" u="none" strike="noStrike" cap="none" normalizeH="0" baseline="0">
                  <a:ln>
                    <a:noFill/>
                  </a:ln>
                  <a:solidFill>
                    <a:schemeClr val="bg1"/>
                  </a:solidFill>
                  <a:effectLst/>
                  <a:uLnTx/>
                  <a:uFillTx/>
                  <a:latin typeface="Arial" panose="020B0604020202020204" pitchFamily="34" charset="0"/>
                  <a:ea typeface="PMingLiU" panose="02020300000000000000" pitchFamily="18" charset="-120"/>
                  <a:cs typeface="Helvetica"/>
                  <a:sym typeface="Helvetica"/>
                </a:endParaRPr>
              </a:p>
            </p:txBody>
          </p:sp>
          <p:sp>
            <p:nvSpPr>
              <p:cNvPr id="286" name="Google Shape;286;p40"/>
              <p:cNvSpPr/>
              <p:nvPr/>
            </p:nvSpPr>
            <p:spPr>
              <a:xfrm>
                <a:off x="3686675" y="4186550"/>
                <a:ext cx="1248300" cy="336300"/>
              </a:xfrm>
              <a:prstGeom prst="chevron">
                <a:avLst>
                  <a:gd name="adj" fmla="val 38168"/>
                </a:avLst>
              </a:prstGeom>
              <a:solidFill>
                <a:schemeClr val="accent4"/>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zh-tw" sz="900" b="0" i="0" u="none" strike="noStrike" cap="none" normalizeH="0" baseline="0">
                    <a:ln>
                      <a:noFill/>
                    </a:ln>
                    <a:solidFill>
                      <a:srgbClr val="F4F7F7"/>
                    </a:solidFill>
                    <a:effectLst/>
                    <a:uLnTx/>
                    <a:uFillTx/>
                    <a:latin typeface="Arial" panose="020B0604020202020204" pitchFamily="34" charset="0"/>
                    <a:ea typeface="PMingLiU" panose="02020300000000000000" pitchFamily="18" charset="-120"/>
                    <a:cs typeface="Helvetica"/>
                    <a:sym typeface="Helvetica"/>
                  </a:rPr>
                  <a:t>行銷和銷售</a:t>
                </a:r>
                <a:endParaRPr kumimoji="0" sz="900" b="0" i="0" u="none" strike="noStrike" cap="none" normalizeH="0" baseline="0">
                  <a:ln>
                    <a:noFill/>
                  </a:ln>
                  <a:solidFill>
                    <a:srgbClr val="000000"/>
                  </a:solidFill>
                  <a:effectLst/>
                  <a:uLnTx/>
                  <a:uFillTx/>
                  <a:latin typeface="Arial" panose="020B0604020202020204" pitchFamily="34" charset="0"/>
                  <a:ea typeface="PMingLiU" panose="02020300000000000000" pitchFamily="18" charset="-120"/>
                  <a:cs typeface="Helvetica"/>
                  <a:sym typeface="Helvetica"/>
                </a:endParaRPr>
              </a:p>
            </p:txBody>
          </p:sp>
          <p:sp>
            <p:nvSpPr>
              <p:cNvPr id="287" name="Google Shape;287;p40"/>
              <p:cNvSpPr/>
              <p:nvPr/>
            </p:nvSpPr>
            <p:spPr>
              <a:xfrm>
                <a:off x="4795382" y="4186550"/>
                <a:ext cx="1470300" cy="336300"/>
              </a:xfrm>
              <a:prstGeom prst="chevron">
                <a:avLst>
                  <a:gd name="adj" fmla="val 38168"/>
                </a:avLst>
              </a:prstGeom>
              <a:solidFill>
                <a:srgbClr val="6DACAC"/>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zh-tw" sz="900" b="0" i="0" u="none" strike="noStrike" cap="none" normalizeH="0" baseline="0">
                    <a:ln>
                      <a:noFill/>
                    </a:ln>
                    <a:solidFill>
                      <a:srgbClr val="F4F7F7"/>
                    </a:solidFill>
                    <a:effectLst/>
                    <a:uLnTx/>
                    <a:uFillTx/>
                    <a:latin typeface="Arial" panose="020B0604020202020204" pitchFamily="34" charset="0"/>
                    <a:ea typeface="PMingLiU" panose="02020300000000000000" pitchFamily="18" charset="-120"/>
                    <a:cs typeface="Helvetica"/>
                    <a:sym typeface="Helvetica"/>
                  </a:rPr>
                  <a:t>資訊報告和記錄</a:t>
                </a:r>
                <a:endParaRPr kumimoji="0" sz="900" b="0" i="0" u="none" strike="noStrike" cap="none" normalizeH="0" baseline="0">
                  <a:ln>
                    <a:noFill/>
                  </a:ln>
                  <a:solidFill>
                    <a:srgbClr val="000000"/>
                  </a:solidFill>
                  <a:effectLst/>
                  <a:uLnTx/>
                  <a:uFillTx/>
                  <a:latin typeface="Arial" panose="020B0604020202020204" pitchFamily="34" charset="0"/>
                  <a:ea typeface="PMingLiU" panose="02020300000000000000" pitchFamily="18" charset="-120"/>
                  <a:cs typeface="Helvetica"/>
                  <a:sym typeface="Helvetica"/>
                </a:endParaRPr>
              </a:p>
            </p:txBody>
          </p:sp>
          <p:sp>
            <p:nvSpPr>
              <p:cNvPr id="288" name="Google Shape;288;p40"/>
              <p:cNvSpPr/>
              <p:nvPr/>
            </p:nvSpPr>
            <p:spPr>
              <a:xfrm>
                <a:off x="508075" y="4172425"/>
                <a:ext cx="14703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zh-tw" sz="900" b="0" i="0" u="none" strike="noStrike" cap="none" normalizeH="0" baseline="0">
                    <a:ln>
                      <a:noFill/>
                    </a:ln>
                    <a:solidFill>
                      <a:srgbClr val="F4F7F7"/>
                    </a:solidFill>
                    <a:effectLst/>
                    <a:uLnTx/>
                    <a:uFillTx/>
                    <a:latin typeface="Arial" panose="020B0604020202020204" pitchFamily="34" charset="0"/>
                    <a:ea typeface="PMingLiU" panose="02020300000000000000" pitchFamily="18" charset="-120"/>
                    <a:cs typeface="Helvetica"/>
                    <a:sym typeface="Helvetica"/>
                  </a:rPr>
                  <a:t>法規遵循</a:t>
                </a:r>
                <a:endParaRPr kumimoji="0" sz="900" b="0" i="0" u="none" strike="noStrike" cap="none" normalizeH="0" baseline="0">
                  <a:ln>
                    <a:noFill/>
                  </a:ln>
                  <a:solidFill>
                    <a:srgbClr val="F4F7F7"/>
                  </a:solidFill>
                  <a:effectLst/>
                  <a:uLnTx/>
                  <a:uFillTx/>
                  <a:latin typeface="Arial" panose="020B0604020202020204" pitchFamily="34" charset="0"/>
                  <a:ea typeface="PMingLiU" panose="02020300000000000000" pitchFamily="18" charset="-120"/>
                  <a:cs typeface="Helvetica"/>
                  <a:sym typeface="Helvetica"/>
                </a:endParaRPr>
              </a:p>
            </p:txBody>
          </p:sp>
          <p:sp>
            <p:nvSpPr>
              <p:cNvPr id="289" name="Google Shape;289;p40"/>
              <p:cNvSpPr/>
              <p:nvPr/>
            </p:nvSpPr>
            <p:spPr>
              <a:xfrm>
                <a:off x="1833588" y="4172425"/>
                <a:ext cx="1248300" cy="336300"/>
              </a:xfrm>
              <a:prstGeom prst="chevron">
                <a:avLst>
                  <a:gd name="adj" fmla="val 38168"/>
                </a:avLst>
              </a:prstGeom>
              <a:solidFill>
                <a:schemeClr val="accent2"/>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zh-tw" sz="900" b="0" i="0" u="none" strike="noStrike" cap="none" normalizeH="0" baseline="0">
                    <a:ln>
                      <a:noFill/>
                    </a:ln>
                    <a:solidFill>
                      <a:srgbClr val="F4F7F7"/>
                    </a:solidFill>
                    <a:effectLst/>
                    <a:uLnTx/>
                    <a:uFillTx/>
                    <a:latin typeface="Arial" panose="020B0604020202020204" pitchFamily="34" charset="0"/>
                    <a:ea typeface="PMingLiU" panose="02020300000000000000" pitchFamily="18" charset="-120"/>
                    <a:cs typeface="Helvetica"/>
                    <a:sym typeface="Helvetica"/>
                  </a:rPr>
                  <a:t>利益衝突</a:t>
                </a:r>
                <a:endParaRPr kumimoji="0" sz="900" b="0" i="0" u="none" strike="noStrike" cap="none" normalizeH="0" baseline="0">
                  <a:ln>
                    <a:noFill/>
                  </a:ln>
                  <a:solidFill>
                    <a:srgbClr val="000000"/>
                  </a:solidFill>
                  <a:effectLst/>
                  <a:uLnTx/>
                  <a:uFillTx/>
                  <a:latin typeface="Arial" panose="020B0604020202020204" pitchFamily="34" charset="0"/>
                  <a:ea typeface="PMingLiU" panose="02020300000000000000" pitchFamily="18" charset="-120"/>
                  <a:cs typeface="Helvetica"/>
                  <a:sym typeface="Helvetica"/>
                </a:endParaRPr>
              </a:p>
            </p:txBody>
          </p:sp>
          <p:sp>
            <p:nvSpPr>
              <p:cNvPr id="290" name="Google Shape;290;p40"/>
              <p:cNvSpPr/>
              <p:nvPr/>
            </p:nvSpPr>
            <p:spPr>
              <a:xfrm>
                <a:off x="7432625" y="4186550"/>
                <a:ext cx="1428600" cy="336300"/>
              </a:xfrm>
              <a:prstGeom prst="chevron">
                <a:avLst>
                  <a:gd name="adj" fmla="val 38168"/>
                </a:avLst>
              </a:prstGeom>
              <a:solidFill>
                <a:schemeClr val="accent1"/>
              </a:solidFill>
              <a:ln w="19050" cap="flat" cmpd="sng">
                <a:solidFill>
                  <a:srgbClr val="FFFFFF"/>
                </a:solidFill>
                <a:prstDash val="solid"/>
                <a:miter lim="800000"/>
                <a:headEnd type="none" w="sm" len="sm"/>
                <a:tailEnd type="none" w="sm" len="sm"/>
              </a:ln>
            </p:spPr>
            <p:txBody>
              <a:bodyPr spcFirstLastPara="1" wrap="square" lIns="5185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F4F7F7"/>
                  </a:buClr>
                  <a:buSzPts val="800"/>
                  <a:buFont typeface="Helvetica Neue Light"/>
                  <a:buNone/>
                  <a:tabLst/>
                  <a:defRPr/>
                </a:pPr>
                <a:r>
                  <a:rPr kumimoji="0" lang="zh-tw" sz="900" b="0" i="0" u="none" strike="noStrike" cap="none" normalizeH="0" baseline="0">
                    <a:ln>
                      <a:noFill/>
                    </a:ln>
                    <a:solidFill>
                      <a:schemeClr val="bg1"/>
                    </a:solidFill>
                    <a:effectLst/>
                    <a:uLnTx/>
                    <a:uFillTx/>
                    <a:latin typeface="Arial" panose="020B0604020202020204" pitchFamily="34" charset="0"/>
                    <a:ea typeface="PMingLiU" panose="02020300000000000000" pitchFamily="18" charset="-120"/>
                    <a:cs typeface="Helvetica"/>
                    <a:sym typeface="Helvetica"/>
                  </a:rPr>
                  <a:t>與 HCP 和 GO 互動</a:t>
                </a:r>
                <a:endParaRPr kumimoji="0" sz="900" b="0" i="0" u="none" strike="noStrike" cap="none" normalizeH="0" baseline="0">
                  <a:ln>
                    <a:noFill/>
                  </a:ln>
                  <a:solidFill>
                    <a:schemeClr val="bg1"/>
                  </a:solidFill>
                  <a:effectLst/>
                  <a:uLnTx/>
                  <a:uFillTx/>
                  <a:latin typeface="Arial" panose="020B0604020202020204" pitchFamily="34" charset="0"/>
                  <a:ea typeface="PMingLiU" panose="02020300000000000000" pitchFamily="18" charset="-120"/>
                  <a:cs typeface="Helvetica"/>
                  <a:sym typeface="Helvetica"/>
                </a:endParaRPr>
              </a:p>
            </p:txBody>
          </p:sp>
        </p:grpSp>
      </p:grpSp>
    </p:spTree>
    <p:custDataLst>
      <p:tags r:id="rId1"/>
    </p:custDataLst>
    <p:extLst>
      <p:ext uri="{BB962C8B-B14F-4D97-AF65-F5344CB8AC3E}">
        <p14:creationId xmlns:p14="http://schemas.microsoft.com/office/powerpoint/2010/main" val="69245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pitchFamily="34" charset="0"/>
              <a:ea typeface="PMingLiU" panose="02020300000000000000" pitchFamily="18" charset="-120"/>
              <a:cs typeface="Calibri"/>
              <a:sym typeface="Calibri"/>
            </a:endParaRPr>
          </a:p>
        </p:txBody>
      </p:sp>
      <p:sp>
        <p:nvSpPr>
          <p:cNvPr id="297" name="Google Shape;297;p41"/>
          <p:cNvSpPr txBox="1"/>
          <p:nvPr/>
        </p:nvSpPr>
        <p:spPr>
          <a:xfrm>
            <a:off x="2039815" y="112742"/>
            <a:ext cx="5064300" cy="34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tw" sz="1800" b="1">
                <a:solidFill>
                  <a:srgbClr val="AACFD0"/>
                </a:solidFill>
                <a:latin typeface="Arial" panose="020B0604020202020204" pitchFamily="34" charset="0"/>
                <a:ea typeface="PMingLiU" panose="02020300000000000000" pitchFamily="18" charset="-120"/>
                <a:cs typeface="Helvetica"/>
                <a:sym typeface="Helvetica"/>
              </a:rPr>
              <a:t>遵守行為</a:t>
            </a:r>
            <a:endParaRPr sz="1800" b="1">
              <a:solidFill>
                <a:srgbClr val="AACFD0"/>
              </a:solidFill>
              <a:latin typeface="Arial" panose="020B0604020202020204" pitchFamily="34" charset="0"/>
              <a:ea typeface="PMingLiU" panose="02020300000000000000" pitchFamily="18" charset="-120"/>
              <a:cs typeface="Helvetica"/>
              <a:sym typeface="Helvetica"/>
            </a:endParaRPr>
          </a:p>
          <a:p>
            <a:pPr marL="0" marR="0" lvl="0" indent="0" algn="ctr" rtl="0">
              <a:spcBef>
                <a:spcPts val="0"/>
              </a:spcBef>
              <a:spcAft>
                <a:spcPts val="0"/>
              </a:spcAft>
              <a:buNone/>
            </a:pPr>
            <a:r>
              <a:rPr lang="zh-tw" sz="1800" b="1">
                <a:solidFill>
                  <a:srgbClr val="AACFD0"/>
                </a:solidFill>
                <a:latin typeface="Arial" panose="020B0604020202020204" pitchFamily="34" charset="0"/>
                <a:ea typeface="PMingLiU" panose="02020300000000000000" pitchFamily="18" charset="-120"/>
                <a:cs typeface="Helvetica"/>
                <a:sym typeface="Helvetica"/>
              </a:rPr>
              <a:t>準則</a:t>
            </a:r>
            <a:endParaRPr sz="1800" b="1">
              <a:solidFill>
                <a:srgbClr val="AACFD0"/>
              </a:solidFill>
              <a:latin typeface="Arial" panose="020B0604020202020204" pitchFamily="34" charset="0"/>
              <a:ea typeface="PMingLiU" panose="02020300000000000000" pitchFamily="18" charset="-120"/>
              <a:cs typeface="Helvetica"/>
              <a:sym typeface="Helvetica"/>
            </a:endParaRPr>
          </a:p>
        </p:txBody>
      </p:sp>
      <p:sp>
        <p:nvSpPr>
          <p:cNvPr id="298" name="Google Shape;298;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ea typeface="PMingLiU" panose="02020300000000000000" pitchFamily="18" charset="-120"/>
              </a:rPr>
              <a:t>9</a:t>
            </a:fld>
            <a:endParaRPr>
              <a:latin typeface="Arial" panose="020B0604020202020204" pitchFamily="34" charset="0"/>
              <a:ea typeface="PMingLiU" panose="02020300000000000000" pitchFamily="18" charset="-120"/>
            </a:endParaRPr>
          </a:p>
        </p:txBody>
      </p:sp>
      <p:pic>
        <p:nvPicPr>
          <p:cNvPr id="299" name="Google Shape;299;p41"/>
          <p:cNvPicPr preferRelativeResize="0"/>
          <p:nvPr/>
        </p:nvPicPr>
        <p:blipFill rotWithShape="1">
          <a:blip r:embed="rId4">
            <a:alphaModFix/>
          </a:blip>
          <a:srcRect/>
          <a:stretch/>
        </p:blipFill>
        <p:spPr>
          <a:xfrm>
            <a:off x="5627550" y="2416615"/>
            <a:ext cx="3240679" cy="2184414"/>
          </a:xfrm>
          <a:prstGeom prst="rect">
            <a:avLst/>
          </a:prstGeom>
          <a:noFill/>
          <a:ln>
            <a:noFill/>
          </a:ln>
          <a:effectLst>
            <a:outerShdw blurRad="190500" algn="tl" rotWithShape="0">
              <a:srgbClr val="000000">
                <a:alpha val="69800"/>
              </a:srgbClr>
            </a:outerShdw>
          </a:effectLst>
        </p:spPr>
      </p:pic>
      <p:sp>
        <p:nvSpPr>
          <p:cNvPr id="300" name="Google Shape;300;p41"/>
          <p:cNvSpPr txBox="1"/>
          <p:nvPr/>
        </p:nvSpPr>
        <p:spPr>
          <a:xfrm>
            <a:off x="628650" y="1241549"/>
            <a:ext cx="4700996" cy="26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zh-tw" sz="1200" b="1">
                <a:solidFill>
                  <a:schemeClr val="dk2"/>
                </a:solidFill>
                <a:latin typeface="Arial" panose="020B0604020202020204" pitchFamily="34" charset="0"/>
                <a:ea typeface="PMingLiU" panose="02020300000000000000" pitchFamily="18" charset="-120"/>
                <a:cs typeface="Helvetica"/>
                <a:sym typeface="Helvetica"/>
              </a:rPr>
              <a:t>報告</a:t>
            </a:r>
            <a:endParaRPr sz="1200" b="1">
              <a:solidFill>
                <a:schemeClr val="dk2"/>
              </a:solidFill>
              <a:latin typeface="Arial" panose="020B0604020202020204" pitchFamily="34" charset="0"/>
              <a:ea typeface="PMingLiU" panose="02020300000000000000" pitchFamily="18" charset="-120"/>
              <a:cs typeface="Helvetica"/>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1200">
                <a:solidFill>
                  <a:schemeClr val="dk1"/>
                </a:solidFill>
                <a:latin typeface="Arial" panose="020B0604020202020204" pitchFamily="34" charset="0"/>
                <a:ea typeface="PMingLiU" panose="02020300000000000000" pitchFamily="18" charset="-120"/>
                <a:cs typeface="Helvetica"/>
                <a:sym typeface="Helvetica"/>
              </a:rPr>
              <a:t>任何違反行為準則的事件、風險或問題必須立即報告給負責該員工的經理、適用部門或運營單位。</a:t>
            </a:r>
            <a:endParaRPr sz="1200">
              <a:solidFill>
                <a:schemeClr val="dk1"/>
              </a:solidFill>
              <a:latin typeface="Arial" panose="020B0604020202020204" pitchFamily="34" charset="0"/>
              <a:ea typeface="PMingLiU" panose="02020300000000000000" pitchFamily="18" charset="-120"/>
              <a:cs typeface="Helvetica"/>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1200">
                <a:solidFill>
                  <a:schemeClr val="dk1"/>
                </a:solidFill>
                <a:latin typeface="Arial" panose="020B0604020202020204" pitchFamily="34" charset="0"/>
                <a:ea typeface="PMingLiU" panose="02020300000000000000" pitchFamily="18" charset="-120"/>
                <a:cs typeface="Helvetica"/>
                <a:sym typeface="Helvetica"/>
              </a:rPr>
              <a:t>如果當地法律允許，報告可以是匿名的，並且不會受到任何形式的報復。</a:t>
            </a:r>
            <a:endParaRPr sz="1200">
              <a:solidFill>
                <a:schemeClr val="dk1"/>
              </a:solidFill>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None/>
            </a:pPr>
            <a:endParaRPr sz="1200">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None/>
            </a:pPr>
            <a:endParaRPr sz="1200">
              <a:latin typeface="Arial" panose="020B0604020202020204" pitchFamily="34" charset="0"/>
              <a:ea typeface="PMingLiU" panose="02020300000000000000" pitchFamily="18" charset="-120"/>
              <a:cs typeface="Helvetica"/>
              <a:sym typeface="Helvetica"/>
            </a:endParaRPr>
          </a:p>
          <a:p>
            <a:pPr marL="0" lvl="0" indent="0" algn="l" rtl="0">
              <a:lnSpc>
                <a:spcPct val="115000"/>
              </a:lnSpc>
              <a:spcBef>
                <a:spcPts val="0"/>
              </a:spcBef>
              <a:spcAft>
                <a:spcPts val="0"/>
              </a:spcAft>
              <a:buNone/>
            </a:pPr>
            <a:r>
              <a:rPr lang="zh-tw" sz="1200" b="1">
                <a:solidFill>
                  <a:schemeClr val="dk2"/>
                </a:solidFill>
                <a:latin typeface="Arial" panose="020B0604020202020204" pitchFamily="34" charset="0"/>
                <a:ea typeface="PMingLiU" panose="02020300000000000000" pitchFamily="18" charset="-120"/>
                <a:cs typeface="Helvetica"/>
                <a:sym typeface="Helvetica"/>
              </a:rPr>
              <a:t>終止</a:t>
            </a:r>
            <a:endParaRPr sz="1200" b="1">
              <a:solidFill>
                <a:schemeClr val="dk2"/>
              </a:solidFill>
              <a:latin typeface="Arial" panose="020B0604020202020204" pitchFamily="34" charset="0"/>
              <a:ea typeface="PMingLiU" panose="02020300000000000000" pitchFamily="18" charset="-120"/>
              <a:cs typeface="Helvetica"/>
              <a:sym typeface="Helvetica"/>
            </a:endParaRPr>
          </a:p>
          <a:p>
            <a:pPr marL="457200" lvl="0" indent="-304800" algn="l" rtl="0">
              <a:lnSpc>
                <a:spcPct val="115000"/>
              </a:lnSpc>
              <a:spcBef>
                <a:spcPts val="0"/>
              </a:spcBef>
              <a:spcAft>
                <a:spcPts val="0"/>
              </a:spcAft>
              <a:buClr>
                <a:schemeClr val="dk1"/>
              </a:buClr>
              <a:buSzPts val="1200"/>
              <a:buFont typeface="Helvetica"/>
              <a:buChar char="●"/>
            </a:pPr>
            <a:r>
              <a:rPr lang="zh-tw" sz="1200">
                <a:solidFill>
                  <a:schemeClr val="dk1"/>
                </a:solidFill>
                <a:latin typeface="Arial" panose="020B0604020202020204" pitchFamily="34" charset="0"/>
                <a:ea typeface="PMingLiU" panose="02020300000000000000" pitchFamily="18" charset="-120"/>
                <a:cs typeface="Helvetica"/>
                <a:sym typeface="Helvetica"/>
              </a:rPr>
              <a:t>未遵守此行為準則可能導致紀律處分，最多並包括適當時進行終止聘僱。</a:t>
            </a:r>
            <a:endParaRPr sz="1200">
              <a:solidFill>
                <a:schemeClr val="dk1"/>
              </a:solidFill>
              <a:latin typeface="Arial" panose="020B0604020202020204" pitchFamily="34" charset="0"/>
              <a:ea typeface="PMingLiU" panose="02020300000000000000" pitchFamily="18" charset="-120"/>
              <a:cs typeface="Helvetica"/>
              <a:sym typeface="Helvetica"/>
            </a:endParaRPr>
          </a:p>
        </p:txBody>
      </p:sp>
      <p:sp>
        <p:nvSpPr>
          <p:cNvPr id="302" name="Google Shape;302;p41"/>
          <p:cNvSpPr/>
          <p:nvPr/>
        </p:nvSpPr>
        <p:spPr>
          <a:xfrm>
            <a:off x="6373052" y="542655"/>
            <a:ext cx="2754139" cy="1491682"/>
          </a:xfrm>
          <a:prstGeom prst="wedgeRoundRectCallout">
            <a:avLst>
              <a:gd name="adj1" fmla="val -35589"/>
              <a:gd name="adj2" fmla="val 74804"/>
              <a:gd name="adj3"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zh-tw" sz="1100">
                <a:solidFill>
                  <a:srgbClr val="FFFFFF"/>
                </a:solidFill>
                <a:latin typeface="Arial" panose="020B0604020202020204" pitchFamily="34" charset="0"/>
                <a:ea typeface="PMingLiU" panose="02020300000000000000" pitchFamily="18" charset="-120"/>
                <a:cs typeface="Helvetica"/>
                <a:sym typeface="Helvetica"/>
              </a:rPr>
              <a:t>您有責任理解並遵守行為準則，並報</a:t>
            </a:r>
            <a:br>
              <a:rPr lang="en-US" altLang="zh-TW" sz="1100">
                <a:solidFill>
                  <a:srgbClr val="FFFFFF"/>
                </a:solidFill>
                <a:latin typeface="Arial" panose="020B0604020202020204" pitchFamily="34" charset="0"/>
                <a:ea typeface="PMingLiU" panose="02020300000000000000" pitchFamily="18" charset="-120"/>
                <a:cs typeface="Helvetica"/>
                <a:sym typeface="Helvetica"/>
              </a:rPr>
            </a:br>
            <a:r>
              <a:rPr lang="zh-tw" sz="1100">
                <a:solidFill>
                  <a:srgbClr val="FFFFFF"/>
                </a:solidFill>
                <a:latin typeface="Arial" panose="020B0604020202020204" pitchFamily="34" charset="0"/>
                <a:ea typeface="PMingLiU" panose="02020300000000000000" pitchFamily="18" charset="-120"/>
                <a:cs typeface="Helvetica"/>
                <a:sym typeface="Helvetica"/>
              </a:rPr>
              <a:t>告您覺得可能是違反政策或法律（包括</a:t>
            </a:r>
            <a:br>
              <a:rPr lang="en-US" altLang="zh-TW" sz="1100">
                <a:solidFill>
                  <a:srgbClr val="FFFFFF"/>
                </a:solidFill>
                <a:latin typeface="Arial" panose="020B0604020202020204" pitchFamily="34" charset="0"/>
                <a:ea typeface="PMingLiU" panose="02020300000000000000" pitchFamily="18" charset="-120"/>
                <a:cs typeface="Helvetica"/>
                <a:sym typeface="Helvetica"/>
              </a:rPr>
            </a:br>
            <a:r>
              <a:rPr lang="zh-tw" sz="1100">
                <a:solidFill>
                  <a:srgbClr val="FFFFFF"/>
                </a:solidFill>
                <a:latin typeface="Arial" panose="020B0604020202020204" pitchFamily="34" charset="0"/>
                <a:ea typeface="PMingLiU" panose="02020300000000000000" pitchFamily="18" charset="-120"/>
                <a:cs typeface="Helvetica"/>
                <a:sym typeface="Helvetica"/>
              </a:rPr>
              <a:t>第三方提出的違規行為）的事件。</a:t>
            </a:r>
            <a:endParaRPr sz="2400">
              <a:latin typeface="Arial" panose="020B0604020202020204" pitchFamily="34" charset="0"/>
              <a:ea typeface="PMingLiU" panose="02020300000000000000" pitchFamily="18" charset="-120"/>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7" ma:contentTypeDescription="Create a new document." ma:contentTypeScope="" ma:versionID="99e691c373b6b9d0dc54c0094d8e75ae">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b29f9f21e98f2c97b276ca12e0e7b7b"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FDEBAE-F1C8-4F58-931B-97667EF01E0A}">
  <ds:schemaRefs>
    <ds:schemaRef ds:uri="http://schemas.microsoft.com/sharepoint/v3/contenttype/forms"/>
  </ds:schemaRefs>
</ds:datastoreItem>
</file>

<file path=customXml/itemProps2.xml><?xml version="1.0" encoding="utf-8"?>
<ds:datastoreItem xmlns:ds="http://schemas.openxmlformats.org/officeDocument/2006/customXml" ds:itemID="{927C9718-29B1-4F47-BF94-B92B05D49214}">
  <ds:schemaRefs>
    <ds:schemaRef ds:uri="b79241f8-c8fe-441b-bad5-56514653fd5b"/>
    <ds:schemaRef ds:uri="http://purl.org/dc/elements/1.1/"/>
    <ds:schemaRef ds:uri="http://schemas.microsoft.com/office/2006/metadata/properties"/>
    <ds:schemaRef ds:uri="417a1e4b-72df-449d-84f0-0965c630282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C9C6607-5528-4BFE-8F9D-3C86827CB865}"/>
</file>

<file path=docProps/app.xml><?xml version="1.0" encoding="utf-8"?>
<Properties xmlns="http://schemas.openxmlformats.org/officeDocument/2006/extended-properties" xmlns:vt="http://schemas.openxmlformats.org/officeDocument/2006/docPropsVTypes">
  <TotalTime>231</TotalTime>
  <Words>1321</Words>
  <Application>Microsoft Office PowerPoint</Application>
  <PresentationFormat>On-screen Show (16:9)</PresentationFormat>
  <Paragraphs>109</Paragraphs>
  <Slides>9</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Helvetica</vt:lpstr>
      <vt:lpstr>Calibri</vt:lpstr>
      <vt:lpstr>Wingdings</vt:lpstr>
      <vt:lpstr>PMingLiU</vt:lpstr>
      <vt:lpstr>Helvetica Neue</vt:lpstr>
      <vt:lpstr>Helvetica Neue Light</vt:lpstr>
      <vt:lpstr>Arial</vt:lpstr>
      <vt:lpstr>Simple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Mujaheed Gardi</cp:lastModifiedBy>
  <cp:revision>18</cp:revision>
  <dcterms:modified xsi:type="dcterms:W3CDTF">2022-11-11T16:13:27Z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y fmtid="{D5CDD505-2E9C-101B-9397-08002B2CF9AE}" pid="3" name="ArticulateGUID">
    <vt:lpwstr>73585D2B-7DA0-4B9F-AFE0-E382EB2831BE</vt:lpwstr>
  </property>
  <property fmtid="{D5CDD505-2E9C-101B-9397-08002B2CF9AE}" pid="4" name="ArticulatePath">
    <vt:lpwstr>IC Resource Center - DRAFT - Code of Conduct Training - 07.12.19</vt:lpwstr>
  </property>
</Properties>
</file>