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7" r:id="rId6"/>
    <p:sldId id="262" r:id="rId7"/>
    <p:sldId id="258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B091-F7E7-474A-8099-C705F4BB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D858-5F9B-4937-999D-DE37AB15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4AFF-CB6E-4613-BB14-9F3BAD34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BE85-24C6-40A5-BFB6-D5AA3B0F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B21D-3783-47F9-95A0-9A032EC4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E37-C7B1-436C-B259-71A69573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E69ED-9FAC-4056-A4BE-E3881EE7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F2AA-8DCE-407E-ABF7-F008903B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BBD00-BFAC-4FDA-B2C4-86A3C396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A951-457C-420E-8CF3-498E8660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9661C-0C50-4340-8261-F9D15713D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1D7B9-4D60-4B89-9025-5B7F475F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9F557-312C-497A-97F2-21F7799E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8F04-592F-4A36-9E26-22971BD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82FD-6169-43AF-BFE2-7A03EAC7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6EB4-7B5D-43CB-A182-3E712D5F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2040-CF77-4007-AD0D-80519BB7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993BA-3936-41F7-94F0-6F9153D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718D-F010-474A-88BB-B60267A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B2D5-C04F-4DA1-92A1-B0AC843C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9ED0-5DDD-43D3-AB10-8E038DBC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E3E3-DBEB-4B0F-85BA-44900D18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673B-C89D-4125-A375-F921195D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1DF8-A6A0-4175-928A-E40A1C22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8330-E1B6-4FD3-8175-0F6DD8DD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8E5D-B39C-4654-B77D-521274B5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F380-6BB5-45DB-B2D6-5499E6DE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08BF5-82DB-4E68-AF11-31266981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0381C-5F76-4B4F-869D-B2771D26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EFFE3-9A5E-4D1C-A9CB-807F2DE0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B7CC3-CA1C-4C7F-90A2-075C02D0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582B-1F60-45B1-A9AF-6AC59ECD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B531-BA87-4ABD-8B6A-83CD5526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9F86A-5F01-4E5C-89FE-64FD91BB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63B53-B45F-4F6C-A8AA-891E00972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69958-FC9A-48C0-BDD3-7D2DD6FA3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A52A2-C0B8-486F-B5FD-F70D0A68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35493-6B70-47D7-88BF-42727060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7BB9D-812A-4243-8FA0-E4BA53E6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3359-2635-41D8-957A-13E1464C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585EF-E836-4E05-BB35-45C61408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1EAF6-162B-4F0A-B9D6-521CB93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57375-46B7-4D95-82C0-C7EC0422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9039-DB6F-4CC0-8547-C1B52B8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73447-963D-4633-8FAA-6FF9072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65CD7-C76F-4D9B-8464-62E73F2F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C33-76A4-4DD5-A119-2B0D0E55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395F-E418-4898-8606-10AA8861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582F5-6212-4190-AD3A-4DA1025F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2E176-5A4B-4BEC-8381-4A215EAB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EDD6-78C8-47A2-94D4-3B4BDEC8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94FE-B348-4503-8681-9EBA5925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7FD8-6803-4B7C-AFBF-50F446DC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99507-7B11-49FF-834A-55B7963FA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EC1F2-FF47-4BE9-8CAE-674D5917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09103-6563-4C19-AAE6-8C848485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B6EA9-6882-4FA8-B995-189062A1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52D84-250F-4026-BDE1-49881450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361AC-BE52-4682-ABA5-3D19328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85A4-A708-4A1E-9B3F-1913DF9F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0B4C-BF00-4010-BB5A-E4B3F08CA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E0B3-AB9A-43FE-B852-6178CB531872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11EB-5A12-4AEB-B6D8-BCF0361D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DEDF-2104-4894-B6C1-9454FA74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dress&#10;&#10;Description automatically generated">
            <a:extLst>
              <a:ext uri="{FF2B5EF4-FFF2-40B4-BE49-F238E27FC236}">
                <a16:creationId xmlns:a16="http://schemas.microsoft.com/office/drawing/2014/main" id="{FE87328B-A8C2-40C3-A959-4F5693394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9" r="20152" b="3683"/>
          <a:stretch/>
        </p:blipFill>
        <p:spPr>
          <a:xfrm>
            <a:off x="3331846" y="843303"/>
            <a:ext cx="3599783" cy="85158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93F2A7-DEDE-47F3-AF66-9992C3218260}"/>
              </a:ext>
            </a:extLst>
          </p:cNvPr>
          <p:cNvSpPr/>
          <p:nvPr/>
        </p:nvSpPr>
        <p:spPr>
          <a:xfrm>
            <a:off x="-71681" y="3572407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4E1EA969-E39D-4604-A234-31BE21D42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5" y="342572"/>
            <a:ext cx="2187940" cy="54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B5F26-853D-4050-A669-8E862AE006F7}"/>
              </a:ext>
            </a:extLst>
          </p:cNvPr>
          <p:cNvSpPr/>
          <p:nvPr/>
        </p:nvSpPr>
        <p:spPr>
          <a:xfrm>
            <a:off x="1" y="3673098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4C0A-157E-406B-B6EA-284B80089A5C}"/>
              </a:ext>
            </a:extLst>
          </p:cNvPr>
          <p:cNvSpPr/>
          <p:nvPr/>
        </p:nvSpPr>
        <p:spPr>
          <a:xfrm>
            <a:off x="-71682" y="4781272"/>
            <a:ext cx="4758529" cy="306331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5058-CB8F-44CC-9DDF-FFF62A260048}"/>
              </a:ext>
            </a:extLst>
          </p:cNvPr>
          <p:cNvSpPr/>
          <p:nvPr/>
        </p:nvSpPr>
        <p:spPr>
          <a:xfrm>
            <a:off x="0" y="4881961"/>
            <a:ext cx="4457706" cy="306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8A7A3-40FB-405A-834D-E57F3BC6DC39}"/>
              </a:ext>
            </a:extLst>
          </p:cNvPr>
          <p:cNvSpPr/>
          <p:nvPr/>
        </p:nvSpPr>
        <p:spPr>
          <a:xfrm>
            <a:off x="284037" y="4482763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B7CC3-6C23-44FC-B437-A8BED550C933}"/>
              </a:ext>
            </a:extLst>
          </p:cNvPr>
          <p:cNvSpPr txBox="1"/>
          <p:nvPr/>
        </p:nvSpPr>
        <p:spPr>
          <a:xfrm>
            <a:off x="284038" y="393432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4435D-8C0C-43BE-A683-8891A0A51669}"/>
              </a:ext>
            </a:extLst>
          </p:cNvPr>
          <p:cNvSpPr txBox="1"/>
          <p:nvPr/>
        </p:nvSpPr>
        <p:spPr>
          <a:xfrm>
            <a:off x="354354" y="4639557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5D1F-2D48-446C-97DF-80DC2A1630E2}"/>
              </a:ext>
            </a:extLst>
          </p:cNvPr>
          <p:cNvSpPr txBox="1"/>
          <p:nvPr/>
        </p:nvSpPr>
        <p:spPr>
          <a:xfrm>
            <a:off x="258638" y="5594708"/>
            <a:ext cx="47585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URWEgyptienneTOTLig" panose="04000500000000000000" pitchFamily="82" charset="0"/>
              </a:rPr>
              <a:t>Mako Certification</a:t>
            </a:r>
          </a:p>
          <a:p>
            <a:r>
              <a:rPr lang="tr-TR" sz="2400" dirty="0">
                <a:latin typeface="URWEgyptienneTOTLig" panose="04000500000000000000" pitchFamily="82" charset="0"/>
              </a:rPr>
              <a:t>Surgical Training Programme</a:t>
            </a:r>
          </a:p>
          <a:p>
            <a:endParaRPr lang="tr-TR" sz="600" dirty="0">
              <a:latin typeface="URWEgyptienneTOTLig" panose="04000500000000000000" pitchFamily="82" charset="0"/>
            </a:endParaRPr>
          </a:p>
          <a:p>
            <a:r>
              <a:rPr lang="tr-TR" sz="1200" dirty="0">
                <a:latin typeface="Futura For Stryker" panose="020B0802020204020204" pitchFamily="34" charset="0"/>
              </a:rPr>
              <a:t>Partial Knee, Total Knee and Total Hip Applications</a:t>
            </a:r>
            <a:endParaRPr lang="pt-BR" sz="1200" dirty="0">
              <a:latin typeface="Futura For Stryker" panose="020B0802020204020204" pitchFamily="34" charset="0"/>
            </a:endParaRPr>
          </a:p>
          <a:p>
            <a:endParaRPr lang="tr-TR" sz="1400" dirty="0">
              <a:latin typeface="URWEgyptienneTOTLig" panose="04000500000000000000" pitchFamily="82" charset="0"/>
            </a:endParaRPr>
          </a:p>
          <a:p>
            <a:endParaRPr lang="tr-TR" dirty="0">
              <a:latin typeface="Futura For Stryker" panose="020B0802020204020204" pitchFamily="34" charset="0"/>
            </a:endParaRPr>
          </a:p>
          <a:p>
            <a:endParaRPr lang="tr-TR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24-25</a:t>
            </a:r>
            <a:r>
              <a:rPr lang="tr-TR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October</a:t>
            </a:r>
            <a:r>
              <a:rPr lang="tr-TR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 </a:t>
            </a:r>
            <a:r>
              <a:rPr lang="tr-TR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2022 </a:t>
            </a:r>
            <a:endParaRPr lang="en-GB" sz="1600" b="1" dirty="0">
              <a:solidFill>
                <a:srgbClr val="FFB500"/>
              </a:solidFill>
              <a:latin typeface="Futura For Stryker" panose="020B0802020204020204" pitchFamily="34" charset="0"/>
            </a:endParaRPr>
          </a:p>
          <a:p>
            <a:r>
              <a:rPr lang="tr-TR" sz="1600" b="1" dirty="0" err="1">
                <a:solidFill>
                  <a:srgbClr val="FFB500"/>
                </a:solidFill>
                <a:latin typeface="Futura For Stryker" panose="020B0802020204020204" pitchFamily="34" charset="0"/>
              </a:rPr>
              <a:t>InSite</a:t>
            </a:r>
            <a:r>
              <a:rPr lang="tr-TR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 Center, Istanbul</a:t>
            </a:r>
            <a:endParaRPr lang="en-US" sz="1600" b="1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8A480-C06F-4C6A-B0C7-7E9B02F37C26}"/>
              </a:ext>
            </a:extLst>
          </p:cNvPr>
          <p:cNvSpPr txBox="1"/>
          <p:nvPr/>
        </p:nvSpPr>
        <p:spPr>
          <a:xfrm>
            <a:off x="541420" y="8939128"/>
            <a:ext cx="3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URWEgyptienneTOTLig" panose="04000500000000000000" pitchFamily="82" charset="0"/>
              </a:rPr>
              <a:t>You specialise in your patients.</a:t>
            </a:r>
          </a:p>
          <a:p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We specialise in you.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987C74-1D46-428E-83C7-BF70D976E382}"/>
              </a:ext>
            </a:extLst>
          </p:cNvPr>
          <p:cNvCxnSpPr>
            <a:cxnSpLocks/>
          </p:cNvCxnSpPr>
          <p:nvPr/>
        </p:nvCxnSpPr>
        <p:spPr>
          <a:xfrm>
            <a:off x="432451" y="6833937"/>
            <a:ext cx="402525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1A97BE3-702A-43EB-B11E-F3B43D120800}"/>
              </a:ext>
            </a:extLst>
          </p:cNvPr>
          <p:cNvSpPr/>
          <p:nvPr/>
        </p:nvSpPr>
        <p:spPr>
          <a:xfrm>
            <a:off x="386786" y="6788217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B5BEB-BE8F-4955-B350-525612F5ACC1}"/>
              </a:ext>
            </a:extLst>
          </p:cNvPr>
          <p:cNvSpPr/>
          <p:nvPr/>
        </p:nvSpPr>
        <p:spPr>
          <a:xfrm>
            <a:off x="5765579" y="4911311"/>
            <a:ext cx="454214" cy="399200"/>
          </a:xfrm>
          <a:prstGeom prst="ellipse">
            <a:avLst/>
          </a:prstGeom>
          <a:solidFill>
            <a:srgbClr val="FFB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0D9115-529E-4BFF-B2E7-DA8D566B5E0C}"/>
              </a:ext>
            </a:extLst>
          </p:cNvPr>
          <p:cNvSpPr/>
          <p:nvPr/>
        </p:nvSpPr>
        <p:spPr>
          <a:xfrm>
            <a:off x="5765579" y="6676862"/>
            <a:ext cx="417638" cy="411159"/>
          </a:xfrm>
          <a:prstGeom prst="ellipse">
            <a:avLst/>
          </a:prstGeom>
          <a:solidFill>
            <a:srgbClr val="FFB5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DA61E-F16E-427D-A2A2-6450EB2EF860}"/>
              </a:ext>
            </a:extLst>
          </p:cNvPr>
          <p:cNvSpPr txBox="1"/>
          <p:nvPr/>
        </p:nvSpPr>
        <p:spPr>
          <a:xfrm>
            <a:off x="284037" y="6887978"/>
            <a:ext cx="13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Futura For Stryker" panose="020B0802020204020204" pitchFamily="34" charset="0"/>
              </a:rPr>
              <a:t>Agenda</a:t>
            </a:r>
            <a:endParaRPr lang="en-US" dirty="0">
              <a:latin typeface="Futura For Stryker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-25400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2BB2-5257-418D-9E45-770DBEF88A30}"/>
              </a:ext>
            </a:extLst>
          </p:cNvPr>
          <p:cNvSpPr/>
          <p:nvPr/>
        </p:nvSpPr>
        <p:spPr>
          <a:xfrm>
            <a:off x="351842" y="2146614"/>
            <a:ext cx="624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URWEgyptienneTOTLig" panose="04000500000000000000" pitchFamily="82" charset="0"/>
              </a:rPr>
              <a:t>Mako Certification Surgical Training Programme</a:t>
            </a:r>
          </a:p>
          <a:p>
            <a:endParaRPr lang="tr-TR" sz="400" dirty="0">
              <a:latin typeface="URWEgyptienneTOTLig" panose="04000500000000000000" pitchFamily="82" charset="0"/>
            </a:endParaRPr>
          </a:p>
          <a:p>
            <a:r>
              <a:rPr lang="tr-TR" sz="1600" dirty="0">
                <a:latin typeface="Futura For Stryker" panose="020B0802020204020204" pitchFamily="34" charset="0"/>
              </a:rPr>
              <a:t>Partial Knee, Total Knee and Total Hip Applications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E8AC-A2EC-4C9F-BE05-FA5032E8A707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24- 25 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2022, InSite Center, Istanbul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7" y="3404264"/>
            <a:ext cx="4061192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6" y="3509547"/>
            <a:ext cx="3268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1st Day: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24</a:t>
            </a:r>
            <a:r>
              <a:rPr lang="en-US" sz="1400" baseline="30000" dirty="0">
                <a:solidFill>
                  <a:schemeClr val="bg1"/>
                </a:solidFill>
                <a:latin typeface="Futura For Stryker" panose="020B080202020402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October 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Mon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day</a:t>
            </a:r>
            <a:endParaRPr lang="en-US" sz="1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71199"/>
              </p:ext>
            </p:extLst>
          </p:nvPr>
        </p:nvGraphicFramePr>
        <p:xfrm>
          <a:off x="284036" y="4180909"/>
          <a:ext cx="6247520" cy="4809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97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2492956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Subject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Speaker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09:00 – 09:05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Course introduction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endParaRPr lang="tr-TR" sz="800" noProof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Total Knee</a:t>
                      </a:r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Application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 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2953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09:05 – 09:15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Surgical steps and workflow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09:15 – 09:25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bone preparation – video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274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09:25 – 09:35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meets Triathlon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09:35 – 09:40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Cementless TKA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09:40 – 09:45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Clinical results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190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09:45 – 10:00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Meet the MPS. Pre-operative planning exercise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151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10:00 – 10:10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Q&amp;A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908680"/>
                  </a:ext>
                </a:extLst>
              </a:tr>
              <a:tr h="15436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10:10 – 10:30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Break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152844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Partial Knee Application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59235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10:30 – 10:40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Introduction to Mako PKA. Surgical steps and workflow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165343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10:40 – 10:50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Stryker MCK implants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04342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10:50 – 11:00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PKA – video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885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11:00 – 11:10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Meet the MPS. Pre-operative planning exercise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45575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11:10 – 12:00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Sawbone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 #1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Senior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MPS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147624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12:00 – 12:45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Sawbone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 #2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Senior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MPS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10897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12:45 – 13:30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Lunch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 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4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5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-25400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2BB2-5257-418D-9E45-770DBEF88A30}"/>
              </a:ext>
            </a:extLst>
          </p:cNvPr>
          <p:cNvSpPr/>
          <p:nvPr/>
        </p:nvSpPr>
        <p:spPr>
          <a:xfrm>
            <a:off x="351842" y="2146614"/>
            <a:ext cx="624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URWEgyptienneTOTLig" panose="04000500000000000000" pitchFamily="82" charset="0"/>
              </a:rPr>
              <a:t>Mako Certification Surgical Training Programme</a:t>
            </a:r>
          </a:p>
          <a:p>
            <a:endParaRPr lang="tr-TR" sz="400" dirty="0">
              <a:latin typeface="URWEgyptienneTOTLig" panose="04000500000000000000" pitchFamily="82" charset="0"/>
            </a:endParaRPr>
          </a:p>
          <a:p>
            <a:r>
              <a:rPr lang="tr-TR" sz="1600" dirty="0">
                <a:latin typeface="Futura For Stryker" panose="020B0802020204020204" pitchFamily="34" charset="0"/>
              </a:rPr>
              <a:t>Partial Knee, Total Knee and Total Hip Applications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6" y="3404264"/>
            <a:ext cx="4061193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5" y="3509547"/>
            <a:ext cx="4572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1st Day: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24</a:t>
            </a:r>
            <a:r>
              <a:rPr lang="en-US" sz="1400" baseline="30000" dirty="0">
                <a:solidFill>
                  <a:schemeClr val="bg1"/>
                </a:solidFill>
                <a:latin typeface="Futura For Stryker" panose="020B080202020402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October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Mon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day</a:t>
            </a:r>
            <a:endParaRPr lang="en-US" sz="1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(cont.)</a:t>
            </a:r>
            <a:endParaRPr lang="en-US" sz="1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67364"/>
              </p:ext>
            </p:extLst>
          </p:nvPr>
        </p:nvGraphicFramePr>
        <p:xfrm>
          <a:off x="284036" y="4180909"/>
          <a:ext cx="6247520" cy="358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97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639542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2669004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Subject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Speaker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Total Hip Application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13:30 – 13:40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Total Hip. Express femoral workflow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2953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13:40 – 14:00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Enhanced workflow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14:00 – 14:10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meets Accolade II &amp; Trident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274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14:10 – 14:20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THA-video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14:20 – 14:30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Meet the MPS. Pre-operative planning exercise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Tayfun Simsek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14:30 – 14:40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Q&amp;A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Marvin Mateo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190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14:40 – 15:00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Break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151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15:00 – 16:00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Sawbone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 #1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Senior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MPS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908680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16:00 – 17:00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Sawbone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 #2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Senior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MPS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51880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17:00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Session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Close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75640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291960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19:30 – 22:00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Dinner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54950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5C6233-3802-4EB3-8EA7-4341B6593FAA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24- 25 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, InSite Center, Istanbul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24063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2BB2-5257-418D-9E45-770DBEF88A30}"/>
              </a:ext>
            </a:extLst>
          </p:cNvPr>
          <p:cNvSpPr/>
          <p:nvPr/>
        </p:nvSpPr>
        <p:spPr>
          <a:xfrm>
            <a:off x="351842" y="2146614"/>
            <a:ext cx="624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  <a:latin typeface="URWEgyptienneTOTLig" panose="04000500000000000000" pitchFamily="82" charset="0"/>
              </a:rPr>
              <a:t>Mako Certification Surgical Training Programme</a:t>
            </a:r>
          </a:p>
          <a:p>
            <a:pPr lvl="0"/>
            <a:endParaRPr lang="tr-TR" sz="400" dirty="0">
              <a:solidFill>
                <a:prstClr val="black"/>
              </a:solidFill>
              <a:latin typeface="URWEgyptienneTOTLig" panose="04000500000000000000" pitchFamily="82" charset="0"/>
            </a:endParaRPr>
          </a:p>
          <a:p>
            <a:pPr lvl="0"/>
            <a:r>
              <a:rPr lang="tr-TR" sz="1600" dirty="0">
                <a:latin typeface="Futura For Stryker" panose="020B0802020204020204" pitchFamily="34" charset="0"/>
              </a:rPr>
              <a:t>Partial Knee, Total Knee and Total Hip Applications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6" y="3404264"/>
            <a:ext cx="4068507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6" y="3509547"/>
            <a:ext cx="3202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2nd Day: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25</a:t>
            </a:r>
            <a:r>
              <a:rPr lang="en-US" sz="1400" baseline="30000" dirty="0">
                <a:solidFill>
                  <a:schemeClr val="bg1"/>
                </a:solidFill>
                <a:latin typeface="Futura For Stryker" panose="020B080202020402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October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, T</a:t>
            </a:r>
            <a:r>
              <a:rPr lang="en-US" sz="1400" dirty="0" err="1">
                <a:solidFill>
                  <a:schemeClr val="bg1"/>
                </a:solidFill>
                <a:latin typeface="Futura For Stryker" panose="020B0802020204020204" pitchFamily="34" charset="0"/>
              </a:rPr>
              <a:t>ue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sday</a:t>
            </a:r>
            <a:endParaRPr lang="en-US" sz="1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10115"/>
              </p:ext>
            </p:extLst>
          </p:nvPr>
        </p:nvGraphicFramePr>
        <p:xfrm>
          <a:off x="284036" y="4180909"/>
          <a:ext cx="6247520" cy="349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97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533148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2775398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Subject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Speaker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09:00 – 09:30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Walk through a Mako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case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– TKA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Dr. Konstantinos Dretakis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28679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09: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3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 – 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11:15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TKA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Cadaver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Faculty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&amp;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Groups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11:15 – 11:30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Break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 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2953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11:30 – 12:00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Walk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through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a Mako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case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– PKA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Dr Dionysios. Chissas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12:00 – 13:45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PKA (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Uni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+ PF)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Cadaver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Faculty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&amp;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Groups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274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13:45 – 14:15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Lunch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6667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14:15 – 14:45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Walk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through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a Mako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case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– THA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Dr. Jon Conroy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14:45 – 15:15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Functional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Planning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Discussions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Faculty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&amp;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Groups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15:15 – 17:00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Mako THA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Cadaver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Workshop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Faculty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&amp;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Groups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14183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17:00 – 17:30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Q&amp;A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Faculty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&amp;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Groups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151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r>
                        <a:rPr lang="tr-TR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17:30</a:t>
                      </a:r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Session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 Close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92791"/>
                  </a:ext>
                </a:extLst>
              </a:tr>
              <a:tr h="273323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21254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ctr" latinLnBrk="0" hangingPunct="1"/>
                      <a:endParaRPr 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62135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95DD216-C6C3-4E2C-90AD-3974D215D327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24</a:t>
            </a:r>
            <a:r>
              <a:rPr lang="en-US" baseline="30000" dirty="0">
                <a:solidFill>
                  <a:srgbClr val="FFB500"/>
                </a:solidFill>
                <a:latin typeface="Futura For Stryker" panose="020B0802020204020204" pitchFamily="34" charset="0"/>
              </a:rPr>
              <a:t>th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 – 25</a:t>
            </a:r>
            <a:r>
              <a:rPr lang="en-US" baseline="30000" dirty="0">
                <a:solidFill>
                  <a:srgbClr val="FFB500"/>
                </a:solidFill>
                <a:latin typeface="Futura For Stryker" panose="020B0802020204020204" pitchFamily="34" charset="0"/>
              </a:rPr>
              <a:t>th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2022, InSite Center, Istanbul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FE81F-7CFA-49BE-ACA0-A4AC7D8AA191}"/>
              </a:ext>
            </a:extLst>
          </p:cNvPr>
          <p:cNvSpPr txBox="1"/>
          <p:nvPr/>
        </p:nvSpPr>
        <p:spPr>
          <a:xfrm>
            <a:off x="284036" y="8870950"/>
            <a:ext cx="5577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i="1" dirty="0">
                <a:latin typeface="HumstSlab712 BT" panose="02040603040506030204" pitchFamily="18" charset="0"/>
              </a:rPr>
              <a:t>* </a:t>
            </a:r>
            <a:r>
              <a:rPr lang="tr-TR" sz="900" i="1" dirty="0" err="1">
                <a:latin typeface="HumstSlab712 BT" panose="02040603040506030204" pitchFamily="18" charset="0"/>
              </a:rPr>
              <a:t>interactive</a:t>
            </a:r>
            <a:r>
              <a:rPr lang="tr-TR" sz="900" i="1" dirty="0">
                <a:latin typeface="HumstSlab712 BT" panose="02040603040506030204" pitchFamily="18" charset="0"/>
              </a:rPr>
              <a:t> workshop </a:t>
            </a:r>
            <a:r>
              <a:rPr lang="tr-TR" sz="900" i="1" dirty="0" err="1">
                <a:latin typeface="HumstSlab712 BT" panose="02040603040506030204" pitchFamily="18" charset="0"/>
              </a:rPr>
              <a:t>activity</a:t>
            </a:r>
            <a:r>
              <a:rPr lang="tr-TR" sz="900" i="1" dirty="0">
                <a:latin typeface="HumstSlab712 BT" panose="02040603040506030204" pitchFamily="18" charset="0"/>
              </a:rPr>
              <a:t> on </a:t>
            </a:r>
            <a:r>
              <a:rPr lang="tr-TR" sz="900" i="1" dirty="0" err="1">
                <a:latin typeface="HumstSlab712 BT" panose="02040603040506030204" pitchFamily="18" charset="0"/>
              </a:rPr>
              <a:t>cadaveric</a:t>
            </a:r>
            <a:r>
              <a:rPr lang="tr-TR" sz="900" i="1" dirty="0">
                <a:latin typeface="HumstSlab712 BT" panose="02040603040506030204" pitchFamily="18" charset="0"/>
              </a:rPr>
              <a:t> Mako </a:t>
            </a:r>
            <a:r>
              <a:rPr lang="tr-TR" sz="900" i="1" dirty="0" err="1">
                <a:latin typeface="HumstSlab712 BT" panose="02040603040506030204" pitchFamily="18" charset="0"/>
              </a:rPr>
              <a:t>station</a:t>
            </a:r>
            <a:endParaRPr lang="en-001" sz="900" i="1" dirty="0">
              <a:latin typeface="HumstSlab712 BT" panose="020406030405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2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6A5537B870243874F07D028228C1E" ma:contentTypeVersion="10" ma:contentTypeDescription="Create a new document." ma:contentTypeScope="" ma:versionID="968a3e564021c4bf2f4ba0a758d7f0ac">
  <xsd:schema xmlns:xsd="http://www.w3.org/2001/XMLSchema" xmlns:xs="http://www.w3.org/2001/XMLSchema" xmlns:p="http://schemas.microsoft.com/office/2006/metadata/properties" xmlns:ns2="7ffee150-a3a1-4b10-b149-f5b559d0c7a0" targetNamespace="http://schemas.microsoft.com/office/2006/metadata/properties" ma:root="true" ma:fieldsID="e26e44f7e3c03a73b1a169b2b97b4e2d" ns2:_="">
    <xsd:import namespace="7ffee150-a3a1-4b10-b149-f5b559d0c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ee150-a3a1-4b10-b149-f5b559d0c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040D5-7A0B-47F8-80D9-A04716A0A8D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ffee150-a3a1-4b10-b149-f5b559d0c7a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D213AE-0C00-4A14-AAEE-711E601E5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fee150-a3a1-4b10-b149-f5b559d0c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1FD34B-48D5-4FEA-8FE0-32581B275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536</Words>
  <Application>Microsoft Office PowerPoint</Application>
  <PresentationFormat>A4 Paper (210x297 mm)</PresentationFormat>
  <Paragraphs>158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Futura For Stryker</vt:lpstr>
      <vt:lpstr>HumstSlab712 BT</vt:lpstr>
      <vt:lpstr>URWEgyptienneTOTLig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Sencer, Gokce</dc:creator>
  <cp:lastModifiedBy>Mateo, Marvin</cp:lastModifiedBy>
  <cp:revision>17</cp:revision>
  <dcterms:created xsi:type="dcterms:W3CDTF">2020-07-21T09:10:29Z</dcterms:created>
  <dcterms:modified xsi:type="dcterms:W3CDTF">2022-09-15T11:07:19Z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0x010100BE56A5537B870243874F07D028228C1E</vt:lpwstr>
  </property>
</Properties>
</file>